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5143500" cx="9144000"/>
  <p:notesSz cx="6858000" cy="9144000"/>
  <p:embeddedFontLst>
    <p:embeddedFont>
      <p:font typeface="Raleway"/>
      <p:regular r:id="rId26"/>
      <p:bold r:id="rId27"/>
      <p:italic r:id="rId28"/>
      <p:boldItalic r:id="rId29"/>
    </p:embeddedFont>
    <p:embeddedFont>
      <p:font typeface="Lato"/>
      <p:regular r:id="rId30"/>
      <p:bold r:id="rId31"/>
      <p:italic r:id="rId32"/>
      <p:boldItalic r:id="rId33"/>
    </p:embeddedFont>
    <p:embeddedFont>
      <p:font typeface="Source Code Pro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DB1B749-0479-414B-BEAC-CAA936EC9A6A}">
  <a:tblStyle styleId="{EDB1B749-0479-414B-BEAC-CAA936EC9A6A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aleway-regular.fntdata"/><Relationship Id="rId25" Type="http://schemas.openxmlformats.org/officeDocument/2006/relationships/slide" Target="slides/slide19.xml"/><Relationship Id="rId28" Type="http://schemas.openxmlformats.org/officeDocument/2006/relationships/font" Target="fonts/Raleway-italic.fntdata"/><Relationship Id="rId27" Type="http://schemas.openxmlformats.org/officeDocument/2006/relationships/font" Target="fonts/Raleway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aleway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Lato-bold.fntdata"/><Relationship Id="rId30" Type="http://schemas.openxmlformats.org/officeDocument/2006/relationships/font" Target="fonts/Lato-regular.fntdata"/><Relationship Id="rId11" Type="http://schemas.openxmlformats.org/officeDocument/2006/relationships/slide" Target="slides/slide5.xml"/><Relationship Id="rId33" Type="http://schemas.openxmlformats.org/officeDocument/2006/relationships/font" Target="fonts/Lato-boldItalic.fntdata"/><Relationship Id="rId10" Type="http://schemas.openxmlformats.org/officeDocument/2006/relationships/slide" Target="slides/slide4.xml"/><Relationship Id="rId32" Type="http://schemas.openxmlformats.org/officeDocument/2006/relationships/font" Target="fonts/Lato-italic.fntdata"/><Relationship Id="rId13" Type="http://schemas.openxmlformats.org/officeDocument/2006/relationships/slide" Target="slides/slide7.xml"/><Relationship Id="rId35" Type="http://schemas.openxmlformats.org/officeDocument/2006/relationships/font" Target="fonts/SourceCodePro-bold.fntdata"/><Relationship Id="rId12" Type="http://schemas.openxmlformats.org/officeDocument/2006/relationships/slide" Target="slides/slide6.xml"/><Relationship Id="rId34" Type="http://schemas.openxmlformats.org/officeDocument/2006/relationships/font" Target="fonts/SourceCodePro-regular.fntdata"/><Relationship Id="rId15" Type="http://schemas.openxmlformats.org/officeDocument/2006/relationships/slide" Target="slides/slide9.xml"/><Relationship Id="rId37" Type="http://schemas.openxmlformats.org/officeDocument/2006/relationships/font" Target="fonts/SourceCodePro-boldItalic.fntdata"/><Relationship Id="rId14" Type="http://schemas.openxmlformats.org/officeDocument/2006/relationships/slide" Target="slides/slide8.xml"/><Relationship Id="rId36" Type="http://schemas.openxmlformats.org/officeDocument/2006/relationships/font" Target="fonts/SourceCodePro-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5f6af9dd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5f6af9dd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a856aca306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a856aca306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a856aca306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a856aca306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a856aca306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a856aca306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a856aca306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a856aca306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a856aca306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a856aca306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a856aca306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a856aca306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a856aca306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a856aca306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a856aca306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a856aca306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a856aca306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a856aca306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51622d556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251622d556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51e213838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51e213838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b0bc6371a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b0bc6371a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b0bc6371a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b0bc6371a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b0bc6371a3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b0bc6371a3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b0bc6371a3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b0bc6371a3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51622d556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51622d556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b0a05062b5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b0a05062b5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a856aca306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a856aca306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Relationship Id="rId3" Type="http://schemas.openxmlformats.org/officeDocument/2006/relationships/image" Target="../media/image7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729450" y="1322450"/>
            <a:ext cx="3787800" cy="19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729595" y="3401500"/>
            <a:ext cx="37878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4" name="Google Shape;14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1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2" name="Google Shape;92;p1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93" name="Google Shape;93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11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6" name="Google Shape;96;p11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97" name="Google Shape;97;p11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1">
  <p:cSld name="SECTION_TITLE_AND_DESCRIPTION_1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ide view of hands writing in a notebook at a cafe" id="100" name="Google Shape;100;p12"/>
          <p:cNvPicPr preferRelativeResize="0"/>
          <p:nvPr/>
        </p:nvPicPr>
        <p:blipFill rotWithShape="1">
          <a:blip r:embed="rId2">
            <a:alphaModFix/>
          </a:blip>
          <a:srcRect b="26446" l="9050" r="54351" t="12064"/>
          <a:stretch/>
        </p:blipFill>
        <p:spPr>
          <a:xfrm>
            <a:off x="1" y="-50"/>
            <a:ext cx="4572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2"/>
          <p:cNvSpPr/>
          <p:nvPr/>
        </p:nvSpPr>
        <p:spPr>
          <a:xfrm>
            <a:off x="1650" y="0"/>
            <a:ext cx="4568700" cy="5143500"/>
          </a:xfrm>
          <a:prstGeom prst="rect">
            <a:avLst/>
          </a:prstGeom>
          <a:solidFill>
            <a:srgbClr val="178D7D">
              <a:alpha val="680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2" name="Google Shape;102;p1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03" name="Google Shape;103;p1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5" name="Google Shape;105;p12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06" name="Google Shape;106;p12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07" name="Google Shape;107;p12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8" name="Google Shape;108;p12"/>
          <p:cNvSpPr txBox="1"/>
          <p:nvPr>
            <p:ph idx="12" type="sldNum"/>
          </p:nvPr>
        </p:nvSpPr>
        <p:spPr>
          <a:xfrm>
            <a:off x="8536300" y="474985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1 2">
  <p:cSld name="SECTION_TITLE_AND_DESCRIPTION_1_2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3"/>
          <p:cNvPicPr preferRelativeResize="0"/>
          <p:nvPr/>
        </p:nvPicPr>
        <p:blipFill rotWithShape="1">
          <a:blip r:embed="rId2">
            <a:alphaModFix/>
          </a:blip>
          <a:srcRect b="0" l="31883" r="25713" t="8096"/>
          <a:stretch/>
        </p:blipFill>
        <p:spPr>
          <a:xfrm>
            <a:off x="0" y="0"/>
            <a:ext cx="457525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3"/>
          <p:cNvSpPr/>
          <p:nvPr/>
        </p:nvSpPr>
        <p:spPr>
          <a:xfrm>
            <a:off x="-75" y="0"/>
            <a:ext cx="4572000" cy="5143500"/>
          </a:xfrm>
          <a:prstGeom prst="rect">
            <a:avLst/>
          </a:prstGeom>
          <a:solidFill>
            <a:srgbClr val="178D7D">
              <a:alpha val="680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2" name="Google Shape;112;p1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13" name="Google Shape;113;p1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5" name="Google Shape;115;p13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16" name="Google Shape;116;p13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17" name="Google Shape;117;p13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8" name="Google Shape;118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4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21" name="Google Shape;121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Google Shape;123;p15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24" name="Google Shape;124;p1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6" name="Google Shape;126;p15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7" name="Google Shape;127;p15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8" name="Google Shape;128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TITLE_1">
    <p:bg>
      <p:bgPr>
        <a:solidFill>
          <a:schemeClr val="lt2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ctrTitle"/>
          </p:nvPr>
        </p:nvSpPr>
        <p:spPr>
          <a:xfrm>
            <a:off x="729450" y="1322450"/>
            <a:ext cx="3787800" cy="19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1" type="subTitle"/>
          </p:nvPr>
        </p:nvSpPr>
        <p:spPr>
          <a:xfrm>
            <a:off x="729595" y="3401500"/>
            <a:ext cx="37878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1" name="Google Shape;21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2" name="Google Shape;22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" name="Google Shape;24;p3"/>
          <p:cNvSpPr/>
          <p:nvPr/>
        </p:nvSpPr>
        <p:spPr>
          <a:xfrm>
            <a:off x="0" y="1"/>
            <a:ext cx="9144000" cy="467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3"/>
          <p:cNvGrpSpPr/>
          <p:nvPr/>
        </p:nvGrpSpPr>
        <p:grpSpPr>
          <a:xfrm>
            <a:off x="5063224" y="1313339"/>
            <a:ext cx="3459829" cy="2670551"/>
            <a:chOff x="3553042" y="1657806"/>
            <a:chExt cx="3461100" cy="2671532"/>
          </a:xfrm>
        </p:grpSpPr>
        <p:sp>
          <p:nvSpPr>
            <p:cNvPr id="26" name="Google Shape;26;p3"/>
            <p:cNvSpPr/>
            <p:nvPr/>
          </p:nvSpPr>
          <p:spPr>
            <a:xfrm>
              <a:off x="4856024" y="3625653"/>
              <a:ext cx="944700" cy="663300"/>
            </a:xfrm>
            <a:prstGeom prst="trapezoid">
              <a:avLst>
                <a:gd fmla="val 25000" name="adj"/>
              </a:avLst>
            </a:pr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10800000">
              <a:off x="4953871" y="3681997"/>
              <a:ext cx="400200" cy="606600"/>
            </a:xfrm>
            <a:prstGeom prst="triangle">
              <a:avLst>
                <a:gd fmla="val 96745" name="adj"/>
              </a:avLst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4767796" y="3681816"/>
              <a:ext cx="163500" cy="606600"/>
            </a:xfrm>
            <a:prstGeom prst="triangle">
              <a:avLst>
                <a:gd fmla="val 98558" name="adj"/>
              </a:avLst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10800000">
              <a:off x="4678237" y="4276102"/>
              <a:ext cx="1210800" cy="45600"/>
            </a:xfrm>
            <a:prstGeom prst="roundRect">
              <a:avLst>
                <a:gd fmla="val 500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rot="10800000">
              <a:off x="4668343" y="4283738"/>
              <a:ext cx="1230600" cy="45600"/>
            </a:xfrm>
            <a:prstGeom prst="roundRect">
              <a:avLst>
                <a:gd fmla="val 50000" name="adj"/>
              </a:avLst>
            </a:pr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4926950" y="3681915"/>
              <a:ext cx="42900" cy="5943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3553042" y="1674645"/>
              <a:ext cx="3461100" cy="2014500"/>
            </a:xfrm>
            <a:prstGeom prst="roundRect">
              <a:avLst>
                <a:gd fmla="val 1882" name="adj"/>
              </a:avLst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3553042" y="1657806"/>
              <a:ext cx="3461100" cy="2014500"/>
            </a:xfrm>
            <a:prstGeom prst="roundRect">
              <a:avLst>
                <a:gd fmla="val 1764" name="adj"/>
              </a:avLst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descr="Component Detail" id="34" name="Google Shape;34;p3"/>
          <p:cNvPicPr preferRelativeResize="0"/>
          <p:nvPr/>
        </p:nvPicPr>
        <p:blipFill rotWithShape="1">
          <a:blip r:embed="rId2">
            <a:alphaModFix/>
          </a:blip>
          <a:srcRect b="25076" l="0" r="0" t="0"/>
          <a:stretch/>
        </p:blipFill>
        <p:spPr>
          <a:xfrm>
            <a:off x="5161725" y="1399791"/>
            <a:ext cx="3262825" cy="1833425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3"/>
          <p:cNvSpPr/>
          <p:nvPr/>
        </p:nvSpPr>
        <p:spPr>
          <a:xfrm flipH="1">
            <a:off x="5156196" y="1401826"/>
            <a:ext cx="3268577" cy="1812993"/>
          </a:xfrm>
          <a:prstGeom prst="rtTriangle">
            <a:avLst/>
          </a:prstGeom>
          <a:solidFill>
            <a:srgbClr val="000000">
              <a:alpha val="30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6" name="Google Shape;36;p3"/>
          <p:cNvGrpSpPr/>
          <p:nvPr/>
        </p:nvGrpSpPr>
        <p:grpSpPr>
          <a:xfrm>
            <a:off x="7666681" y="2077877"/>
            <a:ext cx="1148179" cy="2282764"/>
            <a:chOff x="7666681" y="2077877"/>
            <a:chExt cx="1148179" cy="2282764"/>
          </a:xfrm>
        </p:grpSpPr>
        <p:grpSp>
          <p:nvGrpSpPr>
            <p:cNvPr id="37" name="Google Shape;37;p3"/>
            <p:cNvGrpSpPr/>
            <p:nvPr/>
          </p:nvGrpSpPr>
          <p:grpSpPr>
            <a:xfrm>
              <a:off x="7666681" y="2077877"/>
              <a:ext cx="1148179" cy="2282764"/>
              <a:chOff x="3983627" y="1676395"/>
              <a:chExt cx="1449538" cy="2881914"/>
            </a:xfrm>
          </p:grpSpPr>
          <p:sp>
            <p:nvSpPr>
              <p:cNvPr id="38" name="Google Shape;38;p3"/>
              <p:cNvSpPr/>
              <p:nvPr/>
            </p:nvSpPr>
            <p:spPr>
              <a:xfrm rot="-5400000">
                <a:off x="3276827" y="2404608"/>
                <a:ext cx="2860500" cy="1446900"/>
              </a:xfrm>
              <a:prstGeom prst="roundRect">
                <a:avLst>
                  <a:gd fmla="val 4551" name="adj"/>
                </a:avLst>
              </a:prstGeom>
              <a:solidFill>
                <a:srgbClr val="6666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3"/>
              <p:cNvSpPr/>
              <p:nvPr/>
            </p:nvSpPr>
            <p:spPr>
              <a:xfrm rot="-5400000">
                <a:off x="3279465" y="2383195"/>
                <a:ext cx="2860500" cy="1446900"/>
              </a:xfrm>
              <a:prstGeom prst="roundRect">
                <a:avLst>
                  <a:gd fmla="val 4551" name="adj"/>
                </a:avLst>
              </a:prstGeom>
              <a:solidFill>
                <a:srgbClr val="33333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" name="Google Shape;40;p3"/>
              <p:cNvSpPr/>
              <p:nvPr/>
            </p:nvSpPr>
            <p:spPr>
              <a:xfrm>
                <a:off x="4473243" y="4318802"/>
                <a:ext cx="472800" cy="76800"/>
              </a:xfrm>
              <a:prstGeom prst="roundRect">
                <a:avLst>
                  <a:gd fmla="val 50000" name="adj"/>
                </a:avLst>
              </a:prstGeom>
              <a:solidFill>
                <a:srgbClr val="4B4B4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pic>
          <p:nvPicPr>
            <p:cNvPr descr="Mobile View" id="41" name="Google Shape;41;p3"/>
            <p:cNvPicPr preferRelativeResize="0"/>
            <p:nvPr/>
          </p:nvPicPr>
          <p:blipFill rotWithShape="1">
            <a:blip r:embed="rId3">
              <a:alphaModFix/>
            </a:blip>
            <a:srcRect b="4371" l="0" r="0" t="4362"/>
            <a:stretch/>
          </p:blipFill>
          <p:spPr>
            <a:xfrm>
              <a:off x="7720839" y="2222723"/>
              <a:ext cx="1037555" cy="183341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2" name="Google Shape;42;p3"/>
            <p:cNvSpPr/>
            <p:nvPr/>
          </p:nvSpPr>
          <p:spPr>
            <a:xfrm flipH="1">
              <a:off x="7722342" y="2222973"/>
              <a:ext cx="1037700" cy="1833000"/>
            </a:xfrm>
            <a:prstGeom prst="rtTriangle">
              <a:avLst/>
            </a:prstGeom>
            <a:solidFill>
              <a:srgbClr val="000000">
                <a:alpha val="30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5" name="Google Shape;45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4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1" name="Google Shape;51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2" name="Google Shape;52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" name="Google Shape;54;p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5" name="Google Shape;55;p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6" name="Google Shape;56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9" name="Google Shape;59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0" name="Google Shape;60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" name="Google Shape;62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3" name="Google Shape;63;p6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4" name="Google Shape;64;p6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5" name="Google Shape;65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8" name="Google Shape;68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9" name="Google Shape;69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1" name="Google Shape;71;p7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2" name="Google Shape;72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9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8" name="Google Shape;78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79" name="Google Shape;79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1" name="Google Shape;81;p9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2" name="Google Shape;82;p9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3" name="Google Shape;83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10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86" name="Google Shape;86;p1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10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9" name="Google Shape;89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docs.mongodb.com/manual/reference/operator/query/exists/#op._S_exists" TargetMode="External"/><Relationship Id="rId4" Type="http://schemas.openxmlformats.org/officeDocument/2006/relationships/hyperlink" Target="https://docs.mongodb.com/manual/reference/operator/query/type/#op._S_type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docs.mongodb.com/manual/reference/operator/query/expr/#op._S_expr" TargetMode="External"/><Relationship Id="rId4" Type="http://schemas.openxmlformats.org/officeDocument/2006/relationships/hyperlink" Target="https://docs.mongodb.com/manual/reference/operator/query/jsonSchema/#op._S_jsonSchema" TargetMode="External"/><Relationship Id="rId5" Type="http://schemas.openxmlformats.org/officeDocument/2006/relationships/hyperlink" Target="https://docs.mongodb.com/manual/reference/operator/query/mod/#op._S_mod" TargetMode="External"/><Relationship Id="rId6" Type="http://schemas.openxmlformats.org/officeDocument/2006/relationships/hyperlink" Target="https://docs.mongodb.com/manual/reference/operator/query/regex/#op._S_regex" TargetMode="External"/><Relationship Id="rId7" Type="http://schemas.openxmlformats.org/officeDocument/2006/relationships/hyperlink" Target="https://docs.mongodb.com/manual/reference/operator/query/text/#op._S_text" TargetMode="External"/><Relationship Id="rId8" Type="http://schemas.openxmlformats.org/officeDocument/2006/relationships/hyperlink" Target="https://docs.mongodb.com/manual/reference/operator/query/where/#op._S_where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1" Type="http://schemas.openxmlformats.org/officeDocument/2006/relationships/hyperlink" Target="https://docs.mongodb.com/manual/reference/operator/query/geoWithin/#op._S_geoWithin" TargetMode="External"/><Relationship Id="rId10" Type="http://schemas.openxmlformats.org/officeDocument/2006/relationships/hyperlink" Target="https://docs.mongodb.com/manual/core/2d/" TargetMode="External"/><Relationship Id="rId13" Type="http://schemas.openxmlformats.org/officeDocument/2006/relationships/hyperlink" Target="https://docs.mongodb.com/manual/core/2dsphere/" TargetMode="External"/><Relationship Id="rId12" Type="http://schemas.openxmlformats.org/officeDocument/2006/relationships/hyperlink" Target="https://docs.mongodb.com/manual/reference/operator/query/near/#op._S_near" TargetMode="External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docs.mongodb.com/manual/reference/operator/query/geoIntersects/#op._S_geoIntersects" TargetMode="External"/><Relationship Id="rId4" Type="http://schemas.openxmlformats.org/officeDocument/2006/relationships/hyperlink" Target="https://docs.mongodb.com/manual/reference/glossary/#term-geojson" TargetMode="External"/><Relationship Id="rId9" Type="http://schemas.openxmlformats.org/officeDocument/2006/relationships/hyperlink" Target="https://docs.mongodb.com/manual/core/2dsphere/" TargetMode="External"/><Relationship Id="rId15" Type="http://schemas.openxmlformats.org/officeDocument/2006/relationships/hyperlink" Target="https://docs.mongodb.com/manual/reference/operator/query/near/#op._S_near" TargetMode="External"/><Relationship Id="rId14" Type="http://schemas.openxmlformats.org/officeDocument/2006/relationships/hyperlink" Target="https://docs.mongodb.com/manual/core/2d/" TargetMode="External"/><Relationship Id="rId17" Type="http://schemas.openxmlformats.org/officeDocument/2006/relationships/hyperlink" Target="https://docs.mongodb.com/manual/core/2dsphere/" TargetMode="External"/><Relationship Id="rId16" Type="http://schemas.openxmlformats.org/officeDocument/2006/relationships/hyperlink" Target="https://docs.mongodb.com/manual/reference/operator/query/nearSphere/#op._S_nearSphere" TargetMode="External"/><Relationship Id="rId5" Type="http://schemas.openxmlformats.org/officeDocument/2006/relationships/hyperlink" Target="https://docs.mongodb.com/manual/core/2dsphere/" TargetMode="External"/><Relationship Id="rId19" Type="http://schemas.openxmlformats.org/officeDocument/2006/relationships/hyperlink" Target="https://docs.mongodb.com/manual/reference/operator/query/nearSphere/#op._S_nearSphere" TargetMode="External"/><Relationship Id="rId6" Type="http://schemas.openxmlformats.org/officeDocument/2006/relationships/hyperlink" Target="https://docs.mongodb.com/manual/reference/operator/query/geoIntersects/#op._S_geoIntersects" TargetMode="External"/><Relationship Id="rId18" Type="http://schemas.openxmlformats.org/officeDocument/2006/relationships/hyperlink" Target="https://docs.mongodb.com/manual/core/2d/" TargetMode="External"/><Relationship Id="rId7" Type="http://schemas.openxmlformats.org/officeDocument/2006/relationships/hyperlink" Target="https://docs.mongodb.com/manual/reference/operator/query/geoWithin/#op._S_geoWithin" TargetMode="External"/><Relationship Id="rId8" Type="http://schemas.openxmlformats.org/officeDocument/2006/relationships/hyperlink" Target="https://docs.mongodb.com/manual/reference/geojson/#geospatial-indexes-store-geojson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docs.mongodb.com/manual/reference/operator/query/all/#op._S_all" TargetMode="External"/><Relationship Id="rId4" Type="http://schemas.openxmlformats.org/officeDocument/2006/relationships/hyperlink" Target="https://docs.mongodb.com/manual/reference/operator/query/elemMatch/#op._S_elemMatch" TargetMode="External"/><Relationship Id="rId5" Type="http://schemas.openxmlformats.org/officeDocument/2006/relationships/hyperlink" Target="https://docs.mongodb.com/manual/reference/operator/query/elemMatch/#op._S_elemMatch" TargetMode="External"/><Relationship Id="rId6" Type="http://schemas.openxmlformats.org/officeDocument/2006/relationships/hyperlink" Target="https://docs.mongodb.com/manual/reference/operator/query/size/#op._S_size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docs.mongodb.com/manual/reference/operator/query/bitsAllClear/#op._S_bitsAllClear" TargetMode="External"/><Relationship Id="rId4" Type="http://schemas.openxmlformats.org/officeDocument/2006/relationships/hyperlink" Target="https://docs.mongodb.com/manual/reference/operator/query/bitsAllSet/#op._S_bitsAllSet" TargetMode="External"/><Relationship Id="rId5" Type="http://schemas.openxmlformats.org/officeDocument/2006/relationships/hyperlink" Target="https://docs.mongodb.com/manual/reference/operator/query/bitsAnyClear/#op._S_bitsAnyClear" TargetMode="External"/><Relationship Id="rId6" Type="http://schemas.openxmlformats.org/officeDocument/2006/relationships/hyperlink" Target="https://docs.mongodb.com/manual/reference/operator/query/bitsAnySet/#op._S_bitsAnySet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docs.mongodb.com/manual/reference/operator/projection/positional/#proj._S_" TargetMode="External"/><Relationship Id="rId4" Type="http://schemas.openxmlformats.org/officeDocument/2006/relationships/hyperlink" Target="https://docs.mongodb.com/manual/reference/operator/projection/elemMatch/#proj._S_elemMatch" TargetMode="External"/><Relationship Id="rId5" Type="http://schemas.openxmlformats.org/officeDocument/2006/relationships/hyperlink" Target="https://docs.mongodb.com/manual/reference/operator/projection/elemMatch/#proj._S_elemMatch" TargetMode="External"/><Relationship Id="rId6" Type="http://schemas.openxmlformats.org/officeDocument/2006/relationships/hyperlink" Target="https://docs.mongodb.com/manual/reference/operator/aggregation/meta/#proj._S_meta" TargetMode="External"/><Relationship Id="rId7" Type="http://schemas.openxmlformats.org/officeDocument/2006/relationships/hyperlink" Target="https://docs.mongodb.com/manual/reference/operator/query/text/#op._S_text" TargetMode="External"/><Relationship Id="rId8" Type="http://schemas.openxmlformats.org/officeDocument/2006/relationships/hyperlink" Target="https://docs.mongodb.com/manual/reference/operator/projection/slice/#proj._S_slice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0" Type="http://schemas.openxmlformats.org/officeDocument/2006/relationships/hyperlink" Target="https://docs.mongodb.com/manual/reference/operator/query/nin/#op._S_nin" TargetMode="External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docs.mongodb.com/manual/reference/operator/query/eq/#op._S_eq" TargetMode="External"/><Relationship Id="rId4" Type="http://schemas.openxmlformats.org/officeDocument/2006/relationships/hyperlink" Target="https://docs.mongodb.com/manual/reference/operator/query/gt/#op._S_gt" TargetMode="External"/><Relationship Id="rId9" Type="http://schemas.openxmlformats.org/officeDocument/2006/relationships/hyperlink" Target="https://docs.mongodb.com/manual/reference/operator/query/ne/#op._S_ne" TargetMode="External"/><Relationship Id="rId5" Type="http://schemas.openxmlformats.org/officeDocument/2006/relationships/hyperlink" Target="https://docs.mongodb.com/manual/reference/operator/query/gte/#op._S_gte" TargetMode="External"/><Relationship Id="rId6" Type="http://schemas.openxmlformats.org/officeDocument/2006/relationships/hyperlink" Target="https://docs.mongodb.com/manual/reference/operator/query/in/#op._S_in" TargetMode="External"/><Relationship Id="rId7" Type="http://schemas.openxmlformats.org/officeDocument/2006/relationships/hyperlink" Target="https://docs.mongodb.com/manual/reference/operator/query/lt/#op._S_lt" TargetMode="External"/><Relationship Id="rId8" Type="http://schemas.openxmlformats.org/officeDocument/2006/relationships/hyperlink" Target="https://docs.mongodb.com/manual/reference/operator/query/lte/#op._S_lte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docs.mongodb.com/manual/reference/operator/query/and/#op._S_and" TargetMode="External"/><Relationship Id="rId4" Type="http://schemas.openxmlformats.org/officeDocument/2006/relationships/hyperlink" Target="https://docs.mongodb.com/manual/reference/operator/query/not/#op._S_not" TargetMode="External"/><Relationship Id="rId5" Type="http://schemas.openxmlformats.org/officeDocument/2006/relationships/hyperlink" Target="https://docs.mongodb.com/manual/reference/operator/query/nor/#op._S_nor" TargetMode="External"/><Relationship Id="rId6" Type="http://schemas.openxmlformats.org/officeDocument/2006/relationships/hyperlink" Target="https://docs.mongodb.com/manual/reference/operator/query/or/#op._S_or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7"/>
          <p:cNvSpPr txBox="1"/>
          <p:nvPr>
            <p:ph type="ctrTitle"/>
          </p:nvPr>
        </p:nvSpPr>
        <p:spPr>
          <a:xfrm>
            <a:off x="729450" y="1322450"/>
            <a:ext cx="4695300" cy="144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MongoDB Operators</a:t>
            </a:r>
            <a:endParaRPr/>
          </a:p>
        </p:txBody>
      </p:sp>
      <p:sp>
        <p:nvSpPr>
          <p:cNvPr id="136" name="Google Shape;136;p17"/>
          <p:cNvSpPr txBox="1"/>
          <p:nvPr>
            <p:ph idx="1" type="subTitle"/>
          </p:nvPr>
        </p:nvSpPr>
        <p:spPr>
          <a:xfrm>
            <a:off x="5356200" y="3516825"/>
            <a:ext cx="37878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Arjun Raj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6"/>
          <p:cNvSpPr txBox="1"/>
          <p:nvPr>
            <p:ph type="title"/>
          </p:nvPr>
        </p:nvSpPr>
        <p:spPr>
          <a:xfrm>
            <a:off x="248400" y="482375"/>
            <a:ext cx="8358600" cy="53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Element Operators</a:t>
            </a:r>
            <a:endParaRPr/>
          </a:p>
        </p:txBody>
      </p:sp>
      <p:graphicFrame>
        <p:nvGraphicFramePr>
          <p:cNvPr id="195" name="Google Shape;195;p26"/>
          <p:cNvGraphicFramePr/>
          <p:nvPr/>
        </p:nvGraphicFramePr>
        <p:xfrm>
          <a:off x="500979" y="157475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{EDB1B749-0479-414B-BEAC-CAA936EC9A6A}</a:tableStyleId>
              </a:tblPr>
              <a:tblGrid>
                <a:gridCol w="2536300"/>
                <a:gridCol w="5918000"/>
              </a:tblGrid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cap="none" strike="noStrike"/>
                        <a:t>Name</a:t>
                      </a:r>
                      <a:endParaRPr/>
                    </a:p>
                  </a:txBody>
                  <a:tcPr marT="45725" marB="91450" marR="38100" marL="381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BEBE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cap="none" strike="noStrike"/>
                        <a:t>Description</a:t>
                      </a:r>
                      <a:endParaRPr/>
                    </a:p>
                  </a:txBody>
                  <a:tcPr marT="45725" marB="91450" marR="38100" marL="381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BEBE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sng" cap="none" strike="noStrike">
                          <a:solidFill>
                            <a:srgbClr val="8F8F8F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  <a:hlinkClick r:id="rId3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$exists</a:t>
                      </a:r>
                      <a:endParaRPr sz="1800" u="none" cap="none" strike="noStrike"/>
                    </a:p>
                  </a:txBody>
                  <a:tcPr marT="83825" marB="91450" marR="38100" marL="381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BEBE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BEBE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cap="none" strike="noStrike"/>
                        <a:t>Matches documents that have the specified field.</a:t>
                      </a:r>
                      <a:endParaRPr/>
                    </a:p>
                  </a:txBody>
                  <a:tcPr marT="83825" marB="91450" marR="38100" marL="381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BEBE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BEBE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sng" cap="none" strike="noStrike">
                          <a:solidFill>
                            <a:srgbClr val="8F8F8F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  <a:hlinkClick r:id="rId4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$type</a:t>
                      </a:r>
                      <a:endParaRPr sz="1800" u="none" cap="none" strike="noStrike"/>
                    </a:p>
                  </a:txBody>
                  <a:tcPr marT="83825" marB="91450" marR="38100" marL="381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BEBE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BEBE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cap="none" strike="noStrike"/>
                        <a:t>Selects documents if a field is of the specified type.</a:t>
                      </a:r>
                      <a:endParaRPr/>
                    </a:p>
                  </a:txBody>
                  <a:tcPr marT="83825" marB="91450" marR="38100" marL="381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BEBE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BEBE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7"/>
          <p:cNvSpPr txBox="1"/>
          <p:nvPr>
            <p:ph type="title"/>
          </p:nvPr>
        </p:nvSpPr>
        <p:spPr>
          <a:xfrm>
            <a:off x="248400" y="482375"/>
            <a:ext cx="8358600" cy="53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$exixts</a:t>
            </a:r>
            <a:endParaRPr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/>
          </a:p>
        </p:txBody>
      </p:sp>
      <p:pic>
        <p:nvPicPr>
          <p:cNvPr id="201" name="Google Shape;201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5550" y="1332500"/>
            <a:ext cx="5048700" cy="352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8"/>
          <p:cNvSpPr txBox="1"/>
          <p:nvPr>
            <p:ph type="title"/>
          </p:nvPr>
        </p:nvSpPr>
        <p:spPr>
          <a:xfrm>
            <a:off x="248400" y="482375"/>
            <a:ext cx="8358600" cy="53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 Operators</a:t>
            </a:r>
            <a:endParaRPr/>
          </a:p>
        </p:txBody>
      </p:sp>
      <p:graphicFrame>
        <p:nvGraphicFramePr>
          <p:cNvPr id="207" name="Google Shape;207;p28"/>
          <p:cNvGraphicFramePr/>
          <p:nvPr/>
        </p:nvGraphicFramePr>
        <p:xfrm>
          <a:off x="800004" y="142837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{EDB1B749-0479-414B-BEAC-CAA936EC9A6A}</a:tableStyleId>
              </a:tblPr>
              <a:tblGrid>
                <a:gridCol w="3627700"/>
                <a:gridCol w="3627700"/>
              </a:tblGrid>
              <a:tr h="2613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u="none" cap="none" strike="noStrike"/>
                        <a:t>Name</a:t>
                      </a:r>
                      <a:endParaRPr/>
                    </a:p>
                  </a:txBody>
                  <a:tcPr marT="32850" marB="65700" marR="27375" marL="273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BEBE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u="none" cap="none" strike="noStrike"/>
                        <a:t>Description</a:t>
                      </a:r>
                      <a:endParaRPr/>
                    </a:p>
                  </a:txBody>
                  <a:tcPr marT="32850" marB="65700" marR="27375" marL="273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BEBE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60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u="sng" cap="none" strike="noStrike">
                          <a:solidFill>
                            <a:srgbClr val="8F8F8F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  <a:hlinkClick r:id="rId3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$expr</a:t>
                      </a:r>
                      <a:endParaRPr sz="1300" u="none" cap="none" strike="noStrike"/>
                    </a:p>
                  </a:txBody>
                  <a:tcPr marT="60225" marB="65700" marR="27375" marL="273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BEBE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BEBE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u="none" cap="none" strike="noStrike"/>
                        <a:t>Allows use of aggregation expressions within the query language.</a:t>
                      </a:r>
                      <a:endParaRPr/>
                    </a:p>
                  </a:txBody>
                  <a:tcPr marT="60225" marB="65700" marR="27375" marL="273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BEBE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BEBE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582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u="sng" cap="none" strike="noStrike">
                          <a:solidFill>
                            <a:srgbClr val="8F8F8F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  <a:hlinkClick r:id="rId4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$jsonSchema</a:t>
                      </a:r>
                      <a:endParaRPr sz="1300" u="none" cap="none" strike="noStrike"/>
                    </a:p>
                  </a:txBody>
                  <a:tcPr marT="60225" marB="65700" marR="27375" marL="273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BEBE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BEBE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u="none" cap="none" strike="noStrike"/>
                        <a:t>Validate documents against the given JSON Schema.</a:t>
                      </a:r>
                      <a:endParaRPr/>
                    </a:p>
                  </a:txBody>
                  <a:tcPr marT="60225" marB="65700" marR="27375" marL="273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BEBE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BEBE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631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u="sng" cap="none" strike="noStrike">
                          <a:solidFill>
                            <a:srgbClr val="8F8F8F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  <a:hlinkClick r:id="rId5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$mod</a:t>
                      </a:r>
                      <a:endParaRPr sz="1300" u="none" cap="none" strike="noStrike"/>
                    </a:p>
                  </a:txBody>
                  <a:tcPr marT="60225" marB="65700" marR="27375" marL="273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BEBE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BEBE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u="none" cap="none" strike="noStrike"/>
                        <a:t>Performs a modulo operation on the value of a field and selects documents with a specified result.</a:t>
                      </a:r>
                      <a:endParaRPr/>
                    </a:p>
                  </a:txBody>
                  <a:tcPr marT="60225" marB="65700" marR="27375" marL="273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BEBE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BEBE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60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u="sng" cap="none" strike="noStrike">
                          <a:solidFill>
                            <a:srgbClr val="8F8F8F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  <a:hlinkClick r:id="rId6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$regex</a:t>
                      </a:r>
                      <a:endParaRPr sz="1300" u="none" cap="none" strike="noStrike"/>
                    </a:p>
                  </a:txBody>
                  <a:tcPr marT="60225" marB="65700" marR="27375" marL="273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BEBE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BEBE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u="none" cap="none" strike="noStrike"/>
                        <a:t>Selects documents where values match a specified regular expression.</a:t>
                      </a:r>
                      <a:endParaRPr/>
                    </a:p>
                  </a:txBody>
                  <a:tcPr marT="60225" marB="65700" marR="27375" marL="273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BEBE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BEBE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85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u="sng" cap="none" strike="noStrike">
                          <a:solidFill>
                            <a:srgbClr val="8F8F8F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  <a:hlinkClick r:id="rId7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$text</a:t>
                      </a:r>
                      <a:endParaRPr sz="1300" u="none" cap="none" strike="noStrike"/>
                    </a:p>
                  </a:txBody>
                  <a:tcPr marT="60225" marB="65700" marR="27375" marL="273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BEBE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BEBE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u="none" cap="none" strike="noStrike"/>
                        <a:t>Performs text search.</a:t>
                      </a:r>
                      <a:endParaRPr/>
                    </a:p>
                  </a:txBody>
                  <a:tcPr marT="60225" marB="65700" marR="27375" marL="273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BEBE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BEBE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60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u="sng" cap="none" strike="noStrike">
                          <a:solidFill>
                            <a:srgbClr val="8F8F8F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  <a:hlinkClick r:id="rId8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$where</a:t>
                      </a:r>
                      <a:endParaRPr sz="1300" u="none" cap="none" strike="noStrike"/>
                    </a:p>
                  </a:txBody>
                  <a:tcPr marT="60225" marB="65700" marR="27375" marL="273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BEBE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BEBE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u="none" cap="none" strike="noStrike"/>
                        <a:t>Matches documents that satisfy a JavaScript expression.</a:t>
                      </a:r>
                      <a:endParaRPr/>
                    </a:p>
                  </a:txBody>
                  <a:tcPr marT="60225" marB="65700" marR="27375" marL="273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BEBE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BEBE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9"/>
          <p:cNvSpPr txBox="1"/>
          <p:nvPr>
            <p:ph type="title"/>
          </p:nvPr>
        </p:nvSpPr>
        <p:spPr>
          <a:xfrm>
            <a:off x="248400" y="482375"/>
            <a:ext cx="8358600" cy="53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$expr and $rogex</a:t>
            </a:r>
            <a:endParaRPr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/>
          </a:p>
        </p:txBody>
      </p:sp>
      <p:pic>
        <p:nvPicPr>
          <p:cNvPr id="213" name="Google Shape;213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0425" y="1509725"/>
            <a:ext cx="3816900" cy="333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79289" y="1509725"/>
            <a:ext cx="3816911" cy="3337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0"/>
          <p:cNvSpPr txBox="1"/>
          <p:nvPr>
            <p:ph type="title"/>
          </p:nvPr>
        </p:nvSpPr>
        <p:spPr>
          <a:xfrm>
            <a:off x="248400" y="482375"/>
            <a:ext cx="8358600" cy="53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Geospatial Operators</a:t>
            </a:r>
            <a:endParaRPr/>
          </a:p>
        </p:txBody>
      </p:sp>
      <p:graphicFrame>
        <p:nvGraphicFramePr>
          <p:cNvPr id="220" name="Google Shape;220;p30"/>
          <p:cNvGraphicFramePr/>
          <p:nvPr/>
        </p:nvGraphicFramePr>
        <p:xfrm>
          <a:off x="648303" y="151828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{EDB1B749-0479-414B-BEAC-CAA936EC9A6A}</a:tableStyleId>
              </a:tblPr>
              <a:tblGrid>
                <a:gridCol w="3923700"/>
                <a:gridCol w="3923700"/>
              </a:tblGrid>
              <a:tr h="2215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cap="none" strike="noStrike"/>
                        <a:t>Name</a:t>
                      </a:r>
                      <a:endParaRPr/>
                    </a:p>
                  </a:txBody>
                  <a:tcPr marT="27050" marB="54075" marR="22525" marL="225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BEBE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cap="none" strike="noStrike"/>
                        <a:t>Description</a:t>
                      </a:r>
                      <a:endParaRPr/>
                    </a:p>
                  </a:txBody>
                  <a:tcPr marT="27050" marB="54075" marR="22525" marL="225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BEBE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6702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sng" cap="none" strike="noStrike">
                          <a:solidFill>
                            <a:srgbClr val="8F8F8F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  <a:hlinkClick r:id="rId3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$geoIntersects</a:t>
                      </a:r>
                      <a:endParaRPr sz="1100" u="none" cap="none" strike="noStrike"/>
                    </a:p>
                  </a:txBody>
                  <a:tcPr marT="49575" marB="54075" marR="22525" marL="225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BEBE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BEBE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cap="none" strike="noStrike"/>
                        <a:t>Selects geometries that intersect with a </a:t>
                      </a:r>
                      <a:r>
                        <a:rPr lang="en" sz="1100" u="sng" cap="none" strike="noStrike">
                          <a:solidFill>
                            <a:srgbClr val="8F8F8F"/>
                          </a:solidFill>
                          <a:hlinkClick r:id="rId4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GeoJSON</a:t>
                      </a:r>
                      <a:r>
                        <a:rPr lang="en" sz="1100" u="none" cap="none" strike="noStrike"/>
                        <a:t> geometry. The </a:t>
                      </a:r>
                      <a:r>
                        <a:rPr lang="en" sz="1100" u="sng" cap="none" strike="noStrike">
                          <a:solidFill>
                            <a:srgbClr val="8F8F8F"/>
                          </a:solidFill>
                          <a:hlinkClick r:id="rId5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2dsphere</a:t>
                      </a:r>
                      <a:r>
                        <a:rPr lang="en" sz="1100" u="none" cap="none" strike="noStrike"/>
                        <a:t> index supports </a:t>
                      </a:r>
                      <a:r>
                        <a:rPr lang="en" sz="1100" u="sng" cap="none" strike="noStrike">
                          <a:solidFill>
                            <a:srgbClr val="8F8F8F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  <a:hlinkClick r:id="rId6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$geoIntersects</a:t>
                      </a:r>
                      <a:r>
                        <a:rPr lang="en" sz="1100" u="none" cap="none" strike="noStrike"/>
                        <a:t>.</a:t>
                      </a:r>
                      <a:endParaRPr/>
                    </a:p>
                  </a:txBody>
                  <a:tcPr marT="49575" marB="54075" marR="22525" marL="225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BEBE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BEBE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6702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sng" cap="none" strike="noStrike">
                          <a:solidFill>
                            <a:srgbClr val="8F8F8F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  <a:hlinkClick r:id="rId7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$geoWithin</a:t>
                      </a:r>
                      <a:endParaRPr sz="1100" u="none" cap="none" strike="noStrike"/>
                    </a:p>
                  </a:txBody>
                  <a:tcPr marT="49575" marB="54075" marR="22525" marL="225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BEBE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BEBE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cap="none" strike="noStrike"/>
                        <a:t>Selects geometries within a bounding </a:t>
                      </a:r>
                      <a:r>
                        <a:rPr lang="en" sz="1100" u="sng" cap="none" strike="noStrike">
                          <a:solidFill>
                            <a:srgbClr val="8F8F8F"/>
                          </a:solidFill>
                          <a:hlinkClick r:id="rId8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GeoJSON geometry</a:t>
                      </a:r>
                      <a:r>
                        <a:rPr lang="en" sz="1100" u="none" cap="none" strike="noStrike"/>
                        <a:t>. The </a:t>
                      </a:r>
                      <a:r>
                        <a:rPr lang="en" sz="1100" u="sng" cap="none" strike="noStrike">
                          <a:solidFill>
                            <a:srgbClr val="8F8F8F"/>
                          </a:solidFill>
                          <a:hlinkClick r:id="rId9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2dsphere</a:t>
                      </a:r>
                      <a:r>
                        <a:rPr lang="en" sz="1100" u="none" cap="none" strike="noStrike"/>
                        <a:t> and </a:t>
                      </a:r>
                      <a:r>
                        <a:rPr lang="en" sz="1100" u="sng" cap="none" strike="noStrike">
                          <a:solidFill>
                            <a:srgbClr val="8F8F8F"/>
                          </a:solidFill>
                          <a:hlinkClick r:id="rId10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2d</a:t>
                      </a:r>
                      <a:r>
                        <a:rPr lang="en" sz="1100" u="none" cap="none" strike="noStrike"/>
                        <a:t> indexes support </a:t>
                      </a:r>
                      <a:r>
                        <a:rPr lang="en" sz="1100" u="sng" cap="none" strike="noStrike">
                          <a:solidFill>
                            <a:srgbClr val="8F8F8F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  <a:hlinkClick r:id="rId11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$geoWithin</a:t>
                      </a:r>
                      <a:r>
                        <a:rPr lang="en" sz="1100" u="none" cap="none" strike="noStrike"/>
                        <a:t>.</a:t>
                      </a:r>
                      <a:endParaRPr/>
                    </a:p>
                  </a:txBody>
                  <a:tcPr marT="49575" marB="54075" marR="22525" marL="225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BEBE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BEBE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6702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sng" cap="none" strike="noStrike">
                          <a:solidFill>
                            <a:srgbClr val="8F8F8F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  <a:hlinkClick r:id="rId12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$near</a:t>
                      </a:r>
                      <a:endParaRPr sz="1100" u="none" cap="none" strike="noStrike"/>
                    </a:p>
                  </a:txBody>
                  <a:tcPr marT="49575" marB="54075" marR="22525" marL="225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BEBE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BEBE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cap="none" strike="noStrike"/>
                        <a:t>Returns geospatial objects in proximity to a point. Requires a geospatial index. The </a:t>
                      </a:r>
                      <a:r>
                        <a:rPr lang="en" sz="1100" u="sng" cap="none" strike="noStrike">
                          <a:solidFill>
                            <a:srgbClr val="8F8F8F"/>
                          </a:solidFill>
                          <a:hlinkClick r:id="rId13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2dsphere</a:t>
                      </a:r>
                      <a:r>
                        <a:rPr lang="en" sz="1100" u="none" cap="none" strike="noStrike"/>
                        <a:t> and </a:t>
                      </a:r>
                      <a:r>
                        <a:rPr lang="en" sz="1100" u="sng" cap="none" strike="noStrike">
                          <a:solidFill>
                            <a:srgbClr val="8F8F8F"/>
                          </a:solidFill>
                          <a:hlinkClick r:id="rId14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2d</a:t>
                      </a:r>
                      <a:r>
                        <a:rPr lang="en" sz="1100" u="none" cap="none" strike="noStrike"/>
                        <a:t> indexes support </a:t>
                      </a:r>
                      <a:r>
                        <a:rPr lang="en" sz="1100" u="sng" cap="none" strike="noStrike">
                          <a:solidFill>
                            <a:srgbClr val="8F8F8F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  <a:hlinkClick r:id="rId15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$near</a:t>
                      </a:r>
                      <a:r>
                        <a:rPr lang="en" sz="1100" u="none" cap="none" strike="noStrike"/>
                        <a:t>.</a:t>
                      </a:r>
                      <a:endParaRPr/>
                    </a:p>
                  </a:txBody>
                  <a:tcPr marT="49575" marB="54075" marR="22525" marL="225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BEBE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BEBE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814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sng" cap="none" strike="noStrike">
                          <a:solidFill>
                            <a:srgbClr val="8F8F8F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  <a:hlinkClick r:id="rId16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$nearSphere</a:t>
                      </a:r>
                      <a:endParaRPr sz="1100" u="none" cap="none" strike="noStrike"/>
                    </a:p>
                  </a:txBody>
                  <a:tcPr marT="49575" marB="54075" marR="22525" marL="225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BEBE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BEBE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cap="none" strike="noStrike"/>
                        <a:t>Returns geospatial objects in proximity to a point on a sphere. Requires a geospatial index. The </a:t>
                      </a:r>
                      <a:r>
                        <a:rPr lang="en" sz="1100" u="sng" cap="none" strike="noStrike">
                          <a:solidFill>
                            <a:srgbClr val="8F8F8F"/>
                          </a:solidFill>
                          <a:hlinkClick r:id="rId17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2dsphere</a:t>
                      </a:r>
                      <a:r>
                        <a:rPr lang="en" sz="1100" u="none" cap="none" strike="noStrike"/>
                        <a:t> and </a:t>
                      </a:r>
                      <a:r>
                        <a:rPr lang="en" sz="1100" u="sng" cap="none" strike="noStrike">
                          <a:solidFill>
                            <a:srgbClr val="8F8F8F"/>
                          </a:solidFill>
                          <a:hlinkClick r:id="rId18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2d</a:t>
                      </a:r>
                      <a:r>
                        <a:rPr lang="en" sz="1100" u="none" cap="none" strike="noStrike"/>
                        <a:t> indexes support </a:t>
                      </a:r>
                      <a:r>
                        <a:rPr lang="en" sz="1100" u="sng" cap="none" strike="noStrike">
                          <a:solidFill>
                            <a:srgbClr val="8F8F8F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  <a:hlinkClick r:id="rId19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$nearSphere</a:t>
                      </a:r>
                      <a:r>
                        <a:rPr lang="en" sz="1100" u="none" cap="none" strike="noStrike"/>
                        <a:t>.</a:t>
                      </a:r>
                      <a:endParaRPr/>
                    </a:p>
                  </a:txBody>
                  <a:tcPr marT="49575" marB="54075" marR="22525" marL="225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BEBE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BEBE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1"/>
          <p:cNvSpPr txBox="1"/>
          <p:nvPr>
            <p:ph type="title"/>
          </p:nvPr>
        </p:nvSpPr>
        <p:spPr>
          <a:xfrm>
            <a:off x="248400" y="482375"/>
            <a:ext cx="8358600" cy="53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 Operators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26" name="Google Shape;226;p31"/>
          <p:cNvGraphicFramePr/>
          <p:nvPr/>
        </p:nvGraphicFramePr>
        <p:xfrm>
          <a:off x="624949" y="152575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{EDB1B749-0479-414B-BEAC-CAA936EC9A6A}</a:tableStyleId>
              </a:tblPr>
              <a:tblGrid>
                <a:gridCol w="4105050"/>
                <a:gridCol w="4105050"/>
              </a:tblGrid>
              <a:tr h="842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sng" cap="none" strike="noStrike">
                          <a:solidFill>
                            <a:srgbClr val="8F8F8F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  <a:hlinkClick r:id="rId3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$all</a:t>
                      </a:r>
                      <a:endParaRPr sz="1800" u="none" cap="none" strike="noStrike"/>
                    </a:p>
                  </a:txBody>
                  <a:tcPr marT="83825" marB="91450" marR="38100" marL="381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BEBE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cap="none" strike="noStrike"/>
                        <a:t>Matches arrays that contain all elements specified in the query.</a:t>
                      </a:r>
                      <a:endParaRPr/>
                    </a:p>
                  </a:txBody>
                  <a:tcPr marT="83825" marB="91450" marR="38100" marL="381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BEBE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1625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sng" cap="none" strike="noStrike">
                          <a:solidFill>
                            <a:srgbClr val="8F8F8F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  <a:hlinkClick r:id="rId4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$elemMatch</a:t>
                      </a:r>
                      <a:endParaRPr sz="1800" u="none" cap="none" strike="noStrike"/>
                    </a:p>
                  </a:txBody>
                  <a:tcPr marT="83825" marB="91450" marR="38100" marL="381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BEBE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BEBE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cap="none" strike="noStrike"/>
                        <a:t>Selects documents if element in the array field matches all the specified </a:t>
                      </a:r>
                      <a:r>
                        <a:rPr lang="en" sz="1800" u="sng" cap="none" strike="noStrike">
                          <a:solidFill>
                            <a:srgbClr val="8F8F8F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  <a:hlinkClick r:id="rId5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$elemMatch</a:t>
                      </a:r>
                      <a:r>
                        <a:rPr lang="en" sz="1800" u="none" cap="none" strike="noStrike"/>
                        <a:t> conditions.</a:t>
                      </a:r>
                      <a:endParaRPr/>
                    </a:p>
                  </a:txBody>
                  <a:tcPr marT="83825" marB="91450" marR="38100" marL="381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BEBE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BEBE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842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sng" cap="none" strike="noStrike">
                          <a:solidFill>
                            <a:srgbClr val="8F8F8F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  <a:hlinkClick r:id="rId6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$size</a:t>
                      </a:r>
                      <a:endParaRPr sz="1800" u="none" cap="none" strike="noStrike"/>
                    </a:p>
                  </a:txBody>
                  <a:tcPr marT="83825" marB="91450" marR="38100" marL="381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BEBE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BEBE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cap="none" strike="noStrike"/>
                        <a:t>Selects documents if the array field is a specified size.</a:t>
                      </a:r>
                      <a:endParaRPr/>
                    </a:p>
                  </a:txBody>
                  <a:tcPr marT="83825" marB="91450" marR="38100" marL="381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BEBE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BEBE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2"/>
          <p:cNvSpPr txBox="1"/>
          <p:nvPr>
            <p:ph type="title"/>
          </p:nvPr>
        </p:nvSpPr>
        <p:spPr>
          <a:xfrm>
            <a:off x="248400" y="482375"/>
            <a:ext cx="8358600" cy="53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$elemMatch</a:t>
            </a:r>
            <a:endParaRPr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/>
          </a:p>
        </p:txBody>
      </p:sp>
      <p:pic>
        <p:nvPicPr>
          <p:cNvPr id="232" name="Google Shape;232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31776" y="1297050"/>
            <a:ext cx="5908500" cy="354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3"/>
          <p:cNvSpPr txBox="1"/>
          <p:nvPr>
            <p:ph type="title"/>
          </p:nvPr>
        </p:nvSpPr>
        <p:spPr>
          <a:xfrm>
            <a:off x="248400" y="482375"/>
            <a:ext cx="8358600" cy="53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Bitwise Operators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38" name="Google Shape;238;p33"/>
          <p:cNvGraphicFramePr/>
          <p:nvPr/>
        </p:nvGraphicFramePr>
        <p:xfrm>
          <a:off x="781178" y="151489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{EDB1B749-0479-414B-BEAC-CAA936EC9A6A}</a:tableStyleId>
              </a:tblPr>
              <a:tblGrid>
                <a:gridCol w="3955175"/>
                <a:gridCol w="3955175"/>
              </a:tblGrid>
              <a:tr h="2245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/>
                        <a:t>Name</a:t>
                      </a:r>
                      <a:endParaRPr/>
                    </a:p>
                  </a:txBody>
                  <a:tcPr marT="35475" marB="70925" marR="29550" marL="295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BEBE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/>
                        <a:t>Description</a:t>
                      </a:r>
                      <a:endParaRPr/>
                    </a:p>
                  </a:txBody>
                  <a:tcPr marT="35475" marB="70925" marR="29550" marL="295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BEBE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543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sng" cap="none" strike="noStrike">
                          <a:solidFill>
                            <a:srgbClr val="8F8F8F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  <a:hlinkClick r:id="rId3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$bitsAllClear</a:t>
                      </a:r>
                      <a:endParaRPr sz="1400" u="none" cap="none" strike="noStrike"/>
                    </a:p>
                  </a:txBody>
                  <a:tcPr marT="65025" marB="70925" marR="29550" marL="295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BEBE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BEBE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/>
                        <a:t>Matches numeric or binary values in which a set of bit positions </a:t>
                      </a:r>
                      <a:r>
                        <a:rPr i="1" lang="en" sz="1400" u="none" cap="none" strike="noStrike"/>
                        <a:t>all</a:t>
                      </a:r>
                      <a:r>
                        <a:rPr lang="en" sz="1400" u="none" cap="none" strike="noStrike"/>
                        <a:t> have a value of </a:t>
                      </a:r>
                      <a:r>
                        <a:rPr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</a:t>
                      </a:r>
                      <a:r>
                        <a:rPr lang="en" sz="1400" u="none" cap="none" strike="noStrike"/>
                        <a:t>.</a:t>
                      </a:r>
                      <a:endParaRPr/>
                    </a:p>
                  </a:txBody>
                  <a:tcPr marT="65025" marB="70925" marR="29550" marL="295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BEBE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BEBE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543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sng" cap="none" strike="noStrike">
                          <a:solidFill>
                            <a:srgbClr val="8F8F8F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  <a:hlinkClick r:id="rId4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$bitsAllSet</a:t>
                      </a:r>
                      <a:endParaRPr sz="1400" u="none" cap="none" strike="noStrike"/>
                    </a:p>
                  </a:txBody>
                  <a:tcPr marT="65025" marB="70925" marR="29550" marL="295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BEBE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BEBE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/>
                        <a:t>Matches numeric or binary values in which a set of bit positions </a:t>
                      </a:r>
                      <a:r>
                        <a:rPr i="1" lang="en" sz="1400" u="none" cap="none" strike="noStrike"/>
                        <a:t>all</a:t>
                      </a:r>
                      <a:r>
                        <a:rPr lang="en" sz="1400" u="none" cap="none" strike="noStrike"/>
                        <a:t> have a value of </a:t>
                      </a:r>
                      <a:r>
                        <a:rPr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r>
                        <a:rPr lang="en" sz="1400" u="none" cap="none" strike="noStrike"/>
                        <a:t>.</a:t>
                      </a:r>
                      <a:endParaRPr/>
                    </a:p>
                  </a:txBody>
                  <a:tcPr marT="65025" marB="70925" marR="29550" marL="295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BEBE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BEBE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543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sng" cap="none" strike="noStrike">
                          <a:solidFill>
                            <a:srgbClr val="8F8F8F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  <a:hlinkClick r:id="rId5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$bitsAnyClear</a:t>
                      </a:r>
                      <a:endParaRPr sz="1400" u="none" cap="none" strike="noStrike"/>
                    </a:p>
                  </a:txBody>
                  <a:tcPr marT="65025" marB="70925" marR="29550" marL="295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BEBE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BEBE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/>
                        <a:t>Matches numeric or binary values in which </a:t>
                      </a:r>
                      <a:r>
                        <a:rPr i="1" lang="en" sz="1400" u="none" cap="none" strike="noStrike"/>
                        <a:t>any</a:t>
                      </a:r>
                      <a:r>
                        <a:rPr lang="en" sz="1400" u="none" cap="none" strike="noStrike"/>
                        <a:t> bit from a set of bit positions has a value of </a:t>
                      </a:r>
                      <a:r>
                        <a:rPr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</a:t>
                      </a:r>
                      <a:r>
                        <a:rPr lang="en" sz="1400" u="none" cap="none" strike="noStrike"/>
                        <a:t>.</a:t>
                      </a:r>
                      <a:endParaRPr/>
                    </a:p>
                  </a:txBody>
                  <a:tcPr marT="65025" marB="70925" marR="29550" marL="295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BEBE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BEBE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543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sng" cap="none" strike="noStrike">
                          <a:solidFill>
                            <a:srgbClr val="8F8F8F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  <a:hlinkClick r:id="rId6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$bitsAnySet</a:t>
                      </a:r>
                      <a:endParaRPr sz="1400" u="none" cap="none" strike="noStrike"/>
                    </a:p>
                  </a:txBody>
                  <a:tcPr marT="65025" marB="70925" marR="29550" marL="295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BEBE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BEBE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/>
                        <a:t>Matches numeric or binary values in which </a:t>
                      </a:r>
                      <a:r>
                        <a:rPr i="1" lang="en" sz="1400" u="none" cap="none" strike="noStrike"/>
                        <a:t>any</a:t>
                      </a:r>
                      <a:r>
                        <a:rPr lang="en" sz="1400" u="none" cap="none" strike="noStrike"/>
                        <a:t> bit from a set of bit positions has a value of </a:t>
                      </a:r>
                      <a:r>
                        <a:rPr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r>
                        <a:rPr lang="en" sz="1400" u="none" cap="none" strike="noStrike"/>
                        <a:t>.</a:t>
                      </a:r>
                      <a:endParaRPr/>
                    </a:p>
                  </a:txBody>
                  <a:tcPr marT="65025" marB="70925" marR="29550" marL="295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BEBE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BEBE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4"/>
          <p:cNvSpPr txBox="1"/>
          <p:nvPr>
            <p:ph type="title"/>
          </p:nvPr>
        </p:nvSpPr>
        <p:spPr>
          <a:xfrm>
            <a:off x="248400" y="482375"/>
            <a:ext cx="8358600" cy="53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Projection Operators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44" name="Google Shape;244;p34"/>
          <p:cNvGraphicFramePr/>
          <p:nvPr/>
        </p:nvGraphicFramePr>
        <p:xfrm>
          <a:off x="713800" y="14703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{EDB1B749-0479-414B-BEAC-CAA936EC9A6A}</a:tableStyleId>
              </a:tblPr>
              <a:tblGrid>
                <a:gridCol w="2416375"/>
                <a:gridCol w="5638275"/>
              </a:tblGrid>
              <a:tr h="251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cap="none" strike="noStrike"/>
                        <a:t>Name</a:t>
                      </a:r>
                      <a:endParaRPr/>
                    </a:p>
                  </a:txBody>
                  <a:tcPr marT="45725" marB="91450" marR="38100" marL="381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BEBE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cap="none" strike="noStrike"/>
                        <a:t>Description</a:t>
                      </a:r>
                      <a:endParaRPr/>
                    </a:p>
                  </a:txBody>
                  <a:tcPr marT="45725" marB="91450" marR="38100" marL="381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BEBE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43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sng" cap="none" strike="noStrike">
                          <a:solidFill>
                            <a:srgbClr val="8F8F8F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  <a:hlinkClick r:id="rId3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$</a:t>
                      </a:r>
                      <a:endParaRPr sz="1800" u="none" cap="none" strike="noStrike"/>
                    </a:p>
                  </a:txBody>
                  <a:tcPr marT="83825" marB="91450" marR="38100" marL="381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BEBE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BEBE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cap="none" strike="noStrike"/>
                        <a:t>Projects the first element in an array that matches the query condition.</a:t>
                      </a:r>
                      <a:endParaRPr/>
                    </a:p>
                  </a:txBody>
                  <a:tcPr marT="83825" marB="91450" marR="38100" marL="381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BEBE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BEBE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43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sng" cap="none" strike="noStrike">
                          <a:solidFill>
                            <a:srgbClr val="8F8F8F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  <a:hlinkClick r:id="rId4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$elemMatch</a:t>
                      </a:r>
                      <a:endParaRPr sz="1800" u="none" cap="none" strike="noStrike"/>
                    </a:p>
                  </a:txBody>
                  <a:tcPr marT="83825" marB="91450" marR="38100" marL="381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BEBE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BEBE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cap="none" strike="noStrike"/>
                        <a:t>Projects the first element in an array that matches the specified </a:t>
                      </a:r>
                      <a:r>
                        <a:rPr lang="en" sz="1800" u="sng" cap="none" strike="noStrike">
                          <a:solidFill>
                            <a:srgbClr val="8F8F8F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  <a:hlinkClick r:id="rId5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$elemMatch</a:t>
                      </a:r>
                      <a:r>
                        <a:rPr lang="en" sz="1800" u="none" cap="none" strike="noStrike"/>
                        <a:t> condition.</a:t>
                      </a:r>
                      <a:endParaRPr/>
                    </a:p>
                  </a:txBody>
                  <a:tcPr marT="83825" marB="91450" marR="38100" marL="381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BEBE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BEBE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43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sng" cap="none" strike="noStrike">
                          <a:solidFill>
                            <a:srgbClr val="8F8F8F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  <a:hlinkClick r:id="rId6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$meta</a:t>
                      </a:r>
                      <a:endParaRPr sz="1800" u="none" cap="none" strike="noStrike"/>
                    </a:p>
                  </a:txBody>
                  <a:tcPr marT="83825" marB="91450" marR="38100" marL="381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BEBE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BEBE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cap="none" strike="noStrike"/>
                        <a:t>Projects the document’s score assigned during </a:t>
                      </a:r>
                      <a:r>
                        <a:rPr lang="en" sz="1800" u="sng" cap="none" strike="noStrike">
                          <a:solidFill>
                            <a:srgbClr val="8F8F8F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  <a:hlinkClick r:id="rId7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$text</a:t>
                      </a:r>
                      <a:r>
                        <a:rPr lang="en" sz="1800" u="none" cap="none" strike="noStrike"/>
                        <a:t> operation.</a:t>
                      </a:r>
                      <a:endParaRPr/>
                    </a:p>
                  </a:txBody>
                  <a:tcPr marT="83825" marB="91450" marR="38100" marL="381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BEBE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BEBE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43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sng" cap="none" strike="noStrike">
                          <a:solidFill>
                            <a:srgbClr val="8F8F8F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  <a:hlinkClick r:id="rId8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$slice</a:t>
                      </a:r>
                      <a:endParaRPr sz="1800" u="none" cap="none" strike="noStrike"/>
                    </a:p>
                  </a:txBody>
                  <a:tcPr marT="83825" marB="91450" marR="38100" marL="381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BEBE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BEBE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cap="none" strike="noStrike"/>
                        <a:t>Limits the number of elements projected from an array. Supports skip and limit slices.</a:t>
                      </a:r>
                      <a:endParaRPr/>
                    </a:p>
                  </a:txBody>
                  <a:tcPr marT="83825" marB="91450" marR="38100" marL="381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BEBE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BEBE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MongoDB Operators</a:t>
            </a:r>
            <a:endParaRPr sz="3000"/>
          </a:p>
        </p:txBody>
      </p:sp>
      <p:sp>
        <p:nvSpPr>
          <p:cNvPr id="142" name="Google Shape;142;p18"/>
          <p:cNvSpPr txBox="1"/>
          <p:nvPr>
            <p:ph idx="1" type="body"/>
          </p:nvPr>
        </p:nvSpPr>
        <p:spPr>
          <a:xfrm>
            <a:off x="729450" y="2078875"/>
            <a:ext cx="7688700" cy="11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➔"/>
            </a:pPr>
            <a:r>
              <a:rPr lang="en"/>
              <a:t>Comparison Operator</a:t>
            </a:r>
            <a:endParaRPr/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Char char="➔"/>
            </a:pPr>
            <a:r>
              <a:rPr lang="en"/>
              <a:t>Logical Operator</a:t>
            </a:r>
            <a:endParaRPr/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Char char="➔"/>
            </a:pPr>
            <a:r>
              <a:rPr lang="en"/>
              <a:t>Element Operator</a:t>
            </a:r>
            <a:endParaRPr/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Char char="➔"/>
            </a:pPr>
            <a:r>
              <a:rPr lang="en"/>
              <a:t>Evaluation Operator</a:t>
            </a:r>
            <a:endParaRPr/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Char char="➔"/>
            </a:pPr>
            <a:r>
              <a:rPr lang="en"/>
              <a:t>Geospatial Operator</a:t>
            </a:r>
            <a:endParaRPr/>
          </a:p>
          <a:p>
            <a:pPr indent="-311150" lvl="0" marL="457200" rtl="0" algn="l">
              <a:spcBef>
                <a:spcPts val="1000"/>
              </a:spcBef>
              <a:spcAft>
                <a:spcPts val="1000"/>
              </a:spcAft>
              <a:buSzPts val="1300"/>
              <a:buChar char="➔"/>
            </a:pPr>
            <a:r>
              <a:rPr lang="en"/>
              <a:t>Array Operator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9"/>
          <p:cNvSpPr txBox="1"/>
          <p:nvPr>
            <p:ph type="title"/>
          </p:nvPr>
        </p:nvSpPr>
        <p:spPr>
          <a:xfrm>
            <a:off x="248400" y="482375"/>
            <a:ext cx="8358600" cy="53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Comparison Operators</a:t>
            </a:r>
            <a:endParaRPr u="sng"/>
          </a:p>
        </p:txBody>
      </p:sp>
      <p:graphicFrame>
        <p:nvGraphicFramePr>
          <p:cNvPr id="148" name="Google Shape;148;p19"/>
          <p:cNvGraphicFramePr/>
          <p:nvPr/>
        </p:nvGraphicFramePr>
        <p:xfrm>
          <a:off x="762704" y="14824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{EDB1B749-0479-414B-BEAC-CAA936EC9A6A}</a:tableStyleId>
              </a:tblPr>
              <a:tblGrid>
                <a:gridCol w="2181050"/>
                <a:gridCol w="5089125"/>
              </a:tblGrid>
              <a:tr h="266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cap="none" strike="noStrike"/>
                        <a:t>Name</a:t>
                      </a:r>
                      <a:endParaRPr/>
                    </a:p>
                  </a:txBody>
                  <a:tcPr marT="30600" marB="61175" marR="25500" marL="255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BEBE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cap="none" strike="noStrike"/>
                        <a:t>Description</a:t>
                      </a:r>
                      <a:endParaRPr/>
                    </a:p>
                  </a:txBody>
                  <a:tcPr marT="30600" marB="61175" marR="25500" marL="255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BEBE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907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sng" cap="none" strike="noStrike">
                          <a:solidFill>
                            <a:srgbClr val="8F8F8F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  <a:hlinkClick r:id="rId3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$eq</a:t>
                      </a:r>
                      <a:endParaRPr sz="1200" u="none" cap="none" strike="noStrike"/>
                    </a:p>
                  </a:txBody>
                  <a:tcPr marT="56100" marB="61175" marR="25500" marL="255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BEBE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BEBE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cap="none" strike="noStrike"/>
                        <a:t>Matches values that are equal to a specified value.</a:t>
                      </a:r>
                      <a:endParaRPr/>
                    </a:p>
                  </a:txBody>
                  <a:tcPr marT="56100" marB="61175" marR="25500" marL="255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BEBE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BEBE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682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sng" cap="none" strike="noStrike">
                          <a:solidFill>
                            <a:srgbClr val="8F8F8F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  <a:hlinkClick r:id="rId4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$gt</a:t>
                      </a:r>
                      <a:endParaRPr sz="1200" u="none" cap="none" strike="noStrike"/>
                    </a:p>
                  </a:txBody>
                  <a:tcPr marT="56100" marB="61175" marR="25500" marL="255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BEBE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BEBE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cap="none" strike="noStrike"/>
                        <a:t>Matches values that are greater than a specified value.</a:t>
                      </a:r>
                      <a:endParaRPr/>
                    </a:p>
                  </a:txBody>
                  <a:tcPr marT="56100" marB="61175" marR="25500" marL="255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BEBE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BEBE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682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sng" cap="none" strike="noStrike">
                          <a:solidFill>
                            <a:srgbClr val="8F8F8F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  <a:hlinkClick r:id="rId5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$gte</a:t>
                      </a:r>
                      <a:endParaRPr sz="1200" u="none" cap="none" strike="noStrike"/>
                    </a:p>
                  </a:txBody>
                  <a:tcPr marT="56100" marB="61175" marR="25500" marL="255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BEBE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BEBE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cap="none" strike="noStrike"/>
                        <a:t>Matches values that are greater than or equal to a specified value.</a:t>
                      </a:r>
                      <a:endParaRPr/>
                    </a:p>
                  </a:txBody>
                  <a:tcPr marT="56100" marB="61175" marR="25500" marL="255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BEBE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BEBE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907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sng" cap="none" strike="noStrike">
                          <a:solidFill>
                            <a:srgbClr val="8F8F8F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  <a:hlinkClick r:id="rId6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$in</a:t>
                      </a:r>
                      <a:endParaRPr sz="1200" u="none" cap="none" strike="noStrike"/>
                    </a:p>
                  </a:txBody>
                  <a:tcPr marT="56100" marB="61175" marR="25500" marL="255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BEBE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BEBE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cap="none" strike="noStrike"/>
                        <a:t>Matches any of the values specified in an array.</a:t>
                      </a:r>
                      <a:endParaRPr/>
                    </a:p>
                  </a:txBody>
                  <a:tcPr marT="56100" marB="61175" marR="25500" marL="255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BEBE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BEBE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907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sng" cap="none" strike="noStrike">
                          <a:solidFill>
                            <a:srgbClr val="8F8F8F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  <a:hlinkClick r:id="rId7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$lt</a:t>
                      </a:r>
                      <a:endParaRPr sz="1200" u="none" cap="none" strike="noStrike"/>
                    </a:p>
                  </a:txBody>
                  <a:tcPr marT="56100" marB="61175" marR="25500" marL="255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BEBE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BEBE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cap="none" strike="noStrike"/>
                        <a:t>Matches values that are less than a specified value.</a:t>
                      </a:r>
                      <a:endParaRPr/>
                    </a:p>
                  </a:txBody>
                  <a:tcPr marT="56100" marB="61175" marR="25500" marL="255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BEBE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BEBE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682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sng" cap="none" strike="noStrike">
                          <a:solidFill>
                            <a:srgbClr val="8F8F8F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  <a:hlinkClick r:id="rId8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$lte</a:t>
                      </a:r>
                      <a:endParaRPr sz="1200" u="none" cap="none" strike="noStrike"/>
                    </a:p>
                  </a:txBody>
                  <a:tcPr marT="56100" marB="61175" marR="25500" marL="255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BEBE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BEBE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cap="none" strike="noStrike"/>
                        <a:t>Matches values that are less than or equal to a specified value.</a:t>
                      </a:r>
                      <a:endParaRPr/>
                    </a:p>
                  </a:txBody>
                  <a:tcPr marT="56100" marB="61175" marR="25500" marL="255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BEBE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BEBE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682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sng" cap="none" strike="noStrike">
                          <a:solidFill>
                            <a:srgbClr val="8F8F8F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  <a:hlinkClick r:id="rId9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$ne</a:t>
                      </a:r>
                      <a:endParaRPr sz="1200" u="none" cap="none" strike="noStrike"/>
                    </a:p>
                  </a:txBody>
                  <a:tcPr marT="56100" marB="61175" marR="25500" marL="255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BEBE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BEBE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cap="none" strike="noStrike"/>
                        <a:t>Matches all values that are not equal to a specified value.</a:t>
                      </a:r>
                      <a:endParaRPr/>
                    </a:p>
                  </a:txBody>
                  <a:tcPr marT="56100" marB="61175" marR="25500" marL="255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BEBE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BEBE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907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sng" cap="none" strike="noStrike">
                          <a:solidFill>
                            <a:srgbClr val="8F8F8F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  <a:hlinkClick r:id="rId10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$nin</a:t>
                      </a:r>
                      <a:endParaRPr sz="1200" u="none" cap="none" strike="noStrike"/>
                    </a:p>
                  </a:txBody>
                  <a:tcPr marT="56100" marB="61175" marR="25500" marL="255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BEBE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BEBE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cap="none" strike="noStrike"/>
                        <a:t>Matches none of the values specified in an array.</a:t>
                      </a:r>
                      <a:endParaRPr/>
                    </a:p>
                  </a:txBody>
                  <a:tcPr marT="56100" marB="61175" marR="25500" marL="255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BEBE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BEBE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0"/>
          <p:cNvSpPr txBox="1"/>
          <p:nvPr>
            <p:ph type="title"/>
          </p:nvPr>
        </p:nvSpPr>
        <p:spPr>
          <a:xfrm>
            <a:off x="248400" y="482375"/>
            <a:ext cx="8358600" cy="53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$gt and $gte</a:t>
            </a:r>
            <a:endParaRPr u="sng"/>
          </a:p>
        </p:txBody>
      </p:sp>
      <p:pic>
        <p:nvPicPr>
          <p:cNvPr id="154" name="Google Shape;154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7651" y="1342826"/>
            <a:ext cx="4284600" cy="367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24100" y="1342825"/>
            <a:ext cx="4038150" cy="367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1"/>
          <p:cNvSpPr txBox="1"/>
          <p:nvPr>
            <p:ph type="title"/>
          </p:nvPr>
        </p:nvSpPr>
        <p:spPr>
          <a:xfrm>
            <a:off x="248400" y="482375"/>
            <a:ext cx="8358600" cy="53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$lt and $lte</a:t>
            </a:r>
            <a:endParaRPr u="sng"/>
          </a:p>
        </p:txBody>
      </p:sp>
      <p:pic>
        <p:nvPicPr>
          <p:cNvPr id="161" name="Google Shape;161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3102" y="1325098"/>
            <a:ext cx="3814200" cy="332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10910" y="1325098"/>
            <a:ext cx="3590516" cy="332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2"/>
          <p:cNvSpPr txBox="1"/>
          <p:nvPr>
            <p:ph type="title"/>
          </p:nvPr>
        </p:nvSpPr>
        <p:spPr>
          <a:xfrm>
            <a:off x="248400" y="482375"/>
            <a:ext cx="8358600" cy="53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$ne and $nin</a:t>
            </a:r>
            <a:endParaRPr u="sng"/>
          </a:p>
        </p:txBody>
      </p:sp>
      <p:pic>
        <p:nvPicPr>
          <p:cNvPr id="168" name="Google Shape;168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2325" y="1383950"/>
            <a:ext cx="3959100" cy="334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42753" y="1383950"/>
            <a:ext cx="3958922" cy="3345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3"/>
          <p:cNvSpPr txBox="1"/>
          <p:nvPr>
            <p:ph type="title"/>
          </p:nvPr>
        </p:nvSpPr>
        <p:spPr>
          <a:xfrm>
            <a:off x="248400" y="482375"/>
            <a:ext cx="8358600" cy="53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Logical Operators</a:t>
            </a:r>
            <a:endParaRPr/>
          </a:p>
        </p:txBody>
      </p:sp>
      <p:graphicFrame>
        <p:nvGraphicFramePr>
          <p:cNvPr id="175" name="Google Shape;175;p23"/>
          <p:cNvGraphicFramePr/>
          <p:nvPr/>
        </p:nvGraphicFramePr>
        <p:xfrm>
          <a:off x="781203" y="135353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{EDB1B749-0479-414B-BEAC-CAA936EC9A6A}</a:tableStyleId>
              </a:tblPr>
              <a:tblGrid>
                <a:gridCol w="3859250"/>
                <a:gridCol w="3859250"/>
              </a:tblGrid>
              <a:tr h="2115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/>
                        <a:t>Name</a:t>
                      </a:r>
                      <a:endParaRPr/>
                    </a:p>
                  </a:txBody>
                  <a:tcPr marT="35475" marB="70925" marR="29550" marL="295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BEBE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/>
                        <a:t>Description</a:t>
                      </a:r>
                      <a:endParaRPr/>
                    </a:p>
                  </a:txBody>
                  <a:tcPr marT="35475" marB="70925" marR="29550" marL="295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BEBE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513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sng" cap="none" strike="noStrike">
                          <a:solidFill>
                            <a:srgbClr val="8F8F8F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  <a:hlinkClick r:id="rId3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$and</a:t>
                      </a:r>
                      <a:endParaRPr sz="1400" u="none" cap="none" strike="noStrike"/>
                    </a:p>
                  </a:txBody>
                  <a:tcPr marT="65025" marB="70925" marR="29550" marL="295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BEBE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BEBE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/>
                        <a:t>Joins query clauses with a logical </a:t>
                      </a:r>
                      <a:r>
                        <a:rPr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AND</a:t>
                      </a:r>
                      <a:r>
                        <a:rPr lang="en" sz="1400" u="none" cap="none" strike="noStrike"/>
                        <a:t> returns all documents that match the conditions of both clauses.</a:t>
                      </a:r>
                      <a:endParaRPr/>
                    </a:p>
                  </a:txBody>
                  <a:tcPr marT="65025" marB="70925" marR="29550" marL="295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BEBE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BEBE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513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sng" cap="none" strike="noStrike">
                          <a:solidFill>
                            <a:srgbClr val="8F8F8F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  <a:hlinkClick r:id="rId4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$not</a:t>
                      </a:r>
                      <a:endParaRPr sz="1400" u="none" cap="none" strike="noStrike"/>
                    </a:p>
                  </a:txBody>
                  <a:tcPr marT="65025" marB="70925" marR="29550" marL="295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BEBE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BEBE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/>
                        <a:t>Inverts the effect of a query expression and returns documents that do </a:t>
                      </a:r>
                      <a:r>
                        <a:rPr i="1" lang="en" sz="1400" u="none" cap="none" strike="noStrike"/>
                        <a:t>not</a:t>
                      </a:r>
                      <a:r>
                        <a:rPr lang="en" sz="1400" u="none" cap="none" strike="noStrike"/>
                        <a:t> match the query expression.</a:t>
                      </a:r>
                      <a:endParaRPr/>
                    </a:p>
                  </a:txBody>
                  <a:tcPr marT="65025" marB="70925" marR="29550" marL="295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BEBE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BEBE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5122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sng" cap="none" strike="noStrike">
                          <a:solidFill>
                            <a:srgbClr val="8F8F8F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  <a:hlinkClick r:id="rId5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$nor</a:t>
                      </a:r>
                      <a:endParaRPr sz="1400" u="none" cap="none" strike="noStrike"/>
                    </a:p>
                  </a:txBody>
                  <a:tcPr marT="65025" marB="70925" marR="29550" marL="295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BEBE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BEBE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/>
                        <a:t>Joins query clauses with a logical </a:t>
                      </a:r>
                      <a:r>
                        <a:rPr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NOR</a:t>
                      </a:r>
                      <a:r>
                        <a:rPr lang="en" sz="1400" u="none" cap="none" strike="noStrike"/>
                        <a:t> returns all documents that fail to match both clauses.</a:t>
                      </a:r>
                      <a:endParaRPr/>
                    </a:p>
                  </a:txBody>
                  <a:tcPr marT="65025" marB="70925" marR="29550" marL="295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BEBE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BEBE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513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sng" cap="none" strike="noStrike">
                          <a:solidFill>
                            <a:srgbClr val="8F8F8F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  <a:hlinkClick r:id="rId6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$or</a:t>
                      </a:r>
                      <a:endParaRPr sz="1400" u="none" cap="none" strike="noStrike"/>
                    </a:p>
                  </a:txBody>
                  <a:tcPr marT="65025" marB="70925" marR="29550" marL="295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BEBE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BEBE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/>
                        <a:t>Joins query clauses with a logical </a:t>
                      </a:r>
                      <a:r>
                        <a:rPr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OR</a:t>
                      </a:r>
                      <a:r>
                        <a:rPr lang="en" sz="1400" u="none" cap="none" strike="noStrike"/>
                        <a:t> returns all documents that match the conditions of either clause.</a:t>
                      </a:r>
                      <a:endParaRPr/>
                    </a:p>
                  </a:txBody>
                  <a:tcPr marT="65025" marB="70925" marR="29550" marL="295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BEBE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BEBE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4"/>
          <p:cNvSpPr txBox="1"/>
          <p:nvPr>
            <p:ph type="title"/>
          </p:nvPr>
        </p:nvSpPr>
        <p:spPr>
          <a:xfrm>
            <a:off x="248400" y="482375"/>
            <a:ext cx="8358600" cy="53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$and &amp; $or</a:t>
            </a:r>
            <a:endParaRPr u="sng"/>
          </a:p>
        </p:txBody>
      </p:sp>
      <p:pic>
        <p:nvPicPr>
          <p:cNvPr id="181" name="Google Shape;181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6000" y="1539350"/>
            <a:ext cx="3923400" cy="314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94478" y="1539350"/>
            <a:ext cx="3923521" cy="314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5"/>
          <p:cNvSpPr txBox="1"/>
          <p:nvPr>
            <p:ph type="title"/>
          </p:nvPr>
        </p:nvSpPr>
        <p:spPr>
          <a:xfrm>
            <a:off x="248400" y="482375"/>
            <a:ext cx="8358600" cy="53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$not and $nor</a:t>
            </a:r>
            <a:endParaRPr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/>
          </a:p>
        </p:txBody>
      </p:sp>
      <p:pic>
        <p:nvPicPr>
          <p:cNvPr id="188" name="Google Shape;188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9700" y="1420975"/>
            <a:ext cx="3549900" cy="339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12642" y="1420975"/>
            <a:ext cx="3550334" cy="3396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