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304" r:id="rId3"/>
    <p:sldId id="305" r:id="rId4"/>
    <p:sldId id="303" r:id="rId5"/>
    <p:sldId id="276" r:id="rId6"/>
    <p:sldId id="288" r:id="rId7"/>
    <p:sldId id="289" r:id="rId8"/>
    <p:sldId id="277" r:id="rId9"/>
    <p:sldId id="283" r:id="rId10"/>
    <p:sldId id="284" r:id="rId11"/>
    <p:sldId id="291" r:id="rId12"/>
    <p:sldId id="285" r:id="rId13"/>
    <p:sldId id="286" r:id="rId14"/>
    <p:sldId id="290" r:id="rId15"/>
    <p:sldId id="292" r:id="rId16"/>
    <p:sldId id="293" r:id="rId17"/>
    <p:sldId id="309" r:id="rId18"/>
    <p:sldId id="261" r:id="rId19"/>
    <p:sldId id="297" r:id="rId20"/>
    <p:sldId id="300" r:id="rId21"/>
    <p:sldId id="301" r:id="rId22"/>
    <p:sldId id="262" r:id="rId23"/>
    <p:sldId id="263" r:id="rId24"/>
    <p:sldId id="299" r:id="rId25"/>
    <p:sldId id="295" r:id="rId26"/>
    <p:sldId id="302" r:id="rId27"/>
    <p:sldId id="307" r:id="rId28"/>
    <p:sldId id="308" r:id="rId29"/>
    <p:sldId id="30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CEB8536-8DF0-4429-953A-BE5C93AB14D5}">
          <p14:sldIdLst>
            <p14:sldId id="256"/>
            <p14:sldId id="304"/>
            <p14:sldId id="305"/>
            <p14:sldId id="303"/>
            <p14:sldId id="276"/>
            <p14:sldId id="288"/>
            <p14:sldId id="289"/>
            <p14:sldId id="277"/>
            <p14:sldId id="283"/>
            <p14:sldId id="284"/>
            <p14:sldId id="291"/>
            <p14:sldId id="285"/>
            <p14:sldId id="286"/>
            <p14:sldId id="290"/>
            <p14:sldId id="292"/>
            <p14:sldId id="293"/>
            <p14:sldId id="309"/>
            <p14:sldId id="261"/>
            <p14:sldId id="297"/>
            <p14:sldId id="300"/>
            <p14:sldId id="301"/>
            <p14:sldId id="262"/>
            <p14:sldId id="263"/>
            <p14:sldId id="299"/>
            <p14:sldId id="295"/>
            <p14:sldId id="302"/>
            <p14:sldId id="307"/>
            <p14:sldId id="308"/>
            <p14:sldId id="3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00FFFF"/>
    <a:srgbClr val="FF99FF"/>
    <a:srgbClr val="CCFFCC"/>
    <a:srgbClr val="FF33CC"/>
    <a:srgbClr val="66FF66"/>
    <a:srgbClr val="FFFF99"/>
    <a:srgbClr val="FFCCCC"/>
    <a:srgbClr val="FF7C8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68" autoAdjust="0"/>
    <p:restoredTop sz="94660"/>
  </p:normalViewPr>
  <p:slideViewPr>
    <p:cSldViewPr snapToGrid="0">
      <p:cViewPr varScale="1">
        <p:scale>
          <a:sx n="88" d="100"/>
          <a:sy n="88"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No Of Missing Values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dPt>
            <c:idx val="0"/>
            <c:bubble3D val="0"/>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1-4570-41D7-9FED-42397370C280}"/>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3-4570-41D7-9FED-42397370C280}"/>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5-4570-41D7-9FED-42397370C280}"/>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7-4570-41D7-9FED-42397370C280}"/>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9-4570-41D7-9FED-42397370C280}"/>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B-4570-41D7-9FED-42397370C280}"/>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D-4570-41D7-9FED-42397370C280}"/>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F-4570-41D7-9FED-42397370C280}"/>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11-4570-41D7-9FED-42397370C280}"/>
              </c:ext>
            </c:extLst>
          </c:dPt>
          <c:dPt>
            <c:idx val="9"/>
            <c:bubble3D val="0"/>
            <c:spPr>
              <a:solidFill>
                <a:srgbClr val="7030A0"/>
              </a:soli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13-4570-41D7-9FED-42397370C280}"/>
              </c:ext>
            </c:extLst>
          </c:dPt>
          <c:dPt>
            <c:idx val="10"/>
            <c:bubble3D val="0"/>
            <c:spPr>
              <a:solidFill>
                <a:schemeClr val="bg1"/>
              </a:soli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15-4570-41D7-9FED-42397370C280}"/>
              </c:ext>
            </c:extLst>
          </c:dPt>
          <c:dPt>
            <c:idx val="11"/>
            <c:bubble3D val="0"/>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17-4570-41D7-9FED-42397370C280}"/>
              </c:ext>
            </c:extLst>
          </c:dPt>
          <c:dLbls>
            <c:dLbl>
              <c:idx val="0"/>
              <c:layout>
                <c:manualLayout>
                  <c:x val="-3.5321303587051621E-2"/>
                  <c:y val="9.6831802274715661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4570-41D7-9FED-42397370C280}"/>
                </c:ext>
              </c:extLst>
            </c:dLbl>
            <c:dLbl>
              <c:idx val="2"/>
              <c:delete val="1"/>
              <c:extLst>
                <c:ext xmlns:c15="http://schemas.microsoft.com/office/drawing/2012/chart" uri="{CE6537A1-D6FC-4f65-9D91-7224C49458BB}"/>
                <c:ext xmlns:c16="http://schemas.microsoft.com/office/drawing/2014/chart" uri="{C3380CC4-5D6E-409C-BE32-E72D297353CC}">
                  <c16:uniqueId val="{00000005-4570-41D7-9FED-42397370C280}"/>
                </c:ext>
              </c:extLst>
            </c:dLbl>
            <c:dLbl>
              <c:idx val="3"/>
              <c:delete val="1"/>
              <c:extLst>
                <c:ext xmlns:c15="http://schemas.microsoft.com/office/drawing/2012/chart" uri="{CE6537A1-D6FC-4f65-9D91-7224C49458BB}"/>
                <c:ext xmlns:c16="http://schemas.microsoft.com/office/drawing/2014/chart" uri="{C3380CC4-5D6E-409C-BE32-E72D297353CC}">
                  <c16:uniqueId val="{00000007-4570-41D7-9FED-42397370C280}"/>
                </c:ext>
              </c:extLst>
            </c:dLbl>
            <c:dLbl>
              <c:idx val="4"/>
              <c:delete val="1"/>
              <c:extLst>
                <c:ext xmlns:c15="http://schemas.microsoft.com/office/drawing/2012/chart" uri="{CE6537A1-D6FC-4f65-9D91-7224C49458BB}"/>
                <c:ext xmlns:c16="http://schemas.microsoft.com/office/drawing/2014/chart" uri="{C3380CC4-5D6E-409C-BE32-E72D297353CC}">
                  <c16:uniqueId val="{00000009-4570-41D7-9FED-42397370C280}"/>
                </c:ext>
              </c:extLst>
            </c:dLbl>
            <c:dLbl>
              <c:idx val="5"/>
              <c:delete val="1"/>
              <c:extLst>
                <c:ext xmlns:c15="http://schemas.microsoft.com/office/drawing/2012/chart" uri="{CE6537A1-D6FC-4f65-9D91-7224C49458BB}"/>
                <c:ext xmlns:c16="http://schemas.microsoft.com/office/drawing/2014/chart" uri="{C3380CC4-5D6E-409C-BE32-E72D297353CC}">
                  <c16:uniqueId val="{0000000B-4570-41D7-9FED-42397370C280}"/>
                </c:ext>
              </c:extLst>
            </c:dLbl>
            <c:dLbl>
              <c:idx val="6"/>
              <c:delete val="1"/>
              <c:extLst>
                <c:ext xmlns:c15="http://schemas.microsoft.com/office/drawing/2012/chart" uri="{CE6537A1-D6FC-4f65-9D91-7224C49458BB}"/>
                <c:ext xmlns:c16="http://schemas.microsoft.com/office/drawing/2014/chart" uri="{C3380CC4-5D6E-409C-BE32-E72D297353CC}">
                  <c16:uniqueId val="{0000000D-4570-41D7-9FED-42397370C280}"/>
                </c:ext>
              </c:extLst>
            </c:dLbl>
            <c:dLbl>
              <c:idx val="7"/>
              <c:delete val="1"/>
              <c:extLst>
                <c:ext xmlns:c15="http://schemas.microsoft.com/office/drawing/2012/chart" uri="{CE6537A1-D6FC-4f65-9D91-7224C49458BB}"/>
                <c:ext xmlns:c16="http://schemas.microsoft.com/office/drawing/2014/chart" uri="{C3380CC4-5D6E-409C-BE32-E72D297353CC}">
                  <c16:uniqueId val="{0000000F-4570-41D7-9FED-42397370C280}"/>
                </c:ext>
              </c:extLst>
            </c:dLbl>
            <c:dLbl>
              <c:idx val="8"/>
              <c:delete val="1"/>
              <c:extLst>
                <c:ext xmlns:c15="http://schemas.microsoft.com/office/drawing/2012/chart" uri="{CE6537A1-D6FC-4f65-9D91-7224C49458BB}"/>
                <c:ext xmlns:c16="http://schemas.microsoft.com/office/drawing/2014/chart" uri="{C3380CC4-5D6E-409C-BE32-E72D297353CC}">
                  <c16:uniqueId val="{00000011-4570-41D7-9FED-42397370C280}"/>
                </c:ext>
              </c:extLst>
            </c:dLbl>
            <c:spPr>
              <a:solidFill>
                <a:schemeClr val="accent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Sheet1!$E$4:$E$15</c:f>
              <c:strCache>
                <c:ptCount val="12"/>
                <c:pt idx="0">
                  <c:v>CustomerID</c:v>
                </c:pt>
                <c:pt idx="1">
                  <c:v>Item Code</c:v>
                </c:pt>
                <c:pt idx="2">
                  <c:v>InvoieNo</c:v>
                </c:pt>
                <c:pt idx="3">
                  <c:v>Date of purchase</c:v>
                </c:pt>
                <c:pt idx="4">
                  <c:v>Quantity</c:v>
                </c:pt>
                <c:pt idx="5">
                  <c:v>Time</c:v>
                </c:pt>
                <c:pt idx="6">
                  <c:v>Price per Unit</c:v>
                </c:pt>
                <c:pt idx="7">
                  <c:v>Price</c:v>
                </c:pt>
                <c:pt idx="8">
                  <c:v>Shipping Location</c:v>
                </c:pt>
                <c:pt idx="9">
                  <c:v>Cancelled_status</c:v>
                </c:pt>
                <c:pt idx="10">
                  <c:v>Reason of return</c:v>
                </c:pt>
                <c:pt idx="11">
                  <c:v>Sold as set</c:v>
                </c:pt>
              </c:strCache>
            </c:strRef>
          </c:cat>
          <c:val>
            <c:numRef>
              <c:f>Sheet1!$F$4:$F$15</c:f>
              <c:numCache>
                <c:formatCode>General</c:formatCode>
                <c:ptCount val="12"/>
                <c:pt idx="0">
                  <c:v>132470</c:v>
                </c:pt>
                <c:pt idx="1">
                  <c:v>0</c:v>
                </c:pt>
                <c:pt idx="2">
                  <c:v>0</c:v>
                </c:pt>
                <c:pt idx="3">
                  <c:v>0</c:v>
                </c:pt>
                <c:pt idx="4">
                  <c:v>0</c:v>
                </c:pt>
                <c:pt idx="5">
                  <c:v>0</c:v>
                </c:pt>
                <c:pt idx="6">
                  <c:v>0</c:v>
                </c:pt>
                <c:pt idx="7">
                  <c:v>0</c:v>
                </c:pt>
                <c:pt idx="8">
                  <c:v>0</c:v>
                </c:pt>
                <c:pt idx="9">
                  <c:v>528476</c:v>
                </c:pt>
                <c:pt idx="10">
                  <c:v>528476</c:v>
                </c:pt>
                <c:pt idx="11">
                  <c:v>528476</c:v>
                </c:pt>
              </c:numCache>
            </c:numRef>
          </c:val>
          <c:extLst>
            <c:ext xmlns:c16="http://schemas.microsoft.com/office/drawing/2014/chart" uri="{C3380CC4-5D6E-409C-BE32-E72D297353CC}">
              <c16:uniqueId val="{00000018-4570-41D7-9FED-42397370C280}"/>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layout>
        <c:manualLayout>
          <c:xMode val="edge"/>
          <c:yMode val="edge"/>
          <c:x val="0.1331470472173667"/>
          <c:y val="0.5975879939645492"/>
          <c:w val="0.7337059055652666"/>
          <c:h val="0.373648036825128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8FEBFE3-DDC0-4B3E-9A64-903D3F023143}" type="datetimeFigureOut">
              <a:rPr lang="en-US" smtClean="0"/>
              <a:t>5/2/2021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1FED31-AFB5-462C-9A2E-EA73C8FE2D82}"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2076544"/>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F8FEBFE3-DDC0-4B3E-9A64-903D3F023143}" type="datetimeFigureOut">
              <a:rPr lang="en-US" smtClean="0"/>
              <a:t>5/2/2021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C1FED31-AFB5-462C-9A2E-EA73C8FE2D82}" type="slidenum">
              <a:rPr lang="en-US" smtClean="0"/>
              <a:t>‹#›</a:t>
            </a:fld>
            <a:endParaRPr lang="en-US" dirty="0"/>
          </a:p>
        </p:txBody>
      </p:sp>
    </p:spTree>
    <p:extLst>
      <p:ext uri="{BB962C8B-B14F-4D97-AF65-F5344CB8AC3E}">
        <p14:creationId xmlns:p14="http://schemas.microsoft.com/office/powerpoint/2010/main" val="2607832698"/>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8FEBFE3-DDC0-4B3E-9A64-903D3F023143}" type="datetimeFigureOut">
              <a:rPr lang="en-US" smtClean="0"/>
              <a:t>5/2/2021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1FED31-AFB5-462C-9A2E-EA73C8FE2D82}" type="slidenum">
              <a:rPr lang="en-US" smtClean="0"/>
              <a:t>‹#›</a:t>
            </a:fld>
            <a:endParaRPr lang="en-US" dirty="0"/>
          </a:p>
        </p:txBody>
      </p:sp>
    </p:spTree>
    <p:extLst>
      <p:ext uri="{BB962C8B-B14F-4D97-AF65-F5344CB8AC3E}">
        <p14:creationId xmlns:p14="http://schemas.microsoft.com/office/powerpoint/2010/main" val="2468764162"/>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8FEBFE3-DDC0-4B3E-9A64-903D3F023143}" type="datetimeFigureOut">
              <a:rPr lang="en-US" smtClean="0"/>
              <a:t>5/2/2021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1FED31-AFB5-462C-9A2E-EA73C8FE2D82}"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71085904"/>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8FEBFE3-DDC0-4B3E-9A64-903D3F023143}" type="datetimeFigureOut">
              <a:rPr lang="en-US" smtClean="0"/>
              <a:t>5/2/2021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1FED31-AFB5-462C-9A2E-EA73C8FE2D82}" type="slidenum">
              <a:rPr lang="en-US" smtClean="0"/>
              <a:t>‹#›</a:t>
            </a:fld>
            <a:endParaRPr lang="en-US" dirty="0"/>
          </a:p>
        </p:txBody>
      </p:sp>
    </p:spTree>
    <p:extLst>
      <p:ext uri="{BB962C8B-B14F-4D97-AF65-F5344CB8AC3E}">
        <p14:creationId xmlns:p14="http://schemas.microsoft.com/office/powerpoint/2010/main" val="2361711803"/>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8FEBFE3-DDC0-4B3E-9A64-903D3F023143}" type="datetimeFigureOut">
              <a:rPr lang="en-US" smtClean="0"/>
              <a:t>5/2/2021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1FED31-AFB5-462C-9A2E-EA73C8FE2D82}"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95137590"/>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8FEBFE3-DDC0-4B3E-9A64-903D3F023143}" type="datetimeFigureOut">
              <a:rPr lang="en-US" smtClean="0"/>
              <a:t>5/2/2021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1FED31-AFB5-462C-9A2E-EA73C8FE2D82}" type="slidenum">
              <a:rPr lang="en-US" smtClean="0"/>
              <a:t>‹#›</a:t>
            </a:fld>
            <a:endParaRPr lang="en-US" dirty="0"/>
          </a:p>
        </p:txBody>
      </p:sp>
    </p:spTree>
    <p:extLst>
      <p:ext uri="{BB962C8B-B14F-4D97-AF65-F5344CB8AC3E}">
        <p14:creationId xmlns:p14="http://schemas.microsoft.com/office/powerpoint/2010/main" val="3964777559"/>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FEBFE3-DDC0-4B3E-9A64-903D3F023143}" type="datetimeFigureOut">
              <a:rPr lang="en-US" smtClean="0"/>
              <a:t>5/2/2021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1FED31-AFB5-462C-9A2E-EA73C8FE2D82}" type="slidenum">
              <a:rPr lang="en-US" smtClean="0"/>
              <a:t>‹#›</a:t>
            </a:fld>
            <a:endParaRPr lang="en-US" dirty="0"/>
          </a:p>
        </p:txBody>
      </p:sp>
    </p:spTree>
    <p:extLst>
      <p:ext uri="{BB962C8B-B14F-4D97-AF65-F5344CB8AC3E}">
        <p14:creationId xmlns:p14="http://schemas.microsoft.com/office/powerpoint/2010/main" val="4260483822"/>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FEBFE3-DDC0-4B3E-9A64-903D3F023143}" type="datetimeFigureOut">
              <a:rPr lang="en-US" smtClean="0"/>
              <a:t>5/2/2021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1FED31-AFB5-462C-9A2E-EA73C8FE2D82}" type="slidenum">
              <a:rPr lang="en-US" smtClean="0"/>
              <a:t>‹#›</a:t>
            </a:fld>
            <a:endParaRPr lang="en-US" dirty="0"/>
          </a:p>
        </p:txBody>
      </p:sp>
    </p:spTree>
    <p:extLst>
      <p:ext uri="{BB962C8B-B14F-4D97-AF65-F5344CB8AC3E}">
        <p14:creationId xmlns:p14="http://schemas.microsoft.com/office/powerpoint/2010/main" val="2735767434"/>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FEBFE3-DDC0-4B3E-9A64-903D3F023143}" type="datetimeFigureOut">
              <a:rPr lang="en-US" smtClean="0"/>
              <a:t>5/2/2021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1FED31-AFB5-462C-9A2E-EA73C8FE2D82}" type="slidenum">
              <a:rPr lang="en-US" smtClean="0"/>
              <a:t>‹#›</a:t>
            </a:fld>
            <a:endParaRPr lang="en-US" dirty="0"/>
          </a:p>
        </p:txBody>
      </p:sp>
    </p:spTree>
    <p:extLst>
      <p:ext uri="{BB962C8B-B14F-4D97-AF65-F5344CB8AC3E}">
        <p14:creationId xmlns:p14="http://schemas.microsoft.com/office/powerpoint/2010/main" val="3793108105"/>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8FEBFE3-DDC0-4B3E-9A64-903D3F023143}" type="datetimeFigureOut">
              <a:rPr lang="en-US" smtClean="0"/>
              <a:t>5/2/2021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1FED31-AFB5-462C-9A2E-EA73C8FE2D82}" type="slidenum">
              <a:rPr lang="en-US" smtClean="0"/>
              <a:t>‹#›</a:t>
            </a:fld>
            <a:endParaRPr lang="en-US" dirty="0"/>
          </a:p>
        </p:txBody>
      </p:sp>
    </p:spTree>
    <p:extLst>
      <p:ext uri="{BB962C8B-B14F-4D97-AF65-F5344CB8AC3E}">
        <p14:creationId xmlns:p14="http://schemas.microsoft.com/office/powerpoint/2010/main" val="2619029112"/>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8FEBFE3-DDC0-4B3E-9A64-903D3F023143}" type="datetimeFigureOut">
              <a:rPr lang="en-US" smtClean="0"/>
              <a:t>5/2/2021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1FED31-AFB5-462C-9A2E-EA73C8FE2D82}" type="slidenum">
              <a:rPr lang="en-US" smtClean="0"/>
              <a:t>‹#›</a:t>
            </a:fld>
            <a:endParaRPr lang="en-US" dirty="0"/>
          </a:p>
        </p:txBody>
      </p:sp>
    </p:spTree>
    <p:extLst>
      <p:ext uri="{BB962C8B-B14F-4D97-AF65-F5344CB8AC3E}">
        <p14:creationId xmlns:p14="http://schemas.microsoft.com/office/powerpoint/2010/main" val="39767253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8FEBFE3-DDC0-4B3E-9A64-903D3F023143}" type="datetimeFigureOut">
              <a:rPr lang="en-US" smtClean="0"/>
              <a:t>5/2/2021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C1FED31-AFB5-462C-9A2E-EA73C8FE2D82}" type="slidenum">
              <a:rPr lang="en-US" smtClean="0"/>
              <a:t>‹#›</a:t>
            </a:fld>
            <a:endParaRPr lang="en-US" dirty="0"/>
          </a:p>
        </p:txBody>
      </p:sp>
    </p:spTree>
    <p:extLst>
      <p:ext uri="{BB962C8B-B14F-4D97-AF65-F5344CB8AC3E}">
        <p14:creationId xmlns:p14="http://schemas.microsoft.com/office/powerpoint/2010/main" val="338528016"/>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8FEBFE3-DDC0-4B3E-9A64-903D3F023143}" type="datetimeFigureOut">
              <a:rPr lang="en-US" smtClean="0"/>
              <a:t>5/2/2021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C1FED31-AFB5-462C-9A2E-EA73C8FE2D82}" type="slidenum">
              <a:rPr lang="en-US" smtClean="0"/>
              <a:t>‹#›</a:t>
            </a:fld>
            <a:endParaRPr lang="en-US" dirty="0"/>
          </a:p>
        </p:txBody>
      </p:sp>
    </p:spTree>
    <p:extLst>
      <p:ext uri="{BB962C8B-B14F-4D97-AF65-F5344CB8AC3E}">
        <p14:creationId xmlns:p14="http://schemas.microsoft.com/office/powerpoint/2010/main" val="834735704"/>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FEBFE3-DDC0-4B3E-9A64-903D3F023143}" type="datetimeFigureOut">
              <a:rPr lang="en-US" smtClean="0"/>
              <a:t>5/2/2021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C1FED31-AFB5-462C-9A2E-EA73C8FE2D82}" type="slidenum">
              <a:rPr lang="en-US" smtClean="0"/>
              <a:t>‹#›</a:t>
            </a:fld>
            <a:endParaRPr lang="en-US" dirty="0"/>
          </a:p>
        </p:txBody>
      </p:sp>
    </p:spTree>
    <p:extLst>
      <p:ext uri="{BB962C8B-B14F-4D97-AF65-F5344CB8AC3E}">
        <p14:creationId xmlns:p14="http://schemas.microsoft.com/office/powerpoint/2010/main" val="3678368792"/>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8FEBFE3-DDC0-4B3E-9A64-903D3F023143}" type="datetimeFigureOut">
              <a:rPr lang="en-US" smtClean="0"/>
              <a:t>5/2/2021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1FED31-AFB5-462C-9A2E-EA73C8FE2D82}" type="slidenum">
              <a:rPr lang="en-US" smtClean="0"/>
              <a:t>‹#›</a:t>
            </a:fld>
            <a:endParaRPr lang="en-US" dirty="0"/>
          </a:p>
        </p:txBody>
      </p:sp>
    </p:spTree>
    <p:extLst>
      <p:ext uri="{BB962C8B-B14F-4D97-AF65-F5344CB8AC3E}">
        <p14:creationId xmlns:p14="http://schemas.microsoft.com/office/powerpoint/2010/main" val="2565494928"/>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8FEBFE3-DDC0-4B3E-9A64-903D3F023143}" type="datetimeFigureOut">
              <a:rPr lang="en-US" smtClean="0"/>
              <a:t>5/2/2021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1FED31-AFB5-462C-9A2E-EA73C8FE2D82}" type="slidenum">
              <a:rPr lang="en-US" smtClean="0"/>
              <a:t>‹#›</a:t>
            </a:fld>
            <a:endParaRPr lang="en-US" dirty="0"/>
          </a:p>
        </p:txBody>
      </p:sp>
    </p:spTree>
    <p:extLst>
      <p:ext uri="{BB962C8B-B14F-4D97-AF65-F5344CB8AC3E}">
        <p14:creationId xmlns:p14="http://schemas.microsoft.com/office/powerpoint/2010/main" val="1554415467"/>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8FEBFE3-DDC0-4B3E-9A64-903D3F023143}" type="datetimeFigureOut">
              <a:rPr lang="en-US" smtClean="0"/>
              <a:t>5/2/2021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C1FED31-AFB5-462C-9A2E-EA73C8FE2D82}" type="slidenum">
              <a:rPr lang="en-US" smtClean="0"/>
              <a:t>‹#›</a:t>
            </a:fld>
            <a:endParaRPr lang="en-US" dirty="0"/>
          </a:p>
        </p:txBody>
      </p:sp>
    </p:spTree>
    <p:extLst>
      <p:ext uri="{BB962C8B-B14F-4D97-AF65-F5344CB8AC3E}">
        <p14:creationId xmlns:p14="http://schemas.microsoft.com/office/powerpoint/2010/main" val="3204770687"/>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ransition spd="slow">
    <p:wipe/>
  </p:transition>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rive.google.com/drive/folders/1jWMgEP3V1fITEAZTimisi3eA5IFdJ4hZ?usp=sharin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216" y="478971"/>
            <a:ext cx="11486607" cy="2020389"/>
          </a:xfrm>
        </p:spPr>
        <p:txBody>
          <a:bodyPr>
            <a:normAutofit fontScale="90000"/>
          </a:bodyPr>
          <a:lstStyle/>
          <a:p>
            <a:r>
              <a:rPr lang="en-US" dirty="0" smtClean="0">
                <a:latin typeface="Calibri" panose="020F0502020204030204" pitchFamily="34" charset="0"/>
                <a:cs typeface="Calibri" panose="020F0502020204030204" pitchFamily="34" charset="0"/>
              </a:rPr>
              <a:t/>
            </a:r>
            <a:br>
              <a:rPr lang="en-US" dirty="0" smtClean="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                 </a:t>
            </a:r>
            <a:r>
              <a:rPr lang="en-US" b="1" u="sng" dirty="0" smtClean="0">
                <a:solidFill>
                  <a:schemeClr val="accent1">
                    <a:lumMod val="50000"/>
                  </a:schemeClr>
                </a:solidFill>
                <a:latin typeface="Calibri" panose="020F0502020204030204" pitchFamily="34" charset="0"/>
                <a:cs typeface="Calibri" panose="020F0502020204030204" pitchFamily="34" charset="0"/>
              </a:rPr>
              <a:t>KPMG – CAPSTONE PROJECT</a:t>
            </a:r>
            <a:r>
              <a:rPr lang="en-US" dirty="0" smtClean="0">
                <a:solidFill>
                  <a:schemeClr val="accent1">
                    <a:lumMod val="50000"/>
                  </a:schemeClr>
                </a:solidFill>
                <a:latin typeface="Calibri" panose="020F0502020204030204" pitchFamily="34" charset="0"/>
                <a:cs typeface="Calibri" panose="020F0502020204030204" pitchFamily="34" charset="0"/>
              </a:rPr>
              <a:t/>
            </a:r>
            <a:br>
              <a:rPr lang="en-US" dirty="0" smtClean="0">
                <a:solidFill>
                  <a:schemeClr val="accent1">
                    <a:lumMod val="50000"/>
                  </a:schemeClr>
                </a:solidFill>
                <a:latin typeface="Calibri" panose="020F0502020204030204" pitchFamily="34" charset="0"/>
                <a:cs typeface="Calibri" panose="020F0502020204030204" pitchFamily="34" charset="0"/>
              </a:rPr>
            </a:br>
            <a:r>
              <a:rPr lang="en-US" dirty="0" smtClean="0">
                <a:solidFill>
                  <a:schemeClr val="accent1">
                    <a:lumMod val="50000"/>
                  </a:schemeClr>
                </a:solidFill>
                <a:latin typeface="Calibri" panose="020F0502020204030204" pitchFamily="34" charset="0"/>
                <a:cs typeface="Calibri" panose="020F0502020204030204" pitchFamily="34" charset="0"/>
              </a:rPr>
              <a:t/>
            </a:r>
            <a:br>
              <a:rPr lang="en-US" dirty="0" smtClean="0">
                <a:solidFill>
                  <a:schemeClr val="accent1">
                    <a:lumMod val="50000"/>
                  </a:schemeClr>
                </a:solidFill>
                <a:latin typeface="Calibri" panose="020F0502020204030204" pitchFamily="34" charset="0"/>
                <a:cs typeface="Calibri" panose="020F0502020204030204" pitchFamily="34" charset="0"/>
              </a:rPr>
            </a:br>
            <a:r>
              <a:rPr lang="en-US" dirty="0" smtClean="0">
                <a:latin typeface="Calibri" panose="020F0502020204030204" pitchFamily="34" charset="0"/>
                <a:cs typeface="Calibri" panose="020F0502020204030204" pitchFamily="34" charset="0"/>
              </a:rPr>
              <a:t>E- Commerce analytics </a:t>
            </a:r>
            <a:endParaRPr lang="en-US"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322216" y="2922769"/>
            <a:ext cx="8072846" cy="1614396"/>
          </a:xfrm>
        </p:spPr>
        <p:txBody>
          <a:bodyPr>
            <a:normAutofit/>
          </a:bodyPr>
          <a:lstStyle/>
          <a:p>
            <a:r>
              <a:rPr lang="en-US" sz="3200" dirty="0" smtClean="0">
                <a:solidFill>
                  <a:schemeClr val="tx1"/>
                </a:solidFill>
                <a:latin typeface="Calibri" panose="020F0502020204030204" pitchFamily="34" charset="0"/>
                <a:cs typeface="Calibri" panose="020F0502020204030204" pitchFamily="34" charset="0"/>
              </a:rPr>
              <a:t>Using unsupervised machine learning</a:t>
            </a:r>
            <a:endParaRPr lang="en-US" sz="3200" dirty="0">
              <a:solidFill>
                <a:schemeClr val="tx1"/>
              </a:solidFill>
              <a:latin typeface="Calibri" panose="020F0502020204030204" pitchFamily="34" charset="0"/>
              <a:cs typeface="Calibri" panose="020F0502020204030204" pitchFamily="34" charset="0"/>
            </a:endParaRPr>
          </a:p>
        </p:txBody>
      </p:sp>
      <p:sp>
        <p:nvSpPr>
          <p:cNvPr id="5" name="TextBox 4"/>
          <p:cNvSpPr txBox="1"/>
          <p:nvPr/>
        </p:nvSpPr>
        <p:spPr>
          <a:xfrm>
            <a:off x="8395063" y="4450080"/>
            <a:ext cx="3413762" cy="1754326"/>
          </a:xfrm>
          <a:prstGeom prst="rect">
            <a:avLst/>
          </a:prstGeom>
          <a:noFill/>
        </p:spPr>
        <p:txBody>
          <a:bodyPr wrap="square" rtlCol="0">
            <a:spAutoFit/>
          </a:bodyPr>
          <a:lstStyle/>
          <a:p>
            <a:r>
              <a:rPr lang="en-US" dirty="0" smtClean="0"/>
              <a:t>     </a:t>
            </a:r>
            <a:r>
              <a:rPr lang="en-US" dirty="0" smtClean="0">
                <a:latin typeface="Calibri" panose="020F0502020204030204" pitchFamily="34" charset="0"/>
                <a:cs typeface="Calibri" panose="020F0502020204030204" pitchFamily="34" charset="0"/>
              </a:rPr>
              <a:t>       Batch - DSP 35</a:t>
            </a:r>
          </a:p>
          <a:p>
            <a:pPr marL="342900" indent="-342900">
              <a:buAutoNum type="arabicPeriod"/>
            </a:pPr>
            <a:r>
              <a:rPr lang="en-US" dirty="0" smtClean="0">
                <a:latin typeface="Calibri" panose="020F0502020204030204" pitchFamily="34" charset="0"/>
                <a:cs typeface="Calibri" panose="020F0502020204030204" pitchFamily="34" charset="0"/>
              </a:rPr>
              <a:t>Arjun.S</a:t>
            </a:r>
          </a:p>
          <a:p>
            <a:pPr marL="342900" indent="-342900">
              <a:buAutoNum type="arabicPeriod"/>
            </a:pPr>
            <a:r>
              <a:rPr lang="en-US" dirty="0" smtClean="0">
                <a:latin typeface="Calibri" panose="020F0502020204030204" pitchFamily="34" charset="0"/>
                <a:cs typeface="Calibri" panose="020F0502020204030204" pitchFamily="34" charset="0"/>
              </a:rPr>
              <a:t>Divakaran.R</a:t>
            </a:r>
          </a:p>
          <a:p>
            <a:pPr marL="342900" indent="-342900">
              <a:buAutoNum type="arabicPeriod"/>
            </a:pPr>
            <a:r>
              <a:rPr lang="en-US" dirty="0" smtClean="0">
                <a:latin typeface="Calibri" panose="020F0502020204030204" pitchFamily="34" charset="0"/>
                <a:cs typeface="Calibri" panose="020F0502020204030204" pitchFamily="34" charset="0"/>
              </a:rPr>
              <a:t>Jaya Dhanush</a:t>
            </a:r>
          </a:p>
          <a:p>
            <a:pPr marL="342900" indent="-342900">
              <a:buAutoNum type="arabicPeriod"/>
            </a:pPr>
            <a:r>
              <a:rPr lang="en-US" dirty="0" smtClean="0">
                <a:latin typeface="Calibri" panose="020F0502020204030204" pitchFamily="34" charset="0"/>
                <a:cs typeface="Calibri" panose="020F0502020204030204" pitchFamily="34" charset="0"/>
              </a:rPr>
              <a:t>Harish Kumar</a:t>
            </a:r>
          </a:p>
          <a:p>
            <a:pPr marL="342900" indent="-342900">
              <a:buAutoNum type="arabicPeriod"/>
            </a:pPr>
            <a:r>
              <a:rPr lang="en-US" dirty="0" smtClean="0">
                <a:latin typeface="Calibri" panose="020F0502020204030204" pitchFamily="34" charset="0"/>
                <a:cs typeface="Calibri" panose="020F0502020204030204" pitchFamily="34" charset="0"/>
              </a:rPr>
              <a:t>Arshad</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3223992"/>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45" y="5146766"/>
            <a:ext cx="12024485" cy="1645920"/>
          </a:xfrm>
        </p:spPr>
        <p:txBody>
          <a:bodyPr>
            <a:normAutofit/>
          </a:bodyPr>
          <a:lstStyle/>
          <a:p>
            <a:r>
              <a:rPr lang="en-US" sz="2400" dirty="0" smtClean="0">
                <a:latin typeface="Calibri" panose="020F0502020204030204" pitchFamily="34" charset="0"/>
                <a:cs typeface="Calibri" panose="020F0502020204030204" pitchFamily="34" charset="0"/>
              </a:rPr>
              <a:t>1. </a:t>
            </a:r>
            <a:r>
              <a:rPr lang="en-US" sz="2400" cap="none" dirty="0" smtClean="0">
                <a:latin typeface="Calibri" panose="020F0502020204030204" pitchFamily="34" charset="0"/>
                <a:cs typeface="Calibri" panose="020F0502020204030204" pitchFamily="34" charset="0"/>
              </a:rPr>
              <a:t>Recency is calculated using the formula, Reference </a:t>
            </a:r>
            <a:r>
              <a:rPr lang="en-US" sz="2400" cap="none" dirty="0">
                <a:latin typeface="Calibri" panose="020F0502020204030204" pitchFamily="34" charset="0"/>
                <a:cs typeface="Calibri" panose="020F0502020204030204" pitchFamily="34" charset="0"/>
              </a:rPr>
              <a:t>date - Most recent date of </a:t>
            </a:r>
            <a:r>
              <a:rPr lang="en-US" sz="2400" cap="none" dirty="0" smtClean="0">
                <a:latin typeface="Calibri" panose="020F0502020204030204" pitchFamily="34" charset="0"/>
                <a:cs typeface="Calibri" panose="020F0502020204030204" pitchFamily="34" charset="0"/>
              </a:rPr>
              <a:t>purchase made </a:t>
            </a:r>
            <a:r>
              <a:rPr lang="en-US" sz="2400" cap="none" dirty="0">
                <a:latin typeface="Calibri" panose="020F0502020204030204" pitchFamily="34" charset="0"/>
                <a:cs typeface="Calibri" panose="020F0502020204030204" pitchFamily="34" charset="0"/>
              </a:rPr>
              <a:t>by </a:t>
            </a:r>
            <a:r>
              <a:rPr lang="en-US" sz="2400" cap="none" dirty="0" smtClean="0">
                <a:latin typeface="Calibri" panose="020F0502020204030204" pitchFamily="34" charset="0"/>
                <a:cs typeface="Calibri" panose="020F0502020204030204" pitchFamily="34" charset="0"/>
              </a:rPr>
              <a:t>customer IDs.</a:t>
            </a:r>
            <a:br>
              <a:rPr lang="en-US" sz="2400" cap="none" dirty="0" smtClean="0">
                <a:latin typeface="Calibri" panose="020F0502020204030204" pitchFamily="34" charset="0"/>
                <a:cs typeface="Calibri" panose="020F0502020204030204" pitchFamily="34" charset="0"/>
              </a:rPr>
            </a:br>
            <a:r>
              <a:rPr lang="en-US" sz="2400" cap="none" dirty="0" smtClean="0">
                <a:latin typeface="Calibri" panose="020F0502020204030204" pitchFamily="34" charset="0"/>
                <a:cs typeface="Calibri" panose="020F0502020204030204" pitchFamily="34" charset="0"/>
              </a:rPr>
              <a:t>2. This helps to </a:t>
            </a:r>
            <a:r>
              <a:rPr lang="en-US" sz="2400" cap="none" dirty="0">
                <a:latin typeface="Calibri" panose="020F0502020204030204" pitchFamily="34" charset="0"/>
                <a:cs typeface="Calibri" panose="020F0502020204030204" pitchFamily="34" charset="0"/>
              </a:rPr>
              <a:t>determine the Days since Last Purchase made by the Customer Id</a:t>
            </a:r>
            <a:r>
              <a:rPr lang="en-US" sz="2400" cap="none" dirty="0" smtClean="0">
                <a:latin typeface="Calibri" panose="020F0502020204030204" pitchFamily="34" charset="0"/>
                <a:cs typeface="Calibri" panose="020F0502020204030204" pitchFamily="34" charset="0"/>
              </a:rPr>
              <a:t>.</a:t>
            </a:r>
            <a:br>
              <a:rPr lang="en-US" sz="2400" cap="none" dirty="0" smtClean="0">
                <a:latin typeface="Calibri" panose="020F0502020204030204" pitchFamily="34" charset="0"/>
                <a:cs typeface="Calibri" panose="020F0502020204030204" pitchFamily="34" charset="0"/>
              </a:rPr>
            </a:br>
            <a:r>
              <a:rPr lang="en-US" sz="2400" cap="none" dirty="0" smtClean="0">
                <a:latin typeface="Calibri" panose="020F0502020204030204" pitchFamily="34" charset="0"/>
                <a:cs typeface="Calibri" panose="020F0502020204030204" pitchFamily="34" charset="0"/>
              </a:rPr>
              <a:t>3. The date of reference is </a:t>
            </a:r>
            <a:r>
              <a:rPr lang="en-US" sz="2400" u="sng" cap="none" dirty="0" smtClean="0">
                <a:latin typeface="Calibri" panose="020F0502020204030204" pitchFamily="34" charset="0"/>
                <a:cs typeface="Calibri" panose="020F0502020204030204" pitchFamily="34" charset="0"/>
              </a:rPr>
              <a:t>12/20/2017</a:t>
            </a:r>
            <a:r>
              <a:rPr lang="en-US" sz="2400" cap="none" dirty="0" smtClean="0">
                <a:latin typeface="Calibri" panose="020F0502020204030204" pitchFamily="34" charset="0"/>
                <a:cs typeface="Calibri" panose="020F0502020204030204" pitchFamily="34" charset="0"/>
              </a:rPr>
              <a:t>.</a:t>
            </a:r>
            <a:endParaRPr lang="en-US" sz="24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0" y="-51611"/>
            <a:ext cx="6395857" cy="803366"/>
          </a:xfrm>
        </p:spPr>
        <p:txBody>
          <a:bodyPr>
            <a:normAutofit/>
          </a:bodyPr>
          <a:lstStyle/>
          <a:p>
            <a:pPr marL="0" indent="0">
              <a:buNone/>
            </a:pPr>
            <a:r>
              <a:rPr lang="en-US" sz="2800" b="1" dirty="0" smtClean="0">
                <a:solidFill>
                  <a:schemeClr val="bg1"/>
                </a:solidFill>
                <a:latin typeface="Calibri" panose="020F0502020204030204" pitchFamily="34" charset="0"/>
                <a:cs typeface="Calibri" panose="020F0502020204030204" pitchFamily="34" charset="0"/>
              </a:rPr>
              <a:t> </a:t>
            </a:r>
            <a:r>
              <a:rPr lang="en-US" sz="2800" b="1" u="sng" dirty="0" smtClean="0">
                <a:solidFill>
                  <a:schemeClr val="bg1"/>
                </a:solidFill>
                <a:latin typeface="Calibri" panose="020F0502020204030204" pitchFamily="34" charset="0"/>
                <a:cs typeface="Calibri" panose="020F0502020204030204" pitchFamily="34" charset="0"/>
              </a:rPr>
              <a:t>RECENCY CALCULATION:</a:t>
            </a:r>
            <a:endParaRPr lang="en-US" sz="2800" b="1" u="sng" dirty="0">
              <a:solidFill>
                <a:schemeClr val="bg1"/>
              </a:solidFill>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223351" y="708212"/>
            <a:ext cx="11096385" cy="4438554"/>
          </a:xfrm>
          <a:prstGeom prst="rect">
            <a:avLst/>
          </a:prstGeom>
        </p:spPr>
      </p:pic>
    </p:spTree>
    <p:extLst>
      <p:ext uri="{BB962C8B-B14F-4D97-AF65-F5344CB8AC3E}">
        <p14:creationId xmlns:p14="http://schemas.microsoft.com/office/powerpoint/2010/main" val="1586034773"/>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88" y="5408023"/>
            <a:ext cx="12000411" cy="1254033"/>
          </a:xfrm>
        </p:spPr>
        <p:txBody>
          <a:bodyPr>
            <a:normAutofit/>
          </a:bodyPr>
          <a:lstStyle/>
          <a:p>
            <a:r>
              <a:rPr lang="en-US" sz="2400" cap="none" dirty="0" smtClean="0">
                <a:latin typeface="Calibri" panose="020F0502020204030204" pitchFamily="34" charset="0"/>
                <a:cs typeface="Calibri" panose="020F0502020204030204" pitchFamily="34" charset="0"/>
              </a:rPr>
              <a:t>Most recent Purchases are given the Highest recency score of “5”</a:t>
            </a:r>
            <a:br>
              <a:rPr lang="en-US" sz="2400" cap="none" dirty="0" smtClean="0">
                <a:latin typeface="Calibri" panose="020F0502020204030204" pitchFamily="34" charset="0"/>
                <a:cs typeface="Calibri" panose="020F0502020204030204" pitchFamily="34" charset="0"/>
              </a:rPr>
            </a:br>
            <a:r>
              <a:rPr lang="en-US" sz="2400" cap="none" dirty="0" smtClean="0">
                <a:latin typeface="Calibri" panose="020F0502020204030204" pitchFamily="34" charset="0"/>
                <a:cs typeface="Calibri" panose="020F0502020204030204" pitchFamily="34" charset="0"/>
              </a:rPr>
              <a:t>Least recent Purchases are given the Lowest recency score of “1”</a:t>
            </a:r>
            <a:endParaRPr lang="en-US" sz="24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3320" y="0"/>
            <a:ext cx="8747171" cy="733697"/>
          </a:xfrm>
        </p:spPr>
        <p:txBody>
          <a:bodyPr>
            <a:normAutofit/>
          </a:bodyPr>
          <a:lstStyle/>
          <a:p>
            <a:pPr marL="0" indent="0">
              <a:buNone/>
            </a:pPr>
            <a:r>
              <a:rPr lang="en-US" sz="2800" b="1" u="sng" dirty="0" smtClean="0">
                <a:solidFill>
                  <a:schemeClr val="bg1"/>
                </a:solidFill>
                <a:latin typeface="Calibri" panose="020F0502020204030204" pitchFamily="34" charset="0"/>
                <a:cs typeface="Calibri" panose="020F0502020204030204" pitchFamily="34" charset="0"/>
              </a:rPr>
              <a:t>RECENCY SCORE:</a:t>
            </a:r>
            <a:endParaRPr lang="en-US" sz="2800" b="1" u="sng" dirty="0">
              <a:solidFill>
                <a:schemeClr val="bg1"/>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191588" y="818821"/>
            <a:ext cx="11777754" cy="4733824"/>
          </a:xfrm>
          <a:prstGeom prst="rect">
            <a:avLst/>
          </a:prstGeom>
        </p:spPr>
      </p:pic>
    </p:spTree>
    <p:extLst>
      <p:ext uri="{BB962C8B-B14F-4D97-AF65-F5344CB8AC3E}">
        <p14:creationId xmlns:p14="http://schemas.microsoft.com/office/powerpoint/2010/main" val="3605640721"/>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68" y="5286103"/>
            <a:ext cx="12000412" cy="1489166"/>
          </a:xfrm>
        </p:spPr>
        <p:txBody>
          <a:bodyPr>
            <a:normAutofit/>
          </a:bodyPr>
          <a:lstStyle/>
          <a:p>
            <a:r>
              <a:rPr lang="en-US" sz="2400" dirty="0" smtClean="0">
                <a:latin typeface="Calibri" panose="020F0502020204030204" pitchFamily="34" charset="0"/>
                <a:cs typeface="Calibri" panose="020F0502020204030204" pitchFamily="34" charset="0"/>
              </a:rPr>
              <a:t>1. </a:t>
            </a:r>
            <a:r>
              <a:rPr lang="en-US" sz="2400" cap="none" dirty="0" smtClean="0">
                <a:latin typeface="Calibri" panose="020F0502020204030204" pitchFamily="34" charset="0"/>
                <a:cs typeface="Calibri" panose="020F0502020204030204" pitchFamily="34" charset="0"/>
              </a:rPr>
              <a:t>Frequency is calculated by taking the unique customer IDs which made higher number of sales in the given period of time with Unique Invoice Number. </a:t>
            </a:r>
            <a:br>
              <a:rPr lang="en-US" sz="2400" cap="none" dirty="0" smtClean="0">
                <a:latin typeface="Calibri" panose="020F0502020204030204" pitchFamily="34" charset="0"/>
                <a:cs typeface="Calibri" panose="020F0502020204030204" pitchFamily="34" charset="0"/>
              </a:rPr>
            </a:br>
            <a:r>
              <a:rPr lang="en-US" sz="2400" cap="none" dirty="0" smtClean="0">
                <a:latin typeface="Calibri" panose="020F0502020204030204" pitchFamily="34" charset="0"/>
                <a:cs typeface="Calibri" panose="020F0502020204030204" pitchFamily="34" charset="0"/>
              </a:rPr>
              <a:t>2</a:t>
            </a:r>
            <a:r>
              <a:rPr lang="en-US" sz="2400" cap="none" dirty="0">
                <a:latin typeface="Calibri" panose="020F0502020204030204" pitchFamily="34" charset="0"/>
                <a:cs typeface="Calibri" panose="020F0502020204030204" pitchFamily="34" charset="0"/>
              </a:rPr>
              <a:t>. Pivot Table provides the Customer ID with their respective Frequency </a:t>
            </a:r>
            <a:r>
              <a:rPr lang="en-US" sz="2400" cap="none" dirty="0" smtClean="0">
                <a:latin typeface="Calibri" panose="020F0502020204030204" pitchFamily="34" charset="0"/>
                <a:cs typeface="Calibri" panose="020F0502020204030204" pitchFamily="34" charset="0"/>
              </a:rPr>
              <a:t>and F </a:t>
            </a:r>
            <a:r>
              <a:rPr lang="en-US" sz="2400" cap="none" dirty="0">
                <a:latin typeface="Calibri" panose="020F0502020204030204" pitchFamily="34" charset="0"/>
                <a:cs typeface="Calibri" panose="020F0502020204030204" pitchFamily="34" charset="0"/>
              </a:rPr>
              <a:t>Score.</a:t>
            </a:r>
          </a:p>
        </p:txBody>
      </p:sp>
      <p:sp>
        <p:nvSpPr>
          <p:cNvPr id="3" name="Content Placeholder 2"/>
          <p:cNvSpPr>
            <a:spLocks noGrp="1"/>
          </p:cNvSpPr>
          <p:nvPr>
            <p:ph idx="1"/>
          </p:nvPr>
        </p:nvSpPr>
        <p:spPr>
          <a:xfrm>
            <a:off x="69668" y="11903"/>
            <a:ext cx="8111445" cy="681446"/>
          </a:xfrm>
        </p:spPr>
        <p:txBody>
          <a:bodyPr>
            <a:normAutofit/>
          </a:bodyPr>
          <a:lstStyle/>
          <a:p>
            <a:pPr marL="0" indent="0">
              <a:buNone/>
            </a:pPr>
            <a:r>
              <a:rPr lang="en-US" sz="2800" b="1" u="sng" dirty="0" smtClean="0">
                <a:solidFill>
                  <a:schemeClr val="bg1"/>
                </a:solidFill>
                <a:latin typeface="Calibri" panose="020F0502020204030204" pitchFamily="34" charset="0"/>
                <a:cs typeface="Calibri" panose="020F0502020204030204" pitchFamily="34" charset="0"/>
              </a:rPr>
              <a:t>FREQUENCY CALCULATION:</a:t>
            </a:r>
            <a:endParaRPr lang="en-US" sz="2800" b="1" u="sng" dirty="0">
              <a:solidFill>
                <a:schemeClr val="bg1"/>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145627" y="693349"/>
            <a:ext cx="11244925" cy="4476540"/>
          </a:xfrm>
          <a:prstGeom prst="rect">
            <a:avLst/>
          </a:prstGeom>
        </p:spPr>
      </p:pic>
    </p:spTree>
    <p:extLst>
      <p:ext uri="{BB962C8B-B14F-4D97-AF65-F5344CB8AC3E}">
        <p14:creationId xmlns:p14="http://schemas.microsoft.com/office/powerpoint/2010/main" val="113657267"/>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611" y="5482242"/>
            <a:ext cx="12030635" cy="1204088"/>
          </a:xfrm>
        </p:spPr>
        <p:txBody>
          <a:bodyPr>
            <a:normAutofit/>
          </a:bodyPr>
          <a:lstStyle/>
          <a:p>
            <a:r>
              <a:rPr lang="en-US" sz="2000" dirty="0" smtClean="0">
                <a:latin typeface="Calibri" panose="020F0502020204030204" pitchFamily="34" charset="0"/>
                <a:cs typeface="Calibri" panose="020F0502020204030204" pitchFamily="34" charset="0"/>
              </a:rPr>
              <a:t>1. </a:t>
            </a:r>
            <a:r>
              <a:rPr lang="en-US" sz="2000" cap="none" dirty="0" smtClean="0">
                <a:latin typeface="Calibri" panose="020F0502020204030204" pitchFamily="34" charset="0"/>
                <a:cs typeface="Calibri" panose="020F0502020204030204" pitchFamily="34" charset="0"/>
              </a:rPr>
              <a:t>A score of 1-5 is given to unique customer IDs, the highest frequency values with 5 and the lowest with 1.</a:t>
            </a:r>
            <a:br>
              <a:rPr lang="en-US" sz="2000" cap="none" dirty="0" smtClean="0">
                <a:latin typeface="Calibri" panose="020F0502020204030204" pitchFamily="34" charset="0"/>
                <a:cs typeface="Calibri" panose="020F0502020204030204" pitchFamily="34" charset="0"/>
              </a:rPr>
            </a:br>
            <a:r>
              <a:rPr lang="en-US" sz="2000" cap="none" dirty="0" smtClean="0">
                <a:latin typeface="Calibri" panose="020F0502020204030204" pitchFamily="34" charset="0"/>
                <a:cs typeface="Calibri" panose="020F0502020204030204" pitchFamily="34" charset="0"/>
              </a:rPr>
              <a:t>2. This helps us to prioritize the customers and increase the purchases made by them by planning strategies based on their nature of purchase.</a:t>
            </a:r>
            <a:endParaRPr lang="en-US" sz="20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0" y="0"/>
            <a:ext cx="10288588" cy="681446"/>
          </a:xfrm>
        </p:spPr>
        <p:txBody>
          <a:bodyPr>
            <a:normAutofit/>
          </a:bodyPr>
          <a:lstStyle/>
          <a:p>
            <a:pPr marL="0" indent="0">
              <a:buNone/>
            </a:pPr>
            <a:r>
              <a:rPr lang="en-US" sz="2800" b="1" u="sng" dirty="0" smtClean="0">
                <a:solidFill>
                  <a:schemeClr val="bg1"/>
                </a:solidFill>
                <a:latin typeface="Calibri" panose="020F0502020204030204" pitchFamily="34" charset="0"/>
                <a:cs typeface="Calibri" panose="020F0502020204030204" pitchFamily="34" charset="0"/>
              </a:rPr>
              <a:t>FREQUENCY SCORE:</a:t>
            </a:r>
            <a:endParaRPr lang="en-US" sz="2800" b="1" u="sng" dirty="0">
              <a:solidFill>
                <a:schemeClr val="bg1"/>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230142" y="744199"/>
            <a:ext cx="11621199" cy="4607730"/>
          </a:xfrm>
          <a:prstGeom prst="rect">
            <a:avLst/>
          </a:prstGeom>
        </p:spPr>
      </p:pic>
    </p:spTree>
    <p:extLst>
      <p:ext uri="{BB962C8B-B14F-4D97-AF65-F5344CB8AC3E}">
        <p14:creationId xmlns:p14="http://schemas.microsoft.com/office/powerpoint/2010/main" val="2334308823"/>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861" y="5425440"/>
            <a:ext cx="11902927" cy="1323701"/>
          </a:xfrm>
        </p:spPr>
        <p:txBody>
          <a:bodyPr>
            <a:normAutofit/>
          </a:bodyPr>
          <a:lstStyle/>
          <a:p>
            <a:r>
              <a:rPr lang="en-US" sz="2400" cap="none" dirty="0" smtClean="0">
                <a:latin typeface="Calibri" panose="020F0502020204030204" pitchFamily="34" charset="0"/>
                <a:cs typeface="Calibri" panose="020F0502020204030204" pitchFamily="34" charset="0"/>
              </a:rPr>
              <a:t>1. Monetary score is given to customer IDs with highest to lowest scores ranging from 5-1.</a:t>
            </a:r>
            <a:br>
              <a:rPr lang="en-US" sz="2400" cap="none" dirty="0" smtClean="0">
                <a:latin typeface="Calibri" panose="020F0502020204030204" pitchFamily="34" charset="0"/>
                <a:cs typeface="Calibri" panose="020F0502020204030204" pitchFamily="34" charset="0"/>
              </a:rPr>
            </a:br>
            <a:r>
              <a:rPr lang="en-US" sz="2400" cap="none" dirty="0" smtClean="0">
                <a:latin typeface="Calibri" panose="020F0502020204030204" pitchFamily="34" charset="0"/>
                <a:cs typeface="Calibri" panose="020F0502020204030204" pitchFamily="34" charset="0"/>
              </a:rPr>
              <a:t>2. Customer ID’s with highest monetary values are given 5 score and lowest with 1.</a:t>
            </a:r>
            <a:endParaRPr lang="en-US" sz="24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446" y="76200"/>
            <a:ext cx="9260977" cy="672737"/>
          </a:xfrm>
        </p:spPr>
        <p:txBody>
          <a:bodyPr>
            <a:normAutofit/>
          </a:bodyPr>
          <a:lstStyle/>
          <a:p>
            <a:pPr marL="0" indent="0">
              <a:buNone/>
            </a:pPr>
            <a:r>
              <a:rPr lang="en-US" sz="2800" b="1" u="sng" dirty="0" smtClean="0">
                <a:solidFill>
                  <a:schemeClr val="bg1"/>
                </a:solidFill>
                <a:latin typeface="Calibri" panose="020F0502020204030204" pitchFamily="34" charset="0"/>
                <a:cs typeface="Calibri" panose="020F0502020204030204" pitchFamily="34" charset="0"/>
              </a:rPr>
              <a:t>MONETARY </a:t>
            </a:r>
            <a:r>
              <a:rPr lang="en-US" sz="2800" b="1" u="sng" dirty="0">
                <a:solidFill>
                  <a:schemeClr val="bg1"/>
                </a:solidFill>
                <a:latin typeface="Calibri" panose="020F0502020204030204" pitchFamily="34" charset="0"/>
                <a:cs typeface="Calibri" panose="020F0502020204030204" pitchFamily="34" charset="0"/>
              </a:rPr>
              <a:t>VALUE SCORE :</a:t>
            </a:r>
          </a:p>
        </p:txBody>
      </p:sp>
      <p:pic>
        <p:nvPicPr>
          <p:cNvPr id="8" name="Picture 7"/>
          <p:cNvPicPr>
            <a:picLocks noChangeAspect="1"/>
          </p:cNvPicPr>
          <p:nvPr/>
        </p:nvPicPr>
        <p:blipFill>
          <a:blip r:embed="rId2"/>
          <a:stretch>
            <a:fillRect/>
          </a:stretch>
        </p:blipFill>
        <p:spPr>
          <a:xfrm>
            <a:off x="266408" y="748937"/>
            <a:ext cx="10540928" cy="4942708"/>
          </a:xfrm>
          <a:prstGeom prst="rect">
            <a:avLst/>
          </a:prstGeom>
        </p:spPr>
      </p:pic>
    </p:spTree>
    <p:extLst>
      <p:ext uri="{BB962C8B-B14F-4D97-AF65-F5344CB8AC3E}">
        <p14:creationId xmlns:p14="http://schemas.microsoft.com/office/powerpoint/2010/main" val="674962129"/>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97" y="5438407"/>
            <a:ext cx="11879995" cy="1371695"/>
          </a:xfrm>
        </p:spPr>
        <p:txBody>
          <a:bodyPr>
            <a:normAutofit/>
          </a:bodyPr>
          <a:lstStyle/>
          <a:p>
            <a:r>
              <a:rPr lang="en-US" sz="2400" cap="none" dirty="0" smtClean="0">
                <a:latin typeface="Calibri" panose="020F0502020204030204" pitchFamily="34" charset="0"/>
                <a:cs typeface="Calibri" panose="020F0502020204030204" pitchFamily="34" charset="0"/>
              </a:rPr>
              <a:t>1. Most valuable customers are Customers with the highest RFM scores.</a:t>
            </a:r>
            <a:br>
              <a:rPr lang="en-US" sz="2400" cap="none" dirty="0" smtClean="0">
                <a:latin typeface="Calibri" panose="020F0502020204030204" pitchFamily="34" charset="0"/>
                <a:cs typeface="Calibri" panose="020F0502020204030204" pitchFamily="34" charset="0"/>
              </a:rPr>
            </a:br>
            <a:r>
              <a:rPr lang="en-US" sz="2400" cap="none" dirty="0" smtClean="0">
                <a:latin typeface="Calibri" panose="020F0502020204030204" pitchFamily="34" charset="0"/>
                <a:cs typeface="Calibri" panose="020F0502020204030204" pitchFamily="34" charset="0"/>
              </a:rPr>
              <a:t>2. They have Purchased Recently, More Frequently and for High Monetary Values.</a:t>
            </a:r>
            <a:endParaRPr lang="en-US" sz="24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3288076" y="0"/>
            <a:ext cx="5054738" cy="742405"/>
          </a:xfrm>
        </p:spPr>
        <p:txBody>
          <a:bodyPr>
            <a:normAutofit/>
          </a:bodyPr>
          <a:lstStyle/>
          <a:p>
            <a:pPr marL="0" indent="0">
              <a:buNone/>
            </a:pPr>
            <a:r>
              <a:rPr lang="en-US" sz="2800" b="1" u="sng" dirty="0" smtClean="0">
                <a:solidFill>
                  <a:srgbClr val="FF0000"/>
                </a:solidFill>
                <a:latin typeface="Calibri" panose="020F0502020204030204" pitchFamily="34" charset="0"/>
                <a:cs typeface="Calibri" panose="020F0502020204030204" pitchFamily="34" charset="0"/>
              </a:rPr>
              <a:t>MOST VALUABLE CUSTOMERS:</a:t>
            </a:r>
            <a:endParaRPr lang="en-US" sz="2800" b="1" u="sng" dirty="0">
              <a:solidFill>
                <a:srgbClr val="FF0000"/>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102997" y="694606"/>
            <a:ext cx="11973660" cy="4743801"/>
          </a:xfrm>
          <a:prstGeom prst="rect">
            <a:avLst/>
          </a:prstGeom>
        </p:spPr>
      </p:pic>
    </p:spTree>
    <p:extLst>
      <p:ext uri="{BB962C8B-B14F-4D97-AF65-F5344CB8AC3E}">
        <p14:creationId xmlns:p14="http://schemas.microsoft.com/office/powerpoint/2010/main" val="3502221160"/>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207" y="5548955"/>
            <a:ext cx="11002649" cy="1309045"/>
          </a:xfrm>
        </p:spPr>
        <p:txBody>
          <a:bodyPr>
            <a:normAutofit/>
          </a:bodyPr>
          <a:lstStyle/>
          <a:p>
            <a:r>
              <a:rPr lang="en-US" sz="2000" cap="none" dirty="0" smtClean="0">
                <a:latin typeface="Calibri" panose="020F0502020204030204" pitchFamily="34" charset="0"/>
                <a:cs typeface="Calibri" panose="020F0502020204030204" pitchFamily="34" charset="0"/>
              </a:rPr>
              <a:t>1. Least valuable customers are Customers with the least RFM scores </a:t>
            </a:r>
            <a:r>
              <a:rPr lang="en-US" sz="2000" cap="none" dirty="0">
                <a:latin typeface="Calibri" panose="020F0502020204030204" pitchFamily="34" charset="0"/>
                <a:cs typeface="Calibri" panose="020F0502020204030204" pitchFamily="34" charset="0"/>
              </a:rPr>
              <a:t>-</a:t>
            </a:r>
            <a:r>
              <a:rPr lang="en-US" sz="2000" cap="none" dirty="0" smtClean="0">
                <a:latin typeface="Calibri" panose="020F0502020204030204" pitchFamily="34" charset="0"/>
                <a:cs typeface="Calibri" panose="020F0502020204030204" pitchFamily="34" charset="0"/>
              </a:rPr>
              <a:t>3.</a:t>
            </a:r>
            <a:br>
              <a:rPr lang="en-US" sz="2000" cap="none" dirty="0" smtClean="0">
                <a:latin typeface="Calibri" panose="020F0502020204030204" pitchFamily="34" charset="0"/>
                <a:cs typeface="Calibri" panose="020F0502020204030204" pitchFamily="34" charset="0"/>
              </a:rPr>
            </a:br>
            <a:r>
              <a:rPr lang="en-US" sz="2000" cap="none" dirty="0" smtClean="0">
                <a:latin typeface="Calibri" panose="020F0502020204030204" pitchFamily="34" charset="0"/>
                <a:cs typeface="Calibri" panose="020F0502020204030204" pitchFamily="34" charset="0"/>
              </a:rPr>
              <a:t>2. Their purchases are not recent, frequency is very less and monetary value is very low.</a:t>
            </a:r>
            <a:br>
              <a:rPr lang="en-US" sz="2000" cap="none" dirty="0" smtClean="0">
                <a:latin typeface="Calibri" panose="020F0502020204030204" pitchFamily="34" charset="0"/>
                <a:cs typeface="Calibri" panose="020F0502020204030204" pitchFamily="34" charset="0"/>
              </a:rPr>
            </a:br>
            <a:endParaRPr lang="en-US" sz="20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835229" y="180703"/>
            <a:ext cx="4828314" cy="646611"/>
          </a:xfrm>
        </p:spPr>
        <p:txBody>
          <a:bodyPr>
            <a:normAutofit/>
          </a:bodyPr>
          <a:lstStyle/>
          <a:p>
            <a:pPr marL="0" indent="0">
              <a:buNone/>
            </a:pPr>
            <a:r>
              <a:rPr lang="en-US" sz="2800" b="1" u="sng" dirty="0" smtClean="0">
                <a:solidFill>
                  <a:srgbClr val="FF0000"/>
                </a:solidFill>
                <a:latin typeface="Calibri" panose="020F0502020204030204" pitchFamily="34" charset="0"/>
                <a:cs typeface="Calibri" panose="020F0502020204030204" pitchFamily="34" charset="0"/>
              </a:rPr>
              <a:t>LEAST VALUABLE CUSTOMERS:</a:t>
            </a:r>
            <a:endParaRPr lang="en-US" sz="2800" b="1" u="sng" dirty="0">
              <a:solidFill>
                <a:srgbClr val="FF0000"/>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475207" y="902134"/>
            <a:ext cx="11533910" cy="4572000"/>
          </a:xfrm>
          <a:prstGeom prst="rect">
            <a:avLst/>
          </a:prstGeom>
        </p:spPr>
      </p:pic>
    </p:spTree>
    <p:extLst>
      <p:ext uri="{BB962C8B-B14F-4D97-AF65-F5344CB8AC3E}">
        <p14:creationId xmlns:p14="http://schemas.microsoft.com/office/powerpoint/2010/main" val="1390738575"/>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8569" y="638991"/>
            <a:ext cx="11535945" cy="4324896"/>
          </a:xfrm>
          <a:prstGeom prst="rect">
            <a:avLst/>
          </a:prstGeom>
        </p:spPr>
      </p:pic>
      <p:sp>
        <p:nvSpPr>
          <p:cNvPr id="2" name="Title 1"/>
          <p:cNvSpPr>
            <a:spLocks noGrp="1"/>
          </p:cNvSpPr>
          <p:nvPr>
            <p:ph type="title"/>
          </p:nvPr>
        </p:nvSpPr>
        <p:spPr>
          <a:xfrm>
            <a:off x="98569" y="4963887"/>
            <a:ext cx="11737976" cy="1776548"/>
          </a:xfrm>
        </p:spPr>
        <p:txBody>
          <a:bodyPr>
            <a:normAutofit/>
          </a:bodyPr>
          <a:lstStyle/>
          <a:p>
            <a:r>
              <a:rPr lang="en-US" sz="1800" cap="none" dirty="0" smtClean="0">
                <a:latin typeface="Calibri" panose="020F0502020204030204" pitchFamily="34" charset="0"/>
                <a:cs typeface="Calibri" panose="020F0502020204030204" pitchFamily="34" charset="0"/>
              </a:rPr>
              <a:t>1. Total monetary values of transactions made by blank customer ID’s is substantial, hence they cannot be neglected.</a:t>
            </a:r>
            <a:br>
              <a:rPr lang="en-US" sz="1800" cap="none" dirty="0" smtClean="0">
                <a:latin typeface="Calibri" panose="020F0502020204030204" pitchFamily="34" charset="0"/>
                <a:cs typeface="Calibri" panose="020F0502020204030204" pitchFamily="34" charset="0"/>
              </a:rPr>
            </a:br>
            <a:r>
              <a:rPr lang="en-US" sz="1800" cap="none" dirty="0" smtClean="0">
                <a:latin typeface="Calibri" panose="020F0502020204030204" pitchFamily="34" charset="0"/>
                <a:cs typeface="Calibri" panose="020F0502020204030204" pitchFamily="34" charset="0"/>
              </a:rPr>
              <a:t>2. Hence we have to find a way to retain these customers and also to get them to register.</a:t>
            </a:r>
            <a:br>
              <a:rPr lang="en-US" sz="1800" cap="none" dirty="0" smtClean="0">
                <a:latin typeface="Calibri" panose="020F0502020204030204" pitchFamily="34" charset="0"/>
                <a:cs typeface="Calibri" panose="020F0502020204030204" pitchFamily="34" charset="0"/>
              </a:rPr>
            </a:br>
            <a:r>
              <a:rPr lang="en-US" sz="1800" cap="none" dirty="0" smtClean="0">
                <a:latin typeface="Calibri" panose="020F0502020204030204" pitchFamily="34" charset="0"/>
                <a:cs typeface="Calibri" panose="020F0502020204030204" pitchFamily="34" charset="0"/>
              </a:rPr>
              <a:t>3. Offers can be provided to new registering customers in order to assign them an unique customer ID.</a:t>
            </a:r>
            <a:br>
              <a:rPr lang="en-US" sz="1800" cap="none" dirty="0" smtClean="0">
                <a:latin typeface="Calibri" panose="020F0502020204030204" pitchFamily="34" charset="0"/>
                <a:cs typeface="Calibri" panose="020F0502020204030204" pitchFamily="34" charset="0"/>
              </a:rPr>
            </a:br>
            <a:r>
              <a:rPr lang="en-US" sz="1800" cap="none" dirty="0" smtClean="0">
                <a:latin typeface="Calibri" panose="020F0502020204030204" pitchFamily="34" charset="0"/>
                <a:cs typeface="Calibri" panose="020F0502020204030204" pitchFamily="34" charset="0"/>
              </a:rPr>
              <a:t>4. This helps us to calculate their RFM scores in future.</a:t>
            </a:r>
            <a:endParaRPr lang="en-US" sz="18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0" y="180702"/>
            <a:ext cx="9043262" cy="637903"/>
          </a:xfrm>
        </p:spPr>
        <p:txBody>
          <a:bodyPr>
            <a:normAutofit/>
          </a:bodyPr>
          <a:lstStyle/>
          <a:p>
            <a:pPr marL="0" indent="0">
              <a:buNone/>
            </a:pPr>
            <a:r>
              <a:rPr lang="en-US" sz="2400" b="1" u="sng" dirty="0">
                <a:solidFill>
                  <a:schemeClr val="bg1"/>
                </a:solidFill>
                <a:latin typeface="Calibri" panose="020F0502020204030204" pitchFamily="34" charset="0"/>
                <a:cs typeface="Calibri" panose="020F0502020204030204" pitchFamily="34" charset="0"/>
              </a:rPr>
              <a:t>MONETARY VALUES FOR BLANK CUSTOMER ID’s:</a:t>
            </a:r>
          </a:p>
          <a:p>
            <a:pPr marL="0" indent="0">
              <a:buNone/>
            </a:pPr>
            <a:endParaRPr lang="en-US" sz="24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7260048"/>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68" y="2351315"/>
            <a:ext cx="11129555" cy="3814354"/>
          </a:xfrm>
        </p:spPr>
        <p:txBody>
          <a:bodyPr>
            <a:normAutofit fontScale="90000"/>
          </a:bodyPr>
          <a:lstStyle/>
          <a:p>
            <a:r>
              <a:rPr lang="en-US" sz="2700" cap="none" dirty="0">
                <a:latin typeface="Calibri" panose="020F0502020204030204" pitchFamily="34" charset="0"/>
                <a:cs typeface="Calibri" panose="020F0502020204030204" pitchFamily="34" charset="0"/>
              </a:rPr>
              <a:t> </a:t>
            </a:r>
            <a:r>
              <a:rPr lang="en-US" sz="2700" cap="none" dirty="0" smtClean="0">
                <a:latin typeface="Calibri" panose="020F0502020204030204" pitchFamily="34" charset="0"/>
                <a:cs typeface="Calibri" panose="020F0502020204030204" pitchFamily="34" charset="0"/>
              </a:rPr>
              <a:t>  </a:t>
            </a:r>
            <a:br>
              <a:rPr lang="en-US" sz="2700" cap="none" dirty="0" smtClean="0">
                <a:latin typeface="Calibri" panose="020F0502020204030204" pitchFamily="34" charset="0"/>
                <a:cs typeface="Calibri" panose="020F0502020204030204" pitchFamily="34" charset="0"/>
              </a:rPr>
            </a:br>
            <a:r>
              <a:rPr lang="en-US" sz="2700" cap="none" dirty="0">
                <a:latin typeface="Calibri" panose="020F0502020204030204" pitchFamily="34" charset="0"/>
                <a:cs typeface="Calibri" panose="020F0502020204030204" pitchFamily="34" charset="0"/>
              </a:rPr>
              <a:t/>
            </a:r>
            <a:br>
              <a:rPr lang="en-US" sz="2700" cap="none" dirty="0">
                <a:latin typeface="Calibri" panose="020F0502020204030204" pitchFamily="34" charset="0"/>
                <a:cs typeface="Calibri" panose="020F0502020204030204" pitchFamily="34" charset="0"/>
              </a:rPr>
            </a:br>
            <a:r>
              <a:rPr lang="en-US" sz="2700" b="1" cap="none" dirty="0" smtClean="0">
                <a:solidFill>
                  <a:schemeClr val="bg1"/>
                </a:solidFill>
                <a:latin typeface="Calibri" panose="020F0502020204030204" pitchFamily="34" charset="0"/>
                <a:cs typeface="Calibri" panose="020F0502020204030204" pitchFamily="34" charset="0"/>
              </a:rPr>
              <a:t>K- MEANS CLUSTERING:</a:t>
            </a:r>
            <a:r>
              <a:rPr lang="en-US" sz="2700" cap="none" dirty="0" smtClean="0">
                <a:latin typeface="Calibri" panose="020F0502020204030204" pitchFamily="34" charset="0"/>
                <a:cs typeface="Calibri" panose="020F0502020204030204" pitchFamily="34" charset="0"/>
              </a:rPr>
              <a:t/>
            </a:r>
            <a:br>
              <a:rPr lang="en-US" sz="2700" cap="none" dirty="0" smtClean="0">
                <a:latin typeface="Calibri" panose="020F0502020204030204" pitchFamily="34" charset="0"/>
                <a:cs typeface="Calibri" panose="020F0502020204030204" pitchFamily="34" charset="0"/>
              </a:rPr>
            </a:br>
            <a:r>
              <a:rPr lang="en-US" sz="2700" cap="none" dirty="0">
                <a:latin typeface="Calibri" panose="020F0502020204030204" pitchFamily="34" charset="0"/>
                <a:cs typeface="Calibri" panose="020F0502020204030204" pitchFamily="34" charset="0"/>
              </a:rPr>
              <a:t/>
            </a:r>
            <a:br>
              <a:rPr lang="en-US" sz="2700" cap="none" dirty="0">
                <a:latin typeface="Calibri" panose="020F0502020204030204" pitchFamily="34" charset="0"/>
                <a:cs typeface="Calibri" panose="020F0502020204030204" pitchFamily="34" charset="0"/>
              </a:rPr>
            </a:br>
            <a:r>
              <a:rPr lang="en-US" sz="3100" cap="none" dirty="0" smtClean="0">
                <a:latin typeface="Calibri" panose="020F0502020204030204" pitchFamily="34" charset="0"/>
                <a:cs typeface="Calibri" panose="020F0502020204030204" pitchFamily="34" charset="0"/>
              </a:rPr>
              <a:t>1. Finding the K value by using the elbow method in the significant variables.</a:t>
            </a:r>
            <a:br>
              <a:rPr lang="en-US" sz="3100" cap="none" dirty="0" smtClean="0">
                <a:latin typeface="Calibri" panose="020F0502020204030204" pitchFamily="34" charset="0"/>
                <a:cs typeface="Calibri" panose="020F0502020204030204" pitchFamily="34" charset="0"/>
              </a:rPr>
            </a:br>
            <a:r>
              <a:rPr lang="en-US" sz="3100" cap="none" dirty="0" smtClean="0">
                <a:latin typeface="Calibri" panose="020F0502020204030204" pitchFamily="34" charset="0"/>
                <a:cs typeface="Calibri" panose="020F0502020204030204" pitchFamily="34" charset="0"/>
              </a:rPr>
              <a:t>   2. Building an unsupervised model to cluster the entire customers into the K value.</a:t>
            </a:r>
            <a:br>
              <a:rPr lang="en-US" sz="3100" cap="none" dirty="0" smtClean="0">
                <a:latin typeface="Calibri" panose="020F0502020204030204" pitchFamily="34" charset="0"/>
                <a:cs typeface="Calibri" panose="020F0502020204030204" pitchFamily="34" charset="0"/>
              </a:rPr>
            </a:br>
            <a:r>
              <a:rPr lang="en-US" sz="3100" cap="none" dirty="0" smtClean="0">
                <a:latin typeface="Calibri" panose="020F0502020204030204" pitchFamily="34" charset="0"/>
                <a:cs typeface="Calibri" panose="020F0502020204030204" pitchFamily="34" charset="0"/>
              </a:rPr>
              <a:t>   3. Visualizing the clusters formed to show the segregation that was done by the unsupervised machine learning algorithm.</a:t>
            </a:r>
            <a:br>
              <a:rPr lang="en-US" sz="3100" cap="none" dirty="0" smtClean="0">
                <a:latin typeface="Calibri" panose="020F0502020204030204" pitchFamily="34" charset="0"/>
                <a:cs typeface="Calibri" panose="020F0502020204030204" pitchFamily="34" charset="0"/>
              </a:rPr>
            </a:br>
            <a:r>
              <a:rPr lang="en-US" sz="3100" cap="none" dirty="0">
                <a:latin typeface="Calibri" panose="020F0502020204030204" pitchFamily="34" charset="0"/>
                <a:cs typeface="Calibri" panose="020F0502020204030204" pitchFamily="34" charset="0"/>
              </a:rPr>
              <a:t/>
            </a:r>
            <a:br>
              <a:rPr lang="en-US" sz="3100" cap="none" dirty="0">
                <a:latin typeface="Calibri" panose="020F0502020204030204" pitchFamily="34" charset="0"/>
                <a:cs typeface="Calibri" panose="020F0502020204030204" pitchFamily="34" charset="0"/>
              </a:rPr>
            </a:br>
            <a:r>
              <a:rPr lang="en-US" sz="2000" cap="none" dirty="0" smtClean="0">
                <a:latin typeface="Calibri" panose="020F0502020204030204" pitchFamily="34" charset="0"/>
                <a:cs typeface="Calibri" panose="020F0502020204030204" pitchFamily="34" charset="0"/>
              </a:rPr>
              <a:t/>
            </a:r>
            <a:br>
              <a:rPr lang="en-US" sz="2000" cap="none" dirty="0" smtClean="0">
                <a:latin typeface="Calibri" panose="020F0502020204030204" pitchFamily="34" charset="0"/>
                <a:cs typeface="Calibri" panose="020F0502020204030204" pitchFamily="34" charset="0"/>
              </a:rPr>
            </a:br>
            <a:r>
              <a:rPr lang="en-US" sz="2000" cap="none" dirty="0">
                <a:latin typeface="Calibri" panose="020F0502020204030204" pitchFamily="34" charset="0"/>
                <a:cs typeface="Calibri" panose="020F0502020204030204" pitchFamily="34" charset="0"/>
              </a:rPr>
              <a:t/>
            </a:r>
            <a:br>
              <a:rPr lang="en-US" sz="2000" cap="none" dirty="0">
                <a:latin typeface="Calibri" panose="020F0502020204030204" pitchFamily="34" charset="0"/>
                <a:cs typeface="Calibri" panose="020F0502020204030204" pitchFamily="34" charset="0"/>
              </a:rPr>
            </a:br>
            <a:r>
              <a:rPr lang="en-US" sz="2000" cap="none" dirty="0" smtClean="0">
                <a:latin typeface="Calibri" panose="020F0502020204030204" pitchFamily="34" charset="0"/>
                <a:cs typeface="Calibri" panose="020F0502020204030204" pitchFamily="34" charset="0"/>
              </a:rPr>
              <a:t/>
            </a:r>
            <a:br>
              <a:rPr lang="en-US" sz="2000" cap="none" dirty="0" smtClean="0">
                <a:latin typeface="Calibri" panose="020F0502020204030204" pitchFamily="34" charset="0"/>
                <a:cs typeface="Calibri" panose="020F0502020204030204" pitchFamily="34" charset="0"/>
              </a:rPr>
            </a:br>
            <a:r>
              <a:rPr lang="en-US" sz="2000" cap="none" dirty="0" smtClean="0">
                <a:latin typeface="Calibri" panose="020F0502020204030204" pitchFamily="34" charset="0"/>
                <a:cs typeface="Calibri" panose="020F0502020204030204" pitchFamily="34" charset="0"/>
              </a:rPr>
              <a:t/>
            </a:r>
            <a:br>
              <a:rPr lang="en-US" sz="2000" cap="none" dirty="0" smtClean="0">
                <a:latin typeface="Calibri" panose="020F0502020204030204" pitchFamily="34" charset="0"/>
                <a:cs typeface="Calibri" panose="020F0502020204030204" pitchFamily="34" charset="0"/>
              </a:rPr>
            </a:br>
            <a:r>
              <a:rPr lang="en-US" sz="2000" cap="none" dirty="0" smtClean="0">
                <a:latin typeface="Calibri" panose="020F0502020204030204" pitchFamily="34" charset="0"/>
                <a:cs typeface="Calibri" panose="020F0502020204030204" pitchFamily="34" charset="0"/>
              </a:rPr>
              <a:t/>
            </a:r>
            <a:br>
              <a:rPr lang="en-US" sz="2000" cap="none" dirty="0" smtClean="0">
                <a:latin typeface="Calibri" panose="020F0502020204030204" pitchFamily="34" charset="0"/>
                <a:cs typeface="Calibri" panose="020F0502020204030204" pitchFamily="34" charset="0"/>
              </a:rPr>
            </a:br>
            <a:r>
              <a:rPr lang="en-US" sz="2000" cap="none" dirty="0" smtClean="0">
                <a:latin typeface="Calibri" panose="020F0502020204030204" pitchFamily="34" charset="0"/>
                <a:cs typeface="Calibri" panose="020F0502020204030204" pitchFamily="34" charset="0"/>
              </a:rPr>
              <a:t/>
            </a:r>
            <a:br>
              <a:rPr lang="en-US" sz="2000" cap="none" dirty="0" smtClean="0">
                <a:latin typeface="Calibri" panose="020F0502020204030204" pitchFamily="34" charset="0"/>
                <a:cs typeface="Calibri" panose="020F0502020204030204" pitchFamily="34" charset="0"/>
              </a:rPr>
            </a:br>
            <a:endParaRPr lang="en-US" sz="20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0" y="1010195"/>
            <a:ext cx="11739155" cy="1227910"/>
          </a:xfrm>
        </p:spPr>
        <p:txBody>
          <a:bodyPr>
            <a:normAutofit/>
          </a:bodyPr>
          <a:lstStyle/>
          <a:p>
            <a:pPr marL="0" indent="0">
              <a:buNone/>
            </a:pPr>
            <a:r>
              <a:rPr lang="en-US" sz="3800" b="1" u="sng" cap="all" dirty="0" smtClean="0">
                <a:solidFill>
                  <a:schemeClr val="accent1">
                    <a:lumMod val="50000"/>
                  </a:schemeClr>
                </a:solidFill>
                <a:latin typeface="Calibri" panose="020F0502020204030204" pitchFamily="34" charset="0"/>
                <a:cs typeface="Calibri" panose="020F0502020204030204" pitchFamily="34" charset="0"/>
              </a:rPr>
              <a:t>Building Unsupervised machine learning model:</a:t>
            </a:r>
          </a:p>
          <a:p>
            <a:pPr marL="0" indent="0">
              <a:buNone/>
            </a:pPr>
            <a:endParaRPr lang="en-US" sz="5100" dirty="0" smtClean="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4277731571"/>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78820" y="1026408"/>
            <a:ext cx="9775373" cy="5582654"/>
          </a:xfrm>
          <a:prstGeom prst="rect">
            <a:avLst/>
          </a:prstGeom>
        </p:spPr>
      </p:pic>
      <p:sp>
        <p:nvSpPr>
          <p:cNvPr id="2" name="Title 1"/>
          <p:cNvSpPr>
            <a:spLocks noGrp="1"/>
          </p:cNvSpPr>
          <p:nvPr>
            <p:ph type="title"/>
          </p:nvPr>
        </p:nvSpPr>
        <p:spPr>
          <a:xfrm>
            <a:off x="8020002" y="5364480"/>
            <a:ext cx="1637802" cy="748936"/>
          </a:xfrm>
        </p:spPr>
        <p:txBody>
          <a:bodyPr/>
          <a:lstStyle/>
          <a:p>
            <a:endParaRPr lang="en-US" dirty="0"/>
          </a:p>
        </p:txBody>
      </p:sp>
      <p:sp>
        <p:nvSpPr>
          <p:cNvPr id="3" name="Content Placeholder 2"/>
          <p:cNvSpPr>
            <a:spLocks noGrp="1"/>
          </p:cNvSpPr>
          <p:nvPr>
            <p:ph idx="1"/>
          </p:nvPr>
        </p:nvSpPr>
        <p:spPr>
          <a:xfrm>
            <a:off x="248782" y="85536"/>
            <a:ext cx="10279879" cy="890451"/>
          </a:xfrm>
        </p:spPr>
        <p:txBody>
          <a:bodyPr>
            <a:normAutofit/>
          </a:bodyPr>
          <a:lstStyle/>
          <a:p>
            <a:pPr marL="0" indent="0">
              <a:buNone/>
            </a:pPr>
            <a:r>
              <a:rPr lang="en-US" sz="2800" b="1" u="sng" dirty="0" smtClean="0">
                <a:solidFill>
                  <a:schemeClr val="bg1"/>
                </a:solidFill>
                <a:latin typeface="Calibri" panose="020F0502020204030204" pitchFamily="34" charset="0"/>
                <a:cs typeface="Calibri" panose="020F0502020204030204" pitchFamily="34" charset="0"/>
              </a:rPr>
              <a:t>K-MEANS CLUSTERING:</a:t>
            </a:r>
            <a:endParaRPr lang="en-US" sz="2800" b="1" u="sng"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99015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5446623" cy="472440"/>
          </a:xfrm>
        </p:spPr>
        <p:txBody>
          <a:bodyPr>
            <a:noAutofit/>
          </a:bodyPr>
          <a:lstStyle/>
          <a:p>
            <a:endParaRPr lang="en-US" sz="2800" b="1" u="sng" dirty="0">
              <a:solidFill>
                <a:schemeClr val="accent1">
                  <a:lumMod val="50000"/>
                </a:schemeClr>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205240" y="583475"/>
            <a:ext cx="11742920" cy="6139542"/>
          </a:xfrm>
        </p:spPr>
        <p:txBody>
          <a:bodyPr>
            <a:normAutofit/>
          </a:bodyPr>
          <a:lstStyle/>
          <a:p>
            <a:pPr marL="457200" indent="-457200">
              <a:buAutoNum type="arabicPeriod"/>
            </a:pPr>
            <a:endParaRPr lang="en-US" dirty="0" smtClean="0">
              <a:solidFill>
                <a:schemeClr val="tx1"/>
              </a:solidFill>
              <a:latin typeface="Calibri" panose="020F0502020204030204" pitchFamily="34" charset="0"/>
              <a:cs typeface="Calibri" panose="020F0502020204030204" pitchFamily="34" charset="0"/>
            </a:endParaRPr>
          </a:p>
          <a:p>
            <a:pPr marL="457200" indent="-457200">
              <a:buAutoNum type="arabicPeriod"/>
            </a:pPr>
            <a:endParaRPr lang="en-US" dirty="0" smtClean="0">
              <a:solidFill>
                <a:schemeClr val="tx1"/>
              </a:solidFill>
              <a:latin typeface="Calibri" panose="020F0502020204030204" pitchFamily="34" charset="0"/>
              <a:cs typeface="Calibri" panose="020F0502020204030204" pitchFamily="34" charset="0"/>
            </a:endParaRPr>
          </a:p>
          <a:p>
            <a:pPr marL="457200" indent="-457200">
              <a:buAutoNum type="arabicPeriod"/>
            </a:pPr>
            <a:endParaRPr lang="en-US" dirty="0" smtClean="0">
              <a:solidFill>
                <a:schemeClr val="tx1"/>
              </a:solidFill>
              <a:latin typeface="Calibri" panose="020F0502020204030204" pitchFamily="34" charset="0"/>
              <a:cs typeface="Calibri" panose="020F0502020204030204" pitchFamily="34" charset="0"/>
            </a:endParaRPr>
          </a:p>
          <a:p>
            <a:pPr marL="457200" indent="-457200">
              <a:buAutoNum type="arabicPeriod"/>
            </a:pPr>
            <a:endParaRPr lang="en-US" dirty="0" smtClean="0">
              <a:solidFill>
                <a:schemeClr val="tx1"/>
              </a:solidFill>
              <a:latin typeface="Calibri" panose="020F0502020204030204" pitchFamily="34" charset="0"/>
              <a:cs typeface="Calibri" panose="020F0502020204030204" pitchFamily="34" charset="0"/>
            </a:endParaRPr>
          </a:p>
          <a:p>
            <a:pPr marL="457200" indent="-457200">
              <a:buAutoNum type="arabicPeriod"/>
            </a:pPr>
            <a:endParaRPr lang="en-US" dirty="0">
              <a:solidFill>
                <a:schemeClr val="tx1"/>
              </a:solidFill>
              <a:latin typeface="Calibri" panose="020F0502020204030204" pitchFamily="34" charset="0"/>
              <a:cs typeface="Calibri" panose="020F0502020204030204" pitchFamily="34" charset="0"/>
            </a:endParaRPr>
          </a:p>
          <a:p>
            <a:pPr marL="457200" indent="-457200">
              <a:buAutoNum type="arabicPeriod"/>
            </a:pPr>
            <a:endParaRPr lang="en-US" dirty="0" smtClean="0">
              <a:solidFill>
                <a:schemeClr val="tx1"/>
              </a:solidFill>
              <a:latin typeface="Calibri" panose="020F0502020204030204" pitchFamily="34" charset="0"/>
              <a:cs typeface="Calibri" panose="020F0502020204030204" pitchFamily="34" charset="0"/>
            </a:endParaRPr>
          </a:p>
          <a:p>
            <a:pPr marL="457200" indent="-457200">
              <a:buAutoNum type="arabicPeriod"/>
            </a:pPr>
            <a:endParaRPr lang="en-US" dirty="0" smtClean="0">
              <a:solidFill>
                <a:schemeClr val="tx1"/>
              </a:solidFill>
              <a:latin typeface="Calibri" panose="020F0502020204030204" pitchFamily="34" charset="0"/>
              <a:cs typeface="Calibri" panose="020F0502020204030204" pitchFamily="34" charset="0"/>
            </a:endParaRPr>
          </a:p>
          <a:p>
            <a:pPr marL="457200" indent="-457200">
              <a:buAutoNum type="arabicPeriod"/>
            </a:pPr>
            <a:endParaRPr lang="en-US" dirty="0">
              <a:solidFill>
                <a:schemeClr val="tx1"/>
              </a:solidFill>
              <a:latin typeface="Calibri" panose="020F0502020204030204" pitchFamily="34" charset="0"/>
              <a:cs typeface="Calibri" panose="020F050202020403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95313080"/>
              </p:ext>
            </p:extLst>
          </p:nvPr>
        </p:nvGraphicFramePr>
        <p:xfrm>
          <a:off x="76495" y="45425"/>
          <a:ext cx="12037128" cy="6644531"/>
        </p:xfrm>
        <a:graphic>
          <a:graphicData uri="http://schemas.openxmlformats.org/drawingml/2006/table">
            <a:tbl>
              <a:tblPr firstRow="1" bandRow="1">
                <a:tableStyleId>{5C22544A-7EE6-4342-B048-85BDC9FD1C3A}</a:tableStyleId>
              </a:tblPr>
              <a:tblGrid>
                <a:gridCol w="795481">
                  <a:extLst>
                    <a:ext uri="{9D8B030D-6E8A-4147-A177-3AD203B41FA5}">
                      <a16:colId xmlns:a16="http://schemas.microsoft.com/office/drawing/2014/main" val="2458478919"/>
                    </a:ext>
                  </a:extLst>
                </a:gridCol>
                <a:gridCol w="4667980">
                  <a:extLst>
                    <a:ext uri="{9D8B030D-6E8A-4147-A177-3AD203B41FA5}">
                      <a16:colId xmlns:a16="http://schemas.microsoft.com/office/drawing/2014/main" val="567557070"/>
                    </a:ext>
                  </a:extLst>
                </a:gridCol>
                <a:gridCol w="812963">
                  <a:extLst>
                    <a:ext uri="{9D8B030D-6E8A-4147-A177-3AD203B41FA5}">
                      <a16:colId xmlns:a16="http://schemas.microsoft.com/office/drawing/2014/main" val="3325849981"/>
                    </a:ext>
                  </a:extLst>
                </a:gridCol>
                <a:gridCol w="5760704">
                  <a:extLst>
                    <a:ext uri="{9D8B030D-6E8A-4147-A177-3AD203B41FA5}">
                      <a16:colId xmlns:a16="http://schemas.microsoft.com/office/drawing/2014/main" val="4153252820"/>
                    </a:ext>
                  </a:extLst>
                </a:gridCol>
              </a:tblGrid>
              <a:tr h="418960">
                <a:tc>
                  <a:txBody>
                    <a:bodyPr/>
                    <a:lstStyle/>
                    <a:p>
                      <a:r>
                        <a:rPr lang="en-US" sz="1200" dirty="0" smtClean="0">
                          <a:latin typeface="Calibri" panose="020F0502020204030204" pitchFamily="34" charset="0"/>
                          <a:cs typeface="Calibri" panose="020F0502020204030204" pitchFamily="34" charset="0"/>
                        </a:rPr>
                        <a:t>Slide</a:t>
                      </a:r>
                      <a:r>
                        <a:rPr lang="en-US" sz="1200" baseline="0" dirty="0" smtClean="0">
                          <a:latin typeface="Calibri" panose="020F0502020204030204" pitchFamily="34" charset="0"/>
                          <a:cs typeface="Calibri" panose="020F0502020204030204" pitchFamily="34" charset="0"/>
                        </a:rPr>
                        <a:t> </a:t>
                      </a:r>
                      <a:r>
                        <a:rPr lang="en-US" sz="1200" dirty="0" smtClean="0">
                          <a:latin typeface="Calibri" panose="020F0502020204030204" pitchFamily="34" charset="0"/>
                          <a:cs typeface="Calibri" panose="020F0502020204030204" pitchFamily="34" charset="0"/>
                        </a:rPr>
                        <a:t>No.</a:t>
                      </a:r>
                      <a:endParaRPr lang="en-US" sz="1200" dirty="0">
                        <a:latin typeface="Calibri" panose="020F0502020204030204" pitchFamily="34" charset="0"/>
                        <a:cs typeface="Calibri" panose="020F0502020204030204" pitchFamily="34" charset="0"/>
                      </a:endParaRPr>
                    </a:p>
                  </a:txBody>
                  <a:tcPr>
                    <a:solidFill>
                      <a:schemeClr val="accent6"/>
                    </a:solidFill>
                  </a:tcPr>
                </a:tc>
                <a:tc>
                  <a:txBody>
                    <a:bodyPr/>
                    <a:lstStyle/>
                    <a:p>
                      <a:r>
                        <a:rPr lang="en-US" dirty="0" smtClean="0">
                          <a:latin typeface="Calibri" panose="020F0502020204030204" pitchFamily="34" charset="0"/>
                          <a:cs typeface="Calibri" panose="020F0502020204030204" pitchFamily="34" charset="0"/>
                        </a:rPr>
                        <a:t>                        Contents</a:t>
                      </a:r>
                      <a:endParaRPr lang="en-US" dirty="0">
                        <a:latin typeface="Calibri" panose="020F0502020204030204" pitchFamily="34" charset="0"/>
                        <a:cs typeface="Calibri" panose="020F0502020204030204" pitchFamily="34" charset="0"/>
                      </a:endParaRPr>
                    </a:p>
                  </a:txBody>
                  <a:tcPr>
                    <a:solidFill>
                      <a:schemeClr val="accent6"/>
                    </a:solidFill>
                  </a:tcPr>
                </a:tc>
                <a:tc>
                  <a:txBody>
                    <a:bodyPr/>
                    <a:lstStyle/>
                    <a:p>
                      <a:r>
                        <a:rPr lang="en-US" sz="1200" dirty="0" smtClean="0">
                          <a:latin typeface="Calibri" panose="020F0502020204030204" pitchFamily="34" charset="0"/>
                          <a:cs typeface="Calibri" panose="020F0502020204030204" pitchFamily="34" charset="0"/>
                        </a:rPr>
                        <a:t>Slide No.</a:t>
                      </a:r>
                      <a:endParaRPr lang="en-US" sz="1200" dirty="0">
                        <a:latin typeface="Calibri" panose="020F0502020204030204" pitchFamily="34" charset="0"/>
                        <a:cs typeface="Calibri" panose="020F0502020204030204" pitchFamily="34" charset="0"/>
                      </a:endParaRPr>
                    </a:p>
                  </a:txBody>
                  <a:tcPr>
                    <a:solidFill>
                      <a:schemeClr val="accent6"/>
                    </a:solidFill>
                  </a:tcPr>
                </a:tc>
                <a:tc>
                  <a:txBody>
                    <a:bodyPr/>
                    <a:lstStyle/>
                    <a:p>
                      <a:r>
                        <a:rPr lang="en-US" dirty="0" smtClean="0">
                          <a:latin typeface="Calibri" panose="020F0502020204030204" pitchFamily="34" charset="0"/>
                          <a:cs typeface="Calibri" panose="020F0502020204030204" pitchFamily="34" charset="0"/>
                        </a:rPr>
                        <a:t>                              Contents</a:t>
                      </a:r>
                      <a:endParaRPr lang="en-US" dirty="0">
                        <a:latin typeface="Calibri" panose="020F0502020204030204" pitchFamily="34" charset="0"/>
                        <a:cs typeface="Calibri" panose="020F0502020204030204" pitchFamily="34" charset="0"/>
                      </a:endParaRPr>
                    </a:p>
                  </a:txBody>
                  <a:tcPr>
                    <a:solidFill>
                      <a:schemeClr val="accent6"/>
                    </a:solidFill>
                  </a:tcPr>
                </a:tc>
                <a:extLst>
                  <a:ext uri="{0D108BD9-81ED-4DB2-BD59-A6C34878D82A}">
                    <a16:rowId xmlns:a16="http://schemas.microsoft.com/office/drawing/2014/main" val="1029867659"/>
                  </a:ext>
                </a:extLst>
              </a:tr>
              <a:tr h="417377">
                <a:tc>
                  <a:txBody>
                    <a:bodyPr/>
                    <a:lstStyle/>
                    <a:p>
                      <a:pPr algn="ctr"/>
                      <a:r>
                        <a:rPr lang="en-US" dirty="0" smtClean="0">
                          <a:latin typeface="Calibri" panose="020F0502020204030204" pitchFamily="34" charset="0"/>
                          <a:cs typeface="Calibri" panose="020F0502020204030204" pitchFamily="34" charset="0"/>
                        </a:rPr>
                        <a:t>1</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r>
                        <a:rPr lang="en-US" dirty="0" smtClean="0">
                          <a:solidFill>
                            <a:schemeClr val="bg1"/>
                          </a:solidFill>
                          <a:latin typeface="Calibri" panose="020F0502020204030204" pitchFamily="34" charset="0"/>
                          <a:cs typeface="Calibri" panose="020F0502020204030204" pitchFamily="34" charset="0"/>
                        </a:rPr>
                        <a:t>Title </a:t>
                      </a:r>
                      <a:endParaRPr lang="en-US" dirty="0">
                        <a:solidFill>
                          <a:schemeClr val="bg1"/>
                        </a:solidFill>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pPr algn="ctr"/>
                      <a:r>
                        <a:rPr lang="en-US" dirty="0" smtClean="0">
                          <a:latin typeface="Calibri" panose="020F0502020204030204" pitchFamily="34" charset="0"/>
                          <a:cs typeface="Calibri" panose="020F0502020204030204" pitchFamily="34" charset="0"/>
                        </a:rPr>
                        <a:t>15</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bg1"/>
                          </a:solidFill>
                          <a:latin typeface="Calibri" panose="020F0502020204030204" pitchFamily="34" charset="0"/>
                          <a:cs typeface="Calibri" panose="020F0502020204030204" pitchFamily="34" charset="0"/>
                        </a:rPr>
                        <a:t>Most valuable customers</a:t>
                      </a:r>
                    </a:p>
                  </a:txBody>
                  <a:tcPr>
                    <a:solidFill>
                      <a:schemeClr val="tx2">
                        <a:lumMod val="60000"/>
                        <a:lumOff val="40000"/>
                      </a:schemeClr>
                    </a:solidFill>
                  </a:tcPr>
                </a:tc>
                <a:extLst>
                  <a:ext uri="{0D108BD9-81ED-4DB2-BD59-A6C34878D82A}">
                    <a16:rowId xmlns:a16="http://schemas.microsoft.com/office/drawing/2014/main" val="2068005766"/>
                  </a:ext>
                </a:extLst>
              </a:tr>
              <a:tr h="375191">
                <a:tc>
                  <a:txBody>
                    <a:bodyPr/>
                    <a:lstStyle/>
                    <a:p>
                      <a:pPr algn="ctr"/>
                      <a:r>
                        <a:rPr lang="en-US" dirty="0" smtClean="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r>
                        <a:rPr lang="en-US" dirty="0" smtClean="0">
                          <a:solidFill>
                            <a:schemeClr val="bg1"/>
                          </a:solidFill>
                          <a:latin typeface="Calibri" panose="020F0502020204030204" pitchFamily="34" charset="0"/>
                          <a:cs typeface="Calibri" panose="020F0502020204030204" pitchFamily="34" charset="0"/>
                        </a:rPr>
                        <a:t>Table of contents </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pPr algn="ctr"/>
                      <a:r>
                        <a:rPr lang="en-US" dirty="0" smtClean="0">
                          <a:latin typeface="Calibri" panose="020F0502020204030204" pitchFamily="34" charset="0"/>
                          <a:cs typeface="Calibri" panose="020F0502020204030204" pitchFamily="34" charset="0"/>
                        </a:rPr>
                        <a:t>16</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r>
                        <a:rPr lang="en-US" dirty="0" smtClean="0">
                          <a:solidFill>
                            <a:schemeClr val="bg1"/>
                          </a:solidFill>
                          <a:latin typeface="Calibri" panose="020F0502020204030204" pitchFamily="34" charset="0"/>
                          <a:cs typeface="Calibri" panose="020F0502020204030204" pitchFamily="34" charset="0"/>
                        </a:rPr>
                        <a:t>Least valuable customers</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extLst>
                  <a:ext uri="{0D108BD9-81ED-4DB2-BD59-A6C34878D82A}">
                    <a16:rowId xmlns:a16="http://schemas.microsoft.com/office/drawing/2014/main" val="2874917635"/>
                  </a:ext>
                </a:extLst>
              </a:tr>
              <a:tr h="417377">
                <a:tc>
                  <a:txBody>
                    <a:bodyPr/>
                    <a:lstStyle/>
                    <a:p>
                      <a:pPr algn="ctr"/>
                      <a:r>
                        <a:rPr lang="en-US" dirty="0" smtClean="0">
                          <a:latin typeface="Calibri" panose="020F0502020204030204" pitchFamily="34" charset="0"/>
                          <a:cs typeface="Calibri" panose="020F0502020204030204" pitchFamily="34" charset="0"/>
                        </a:rPr>
                        <a:t>3</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r>
                        <a:rPr lang="en-US" dirty="0" smtClean="0">
                          <a:solidFill>
                            <a:schemeClr val="bg1"/>
                          </a:solidFill>
                          <a:latin typeface="Calibri" panose="020F0502020204030204" pitchFamily="34" charset="0"/>
                          <a:cs typeface="Calibri" panose="020F0502020204030204" pitchFamily="34" charset="0"/>
                        </a:rPr>
                        <a:t>Objective and our understandings </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pPr algn="ctr"/>
                      <a:r>
                        <a:rPr lang="en-US" dirty="0" smtClean="0">
                          <a:latin typeface="Calibri" panose="020F0502020204030204" pitchFamily="34" charset="0"/>
                          <a:cs typeface="Calibri" panose="020F0502020204030204" pitchFamily="34" charset="0"/>
                        </a:rPr>
                        <a:t>17</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r>
                        <a:rPr lang="en-US" dirty="0" smtClean="0">
                          <a:latin typeface="Calibri" panose="020F0502020204030204" pitchFamily="34" charset="0"/>
                          <a:cs typeface="Calibri" panose="020F0502020204030204" pitchFamily="34" charset="0"/>
                        </a:rPr>
                        <a:t>Monetary values</a:t>
                      </a:r>
                      <a:r>
                        <a:rPr lang="en-US" baseline="0" dirty="0" smtClean="0">
                          <a:latin typeface="Calibri" panose="020F0502020204030204" pitchFamily="34" charset="0"/>
                          <a:cs typeface="Calibri" panose="020F0502020204030204" pitchFamily="34" charset="0"/>
                        </a:rPr>
                        <a:t> for blank customer IDs</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extLst>
                  <a:ext uri="{0D108BD9-81ED-4DB2-BD59-A6C34878D82A}">
                    <a16:rowId xmlns:a16="http://schemas.microsoft.com/office/drawing/2014/main" val="985867899"/>
                  </a:ext>
                </a:extLst>
              </a:tr>
              <a:tr h="385992">
                <a:tc>
                  <a:txBody>
                    <a:bodyPr/>
                    <a:lstStyle/>
                    <a:p>
                      <a:pPr algn="ctr"/>
                      <a:r>
                        <a:rPr lang="en-US" dirty="0" smtClean="0">
                          <a:latin typeface="Calibri" panose="020F0502020204030204" pitchFamily="34" charset="0"/>
                          <a:cs typeface="Calibri" panose="020F0502020204030204" pitchFamily="34" charset="0"/>
                        </a:rPr>
                        <a:t>4</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r>
                        <a:rPr lang="en-US" dirty="0" smtClean="0">
                          <a:solidFill>
                            <a:schemeClr val="bg1"/>
                          </a:solidFill>
                          <a:latin typeface="Calibri" panose="020F0502020204030204" pitchFamily="34" charset="0"/>
                          <a:cs typeface="Calibri" panose="020F0502020204030204" pitchFamily="34" charset="0"/>
                        </a:rPr>
                        <a:t>Raw Data </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pPr algn="ctr"/>
                      <a:r>
                        <a:rPr lang="en-US" dirty="0" smtClean="0">
                          <a:latin typeface="Calibri" panose="020F0502020204030204" pitchFamily="34" charset="0"/>
                          <a:cs typeface="Calibri" panose="020F0502020204030204" pitchFamily="34" charset="0"/>
                        </a:rPr>
                        <a:t>18</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r>
                        <a:rPr lang="en-US" dirty="0" smtClean="0">
                          <a:solidFill>
                            <a:schemeClr val="bg1"/>
                          </a:solidFill>
                          <a:latin typeface="Calibri" panose="020F0502020204030204" pitchFamily="34" charset="0"/>
                          <a:cs typeface="Calibri" panose="020F0502020204030204" pitchFamily="34" charset="0"/>
                        </a:rPr>
                        <a:t>Building unsupervised machine learning model</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extLst>
                  <a:ext uri="{0D108BD9-81ED-4DB2-BD59-A6C34878D82A}">
                    <a16:rowId xmlns:a16="http://schemas.microsoft.com/office/drawing/2014/main" val="192034833"/>
                  </a:ext>
                </a:extLst>
              </a:tr>
              <a:tr h="417377">
                <a:tc>
                  <a:txBody>
                    <a:bodyPr/>
                    <a:lstStyle/>
                    <a:p>
                      <a:pPr algn="ctr"/>
                      <a:r>
                        <a:rPr lang="en-US" dirty="0" smtClean="0">
                          <a:latin typeface="Calibri" panose="020F0502020204030204" pitchFamily="34" charset="0"/>
                          <a:cs typeface="Calibri" panose="020F0502020204030204" pitchFamily="34" charset="0"/>
                        </a:rPr>
                        <a:t>5</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r>
                        <a:rPr lang="en-US" dirty="0" smtClean="0">
                          <a:solidFill>
                            <a:schemeClr val="bg1"/>
                          </a:solidFill>
                          <a:latin typeface="Calibri" panose="020F0502020204030204" pitchFamily="34" charset="0"/>
                          <a:cs typeface="Calibri" panose="020F0502020204030204" pitchFamily="34" charset="0"/>
                        </a:rPr>
                        <a:t>Understanding the data in terms of business </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pPr algn="ctr"/>
                      <a:r>
                        <a:rPr lang="en-US" dirty="0" smtClean="0">
                          <a:latin typeface="Calibri" panose="020F0502020204030204" pitchFamily="34" charset="0"/>
                          <a:cs typeface="Calibri" panose="020F0502020204030204" pitchFamily="34" charset="0"/>
                        </a:rPr>
                        <a:t>19</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bg1"/>
                          </a:solidFill>
                          <a:latin typeface="Calibri" panose="020F0502020204030204" pitchFamily="34" charset="0"/>
                          <a:cs typeface="Calibri" panose="020F0502020204030204" pitchFamily="34" charset="0"/>
                        </a:rPr>
                        <a:t>K-Means clustering </a:t>
                      </a:r>
                    </a:p>
                  </a:txBody>
                  <a:tcPr>
                    <a:solidFill>
                      <a:schemeClr val="tx2">
                        <a:lumMod val="60000"/>
                        <a:lumOff val="40000"/>
                      </a:schemeClr>
                    </a:solidFill>
                  </a:tcPr>
                </a:tc>
                <a:extLst>
                  <a:ext uri="{0D108BD9-81ED-4DB2-BD59-A6C34878D82A}">
                    <a16:rowId xmlns:a16="http://schemas.microsoft.com/office/drawing/2014/main" val="981495380"/>
                  </a:ext>
                </a:extLst>
              </a:tr>
              <a:tr h="448381">
                <a:tc>
                  <a:txBody>
                    <a:bodyPr/>
                    <a:lstStyle/>
                    <a:p>
                      <a:pPr algn="ctr"/>
                      <a:r>
                        <a:rPr lang="en-US" dirty="0" smtClean="0">
                          <a:latin typeface="Calibri" panose="020F0502020204030204" pitchFamily="34" charset="0"/>
                          <a:cs typeface="Calibri" panose="020F0502020204030204" pitchFamily="34" charset="0"/>
                        </a:rPr>
                        <a:t>6</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r>
                        <a:rPr lang="en-US" dirty="0" smtClean="0">
                          <a:latin typeface="Calibri" panose="020F0502020204030204" pitchFamily="34" charset="0"/>
                          <a:cs typeface="Calibri" panose="020F0502020204030204" pitchFamily="34" charset="0"/>
                        </a:rPr>
                        <a:t>EDA-</a:t>
                      </a:r>
                      <a:r>
                        <a:rPr lang="en-US" baseline="0" dirty="0" smtClean="0">
                          <a:latin typeface="Calibri" panose="020F0502020204030204" pitchFamily="34" charset="0"/>
                          <a:cs typeface="Calibri" panose="020F0502020204030204" pitchFamily="34" charset="0"/>
                        </a:rPr>
                        <a:t> Exploratory Data Analysis</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pPr algn="ctr"/>
                      <a:r>
                        <a:rPr lang="en-US" dirty="0" smtClean="0">
                          <a:latin typeface="Calibri" panose="020F0502020204030204" pitchFamily="34" charset="0"/>
                          <a:cs typeface="Calibri" panose="020F0502020204030204" pitchFamily="34" charset="0"/>
                        </a:rPr>
                        <a:t>20</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bg1"/>
                          </a:solidFill>
                          <a:latin typeface="Calibri" panose="020F0502020204030204" pitchFamily="34" charset="0"/>
                          <a:cs typeface="Calibri" panose="020F0502020204030204" pitchFamily="34" charset="0"/>
                        </a:rPr>
                        <a:t>Results of K-Means clustering</a:t>
                      </a:r>
                    </a:p>
                  </a:txBody>
                  <a:tcPr>
                    <a:solidFill>
                      <a:schemeClr val="tx2">
                        <a:lumMod val="60000"/>
                        <a:lumOff val="40000"/>
                      </a:schemeClr>
                    </a:solidFill>
                  </a:tcPr>
                </a:tc>
                <a:extLst>
                  <a:ext uri="{0D108BD9-81ED-4DB2-BD59-A6C34878D82A}">
                    <a16:rowId xmlns:a16="http://schemas.microsoft.com/office/drawing/2014/main" val="3937734416"/>
                  </a:ext>
                </a:extLst>
              </a:tr>
              <a:tr h="634713">
                <a:tc>
                  <a:txBody>
                    <a:bodyPr/>
                    <a:lstStyle/>
                    <a:p>
                      <a:pPr algn="ctr"/>
                      <a:r>
                        <a:rPr lang="en-US" dirty="0" smtClean="0">
                          <a:latin typeface="Calibri" panose="020F0502020204030204" pitchFamily="34" charset="0"/>
                          <a:cs typeface="Calibri" panose="020F0502020204030204" pitchFamily="34" charset="0"/>
                        </a:rPr>
                        <a:t>7</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r>
                        <a:rPr lang="en-US" dirty="0" smtClean="0">
                          <a:latin typeface="Calibri" panose="020F0502020204030204" pitchFamily="34" charset="0"/>
                          <a:cs typeface="Calibri" panose="020F0502020204030204" pitchFamily="34" charset="0"/>
                        </a:rPr>
                        <a:t>Data Cleaning and Data Preparation</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pPr algn="ctr"/>
                      <a:r>
                        <a:rPr lang="en-US" dirty="0" smtClean="0">
                          <a:latin typeface="Calibri" panose="020F0502020204030204" pitchFamily="34" charset="0"/>
                          <a:cs typeface="Calibri" panose="020F0502020204030204" pitchFamily="34" charset="0"/>
                        </a:rPr>
                        <a:t>21</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r>
                        <a:rPr lang="en-US" dirty="0" smtClean="0">
                          <a:solidFill>
                            <a:schemeClr val="bg1"/>
                          </a:solidFill>
                          <a:latin typeface="Calibri" panose="020F0502020204030204" pitchFamily="34" charset="0"/>
                          <a:cs typeface="Calibri" panose="020F0502020204030204" pitchFamily="34" charset="0"/>
                        </a:rPr>
                        <a:t>Actionable marketing strategies Based on K-Means clustering</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extLst>
                  <a:ext uri="{0D108BD9-81ED-4DB2-BD59-A6C34878D82A}">
                    <a16:rowId xmlns:a16="http://schemas.microsoft.com/office/drawing/2014/main" val="12451367"/>
                  </a:ext>
                </a:extLst>
              </a:tr>
              <a:tr h="423731">
                <a:tc>
                  <a:txBody>
                    <a:bodyPr/>
                    <a:lstStyle/>
                    <a:p>
                      <a:pPr algn="ctr"/>
                      <a:r>
                        <a:rPr lang="en-US" dirty="0" smtClean="0">
                          <a:latin typeface="Calibri" panose="020F0502020204030204" pitchFamily="34" charset="0"/>
                          <a:cs typeface="Calibri" panose="020F0502020204030204" pitchFamily="34" charset="0"/>
                        </a:rPr>
                        <a:t>8</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r>
                        <a:rPr lang="en-US" dirty="0" smtClean="0">
                          <a:solidFill>
                            <a:schemeClr val="bg1"/>
                          </a:solidFill>
                          <a:latin typeface="Calibri" panose="020F0502020204030204" pitchFamily="34" charset="0"/>
                          <a:cs typeface="Calibri" panose="020F0502020204030204" pitchFamily="34" charset="0"/>
                        </a:rPr>
                        <a:t>RFM (Recency, Frequency and Monetary values)</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pPr algn="ctr"/>
                      <a:r>
                        <a:rPr lang="en-US" dirty="0" smtClean="0">
                          <a:latin typeface="Calibri" panose="020F0502020204030204" pitchFamily="34" charset="0"/>
                          <a:cs typeface="Calibri" panose="020F0502020204030204" pitchFamily="34" charset="0"/>
                        </a:rPr>
                        <a:t>22</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bg1"/>
                          </a:solidFill>
                          <a:latin typeface="Calibri" panose="020F0502020204030204" pitchFamily="34" charset="0"/>
                          <a:cs typeface="Calibri" panose="020F0502020204030204" pitchFamily="34" charset="0"/>
                        </a:rPr>
                        <a:t>Hierarchical clustering</a:t>
                      </a:r>
                    </a:p>
                  </a:txBody>
                  <a:tcPr>
                    <a:solidFill>
                      <a:schemeClr val="tx2">
                        <a:lumMod val="60000"/>
                        <a:lumOff val="40000"/>
                      </a:schemeClr>
                    </a:solidFill>
                  </a:tcPr>
                </a:tc>
                <a:extLst>
                  <a:ext uri="{0D108BD9-81ED-4DB2-BD59-A6C34878D82A}">
                    <a16:rowId xmlns:a16="http://schemas.microsoft.com/office/drawing/2014/main" val="3679772415"/>
                  </a:ext>
                </a:extLst>
              </a:tr>
              <a:tr h="417377">
                <a:tc>
                  <a:txBody>
                    <a:bodyPr/>
                    <a:lstStyle/>
                    <a:p>
                      <a:pPr algn="ctr"/>
                      <a:r>
                        <a:rPr lang="en-US" dirty="0" smtClean="0">
                          <a:latin typeface="Calibri" panose="020F0502020204030204" pitchFamily="34" charset="0"/>
                          <a:cs typeface="Calibri" panose="020F0502020204030204" pitchFamily="34" charset="0"/>
                        </a:rPr>
                        <a:t>9</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r>
                        <a:rPr lang="en-US" dirty="0" smtClean="0">
                          <a:solidFill>
                            <a:schemeClr val="bg1"/>
                          </a:solidFill>
                          <a:latin typeface="Calibri" panose="020F0502020204030204" pitchFamily="34" charset="0"/>
                          <a:cs typeface="Calibri" panose="020F0502020204030204" pitchFamily="34" charset="0"/>
                        </a:rPr>
                        <a:t>RFM Formulas </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pPr algn="ctr"/>
                      <a:r>
                        <a:rPr lang="en-US" dirty="0" smtClean="0">
                          <a:latin typeface="Calibri" panose="020F0502020204030204" pitchFamily="34" charset="0"/>
                          <a:cs typeface="Calibri" panose="020F0502020204030204" pitchFamily="34" charset="0"/>
                        </a:rPr>
                        <a:t>23</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bg1"/>
                          </a:solidFill>
                          <a:latin typeface="Calibri" panose="020F0502020204030204" pitchFamily="34" charset="0"/>
                          <a:cs typeface="Calibri" panose="020F0502020204030204" pitchFamily="34" charset="0"/>
                        </a:rPr>
                        <a:t>Clusters formed using hierarchical clustering</a:t>
                      </a:r>
                    </a:p>
                  </a:txBody>
                  <a:tcPr>
                    <a:solidFill>
                      <a:schemeClr val="tx2">
                        <a:lumMod val="60000"/>
                        <a:lumOff val="40000"/>
                      </a:schemeClr>
                    </a:solidFill>
                  </a:tcPr>
                </a:tc>
                <a:extLst>
                  <a:ext uri="{0D108BD9-81ED-4DB2-BD59-A6C34878D82A}">
                    <a16:rowId xmlns:a16="http://schemas.microsoft.com/office/drawing/2014/main" val="982370920"/>
                  </a:ext>
                </a:extLst>
              </a:tr>
              <a:tr h="411047">
                <a:tc>
                  <a:txBody>
                    <a:bodyPr/>
                    <a:lstStyle/>
                    <a:p>
                      <a:pPr algn="ctr"/>
                      <a:r>
                        <a:rPr lang="en-US" dirty="0" smtClean="0">
                          <a:latin typeface="Calibri" panose="020F0502020204030204" pitchFamily="34" charset="0"/>
                          <a:cs typeface="Calibri" panose="020F0502020204030204" pitchFamily="34" charset="0"/>
                        </a:rPr>
                        <a:t>10</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r>
                        <a:rPr lang="en-US" dirty="0" smtClean="0">
                          <a:solidFill>
                            <a:schemeClr val="bg1"/>
                          </a:solidFill>
                          <a:latin typeface="Calibri" panose="020F0502020204030204" pitchFamily="34" charset="0"/>
                          <a:cs typeface="Calibri" panose="020F0502020204030204" pitchFamily="34" charset="0"/>
                        </a:rPr>
                        <a:t>Recency calculation </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pPr algn="ctr"/>
                      <a:r>
                        <a:rPr lang="en-US" dirty="0" smtClean="0">
                          <a:latin typeface="Calibri" panose="020F0502020204030204" pitchFamily="34" charset="0"/>
                          <a:cs typeface="Calibri" panose="020F0502020204030204" pitchFamily="34" charset="0"/>
                        </a:rPr>
                        <a:t>24</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bg1"/>
                          </a:solidFill>
                          <a:latin typeface="Calibri" panose="020F0502020204030204" pitchFamily="34" charset="0"/>
                          <a:cs typeface="Calibri" panose="020F0502020204030204" pitchFamily="34" charset="0"/>
                        </a:rPr>
                        <a:t>Results of hierarchical clustering</a:t>
                      </a:r>
                    </a:p>
                  </a:txBody>
                  <a:tcPr>
                    <a:solidFill>
                      <a:schemeClr val="tx2">
                        <a:lumMod val="60000"/>
                        <a:lumOff val="40000"/>
                      </a:schemeClr>
                    </a:solidFill>
                  </a:tcPr>
                </a:tc>
                <a:extLst>
                  <a:ext uri="{0D108BD9-81ED-4DB2-BD59-A6C34878D82A}">
                    <a16:rowId xmlns:a16="http://schemas.microsoft.com/office/drawing/2014/main" val="3837328408"/>
                  </a:ext>
                </a:extLst>
              </a:tr>
              <a:tr h="634713">
                <a:tc>
                  <a:txBody>
                    <a:bodyPr/>
                    <a:lstStyle/>
                    <a:p>
                      <a:pPr algn="ctr"/>
                      <a:r>
                        <a:rPr lang="en-US" dirty="0" smtClean="0">
                          <a:latin typeface="Calibri" panose="020F0502020204030204" pitchFamily="34" charset="0"/>
                          <a:cs typeface="Calibri" panose="020F0502020204030204" pitchFamily="34" charset="0"/>
                        </a:rPr>
                        <a:t>11</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r>
                        <a:rPr lang="en-US" dirty="0" smtClean="0">
                          <a:solidFill>
                            <a:schemeClr val="bg1"/>
                          </a:solidFill>
                          <a:latin typeface="Calibri" panose="020F0502020204030204" pitchFamily="34" charset="0"/>
                          <a:cs typeface="Calibri" panose="020F0502020204030204" pitchFamily="34" charset="0"/>
                        </a:rPr>
                        <a:t>Recency scores </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pPr algn="ctr"/>
                      <a:r>
                        <a:rPr lang="en-US" dirty="0" smtClean="0">
                          <a:latin typeface="Calibri" panose="020F0502020204030204" pitchFamily="34" charset="0"/>
                          <a:cs typeface="Calibri" panose="020F0502020204030204" pitchFamily="34" charset="0"/>
                        </a:rPr>
                        <a:t>25</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bg1"/>
                          </a:solidFill>
                          <a:latin typeface="Calibri" panose="020F0502020204030204" pitchFamily="34" charset="0"/>
                          <a:cs typeface="Calibri" panose="020F0502020204030204" pitchFamily="34" charset="0"/>
                        </a:rPr>
                        <a:t>Actionable marketing strategies based on hierarchical clustering </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extLst>
                  <a:ext uri="{0D108BD9-81ED-4DB2-BD59-A6C34878D82A}">
                    <a16:rowId xmlns:a16="http://schemas.microsoft.com/office/drawing/2014/main" val="2891031476"/>
                  </a:ext>
                </a:extLst>
              </a:tr>
              <a:tr h="396807">
                <a:tc>
                  <a:txBody>
                    <a:bodyPr/>
                    <a:lstStyle/>
                    <a:p>
                      <a:pPr algn="ctr"/>
                      <a:r>
                        <a:rPr lang="en-US" dirty="0" smtClean="0">
                          <a:latin typeface="Calibri" panose="020F0502020204030204" pitchFamily="34" charset="0"/>
                          <a:cs typeface="Calibri" panose="020F0502020204030204" pitchFamily="34" charset="0"/>
                        </a:rPr>
                        <a:t>12</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r>
                        <a:rPr lang="en-US" dirty="0" smtClean="0">
                          <a:solidFill>
                            <a:schemeClr val="bg1"/>
                          </a:solidFill>
                          <a:latin typeface="Calibri" panose="020F0502020204030204" pitchFamily="34" charset="0"/>
                          <a:cs typeface="Calibri" panose="020F0502020204030204" pitchFamily="34" charset="0"/>
                        </a:rPr>
                        <a:t>Frequency Calculation</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pPr algn="ctr"/>
                      <a:r>
                        <a:rPr lang="en-US" dirty="0" smtClean="0">
                          <a:latin typeface="Calibri" panose="020F0502020204030204" pitchFamily="34" charset="0"/>
                          <a:cs typeface="Calibri" panose="020F0502020204030204" pitchFamily="34" charset="0"/>
                        </a:rPr>
                        <a:t>26</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r>
                        <a:rPr lang="en-US" dirty="0" smtClean="0">
                          <a:latin typeface="Calibri" panose="020F0502020204030204" pitchFamily="34" charset="0"/>
                          <a:cs typeface="Calibri" panose="020F0502020204030204" pitchFamily="34" charset="0"/>
                        </a:rPr>
                        <a:t>Observations</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extLst>
                  <a:ext uri="{0D108BD9-81ED-4DB2-BD59-A6C34878D82A}">
                    <a16:rowId xmlns:a16="http://schemas.microsoft.com/office/drawing/2014/main" val="1800911604"/>
                  </a:ext>
                </a:extLst>
              </a:tr>
              <a:tr h="417377">
                <a:tc>
                  <a:txBody>
                    <a:bodyPr/>
                    <a:lstStyle/>
                    <a:p>
                      <a:pPr algn="ctr"/>
                      <a:r>
                        <a:rPr lang="en-US" dirty="0" smtClean="0">
                          <a:latin typeface="Calibri" panose="020F0502020204030204" pitchFamily="34" charset="0"/>
                          <a:cs typeface="Calibri" panose="020F0502020204030204" pitchFamily="34" charset="0"/>
                        </a:rPr>
                        <a:t>13</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r>
                        <a:rPr lang="en-US" dirty="0" smtClean="0">
                          <a:solidFill>
                            <a:schemeClr val="bg1"/>
                          </a:solidFill>
                          <a:latin typeface="Calibri" panose="020F0502020204030204" pitchFamily="34" charset="0"/>
                          <a:cs typeface="Calibri" panose="020F0502020204030204" pitchFamily="34" charset="0"/>
                        </a:rPr>
                        <a:t>Frequency </a:t>
                      </a:r>
                      <a:r>
                        <a:rPr lang="en-US" i="0" dirty="0" smtClean="0">
                          <a:solidFill>
                            <a:schemeClr val="bg1"/>
                          </a:solidFill>
                          <a:latin typeface="Calibri" panose="020F0502020204030204" pitchFamily="34" charset="0"/>
                          <a:cs typeface="Calibri" panose="020F0502020204030204" pitchFamily="34" charset="0"/>
                        </a:rPr>
                        <a:t>scores </a:t>
                      </a:r>
                      <a:endParaRPr lang="en-US" i="0"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pPr algn="ctr"/>
                      <a:r>
                        <a:rPr lang="en-US" dirty="0" smtClean="0">
                          <a:latin typeface="Calibri" panose="020F0502020204030204" pitchFamily="34" charset="0"/>
                          <a:cs typeface="Calibri" panose="020F0502020204030204" pitchFamily="34" charset="0"/>
                        </a:rPr>
                        <a:t>27</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r>
                        <a:rPr lang="en-US" dirty="0" smtClean="0">
                          <a:latin typeface="Calibri" panose="020F0502020204030204" pitchFamily="34" charset="0"/>
                          <a:cs typeface="Calibri" panose="020F0502020204030204" pitchFamily="34" charset="0"/>
                        </a:rPr>
                        <a:t>K- Prototype</a:t>
                      </a:r>
                      <a:r>
                        <a:rPr lang="en-US" baseline="0" dirty="0" smtClean="0">
                          <a:latin typeface="Calibri" panose="020F0502020204030204" pitchFamily="34" charset="0"/>
                          <a:cs typeface="Calibri" panose="020F0502020204030204" pitchFamily="34" charset="0"/>
                        </a:rPr>
                        <a:t> clustering</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extLst>
                  <a:ext uri="{0D108BD9-81ED-4DB2-BD59-A6C34878D82A}">
                    <a16:rowId xmlns:a16="http://schemas.microsoft.com/office/drawing/2014/main" val="3110061473"/>
                  </a:ext>
                </a:extLst>
              </a:tr>
              <a:tr h="417377">
                <a:tc>
                  <a:txBody>
                    <a:bodyPr/>
                    <a:lstStyle/>
                    <a:p>
                      <a:pPr algn="ctr"/>
                      <a:r>
                        <a:rPr lang="en-US" dirty="0" smtClean="0">
                          <a:latin typeface="Calibri" panose="020F0502020204030204" pitchFamily="34" charset="0"/>
                          <a:cs typeface="Calibri" panose="020F0502020204030204" pitchFamily="34" charset="0"/>
                        </a:rPr>
                        <a:t>14</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r>
                        <a:rPr lang="en-US" b="0" u="none" cap="small" baseline="0" dirty="0" smtClean="0">
                          <a:latin typeface="Calibri" panose="020F0502020204030204" pitchFamily="34" charset="0"/>
                          <a:cs typeface="Calibri" panose="020F0502020204030204" pitchFamily="34" charset="0"/>
                        </a:rPr>
                        <a:t>M</a:t>
                      </a:r>
                      <a:r>
                        <a:rPr lang="en-US" b="0" u="none" cap="none" baseline="0" dirty="0" smtClean="0">
                          <a:latin typeface="Calibri" panose="020F0502020204030204" pitchFamily="34" charset="0"/>
                          <a:cs typeface="Calibri" panose="020F0502020204030204" pitchFamily="34" charset="0"/>
                        </a:rPr>
                        <a:t>onetary value score</a:t>
                      </a:r>
                      <a:endParaRPr lang="en-US" b="0" u="none" cap="small" baseline="0"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pPr algn="ctr"/>
                      <a:r>
                        <a:rPr lang="en-US" dirty="0" smtClean="0">
                          <a:latin typeface="Calibri" panose="020F0502020204030204" pitchFamily="34" charset="0"/>
                          <a:cs typeface="Calibri" panose="020F0502020204030204" pitchFamily="34" charset="0"/>
                        </a:rPr>
                        <a:t>28</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r>
                        <a:rPr lang="en-US" dirty="0" smtClean="0">
                          <a:latin typeface="Calibri" panose="020F0502020204030204" pitchFamily="34" charset="0"/>
                          <a:cs typeface="Calibri" panose="020F0502020204030204" pitchFamily="34" charset="0"/>
                        </a:rPr>
                        <a:t>Annexure</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extLst>
                  <a:ext uri="{0D108BD9-81ED-4DB2-BD59-A6C34878D82A}">
                    <a16:rowId xmlns:a16="http://schemas.microsoft.com/office/drawing/2014/main" val="1151858152"/>
                  </a:ext>
                </a:extLst>
              </a:tr>
            </a:tbl>
          </a:graphicData>
        </a:graphic>
      </p:graphicFrame>
    </p:spTree>
    <p:extLst>
      <p:ext uri="{BB962C8B-B14F-4D97-AF65-F5344CB8AC3E}">
        <p14:creationId xmlns:p14="http://schemas.microsoft.com/office/powerpoint/2010/main" val="62538921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491" y="2551611"/>
            <a:ext cx="11795171" cy="4119155"/>
          </a:xfrm>
        </p:spPr>
        <p:txBody>
          <a:bodyPr>
            <a:normAutofit/>
          </a:bodyPr>
          <a:lstStyle/>
          <a:p>
            <a:r>
              <a:rPr lang="en-US" sz="1600" cap="none" dirty="0" smtClean="0">
                <a:latin typeface="Calibri" panose="020F0502020204030204" pitchFamily="34" charset="0"/>
                <a:cs typeface="Calibri" panose="020F0502020204030204" pitchFamily="34" charset="0"/>
              </a:rPr>
              <a:t/>
            </a:r>
            <a:br>
              <a:rPr lang="en-US" sz="1600" cap="none" dirty="0" smtClean="0">
                <a:latin typeface="Calibri" panose="020F0502020204030204" pitchFamily="34" charset="0"/>
                <a:cs typeface="Calibri" panose="020F0502020204030204" pitchFamily="34" charset="0"/>
              </a:rPr>
            </a:br>
            <a:endParaRPr lang="en-US" sz="18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57491" y="81772"/>
            <a:ext cx="4767355" cy="585651"/>
          </a:xfrm>
        </p:spPr>
        <p:txBody>
          <a:bodyPr>
            <a:normAutofit/>
          </a:bodyPr>
          <a:lstStyle/>
          <a:p>
            <a:pPr marL="0" indent="0">
              <a:buNone/>
            </a:pPr>
            <a:r>
              <a:rPr lang="en-US" sz="2400" b="1" u="sng" dirty="0" smtClean="0">
                <a:solidFill>
                  <a:schemeClr val="bg1"/>
                </a:solidFill>
                <a:latin typeface="Calibri" panose="020F0502020204030204" pitchFamily="34" charset="0"/>
                <a:cs typeface="Calibri" panose="020F0502020204030204" pitchFamily="34" charset="0"/>
              </a:rPr>
              <a:t>RESULTS OF K-MEANS CLUSTERING:</a:t>
            </a:r>
            <a:endParaRPr lang="en-US" sz="2400" b="1" u="sng" dirty="0">
              <a:solidFill>
                <a:schemeClr val="bg1"/>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257491" y="667423"/>
            <a:ext cx="4990013" cy="1983119"/>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766798824"/>
              </p:ext>
            </p:extLst>
          </p:nvPr>
        </p:nvGraphicFramePr>
        <p:xfrm>
          <a:off x="257491" y="2740414"/>
          <a:ext cx="11207931" cy="3840480"/>
        </p:xfrm>
        <a:graphic>
          <a:graphicData uri="http://schemas.openxmlformats.org/drawingml/2006/table">
            <a:tbl>
              <a:tblPr firstRow="1" bandRow="1">
                <a:tableStyleId>{5C22544A-7EE6-4342-B048-85BDC9FD1C3A}</a:tableStyleId>
              </a:tblPr>
              <a:tblGrid>
                <a:gridCol w="2272938">
                  <a:extLst>
                    <a:ext uri="{9D8B030D-6E8A-4147-A177-3AD203B41FA5}">
                      <a16:colId xmlns:a16="http://schemas.microsoft.com/office/drawing/2014/main" val="3742905193"/>
                    </a:ext>
                  </a:extLst>
                </a:gridCol>
                <a:gridCol w="3013166">
                  <a:extLst>
                    <a:ext uri="{9D8B030D-6E8A-4147-A177-3AD203B41FA5}">
                      <a16:colId xmlns:a16="http://schemas.microsoft.com/office/drawing/2014/main" val="4240897069"/>
                    </a:ext>
                  </a:extLst>
                </a:gridCol>
                <a:gridCol w="5921827">
                  <a:extLst>
                    <a:ext uri="{9D8B030D-6E8A-4147-A177-3AD203B41FA5}">
                      <a16:colId xmlns:a16="http://schemas.microsoft.com/office/drawing/2014/main" val="1893246815"/>
                    </a:ext>
                  </a:extLst>
                </a:gridCol>
              </a:tblGrid>
              <a:tr h="339634">
                <a:tc>
                  <a:txBody>
                    <a:bodyPr/>
                    <a:lstStyle/>
                    <a:p>
                      <a:r>
                        <a:rPr lang="en-US" dirty="0" smtClean="0"/>
                        <a:t>            CLUSTERS</a:t>
                      </a:r>
                      <a:endParaRPr lang="en-US" dirty="0"/>
                    </a:p>
                  </a:txBody>
                  <a:tcPr>
                    <a:solidFill>
                      <a:schemeClr val="accent6"/>
                    </a:solidFill>
                  </a:tcPr>
                </a:tc>
                <a:tc>
                  <a:txBody>
                    <a:bodyPr/>
                    <a:lstStyle/>
                    <a:p>
                      <a:r>
                        <a:rPr lang="en-US" dirty="0" smtClean="0"/>
                        <a:t>  </a:t>
                      </a:r>
                      <a:r>
                        <a:rPr lang="en-US" baseline="0" dirty="0" smtClean="0"/>
                        <a:t>          RFM SCORES</a:t>
                      </a:r>
                      <a:endParaRPr lang="en-US" dirty="0"/>
                    </a:p>
                  </a:txBody>
                  <a:tcPr>
                    <a:solidFill>
                      <a:schemeClr val="accent6"/>
                    </a:solidFill>
                  </a:tcPr>
                </a:tc>
                <a:tc>
                  <a:txBody>
                    <a:bodyPr/>
                    <a:lstStyle/>
                    <a:p>
                      <a:r>
                        <a:rPr lang="en-US" dirty="0" smtClean="0"/>
                        <a:t>     LABELS(CHARACTERISTICS)</a:t>
                      </a:r>
                      <a:endParaRPr lang="en-US" dirty="0"/>
                    </a:p>
                  </a:txBody>
                  <a:tcPr>
                    <a:solidFill>
                      <a:schemeClr val="accent6"/>
                    </a:solidFill>
                  </a:tcPr>
                </a:tc>
                <a:extLst>
                  <a:ext uri="{0D108BD9-81ED-4DB2-BD59-A6C34878D82A}">
                    <a16:rowId xmlns:a16="http://schemas.microsoft.com/office/drawing/2014/main" val="2365756409"/>
                  </a:ext>
                </a:extLst>
              </a:tr>
              <a:tr h="495493">
                <a:tc>
                  <a:txBody>
                    <a:bodyPr/>
                    <a:lstStyle/>
                    <a:p>
                      <a:r>
                        <a:rPr lang="en-US" sz="1600" dirty="0" smtClean="0">
                          <a:latin typeface="Calibri" panose="020F0502020204030204" pitchFamily="34" charset="0"/>
                          <a:cs typeface="Calibri" panose="020F0502020204030204" pitchFamily="34" charset="0"/>
                        </a:rPr>
                        <a:t>                5</a:t>
                      </a:r>
                      <a:endParaRPr lang="en-US" sz="1600" dirty="0">
                        <a:latin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r>
                        <a:rPr lang="en-US" sz="1600" dirty="0" smtClean="0">
                          <a:latin typeface="Calibri" panose="020F0502020204030204" pitchFamily="34" charset="0"/>
                          <a:cs typeface="Calibri" panose="020F0502020204030204" pitchFamily="34" charset="0"/>
                        </a:rPr>
                        <a:t>                 6,5,5</a:t>
                      </a:r>
                      <a:endParaRPr lang="en-US" sz="1600" dirty="0">
                        <a:latin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r>
                        <a:rPr lang="en-US" sz="1600" dirty="0" smtClean="0">
                          <a:latin typeface="Calibri" panose="020F0502020204030204" pitchFamily="34" charset="0"/>
                          <a:cs typeface="Calibri" panose="020F0502020204030204" pitchFamily="34" charset="0"/>
                        </a:rPr>
                        <a:t>Customers who have purchased very recently and</a:t>
                      </a:r>
                      <a:r>
                        <a:rPr lang="en-US" sz="1600" baseline="0" dirty="0" smtClean="0">
                          <a:latin typeface="Calibri" panose="020F0502020204030204" pitchFamily="34" charset="0"/>
                          <a:cs typeface="Calibri" panose="020F0502020204030204" pitchFamily="34" charset="0"/>
                        </a:rPr>
                        <a:t> with high frequency and monetary values.</a:t>
                      </a:r>
                      <a:endParaRPr lang="en-US" sz="1600" dirty="0">
                        <a:latin typeface="Calibri" panose="020F0502020204030204" pitchFamily="34" charset="0"/>
                        <a:cs typeface="Calibri" panose="020F0502020204030204" pitchFamily="34" charset="0"/>
                      </a:endParaRPr>
                    </a:p>
                  </a:txBody>
                  <a:tcPr>
                    <a:solidFill>
                      <a:schemeClr val="accent2">
                        <a:lumMod val="20000"/>
                        <a:lumOff val="80000"/>
                      </a:schemeClr>
                    </a:solidFill>
                  </a:tcPr>
                </a:tc>
                <a:extLst>
                  <a:ext uri="{0D108BD9-81ED-4DB2-BD59-A6C34878D82A}">
                    <a16:rowId xmlns:a16="http://schemas.microsoft.com/office/drawing/2014/main" val="2326426426"/>
                  </a:ext>
                </a:extLst>
              </a:tr>
              <a:tr h="495493">
                <a:tc>
                  <a:txBody>
                    <a:bodyPr/>
                    <a:lstStyle/>
                    <a:p>
                      <a:r>
                        <a:rPr lang="en-US" sz="1600" dirty="0" smtClean="0">
                          <a:latin typeface="Calibri" panose="020F0502020204030204" pitchFamily="34" charset="0"/>
                          <a:cs typeface="Calibri" panose="020F0502020204030204" pitchFamily="34" charset="0"/>
                        </a:rPr>
                        <a:t>                4</a:t>
                      </a:r>
                      <a:endParaRPr lang="en-US" sz="1600" dirty="0">
                        <a:latin typeface="Calibri" panose="020F0502020204030204" pitchFamily="34" charset="0"/>
                        <a:cs typeface="Calibri" panose="020F0502020204030204" pitchFamily="34" charset="0"/>
                      </a:endParaRPr>
                    </a:p>
                  </a:txBody>
                  <a:tcPr>
                    <a:solidFill>
                      <a:schemeClr val="tx2"/>
                    </a:solidFill>
                  </a:tcPr>
                </a:tc>
                <a:tc>
                  <a:txBody>
                    <a:bodyPr/>
                    <a:lstStyle/>
                    <a:p>
                      <a:r>
                        <a:rPr lang="en-US" sz="1600" dirty="0" smtClean="0">
                          <a:latin typeface="Calibri" panose="020F0502020204030204" pitchFamily="34" charset="0"/>
                          <a:cs typeface="Calibri" panose="020F0502020204030204" pitchFamily="34" charset="0"/>
                        </a:rPr>
                        <a:t>                 1,1,1   </a:t>
                      </a:r>
                      <a:endParaRPr lang="en-US" sz="1600" dirty="0">
                        <a:latin typeface="Calibri" panose="020F0502020204030204" pitchFamily="34" charset="0"/>
                        <a:cs typeface="Calibri" panose="020F0502020204030204" pitchFamily="34" charset="0"/>
                      </a:endParaRPr>
                    </a:p>
                  </a:txBody>
                  <a:tcPr>
                    <a:solidFill>
                      <a:schemeClr val="tx2"/>
                    </a:solidFill>
                  </a:tcPr>
                </a:tc>
                <a:tc>
                  <a:txBody>
                    <a:bodyPr/>
                    <a:lstStyle/>
                    <a:p>
                      <a:r>
                        <a:rPr lang="en-US" sz="1600" dirty="0" smtClean="0">
                          <a:latin typeface="Calibri" panose="020F0502020204030204" pitchFamily="34" charset="0"/>
                          <a:cs typeface="Calibri" panose="020F0502020204030204" pitchFamily="34" charset="0"/>
                        </a:rPr>
                        <a:t>Customers who have purchased</a:t>
                      </a:r>
                      <a:r>
                        <a:rPr lang="en-US" sz="1600" baseline="0" dirty="0" smtClean="0">
                          <a:latin typeface="Calibri" panose="020F0502020204030204" pitchFamily="34" charset="0"/>
                          <a:cs typeface="Calibri" panose="020F0502020204030204" pitchFamily="34" charset="0"/>
                        </a:rPr>
                        <a:t> very long ago, rarely purchases for less monetary values.</a:t>
                      </a:r>
                      <a:endParaRPr lang="en-US" sz="1600" dirty="0">
                        <a:latin typeface="Calibri" panose="020F0502020204030204" pitchFamily="34" charset="0"/>
                        <a:cs typeface="Calibri" panose="020F0502020204030204" pitchFamily="34" charset="0"/>
                      </a:endParaRPr>
                    </a:p>
                  </a:txBody>
                  <a:tcPr>
                    <a:solidFill>
                      <a:schemeClr val="tx2"/>
                    </a:solidFill>
                  </a:tcPr>
                </a:tc>
                <a:extLst>
                  <a:ext uri="{0D108BD9-81ED-4DB2-BD59-A6C34878D82A}">
                    <a16:rowId xmlns:a16="http://schemas.microsoft.com/office/drawing/2014/main" val="3209027031"/>
                  </a:ext>
                </a:extLst>
              </a:tr>
              <a:tr h="495493">
                <a:tc>
                  <a:txBody>
                    <a:bodyPr/>
                    <a:lstStyle/>
                    <a:p>
                      <a:r>
                        <a:rPr lang="en-US" sz="1600" dirty="0" smtClean="0">
                          <a:latin typeface="Calibri" panose="020F0502020204030204" pitchFamily="34" charset="0"/>
                          <a:cs typeface="Calibri" panose="020F0502020204030204" pitchFamily="34" charset="0"/>
                        </a:rPr>
                        <a:t>                3    </a:t>
                      </a:r>
                      <a:endParaRPr lang="en-US" sz="1600" dirty="0">
                        <a:latin typeface="Calibri" panose="020F0502020204030204" pitchFamily="34" charset="0"/>
                        <a:cs typeface="Calibri" panose="020F0502020204030204" pitchFamily="34" charset="0"/>
                      </a:endParaRPr>
                    </a:p>
                  </a:txBody>
                  <a:tcPr>
                    <a:solidFill>
                      <a:schemeClr val="accent3">
                        <a:lumMod val="60000"/>
                        <a:lumOff val="40000"/>
                      </a:schemeClr>
                    </a:solidFill>
                  </a:tcPr>
                </a:tc>
                <a:tc>
                  <a:txBody>
                    <a:bodyPr/>
                    <a:lstStyle/>
                    <a:p>
                      <a:r>
                        <a:rPr lang="en-US" sz="1600" dirty="0" smtClean="0">
                          <a:latin typeface="Calibri" panose="020F0502020204030204" pitchFamily="34" charset="0"/>
                          <a:cs typeface="Calibri" panose="020F0502020204030204" pitchFamily="34" charset="0"/>
                        </a:rPr>
                        <a:t>                 4,3,2</a:t>
                      </a:r>
                      <a:endParaRPr lang="en-US" sz="1600" dirty="0">
                        <a:latin typeface="Calibri" panose="020F0502020204030204" pitchFamily="34" charset="0"/>
                        <a:cs typeface="Calibri" panose="020F0502020204030204" pitchFamily="34" charset="0"/>
                      </a:endParaRPr>
                    </a:p>
                  </a:txBody>
                  <a:tcPr>
                    <a:solidFill>
                      <a:schemeClr val="accent3">
                        <a:lumMod val="60000"/>
                        <a:lumOff val="40000"/>
                      </a:schemeClr>
                    </a:solidFill>
                  </a:tcPr>
                </a:tc>
                <a:tc>
                  <a:txBody>
                    <a:bodyPr/>
                    <a:lstStyle/>
                    <a:p>
                      <a:r>
                        <a:rPr lang="en-US" sz="1600" dirty="0" smtClean="0">
                          <a:latin typeface="Calibri" panose="020F0502020204030204" pitchFamily="34" charset="0"/>
                          <a:cs typeface="Calibri" panose="020F0502020204030204" pitchFamily="34" charset="0"/>
                        </a:rPr>
                        <a:t>Customers who</a:t>
                      </a:r>
                      <a:r>
                        <a:rPr lang="en-US" sz="1600" baseline="0" dirty="0" smtClean="0">
                          <a:latin typeface="Calibri" panose="020F0502020204030204" pitchFamily="34" charset="0"/>
                          <a:cs typeface="Calibri" panose="020F0502020204030204" pitchFamily="34" charset="0"/>
                        </a:rPr>
                        <a:t> have purchased recently, has moderate frequency  and for low monetary vales.</a:t>
                      </a:r>
                      <a:endParaRPr lang="en-US" sz="1600" dirty="0">
                        <a:latin typeface="Calibri" panose="020F0502020204030204" pitchFamily="34" charset="0"/>
                        <a:cs typeface="Calibri" panose="020F0502020204030204" pitchFamily="34" charset="0"/>
                      </a:endParaRPr>
                    </a:p>
                  </a:txBody>
                  <a:tcPr>
                    <a:solidFill>
                      <a:schemeClr val="accent3">
                        <a:lumMod val="60000"/>
                        <a:lumOff val="40000"/>
                      </a:schemeClr>
                    </a:solidFill>
                  </a:tcPr>
                </a:tc>
                <a:extLst>
                  <a:ext uri="{0D108BD9-81ED-4DB2-BD59-A6C34878D82A}">
                    <a16:rowId xmlns:a16="http://schemas.microsoft.com/office/drawing/2014/main" val="3082800594"/>
                  </a:ext>
                </a:extLst>
              </a:tr>
              <a:tr h="495493">
                <a:tc>
                  <a:txBody>
                    <a:bodyPr/>
                    <a:lstStyle/>
                    <a:p>
                      <a:r>
                        <a:rPr lang="en-US" sz="1600" dirty="0" smtClean="0">
                          <a:latin typeface="Calibri" panose="020F0502020204030204" pitchFamily="34" charset="0"/>
                          <a:cs typeface="Calibri" panose="020F0502020204030204" pitchFamily="34" charset="0"/>
                        </a:rPr>
                        <a:t>                2</a:t>
                      </a:r>
                      <a:endParaRPr lang="en-US" sz="1600" dirty="0">
                        <a:latin typeface="Calibri" panose="020F0502020204030204" pitchFamily="34" charset="0"/>
                        <a:cs typeface="Calibri" panose="020F0502020204030204" pitchFamily="34" charset="0"/>
                      </a:endParaRPr>
                    </a:p>
                  </a:txBody>
                  <a:tcPr>
                    <a:solidFill>
                      <a:srgbClr val="FFFFCC"/>
                    </a:solidFill>
                  </a:tcPr>
                </a:tc>
                <a:tc>
                  <a:txBody>
                    <a:bodyPr/>
                    <a:lstStyle/>
                    <a:p>
                      <a:r>
                        <a:rPr lang="en-US" sz="1600" dirty="0" smtClean="0">
                          <a:latin typeface="Calibri" panose="020F0502020204030204" pitchFamily="34" charset="0"/>
                          <a:cs typeface="Calibri" panose="020F0502020204030204" pitchFamily="34" charset="0"/>
                        </a:rPr>
                        <a:t>                 2,6,6</a:t>
                      </a:r>
                      <a:endParaRPr lang="en-US" sz="1600" dirty="0">
                        <a:latin typeface="Calibri" panose="020F0502020204030204" pitchFamily="34" charset="0"/>
                        <a:cs typeface="Calibri" panose="020F0502020204030204" pitchFamily="34" charset="0"/>
                      </a:endParaRPr>
                    </a:p>
                  </a:txBody>
                  <a:tcPr>
                    <a:solidFill>
                      <a:srgbClr val="FFFFCC"/>
                    </a:solidFill>
                  </a:tcPr>
                </a:tc>
                <a:tc>
                  <a:txBody>
                    <a:bodyPr/>
                    <a:lstStyle/>
                    <a:p>
                      <a:r>
                        <a:rPr lang="en-US" sz="1600" dirty="0" smtClean="0">
                          <a:latin typeface="Calibri" panose="020F0502020204030204" pitchFamily="34" charset="0"/>
                          <a:cs typeface="Calibri" panose="020F0502020204030204" pitchFamily="34" charset="0"/>
                        </a:rPr>
                        <a:t>Customers</a:t>
                      </a:r>
                      <a:r>
                        <a:rPr lang="en-US" sz="1600" baseline="0" dirty="0" smtClean="0">
                          <a:latin typeface="Calibri" panose="020F0502020204030204" pitchFamily="34" charset="0"/>
                          <a:cs typeface="Calibri" panose="020F0502020204030204" pitchFamily="34" charset="0"/>
                        </a:rPr>
                        <a:t> who have purchased long ago, very frequently, for very high monetary values.</a:t>
                      </a:r>
                      <a:endParaRPr lang="en-US" sz="1600" dirty="0">
                        <a:latin typeface="Calibri" panose="020F0502020204030204" pitchFamily="34" charset="0"/>
                        <a:cs typeface="Calibri" panose="020F0502020204030204" pitchFamily="34" charset="0"/>
                      </a:endParaRPr>
                    </a:p>
                  </a:txBody>
                  <a:tcPr>
                    <a:solidFill>
                      <a:srgbClr val="FFFFCC"/>
                    </a:solidFill>
                  </a:tcPr>
                </a:tc>
                <a:extLst>
                  <a:ext uri="{0D108BD9-81ED-4DB2-BD59-A6C34878D82A}">
                    <a16:rowId xmlns:a16="http://schemas.microsoft.com/office/drawing/2014/main" val="657313431"/>
                  </a:ext>
                </a:extLst>
              </a:tr>
              <a:tr h="495493">
                <a:tc>
                  <a:txBody>
                    <a:bodyPr/>
                    <a:lstStyle/>
                    <a:p>
                      <a:r>
                        <a:rPr lang="en-US" sz="1600" dirty="0" smtClean="0">
                          <a:latin typeface="Calibri" panose="020F0502020204030204" pitchFamily="34" charset="0"/>
                          <a:cs typeface="Calibri" panose="020F0502020204030204" pitchFamily="34" charset="0"/>
                        </a:rPr>
                        <a:t>                1</a:t>
                      </a:r>
                      <a:endParaRPr lang="en-US" sz="1600" dirty="0">
                        <a:latin typeface="Calibri" panose="020F0502020204030204" pitchFamily="34" charset="0"/>
                        <a:cs typeface="Calibri" panose="020F0502020204030204" pitchFamily="34" charset="0"/>
                      </a:endParaRPr>
                    </a:p>
                  </a:txBody>
                  <a:tcPr>
                    <a:solidFill>
                      <a:srgbClr val="FF99FF"/>
                    </a:solidFill>
                  </a:tcPr>
                </a:tc>
                <a:tc>
                  <a:txBody>
                    <a:bodyPr/>
                    <a:lstStyle/>
                    <a:p>
                      <a:r>
                        <a:rPr lang="en-US" sz="1600" dirty="0" smtClean="0">
                          <a:latin typeface="Calibri" panose="020F0502020204030204" pitchFamily="34" charset="0"/>
                          <a:cs typeface="Calibri" panose="020F0502020204030204" pitchFamily="34" charset="0"/>
                        </a:rPr>
                        <a:t>                 3,2,3</a:t>
                      </a:r>
                      <a:endParaRPr lang="en-US" sz="1600" dirty="0">
                        <a:latin typeface="Calibri" panose="020F0502020204030204" pitchFamily="34" charset="0"/>
                        <a:cs typeface="Calibri" panose="020F0502020204030204" pitchFamily="34" charset="0"/>
                      </a:endParaRPr>
                    </a:p>
                  </a:txBody>
                  <a:tcPr>
                    <a:solidFill>
                      <a:srgbClr val="FF99FF"/>
                    </a:solidFill>
                  </a:tcPr>
                </a:tc>
                <a:tc>
                  <a:txBody>
                    <a:bodyPr/>
                    <a:lstStyle/>
                    <a:p>
                      <a:r>
                        <a:rPr lang="en-US" sz="1600" dirty="0" smtClean="0">
                          <a:latin typeface="Calibri" panose="020F0502020204030204" pitchFamily="34" charset="0"/>
                          <a:cs typeface="Calibri" panose="020F0502020204030204" pitchFamily="34" charset="0"/>
                        </a:rPr>
                        <a:t>Customers</a:t>
                      </a:r>
                      <a:r>
                        <a:rPr lang="en-US" sz="1600" baseline="0" dirty="0" smtClean="0">
                          <a:latin typeface="Calibri" panose="020F0502020204030204" pitchFamily="34" charset="0"/>
                          <a:cs typeface="Calibri" panose="020F0502020204030204" pitchFamily="34" charset="0"/>
                        </a:rPr>
                        <a:t> who have purchased not so long ago,, less frequently, for average monetary values.</a:t>
                      </a:r>
                      <a:endParaRPr lang="en-US" sz="1600" dirty="0">
                        <a:latin typeface="Calibri" panose="020F0502020204030204" pitchFamily="34" charset="0"/>
                        <a:cs typeface="Calibri" panose="020F0502020204030204" pitchFamily="34" charset="0"/>
                      </a:endParaRPr>
                    </a:p>
                  </a:txBody>
                  <a:tcPr>
                    <a:solidFill>
                      <a:srgbClr val="FF99FF"/>
                    </a:solidFill>
                  </a:tcPr>
                </a:tc>
                <a:extLst>
                  <a:ext uri="{0D108BD9-81ED-4DB2-BD59-A6C34878D82A}">
                    <a16:rowId xmlns:a16="http://schemas.microsoft.com/office/drawing/2014/main" val="3018127024"/>
                  </a:ext>
                </a:extLst>
              </a:tr>
              <a:tr h="448491">
                <a:tc>
                  <a:txBody>
                    <a:bodyPr/>
                    <a:lstStyle/>
                    <a:p>
                      <a:r>
                        <a:rPr lang="en-US" sz="1600" dirty="0" smtClean="0">
                          <a:latin typeface="Calibri" panose="020F0502020204030204" pitchFamily="34" charset="0"/>
                          <a:cs typeface="Calibri" panose="020F0502020204030204" pitchFamily="34" charset="0"/>
                        </a:rPr>
                        <a:t>                0</a:t>
                      </a:r>
                      <a:endParaRPr lang="en-US" sz="1600" dirty="0">
                        <a:latin typeface="Calibri" panose="020F0502020204030204" pitchFamily="34" charset="0"/>
                        <a:cs typeface="Calibri" panose="020F0502020204030204" pitchFamily="34" charset="0"/>
                      </a:endParaRPr>
                    </a:p>
                  </a:txBody>
                  <a:tcPr>
                    <a:solidFill>
                      <a:srgbClr val="CCFFCC"/>
                    </a:solidFill>
                  </a:tcPr>
                </a:tc>
                <a:tc>
                  <a:txBody>
                    <a:bodyPr/>
                    <a:lstStyle/>
                    <a:p>
                      <a:r>
                        <a:rPr lang="en-US" sz="1600" dirty="0" smtClean="0">
                          <a:latin typeface="Calibri" panose="020F0502020204030204" pitchFamily="34" charset="0"/>
                          <a:cs typeface="Calibri" panose="020F0502020204030204" pitchFamily="34" charset="0"/>
                        </a:rPr>
                        <a:t>                 5,4,4</a:t>
                      </a:r>
                      <a:endParaRPr lang="en-US" sz="1600" dirty="0">
                        <a:latin typeface="Calibri" panose="020F0502020204030204" pitchFamily="34" charset="0"/>
                        <a:cs typeface="Calibri" panose="020F0502020204030204" pitchFamily="34" charset="0"/>
                      </a:endParaRPr>
                    </a:p>
                  </a:txBody>
                  <a:tcPr>
                    <a:solidFill>
                      <a:srgbClr val="CCFFCC"/>
                    </a:solidFill>
                  </a:tcPr>
                </a:tc>
                <a:tc>
                  <a:txBody>
                    <a:bodyPr/>
                    <a:lstStyle/>
                    <a:p>
                      <a:r>
                        <a:rPr lang="en-US" sz="1600" dirty="0" smtClean="0">
                          <a:latin typeface="Calibri" panose="020F0502020204030204" pitchFamily="34" charset="0"/>
                          <a:cs typeface="Calibri" panose="020F0502020204030204" pitchFamily="34" charset="0"/>
                        </a:rPr>
                        <a:t>Customers</a:t>
                      </a:r>
                      <a:r>
                        <a:rPr lang="en-US" sz="1600" baseline="0" dirty="0" smtClean="0">
                          <a:latin typeface="Calibri" panose="020F0502020204030204" pitchFamily="34" charset="0"/>
                          <a:cs typeface="Calibri" panose="020F0502020204030204" pitchFamily="34" charset="0"/>
                        </a:rPr>
                        <a:t> who have purchased recently and with average frequency and monetary values.</a:t>
                      </a:r>
                      <a:endParaRPr lang="en-US" sz="1600" dirty="0">
                        <a:latin typeface="Calibri" panose="020F0502020204030204" pitchFamily="34" charset="0"/>
                        <a:cs typeface="Calibri" panose="020F0502020204030204" pitchFamily="34" charset="0"/>
                      </a:endParaRPr>
                    </a:p>
                  </a:txBody>
                  <a:tcPr>
                    <a:solidFill>
                      <a:srgbClr val="CCFFCC"/>
                    </a:solidFill>
                  </a:tcPr>
                </a:tc>
                <a:extLst>
                  <a:ext uri="{0D108BD9-81ED-4DB2-BD59-A6C34878D82A}">
                    <a16:rowId xmlns:a16="http://schemas.microsoft.com/office/drawing/2014/main" val="340158817"/>
                  </a:ext>
                </a:extLst>
              </a:tr>
            </a:tbl>
          </a:graphicData>
        </a:graphic>
      </p:graphicFrame>
    </p:spTree>
    <p:extLst>
      <p:ext uri="{BB962C8B-B14F-4D97-AF65-F5344CB8AC3E}">
        <p14:creationId xmlns:p14="http://schemas.microsoft.com/office/powerpoint/2010/main" val="3883359617"/>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771" y="1184365"/>
            <a:ext cx="11491547" cy="4711338"/>
          </a:xfrm>
        </p:spPr>
        <p:txBody>
          <a:bodyPr>
            <a:normAutofit/>
          </a:bodyPr>
          <a:lstStyle/>
          <a:p>
            <a:endParaRPr lang="en-US" sz="24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12770" y="145868"/>
            <a:ext cx="11115902" cy="768531"/>
          </a:xfrm>
        </p:spPr>
        <p:txBody>
          <a:bodyPr>
            <a:normAutofit/>
          </a:bodyPr>
          <a:lstStyle/>
          <a:p>
            <a:pPr marL="0" indent="0">
              <a:buNone/>
            </a:pPr>
            <a:r>
              <a:rPr lang="en-US" sz="2400" b="1" u="sng" dirty="0" smtClean="0">
                <a:solidFill>
                  <a:schemeClr val="bg1"/>
                </a:solidFill>
                <a:latin typeface="Calibri" panose="020F0502020204030204" pitchFamily="34" charset="0"/>
                <a:cs typeface="Calibri" panose="020F0502020204030204" pitchFamily="34" charset="0"/>
              </a:rPr>
              <a:t>ACTIONABLE MARKETING STRATEGIES BASED ON K-MEANS CLUSTER:</a:t>
            </a:r>
          </a:p>
        </p:txBody>
      </p:sp>
      <p:graphicFrame>
        <p:nvGraphicFramePr>
          <p:cNvPr id="4" name="Table 3"/>
          <p:cNvGraphicFramePr>
            <a:graphicFrameLocks noGrp="1"/>
          </p:cNvGraphicFramePr>
          <p:nvPr>
            <p:extLst>
              <p:ext uri="{D42A27DB-BD31-4B8C-83A1-F6EECF244321}">
                <p14:modId xmlns:p14="http://schemas.microsoft.com/office/powerpoint/2010/main" val="2462384260"/>
              </p:ext>
            </p:extLst>
          </p:nvPr>
        </p:nvGraphicFramePr>
        <p:xfrm>
          <a:off x="212770" y="1184365"/>
          <a:ext cx="11613471" cy="5101980"/>
        </p:xfrm>
        <a:graphic>
          <a:graphicData uri="http://schemas.openxmlformats.org/drawingml/2006/table">
            <a:tbl>
              <a:tblPr firstRow="1" bandRow="1">
                <a:tableStyleId>{5C22544A-7EE6-4342-B048-85BDC9FD1C3A}</a:tableStyleId>
              </a:tblPr>
              <a:tblGrid>
                <a:gridCol w="1825036">
                  <a:extLst>
                    <a:ext uri="{9D8B030D-6E8A-4147-A177-3AD203B41FA5}">
                      <a16:colId xmlns:a16="http://schemas.microsoft.com/office/drawing/2014/main" val="3696429858"/>
                    </a:ext>
                  </a:extLst>
                </a:gridCol>
                <a:gridCol w="3675017">
                  <a:extLst>
                    <a:ext uri="{9D8B030D-6E8A-4147-A177-3AD203B41FA5}">
                      <a16:colId xmlns:a16="http://schemas.microsoft.com/office/drawing/2014/main" val="3676272319"/>
                    </a:ext>
                  </a:extLst>
                </a:gridCol>
                <a:gridCol w="6113418">
                  <a:extLst>
                    <a:ext uri="{9D8B030D-6E8A-4147-A177-3AD203B41FA5}">
                      <a16:colId xmlns:a16="http://schemas.microsoft.com/office/drawing/2014/main" val="1005028103"/>
                    </a:ext>
                  </a:extLst>
                </a:gridCol>
              </a:tblGrid>
              <a:tr h="730276">
                <a:tc>
                  <a:txBody>
                    <a:bodyPr/>
                    <a:lstStyle/>
                    <a:p>
                      <a:r>
                        <a:rPr lang="en-US" dirty="0" smtClean="0"/>
                        <a:t>       CLUSTERS</a:t>
                      </a:r>
                      <a:endParaRPr lang="en-US" dirty="0"/>
                    </a:p>
                  </a:txBody>
                  <a:tcPr>
                    <a:solidFill>
                      <a:schemeClr val="accent1">
                        <a:lumMod val="60000"/>
                        <a:lumOff val="40000"/>
                      </a:schemeClr>
                    </a:solidFill>
                  </a:tcPr>
                </a:tc>
                <a:tc>
                  <a:txBody>
                    <a:bodyPr/>
                    <a:lstStyle/>
                    <a:p>
                      <a:r>
                        <a:rPr lang="en-US" dirty="0" smtClean="0"/>
                        <a:t>       CUSTOMER TYPE </a:t>
                      </a:r>
                      <a:endParaRPr lang="en-US" dirty="0"/>
                    </a:p>
                  </a:txBody>
                  <a:tcPr>
                    <a:solidFill>
                      <a:schemeClr val="accent1">
                        <a:lumMod val="60000"/>
                        <a:lumOff val="40000"/>
                      </a:schemeClr>
                    </a:solidFill>
                  </a:tcPr>
                </a:tc>
                <a:tc>
                  <a:txBody>
                    <a:bodyPr/>
                    <a:lstStyle/>
                    <a:p>
                      <a:r>
                        <a:rPr lang="en-US" dirty="0" smtClean="0"/>
                        <a:t>     ACTIONABLE</a:t>
                      </a:r>
                      <a:r>
                        <a:rPr lang="en-US" baseline="0" dirty="0" smtClean="0"/>
                        <a:t> MARKETING STRATEGIES</a:t>
                      </a:r>
                      <a:endParaRPr lang="en-US" dirty="0"/>
                    </a:p>
                  </a:txBody>
                  <a:tcPr>
                    <a:solidFill>
                      <a:schemeClr val="accent1">
                        <a:lumMod val="60000"/>
                        <a:lumOff val="40000"/>
                      </a:schemeClr>
                    </a:solidFill>
                  </a:tcPr>
                </a:tc>
                <a:extLst>
                  <a:ext uri="{0D108BD9-81ED-4DB2-BD59-A6C34878D82A}">
                    <a16:rowId xmlns:a16="http://schemas.microsoft.com/office/drawing/2014/main" val="3559562056"/>
                  </a:ext>
                </a:extLst>
              </a:tr>
              <a:tr h="730276">
                <a:tc>
                  <a:txBody>
                    <a:bodyPr/>
                    <a:lstStyle/>
                    <a:p>
                      <a:r>
                        <a:rPr lang="en-US" sz="1600" dirty="0" smtClean="0">
                          <a:latin typeface="Calibri" panose="020F0502020204030204" pitchFamily="34" charset="0"/>
                          <a:cs typeface="Calibri" panose="020F0502020204030204" pitchFamily="34" charset="0"/>
                        </a:rPr>
                        <a:t>           5</a:t>
                      </a:r>
                      <a:endParaRPr lang="en-US" sz="1600" dirty="0">
                        <a:latin typeface="Calibri" panose="020F0502020204030204" pitchFamily="34" charset="0"/>
                        <a:cs typeface="Calibri" panose="020F0502020204030204" pitchFamily="34" charset="0"/>
                      </a:endParaRPr>
                    </a:p>
                  </a:txBody>
                  <a:tcPr>
                    <a:solidFill>
                      <a:srgbClr val="FFFF99"/>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cap="small" dirty="0" smtClean="0">
                          <a:latin typeface="Calibri" panose="020F0502020204030204" pitchFamily="34" charset="0"/>
                          <a:cs typeface="Calibri" panose="020F0502020204030204" pitchFamily="34" charset="0"/>
                        </a:rPr>
                        <a:t> </a:t>
                      </a:r>
                      <a:r>
                        <a:rPr lang="en-US" sz="1600" cap="none" baseline="0" dirty="0" smtClean="0">
                          <a:latin typeface="Calibri" panose="020F0502020204030204" pitchFamily="34" charset="0"/>
                          <a:cs typeface="Calibri" panose="020F0502020204030204" pitchFamily="34" charset="0"/>
                        </a:rPr>
                        <a:t>Champion Customers (</a:t>
                      </a:r>
                      <a:r>
                        <a:rPr lang="en-US" sz="1600" dirty="0" smtClean="0">
                          <a:latin typeface="Calibri" panose="020F0502020204030204" pitchFamily="34" charset="0"/>
                          <a:cs typeface="Calibri" panose="020F0502020204030204" pitchFamily="34" charset="0"/>
                        </a:rPr>
                        <a:t>6,5,5)</a:t>
                      </a:r>
                    </a:p>
                    <a:p>
                      <a:endParaRPr lang="en-US" sz="1600" cap="none" dirty="0">
                        <a:latin typeface="Calibri" panose="020F0502020204030204" pitchFamily="34" charset="0"/>
                        <a:cs typeface="Calibri" panose="020F0502020204030204" pitchFamily="34" charset="0"/>
                      </a:endParaRPr>
                    </a:p>
                  </a:txBody>
                  <a:tcPr>
                    <a:solidFill>
                      <a:srgbClr val="FFFF99"/>
                    </a:solidFill>
                  </a:tcPr>
                </a:tc>
                <a:tc>
                  <a:txBody>
                    <a:bodyPr/>
                    <a:lstStyle/>
                    <a:p>
                      <a:r>
                        <a:rPr lang="en-US" dirty="0" smtClean="0">
                          <a:latin typeface="Calibri" panose="020F0502020204030204" pitchFamily="34" charset="0"/>
                          <a:cs typeface="Calibri" panose="020F0502020204030204" pitchFamily="34" charset="0"/>
                        </a:rPr>
                        <a:t>Reward</a:t>
                      </a:r>
                      <a:r>
                        <a:rPr lang="en-US" baseline="0" dirty="0" smtClean="0">
                          <a:latin typeface="Calibri" panose="020F0502020204030204" pitchFamily="34" charset="0"/>
                          <a:cs typeface="Calibri" panose="020F0502020204030204" pitchFamily="34" charset="0"/>
                        </a:rPr>
                        <a:t> them. Can be early adopted for new products. Will promote your brand.</a:t>
                      </a:r>
                      <a:r>
                        <a:rPr lang="en-US" dirty="0" smtClean="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txBody>
                  <a:tcPr>
                    <a:solidFill>
                      <a:srgbClr val="FFFF99"/>
                    </a:solidFill>
                  </a:tcPr>
                </a:tc>
                <a:extLst>
                  <a:ext uri="{0D108BD9-81ED-4DB2-BD59-A6C34878D82A}">
                    <a16:rowId xmlns:a16="http://schemas.microsoft.com/office/drawing/2014/main" val="1005640953"/>
                  </a:ext>
                </a:extLst>
              </a:tr>
              <a:tr h="730276">
                <a:tc>
                  <a:txBody>
                    <a:bodyPr/>
                    <a:lstStyle/>
                    <a:p>
                      <a:r>
                        <a:rPr lang="en-US" sz="1600" dirty="0" smtClean="0">
                          <a:latin typeface="Calibri" panose="020F0502020204030204" pitchFamily="34" charset="0"/>
                          <a:cs typeface="Calibri" panose="020F0502020204030204" pitchFamily="34" charset="0"/>
                        </a:rPr>
                        <a:t>           4</a:t>
                      </a:r>
                      <a:endParaRPr lang="en-US" sz="1600"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r>
                        <a:rPr lang="en-US" sz="1600" cap="none" baseline="0" dirty="0" smtClean="0">
                          <a:latin typeface="Calibri" panose="020F0502020204030204" pitchFamily="34" charset="0"/>
                          <a:cs typeface="Calibri" panose="020F0502020204030204" pitchFamily="34" charset="0"/>
                        </a:rPr>
                        <a:t>Least valuable Customers (</a:t>
                      </a:r>
                      <a:r>
                        <a:rPr lang="en-US" sz="1600" dirty="0" smtClean="0">
                          <a:latin typeface="Calibri" panose="020F0502020204030204" pitchFamily="34" charset="0"/>
                          <a:cs typeface="Calibri" panose="020F0502020204030204" pitchFamily="34" charset="0"/>
                        </a:rPr>
                        <a:t>1,1,1 )</a:t>
                      </a:r>
                      <a:endParaRPr lang="en-US" sz="1600" cap="none" baseline="0"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r>
                        <a:rPr lang="en-US" dirty="0" smtClean="0">
                          <a:latin typeface="Calibri" panose="020F0502020204030204" pitchFamily="34" charset="0"/>
                          <a:cs typeface="Calibri" panose="020F0502020204030204" pitchFamily="34" charset="0"/>
                        </a:rPr>
                        <a:t>Revive interest</a:t>
                      </a:r>
                      <a:r>
                        <a:rPr lang="en-US" baseline="0" dirty="0" smtClean="0">
                          <a:latin typeface="Calibri" panose="020F0502020204030204" pitchFamily="34" charset="0"/>
                          <a:cs typeface="Calibri" panose="020F0502020204030204" pitchFamily="34" charset="0"/>
                        </a:rPr>
                        <a:t> with reach  out campaign. Ignore otherwise.</a:t>
                      </a:r>
                      <a:endParaRPr lang="en-US" dirty="0">
                        <a:latin typeface="Calibri" panose="020F0502020204030204" pitchFamily="34" charset="0"/>
                        <a:cs typeface="Calibri" panose="020F0502020204030204" pitchFamily="34" charset="0"/>
                      </a:endParaRPr>
                    </a:p>
                  </a:txBody>
                  <a:tcPr>
                    <a:solidFill>
                      <a:schemeClr val="tx2">
                        <a:lumMod val="60000"/>
                        <a:lumOff val="40000"/>
                      </a:schemeClr>
                    </a:solidFill>
                  </a:tcPr>
                </a:tc>
                <a:extLst>
                  <a:ext uri="{0D108BD9-81ED-4DB2-BD59-A6C34878D82A}">
                    <a16:rowId xmlns:a16="http://schemas.microsoft.com/office/drawing/2014/main" val="1539431271"/>
                  </a:ext>
                </a:extLst>
              </a:tr>
              <a:tr h="730276">
                <a:tc>
                  <a:txBody>
                    <a:bodyPr/>
                    <a:lstStyle/>
                    <a:p>
                      <a:r>
                        <a:rPr lang="en-US" sz="1600" dirty="0" smtClean="0">
                          <a:latin typeface="Calibri" panose="020F0502020204030204" pitchFamily="34" charset="0"/>
                          <a:cs typeface="Calibri" panose="020F0502020204030204" pitchFamily="34" charset="0"/>
                        </a:rPr>
                        <a:t>           3</a:t>
                      </a:r>
                      <a:endParaRPr lang="en-US" sz="1600" dirty="0">
                        <a:latin typeface="Calibri" panose="020F0502020204030204" pitchFamily="34" charset="0"/>
                        <a:cs typeface="Calibri" panose="020F0502020204030204" pitchFamily="34" charset="0"/>
                      </a:endParaRPr>
                    </a:p>
                  </a:txBody>
                  <a:tcPr>
                    <a:solidFill>
                      <a:schemeClr val="accent2">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cap="small" dirty="0" smtClean="0">
                          <a:latin typeface="Calibri" panose="020F0502020204030204" pitchFamily="34" charset="0"/>
                          <a:cs typeface="Calibri" panose="020F0502020204030204" pitchFamily="34" charset="0"/>
                        </a:rPr>
                        <a:t> P</a:t>
                      </a:r>
                      <a:r>
                        <a:rPr lang="en-US" sz="1600" cap="none" baseline="0" dirty="0" smtClean="0">
                          <a:latin typeface="Calibri" panose="020F0502020204030204" pitchFamily="34" charset="0"/>
                          <a:cs typeface="Calibri" panose="020F0502020204030204" pitchFamily="34" charset="0"/>
                        </a:rPr>
                        <a:t>romising Customers (</a:t>
                      </a:r>
                      <a:r>
                        <a:rPr lang="en-US" sz="1600" dirty="0" smtClean="0">
                          <a:latin typeface="Calibri" panose="020F0502020204030204" pitchFamily="34" charset="0"/>
                          <a:cs typeface="Calibri" panose="020F0502020204030204" pitchFamily="34" charset="0"/>
                        </a:rPr>
                        <a:t>4,3,2</a:t>
                      </a:r>
                      <a:r>
                        <a:rPr lang="en-US" sz="1600" cap="small" dirty="0" smtClean="0">
                          <a:latin typeface="Calibri" panose="020F0502020204030204" pitchFamily="34" charset="0"/>
                          <a:cs typeface="Calibri" panose="020F0502020204030204" pitchFamily="34" charset="0"/>
                        </a:rPr>
                        <a:t>)</a:t>
                      </a:r>
                      <a:endParaRPr lang="en-US" sz="1600" dirty="0" smtClean="0">
                        <a:latin typeface="Calibri" panose="020F0502020204030204" pitchFamily="34" charset="0"/>
                        <a:cs typeface="Calibri" panose="020F0502020204030204" pitchFamily="34" charset="0"/>
                      </a:endParaRPr>
                    </a:p>
                  </a:txBody>
                  <a:tcPr>
                    <a:solidFill>
                      <a:schemeClr val="accent2">
                        <a:lumMod val="40000"/>
                        <a:lumOff val="60000"/>
                      </a:schemeClr>
                    </a:solidFill>
                  </a:tcPr>
                </a:tc>
                <a:tc>
                  <a:txBody>
                    <a:bodyPr/>
                    <a:lstStyle/>
                    <a:p>
                      <a:r>
                        <a:rPr lang="en-US" dirty="0" smtClean="0">
                          <a:latin typeface="Calibri" panose="020F0502020204030204" pitchFamily="34" charset="0"/>
                          <a:cs typeface="Calibri" panose="020F0502020204030204" pitchFamily="34" charset="0"/>
                        </a:rPr>
                        <a:t>Create brand awareness.</a:t>
                      </a:r>
                      <a:r>
                        <a:rPr lang="en-US" baseline="0" dirty="0" smtClean="0">
                          <a:latin typeface="Calibri" panose="020F0502020204030204" pitchFamily="34" charset="0"/>
                          <a:cs typeface="Calibri" panose="020F0502020204030204" pitchFamily="34" charset="0"/>
                        </a:rPr>
                        <a:t> Offer free trials. </a:t>
                      </a:r>
                      <a:endParaRPr lang="en-US" dirty="0">
                        <a:latin typeface="Calibri" panose="020F0502020204030204" pitchFamily="34" charset="0"/>
                        <a:cs typeface="Calibri" panose="020F0502020204030204" pitchFamily="34" charset="0"/>
                      </a:endParaRPr>
                    </a:p>
                  </a:txBody>
                  <a:tcPr>
                    <a:solidFill>
                      <a:schemeClr val="accent2">
                        <a:lumMod val="40000"/>
                        <a:lumOff val="60000"/>
                      </a:schemeClr>
                    </a:solidFill>
                  </a:tcPr>
                </a:tc>
                <a:extLst>
                  <a:ext uri="{0D108BD9-81ED-4DB2-BD59-A6C34878D82A}">
                    <a16:rowId xmlns:a16="http://schemas.microsoft.com/office/drawing/2014/main" val="1702108529"/>
                  </a:ext>
                </a:extLst>
              </a:tr>
              <a:tr h="730276">
                <a:tc>
                  <a:txBody>
                    <a:bodyPr/>
                    <a:lstStyle/>
                    <a:p>
                      <a:r>
                        <a:rPr lang="en-US" sz="1600" dirty="0" smtClean="0">
                          <a:latin typeface="Calibri" panose="020F0502020204030204" pitchFamily="34" charset="0"/>
                          <a:cs typeface="Calibri" panose="020F0502020204030204" pitchFamily="34" charset="0"/>
                        </a:rPr>
                        <a:t>           2</a:t>
                      </a:r>
                      <a:endParaRPr lang="en-US" sz="1600" dirty="0">
                        <a:latin typeface="Calibri" panose="020F0502020204030204" pitchFamily="34" charset="0"/>
                        <a:cs typeface="Calibri" panose="020F0502020204030204" pitchFamily="34" charset="0"/>
                      </a:endParaRPr>
                    </a:p>
                  </a:txBody>
                  <a:tcPr>
                    <a:solidFill>
                      <a:srgbClr val="66FF66"/>
                    </a:solidFill>
                  </a:tcPr>
                </a:tc>
                <a:tc>
                  <a:txBody>
                    <a:bodyPr/>
                    <a:lstStyle/>
                    <a:p>
                      <a:r>
                        <a:rPr lang="en-US" sz="1600" cap="small" dirty="0" smtClean="0">
                          <a:latin typeface="Calibri" panose="020F0502020204030204" pitchFamily="34" charset="0"/>
                          <a:cs typeface="Calibri" panose="020F0502020204030204" pitchFamily="34" charset="0"/>
                        </a:rPr>
                        <a:t> A</a:t>
                      </a:r>
                      <a:r>
                        <a:rPr lang="en-US" sz="1600" cap="none" baseline="0" dirty="0" smtClean="0">
                          <a:latin typeface="Calibri" panose="020F0502020204030204" pitchFamily="34" charset="0"/>
                          <a:cs typeface="Calibri" panose="020F0502020204030204" pitchFamily="34" charset="0"/>
                        </a:rPr>
                        <a:t>t Risk Customers (</a:t>
                      </a:r>
                      <a:r>
                        <a:rPr lang="en-US" sz="1600" dirty="0" smtClean="0">
                          <a:latin typeface="Calibri" panose="020F0502020204030204" pitchFamily="34" charset="0"/>
                          <a:cs typeface="Calibri" panose="020F0502020204030204" pitchFamily="34" charset="0"/>
                        </a:rPr>
                        <a:t>2,6,6)</a:t>
                      </a:r>
                      <a:endParaRPr lang="en-US" sz="1600" cap="small" dirty="0">
                        <a:latin typeface="Calibri" panose="020F0502020204030204" pitchFamily="34" charset="0"/>
                        <a:cs typeface="Calibri" panose="020F0502020204030204" pitchFamily="34" charset="0"/>
                      </a:endParaRPr>
                    </a:p>
                  </a:txBody>
                  <a:tcPr>
                    <a:solidFill>
                      <a:srgbClr val="66FF66"/>
                    </a:solidFill>
                  </a:tcPr>
                </a:tc>
                <a:tc>
                  <a:txBody>
                    <a:bodyPr/>
                    <a:lstStyle/>
                    <a:p>
                      <a:r>
                        <a:rPr lang="en-US" dirty="0" smtClean="0">
                          <a:latin typeface="Calibri" panose="020F0502020204030204" pitchFamily="34" charset="0"/>
                          <a:cs typeface="Calibri" panose="020F0502020204030204" pitchFamily="34" charset="0"/>
                        </a:rPr>
                        <a:t>Send</a:t>
                      </a:r>
                      <a:r>
                        <a:rPr lang="en-US" baseline="0" dirty="0" smtClean="0">
                          <a:latin typeface="Calibri" panose="020F0502020204030204" pitchFamily="34" charset="0"/>
                          <a:cs typeface="Calibri" panose="020F0502020204030204" pitchFamily="34" charset="0"/>
                        </a:rPr>
                        <a:t> personalized Emails to reconnect, offer renewals, provide helpful resources.</a:t>
                      </a:r>
                      <a:endParaRPr lang="en-US" dirty="0">
                        <a:latin typeface="Calibri" panose="020F0502020204030204" pitchFamily="34" charset="0"/>
                        <a:cs typeface="Calibri" panose="020F0502020204030204" pitchFamily="34" charset="0"/>
                      </a:endParaRPr>
                    </a:p>
                  </a:txBody>
                  <a:tcPr>
                    <a:solidFill>
                      <a:srgbClr val="66FF66"/>
                    </a:solidFill>
                  </a:tcPr>
                </a:tc>
                <a:extLst>
                  <a:ext uri="{0D108BD9-81ED-4DB2-BD59-A6C34878D82A}">
                    <a16:rowId xmlns:a16="http://schemas.microsoft.com/office/drawing/2014/main" val="4146730688"/>
                  </a:ext>
                </a:extLst>
              </a:tr>
              <a:tr h="720324">
                <a:tc>
                  <a:txBody>
                    <a:bodyPr/>
                    <a:lstStyle/>
                    <a:p>
                      <a:r>
                        <a:rPr lang="en-US" sz="1600" dirty="0" smtClean="0">
                          <a:latin typeface="Calibri" panose="020F0502020204030204" pitchFamily="34" charset="0"/>
                          <a:cs typeface="Calibri" panose="020F0502020204030204" pitchFamily="34" charset="0"/>
                        </a:rPr>
                        <a:t>           1</a:t>
                      </a:r>
                      <a:endParaRPr lang="en-US" sz="1600" dirty="0">
                        <a:latin typeface="Calibri" panose="020F0502020204030204" pitchFamily="34" charset="0"/>
                        <a:cs typeface="Calibri" panose="020F0502020204030204" pitchFamily="34" charset="0"/>
                      </a:endParaRPr>
                    </a:p>
                  </a:txBody>
                  <a:tcPr>
                    <a:solidFill>
                      <a:srgbClr val="FFCCCC"/>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cap="small" dirty="0" smtClean="0">
                          <a:latin typeface="Calibri" panose="020F0502020204030204" pitchFamily="34" charset="0"/>
                          <a:cs typeface="Calibri" panose="020F0502020204030204" pitchFamily="34" charset="0"/>
                        </a:rPr>
                        <a:t> </a:t>
                      </a:r>
                      <a:r>
                        <a:rPr lang="en-US" sz="1600" cap="none" baseline="0" dirty="0" smtClean="0">
                          <a:latin typeface="Calibri" panose="020F0502020204030204" pitchFamily="34" charset="0"/>
                          <a:cs typeface="Calibri" panose="020F0502020204030204" pitchFamily="34" charset="0"/>
                        </a:rPr>
                        <a:t>Customers needing attention (</a:t>
                      </a:r>
                      <a:r>
                        <a:rPr lang="en-US" sz="1600" dirty="0" smtClean="0">
                          <a:latin typeface="Calibri" panose="020F0502020204030204" pitchFamily="34" charset="0"/>
                          <a:cs typeface="Calibri" panose="020F0502020204030204" pitchFamily="34" charset="0"/>
                        </a:rPr>
                        <a:t>3,2,3)</a:t>
                      </a:r>
                    </a:p>
                    <a:p>
                      <a:endParaRPr lang="en-US" sz="1600" cap="small" dirty="0">
                        <a:latin typeface="Calibri" panose="020F0502020204030204" pitchFamily="34" charset="0"/>
                        <a:cs typeface="Calibri" panose="020F0502020204030204" pitchFamily="34" charset="0"/>
                      </a:endParaRPr>
                    </a:p>
                  </a:txBody>
                  <a:tcPr>
                    <a:solidFill>
                      <a:srgbClr val="FFCCCC"/>
                    </a:solidFill>
                  </a:tcPr>
                </a:tc>
                <a:tc>
                  <a:txBody>
                    <a:bodyPr/>
                    <a:lstStyle/>
                    <a:p>
                      <a:r>
                        <a:rPr lang="en-US" dirty="0" smtClean="0">
                          <a:latin typeface="Calibri" panose="020F0502020204030204" pitchFamily="34" charset="0"/>
                          <a:cs typeface="Calibri" panose="020F0502020204030204" pitchFamily="34" charset="0"/>
                        </a:rPr>
                        <a:t>Make limited time</a:t>
                      </a:r>
                      <a:r>
                        <a:rPr lang="en-US" baseline="0" dirty="0" smtClean="0">
                          <a:latin typeface="Calibri" panose="020F0502020204030204" pitchFamily="34" charset="0"/>
                          <a:cs typeface="Calibri" panose="020F0502020204030204" pitchFamily="34" charset="0"/>
                        </a:rPr>
                        <a:t> offers, recommend based on past purchases, Reactivate them.</a:t>
                      </a:r>
                      <a:endParaRPr lang="en-US" dirty="0">
                        <a:latin typeface="Calibri" panose="020F0502020204030204" pitchFamily="34" charset="0"/>
                        <a:cs typeface="Calibri" panose="020F0502020204030204" pitchFamily="34" charset="0"/>
                      </a:endParaRPr>
                    </a:p>
                  </a:txBody>
                  <a:tcPr>
                    <a:solidFill>
                      <a:srgbClr val="FFCCCC"/>
                    </a:solidFill>
                  </a:tcPr>
                </a:tc>
                <a:extLst>
                  <a:ext uri="{0D108BD9-81ED-4DB2-BD59-A6C34878D82A}">
                    <a16:rowId xmlns:a16="http://schemas.microsoft.com/office/drawing/2014/main" val="1206695694"/>
                  </a:ext>
                </a:extLst>
              </a:tr>
              <a:tr h="730276">
                <a:tc>
                  <a:txBody>
                    <a:bodyPr/>
                    <a:lstStyle/>
                    <a:p>
                      <a:r>
                        <a:rPr lang="en-US" sz="1600" dirty="0" smtClean="0">
                          <a:latin typeface="Calibri" panose="020F0502020204030204" pitchFamily="34" charset="0"/>
                          <a:cs typeface="Calibri" panose="020F0502020204030204" pitchFamily="34" charset="0"/>
                        </a:rPr>
                        <a:t>           0</a:t>
                      </a:r>
                      <a:endParaRPr lang="en-US" sz="1600" dirty="0">
                        <a:latin typeface="Calibri" panose="020F0502020204030204" pitchFamily="34" charset="0"/>
                        <a:cs typeface="Calibri" panose="020F0502020204030204" pitchFamily="34" charset="0"/>
                      </a:endParaRPr>
                    </a:p>
                  </a:txBody>
                  <a:tcPr>
                    <a:solidFill>
                      <a:schemeClr val="accent3">
                        <a:lumMod val="20000"/>
                        <a:lumOff val="80000"/>
                      </a:schemeClr>
                    </a:solidFill>
                  </a:tcPr>
                </a:tc>
                <a:tc>
                  <a:txBody>
                    <a:bodyPr/>
                    <a:lstStyle/>
                    <a:p>
                      <a:r>
                        <a:rPr lang="en-US" sz="1600" cap="none" baseline="0" dirty="0" smtClean="0">
                          <a:latin typeface="Calibri" panose="020F0502020204030204" pitchFamily="34" charset="0"/>
                          <a:cs typeface="Calibri" panose="020F0502020204030204" pitchFamily="34" charset="0"/>
                        </a:rPr>
                        <a:t> Loyal Customers (</a:t>
                      </a:r>
                      <a:r>
                        <a:rPr lang="en-US" sz="1600" dirty="0" smtClean="0">
                          <a:latin typeface="Calibri" panose="020F0502020204030204" pitchFamily="34" charset="0"/>
                          <a:cs typeface="Calibri" panose="020F0502020204030204" pitchFamily="34" charset="0"/>
                        </a:rPr>
                        <a:t>5,4,4)</a:t>
                      </a:r>
                      <a:endParaRPr lang="en-US" sz="1600" cap="none" baseline="0" dirty="0">
                        <a:latin typeface="Calibri" panose="020F0502020204030204" pitchFamily="34" charset="0"/>
                        <a:cs typeface="Calibri" panose="020F0502020204030204" pitchFamily="34" charset="0"/>
                      </a:endParaRPr>
                    </a:p>
                  </a:txBody>
                  <a:tcPr>
                    <a:solidFill>
                      <a:schemeClr val="accent3">
                        <a:lumMod val="20000"/>
                        <a:lumOff val="80000"/>
                      </a:schemeClr>
                    </a:solidFill>
                  </a:tcPr>
                </a:tc>
                <a:tc>
                  <a:txBody>
                    <a:bodyPr/>
                    <a:lstStyle/>
                    <a:p>
                      <a:r>
                        <a:rPr lang="en-US" dirty="0" smtClean="0">
                          <a:latin typeface="Calibri" panose="020F0502020204030204" pitchFamily="34" charset="0"/>
                          <a:cs typeface="Calibri" panose="020F0502020204030204" pitchFamily="34" charset="0"/>
                        </a:rPr>
                        <a:t>Upsell higher value</a:t>
                      </a:r>
                      <a:r>
                        <a:rPr lang="en-US" baseline="0" dirty="0" smtClean="0">
                          <a:latin typeface="Calibri" panose="020F0502020204030204" pitchFamily="34" charset="0"/>
                          <a:cs typeface="Calibri" panose="020F0502020204030204" pitchFamily="34" charset="0"/>
                        </a:rPr>
                        <a:t> product, ask for review, engage them.</a:t>
                      </a:r>
                      <a:endParaRPr lang="en-US" dirty="0">
                        <a:latin typeface="Calibri" panose="020F0502020204030204" pitchFamily="34" charset="0"/>
                        <a:cs typeface="Calibri" panose="020F0502020204030204" pitchFamily="34" charset="0"/>
                      </a:endParaRPr>
                    </a:p>
                  </a:txBody>
                  <a:tcPr>
                    <a:solidFill>
                      <a:schemeClr val="accent3">
                        <a:lumMod val="20000"/>
                        <a:lumOff val="80000"/>
                      </a:schemeClr>
                    </a:solidFill>
                  </a:tcPr>
                </a:tc>
                <a:extLst>
                  <a:ext uri="{0D108BD9-81ED-4DB2-BD59-A6C34878D82A}">
                    <a16:rowId xmlns:a16="http://schemas.microsoft.com/office/drawing/2014/main" val="2211978636"/>
                  </a:ext>
                </a:extLst>
              </a:tr>
            </a:tbl>
          </a:graphicData>
        </a:graphic>
      </p:graphicFrame>
    </p:spTree>
    <p:extLst>
      <p:ext uri="{BB962C8B-B14F-4D97-AF65-F5344CB8AC3E}">
        <p14:creationId xmlns:p14="http://schemas.microsoft.com/office/powerpoint/2010/main" val="261288620"/>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330" y="1306289"/>
            <a:ext cx="11197024" cy="3370214"/>
          </a:xfrm>
        </p:spPr>
        <p:txBody>
          <a:bodyPr>
            <a:normAutofit fontScale="90000"/>
          </a:bodyPr>
          <a:lstStyle/>
          <a:p>
            <a:r>
              <a:rPr lang="en-US" sz="2700" cap="none" dirty="0" smtClean="0">
                <a:latin typeface="Calibri" panose="020F0502020204030204" pitchFamily="34" charset="0"/>
                <a:cs typeface="Calibri" panose="020F0502020204030204" pitchFamily="34" charset="0"/>
              </a:rPr>
              <a:t>1. Hierarchical cluster does not require to specify the number of clusters before hand.</a:t>
            </a:r>
            <a:br>
              <a:rPr lang="en-US" sz="2700" cap="none" dirty="0" smtClean="0">
                <a:latin typeface="Calibri" panose="020F0502020204030204" pitchFamily="34" charset="0"/>
                <a:cs typeface="Calibri" panose="020F0502020204030204" pitchFamily="34" charset="0"/>
              </a:rPr>
            </a:br>
            <a:r>
              <a:rPr lang="en-US" sz="2700" cap="none" dirty="0" smtClean="0">
                <a:latin typeface="Calibri" panose="020F0502020204030204" pitchFamily="34" charset="0"/>
                <a:cs typeface="Calibri" panose="020F0502020204030204" pitchFamily="34" charset="0"/>
              </a:rPr>
              <a:t>2.  Types :</a:t>
            </a:r>
            <a:br>
              <a:rPr lang="en-US" sz="2700" cap="none" dirty="0" smtClean="0">
                <a:latin typeface="Calibri" panose="020F0502020204030204" pitchFamily="34" charset="0"/>
                <a:cs typeface="Calibri" panose="020F0502020204030204" pitchFamily="34" charset="0"/>
              </a:rPr>
            </a:br>
            <a:r>
              <a:rPr lang="en-US" sz="2700" cap="none" dirty="0" smtClean="0">
                <a:latin typeface="Calibri" panose="020F0502020204030204" pitchFamily="34" charset="0"/>
                <a:cs typeface="Calibri" panose="020F0502020204030204" pitchFamily="34" charset="0"/>
              </a:rPr>
              <a:t>   - Agglomerative method</a:t>
            </a:r>
            <a:br>
              <a:rPr lang="en-US" sz="2700" cap="none" dirty="0" smtClean="0">
                <a:latin typeface="Calibri" panose="020F0502020204030204" pitchFamily="34" charset="0"/>
                <a:cs typeface="Calibri" panose="020F0502020204030204" pitchFamily="34" charset="0"/>
              </a:rPr>
            </a:br>
            <a:r>
              <a:rPr lang="en-US" sz="2700" cap="none" dirty="0">
                <a:latin typeface="Calibri" panose="020F0502020204030204" pitchFamily="34" charset="0"/>
                <a:cs typeface="Calibri" panose="020F0502020204030204" pitchFamily="34" charset="0"/>
              </a:rPr>
              <a:t> </a:t>
            </a:r>
            <a:r>
              <a:rPr lang="en-US" sz="2700" cap="none" dirty="0" smtClean="0">
                <a:latin typeface="Calibri" panose="020F0502020204030204" pitchFamily="34" charset="0"/>
                <a:cs typeface="Calibri" panose="020F0502020204030204" pitchFamily="34" charset="0"/>
              </a:rPr>
              <a:t>  - Divisive method</a:t>
            </a:r>
            <a:br>
              <a:rPr lang="en-US" sz="2700" cap="none" dirty="0" smtClean="0">
                <a:latin typeface="Calibri" panose="020F0502020204030204" pitchFamily="34" charset="0"/>
                <a:cs typeface="Calibri" panose="020F0502020204030204" pitchFamily="34" charset="0"/>
              </a:rPr>
            </a:br>
            <a:r>
              <a:rPr lang="en-US" sz="2800" cap="none" dirty="0">
                <a:latin typeface="Calibri" panose="020F0502020204030204" pitchFamily="34" charset="0"/>
                <a:cs typeface="Calibri" panose="020F0502020204030204" pitchFamily="34" charset="0"/>
              </a:rPr>
              <a:t/>
            </a:r>
            <a:br>
              <a:rPr lang="en-US" sz="2800" cap="none" dirty="0">
                <a:latin typeface="Calibri" panose="020F0502020204030204" pitchFamily="34" charset="0"/>
                <a:cs typeface="Calibri" panose="020F0502020204030204" pitchFamily="34" charset="0"/>
              </a:rPr>
            </a:br>
            <a:r>
              <a:rPr lang="en-US" sz="2800" cap="none" dirty="0" smtClean="0">
                <a:latin typeface="Calibri" panose="020F0502020204030204" pitchFamily="34" charset="0"/>
                <a:cs typeface="Calibri" panose="020F0502020204030204" pitchFamily="34" charset="0"/>
              </a:rPr>
              <a:t/>
            </a:r>
            <a:br>
              <a:rPr lang="en-US" sz="2800" cap="none" dirty="0" smtClean="0">
                <a:latin typeface="Calibri" panose="020F0502020204030204" pitchFamily="34" charset="0"/>
                <a:cs typeface="Calibri" panose="020F0502020204030204" pitchFamily="34" charset="0"/>
              </a:rPr>
            </a:br>
            <a:r>
              <a:rPr lang="en-US" sz="2800" cap="none" dirty="0">
                <a:latin typeface="Calibri" panose="020F0502020204030204" pitchFamily="34" charset="0"/>
                <a:cs typeface="Calibri" panose="020F0502020204030204" pitchFamily="34" charset="0"/>
              </a:rPr>
              <a:t/>
            </a:r>
            <a:br>
              <a:rPr lang="en-US" sz="2800" cap="none" dirty="0">
                <a:latin typeface="Calibri" panose="020F0502020204030204" pitchFamily="34" charset="0"/>
                <a:cs typeface="Calibri" panose="020F0502020204030204" pitchFamily="34" charset="0"/>
              </a:rPr>
            </a:br>
            <a:endParaRPr lang="en-US" sz="28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37330" y="60961"/>
            <a:ext cx="8534400" cy="1176748"/>
          </a:xfrm>
        </p:spPr>
        <p:txBody>
          <a:bodyPr>
            <a:normAutofit/>
          </a:bodyPr>
          <a:lstStyle/>
          <a:p>
            <a:pPr marL="0" indent="0">
              <a:buNone/>
            </a:pPr>
            <a:r>
              <a:rPr lang="en-US" sz="3600" b="1" u="sng" cap="all" dirty="0" smtClean="0">
                <a:solidFill>
                  <a:schemeClr val="accent1">
                    <a:lumMod val="50000"/>
                  </a:schemeClr>
                </a:solidFill>
                <a:latin typeface="Calibri" panose="020F0502020204030204" pitchFamily="34" charset="0"/>
                <a:cs typeface="Calibri" panose="020F0502020204030204" pitchFamily="34" charset="0"/>
              </a:rPr>
              <a:t>Hierarchical Clustering:</a:t>
            </a:r>
            <a:endParaRPr lang="en-US" sz="3600" b="1" u="sng" cap="all" dirty="0">
              <a:solidFill>
                <a:schemeClr val="accent1">
                  <a:lumMod val="50000"/>
                </a:schemeClr>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6549" y="2833235"/>
            <a:ext cx="6995181" cy="4016641"/>
          </a:xfrm>
          <a:prstGeom prst="rect">
            <a:avLst/>
          </a:prstGeom>
        </p:spPr>
      </p:pic>
    </p:spTree>
    <p:extLst>
      <p:ext uri="{BB962C8B-B14F-4D97-AF65-F5344CB8AC3E}">
        <p14:creationId xmlns:p14="http://schemas.microsoft.com/office/powerpoint/2010/main" val="513662619"/>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926" y="879047"/>
            <a:ext cx="8612777" cy="5809133"/>
          </a:xfrm>
        </p:spPr>
        <p:txBody>
          <a:bodyPr>
            <a:normAutofit/>
          </a:bodyPr>
          <a:lstStyle/>
          <a:p>
            <a:endParaRPr lang="en-US" dirty="0"/>
          </a:p>
        </p:txBody>
      </p:sp>
      <p:sp>
        <p:nvSpPr>
          <p:cNvPr id="3" name="Content Placeholder 2"/>
          <p:cNvSpPr>
            <a:spLocks noGrp="1"/>
          </p:cNvSpPr>
          <p:nvPr>
            <p:ph idx="1"/>
          </p:nvPr>
        </p:nvSpPr>
        <p:spPr>
          <a:xfrm>
            <a:off x="121920" y="60961"/>
            <a:ext cx="9797143" cy="949234"/>
          </a:xfrm>
        </p:spPr>
        <p:txBody>
          <a:bodyPr>
            <a:normAutofit/>
          </a:bodyPr>
          <a:lstStyle/>
          <a:p>
            <a:pPr marL="0" indent="0">
              <a:buNone/>
            </a:pPr>
            <a:r>
              <a:rPr lang="en-US" sz="3200" b="1" u="sng" dirty="0" smtClean="0">
                <a:solidFill>
                  <a:schemeClr val="accent1">
                    <a:lumMod val="50000"/>
                  </a:schemeClr>
                </a:solidFill>
                <a:latin typeface="Calibri" panose="020F0502020204030204" pitchFamily="34" charset="0"/>
                <a:cs typeface="Calibri" panose="020F0502020204030204" pitchFamily="34" charset="0"/>
              </a:rPr>
              <a:t>CLUSTERS FORMED USING HIERARCHIAL CLUSTERING:</a:t>
            </a:r>
            <a:endParaRPr lang="en-US" sz="3200" b="1" u="sng" dirty="0">
              <a:solidFill>
                <a:schemeClr val="accent1">
                  <a:lumMod val="50000"/>
                </a:schemeClr>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330926" y="1079342"/>
            <a:ext cx="9851807" cy="5608838"/>
          </a:xfrm>
          <a:prstGeom prst="rect">
            <a:avLst/>
          </a:prstGeom>
        </p:spPr>
      </p:pic>
    </p:spTree>
    <p:extLst>
      <p:ext uri="{BB962C8B-B14F-4D97-AF65-F5344CB8AC3E}">
        <p14:creationId xmlns:p14="http://schemas.microsoft.com/office/powerpoint/2010/main" val="1250900944"/>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131" y="3178629"/>
            <a:ext cx="11660777" cy="3474719"/>
          </a:xfrm>
        </p:spPr>
        <p:txBody>
          <a:bodyPr>
            <a:normAutofit/>
          </a:bodyPr>
          <a:lstStyle/>
          <a:p>
            <a:endParaRPr lang="en-US" sz="18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61697" y="196160"/>
            <a:ext cx="10619515" cy="681446"/>
          </a:xfrm>
        </p:spPr>
        <p:txBody>
          <a:bodyPr/>
          <a:lstStyle/>
          <a:p>
            <a:pPr marL="0" indent="0">
              <a:buNone/>
            </a:pPr>
            <a:r>
              <a:rPr lang="en-US" sz="2800" b="1" u="sng" dirty="0">
                <a:solidFill>
                  <a:schemeClr val="bg1"/>
                </a:solidFill>
                <a:latin typeface="Calibri" panose="020F0502020204030204" pitchFamily="34" charset="0"/>
                <a:cs typeface="Calibri" panose="020F0502020204030204" pitchFamily="34" charset="0"/>
              </a:rPr>
              <a:t>RESULTS OF HIERARCHIAL CLUSTERING:</a:t>
            </a:r>
          </a:p>
          <a:p>
            <a:pPr marL="0" indent="0">
              <a:buNone/>
            </a:pPr>
            <a:endParaRPr lang="en-US" dirty="0"/>
          </a:p>
        </p:txBody>
      </p:sp>
      <p:pic>
        <p:nvPicPr>
          <p:cNvPr id="5" name="Picture 4"/>
          <p:cNvPicPr>
            <a:picLocks noChangeAspect="1"/>
          </p:cNvPicPr>
          <p:nvPr/>
        </p:nvPicPr>
        <p:blipFill>
          <a:blip r:embed="rId2"/>
          <a:stretch>
            <a:fillRect/>
          </a:stretch>
        </p:blipFill>
        <p:spPr>
          <a:xfrm>
            <a:off x="235130" y="647118"/>
            <a:ext cx="5164184" cy="195111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943472593"/>
              </p:ext>
            </p:extLst>
          </p:nvPr>
        </p:nvGraphicFramePr>
        <p:xfrm>
          <a:off x="235128" y="2669180"/>
          <a:ext cx="11843660" cy="4118916"/>
        </p:xfrm>
        <a:graphic>
          <a:graphicData uri="http://schemas.openxmlformats.org/drawingml/2006/table">
            <a:tbl>
              <a:tblPr firstRow="1" bandRow="1">
                <a:tableStyleId>{5C22544A-7EE6-4342-B048-85BDC9FD1C3A}</a:tableStyleId>
              </a:tblPr>
              <a:tblGrid>
                <a:gridCol w="2034386">
                  <a:extLst>
                    <a:ext uri="{9D8B030D-6E8A-4147-A177-3AD203B41FA5}">
                      <a16:colId xmlns:a16="http://schemas.microsoft.com/office/drawing/2014/main" val="1899256682"/>
                    </a:ext>
                  </a:extLst>
                </a:gridCol>
                <a:gridCol w="3255016">
                  <a:extLst>
                    <a:ext uri="{9D8B030D-6E8A-4147-A177-3AD203B41FA5}">
                      <a16:colId xmlns:a16="http://schemas.microsoft.com/office/drawing/2014/main" val="2531217398"/>
                    </a:ext>
                  </a:extLst>
                </a:gridCol>
                <a:gridCol w="6554258">
                  <a:extLst>
                    <a:ext uri="{9D8B030D-6E8A-4147-A177-3AD203B41FA5}">
                      <a16:colId xmlns:a16="http://schemas.microsoft.com/office/drawing/2014/main" val="596312927"/>
                    </a:ext>
                  </a:extLst>
                </a:gridCol>
              </a:tblGrid>
              <a:tr h="558956">
                <a:tc>
                  <a:txBody>
                    <a:bodyPr/>
                    <a:lstStyle/>
                    <a:p>
                      <a:r>
                        <a:rPr lang="en-US" dirty="0" smtClean="0"/>
                        <a:t>   CLUSTERS</a:t>
                      </a:r>
                      <a:endParaRPr lang="en-US" dirty="0"/>
                    </a:p>
                  </a:txBody>
                  <a:tcPr>
                    <a:solidFill>
                      <a:srgbClr val="C0000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RFM SCORES</a:t>
                      </a:r>
                      <a:endParaRPr lang="en-US" dirty="0" smtClean="0"/>
                    </a:p>
                  </a:txBody>
                  <a:tcPr>
                    <a:solidFill>
                      <a:srgbClr val="C0000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        LABELS(CHARACTERISTICS)</a:t>
                      </a:r>
                    </a:p>
                  </a:txBody>
                  <a:tcPr>
                    <a:solidFill>
                      <a:srgbClr val="C00000"/>
                    </a:solidFill>
                  </a:tcPr>
                </a:tc>
                <a:extLst>
                  <a:ext uri="{0D108BD9-81ED-4DB2-BD59-A6C34878D82A}">
                    <a16:rowId xmlns:a16="http://schemas.microsoft.com/office/drawing/2014/main" val="2437175364"/>
                  </a:ext>
                </a:extLst>
              </a:tr>
              <a:tr h="595384">
                <a:tc>
                  <a:txBody>
                    <a:bodyPr/>
                    <a:lstStyle/>
                    <a:p>
                      <a:r>
                        <a:rPr lang="en-US" sz="1600" dirty="0" smtClean="0">
                          <a:latin typeface="Calibri" panose="020F0502020204030204" pitchFamily="34" charset="0"/>
                          <a:cs typeface="Calibri" panose="020F0502020204030204" pitchFamily="34" charset="0"/>
                        </a:rPr>
                        <a:t>          5</a:t>
                      </a:r>
                    </a:p>
                  </a:txBody>
                  <a:tcPr>
                    <a:solidFill>
                      <a:schemeClr val="accent3">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smtClean="0">
                          <a:latin typeface="Calibri" panose="020F0502020204030204" pitchFamily="34" charset="0"/>
                          <a:cs typeface="Calibri" panose="020F0502020204030204" pitchFamily="34" charset="0"/>
                        </a:rPr>
                        <a:t>               (6,6,1)</a:t>
                      </a:r>
                    </a:p>
                  </a:txBody>
                  <a:tcPr>
                    <a:solidFill>
                      <a:schemeClr val="accent3">
                        <a:lumMod val="40000"/>
                        <a:lumOff val="60000"/>
                      </a:schemeClr>
                    </a:solidFill>
                  </a:tcPr>
                </a:tc>
                <a:tc>
                  <a:txBody>
                    <a:bodyPr/>
                    <a:lstStyle/>
                    <a:p>
                      <a:r>
                        <a:rPr lang="en-US" sz="1600" dirty="0" smtClean="0">
                          <a:latin typeface="Calibri" panose="020F0502020204030204" pitchFamily="34" charset="0"/>
                          <a:cs typeface="Calibri" panose="020F0502020204030204" pitchFamily="34" charset="0"/>
                        </a:rPr>
                        <a:t>Customers who have purchased</a:t>
                      </a:r>
                      <a:r>
                        <a:rPr lang="en-US" sz="1600" baseline="0" dirty="0" smtClean="0">
                          <a:latin typeface="Calibri" panose="020F0502020204030204" pitchFamily="34" charset="0"/>
                          <a:cs typeface="Calibri" panose="020F0502020204030204" pitchFamily="34" charset="0"/>
                        </a:rPr>
                        <a:t> recently, frequently but for low monetary values.</a:t>
                      </a:r>
                      <a:endParaRPr lang="en-US" sz="1600" dirty="0">
                        <a:latin typeface="Calibri" panose="020F0502020204030204" pitchFamily="34" charset="0"/>
                        <a:cs typeface="Calibri" panose="020F0502020204030204" pitchFamily="34" charset="0"/>
                      </a:endParaRPr>
                    </a:p>
                  </a:txBody>
                  <a:tcPr>
                    <a:solidFill>
                      <a:schemeClr val="accent3">
                        <a:lumMod val="40000"/>
                        <a:lumOff val="60000"/>
                      </a:schemeClr>
                    </a:solidFill>
                  </a:tcPr>
                </a:tc>
                <a:extLst>
                  <a:ext uri="{0D108BD9-81ED-4DB2-BD59-A6C34878D82A}">
                    <a16:rowId xmlns:a16="http://schemas.microsoft.com/office/drawing/2014/main" val="2243873259"/>
                  </a:ext>
                </a:extLst>
              </a:tr>
              <a:tr h="583017">
                <a:tc>
                  <a:txBody>
                    <a:bodyPr/>
                    <a:lstStyle/>
                    <a:p>
                      <a:r>
                        <a:rPr lang="en-US" sz="1600" dirty="0" smtClean="0">
                          <a:latin typeface="Calibri" panose="020F0502020204030204" pitchFamily="34" charset="0"/>
                          <a:cs typeface="Calibri" panose="020F0502020204030204" pitchFamily="34" charset="0"/>
                        </a:rPr>
                        <a:t>          4</a:t>
                      </a:r>
                      <a:endParaRPr lang="en-US" sz="1600" dirty="0">
                        <a:latin typeface="Calibri" panose="020F0502020204030204" pitchFamily="34" charset="0"/>
                        <a:cs typeface="Calibri" panose="020F0502020204030204" pitchFamily="34" charset="0"/>
                      </a:endParaRPr>
                    </a:p>
                  </a:txBody>
                  <a:tcPr>
                    <a:solidFill>
                      <a:schemeClr val="accent4">
                        <a:lumMod val="40000"/>
                        <a:lumOff val="60000"/>
                      </a:schemeClr>
                    </a:solidFill>
                  </a:tcPr>
                </a:tc>
                <a:tc>
                  <a:txBody>
                    <a:bodyPr/>
                    <a:lstStyle/>
                    <a:p>
                      <a:r>
                        <a:rPr lang="en-US" sz="1600" dirty="0" smtClean="0">
                          <a:latin typeface="Calibri" panose="020F0502020204030204" pitchFamily="34" charset="0"/>
                          <a:cs typeface="Calibri" panose="020F0502020204030204" pitchFamily="34" charset="0"/>
                        </a:rPr>
                        <a:t>               </a:t>
                      </a:r>
                      <a:r>
                        <a:rPr lang="en-US" sz="1600" cap="none" baseline="0" dirty="0" smtClean="0">
                          <a:latin typeface="Calibri" panose="020F0502020204030204" pitchFamily="34" charset="0"/>
                          <a:cs typeface="Calibri" panose="020F0502020204030204" pitchFamily="34" charset="0"/>
                        </a:rPr>
                        <a:t>(4,4,2)</a:t>
                      </a:r>
                      <a:endParaRPr lang="en-US" sz="1600" dirty="0">
                        <a:latin typeface="Calibri" panose="020F0502020204030204" pitchFamily="34" charset="0"/>
                        <a:cs typeface="Calibri" panose="020F0502020204030204" pitchFamily="34" charset="0"/>
                      </a:endParaRPr>
                    </a:p>
                  </a:txBody>
                  <a:tcPr>
                    <a:solidFill>
                      <a:schemeClr val="accent4">
                        <a:lumMod val="40000"/>
                        <a:lumOff val="60000"/>
                      </a:schemeClr>
                    </a:solidFill>
                  </a:tcPr>
                </a:tc>
                <a:tc>
                  <a:txBody>
                    <a:bodyPr/>
                    <a:lstStyle/>
                    <a:p>
                      <a:r>
                        <a:rPr lang="en-US" sz="1600" dirty="0" smtClean="0">
                          <a:latin typeface="Calibri" panose="020F0502020204030204" pitchFamily="34" charset="0"/>
                          <a:cs typeface="Calibri" panose="020F0502020204030204" pitchFamily="34" charset="0"/>
                        </a:rPr>
                        <a:t>Customers</a:t>
                      </a:r>
                      <a:r>
                        <a:rPr lang="en-US" sz="1600" baseline="0" dirty="0" smtClean="0">
                          <a:latin typeface="Calibri" panose="020F0502020204030204" pitchFamily="34" charset="0"/>
                          <a:cs typeface="Calibri" panose="020F0502020204030204" pitchFamily="34" charset="0"/>
                        </a:rPr>
                        <a:t> who have purchased 2 months ago, purchases frequently for low monetary values.</a:t>
                      </a:r>
                      <a:endParaRPr lang="en-US" sz="1600" dirty="0">
                        <a:latin typeface="Calibri" panose="020F0502020204030204" pitchFamily="34" charset="0"/>
                        <a:cs typeface="Calibri" panose="020F0502020204030204" pitchFamily="34" charset="0"/>
                      </a:endParaRPr>
                    </a:p>
                  </a:txBody>
                  <a:tcPr>
                    <a:solidFill>
                      <a:schemeClr val="accent4">
                        <a:lumMod val="40000"/>
                        <a:lumOff val="60000"/>
                      </a:schemeClr>
                    </a:solidFill>
                  </a:tcPr>
                </a:tc>
                <a:extLst>
                  <a:ext uri="{0D108BD9-81ED-4DB2-BD59-A6C34878D82A}">
                    <a16:rowId xmlns:a16="http://schemas.microsoft.com/office/drawing/2014/main" val="1710240710"/>
                  </a:ext>
                </a:extLst>
              </a:tr>
              <a:tr h="627935">
                <a:tc>
                  <a:txBody>
                    <a:bodyPr/>
                    <a:lstStyle/>
                    <a:p>
                      <a:r>
                        <a:rPr lang="en-US" sz="1600" dirty="0" smtClean="0">
                          <a:latin typeface="Calibri" panose="020F0502020204030204" pitchFamily="34" charset="0"/>
                          <a:cs typeface="Calibri" panose="020F0502020204030204" pitchFamily="34" charset="0"/>
                        </a:rPr>
                        <a:t>          3</a:t>
                      </a:r>
                      <a:endParaRPr lang="en-US" sz="1600" dirty="0">
                        <a:latin typeface="Calibri" panose="020F0502020204030204" pitchFamily="34" charset="0"/>
                        <a:cs typeface="Calibri" panose="020F0502020204030204" pitchFamily="34" charset="0"/>
                      </a:endParaRPr>
                    </a:p>
                  </a:txBody>
                  <a:tcPr>
                    <a:solidFill>
                      <a:srgbClr val="FF99FF"/>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smtClean="0">
                          <a:latin typeface="Calibri" panose="020F0502020204030204" pitchFamily="34" charset="0"/>
                          <a:cs typeface="Calibri" panose="020F0502020204030204" pitchFamily="34" charset="0"/>
                        </a:rPr>
                        <a:t>               </a:t>
                      </a:r>
                      <a:r>
                        <a:rPr lang="en-US" sz="1600" cap="none" baseline="0" dirty="0" smtClean="0">
                          <a:latin typeface="Calibri" panose="020F0502020204030204" pitchFamily="34" charset="0"/>
                          <a:cs typeface="Calibri" panose="020F0502020204030204" pitchFamily="34" charset="0"/>
                        </a:rPr>
                        <a:t>(3,3,5) </a:t>
                      </a:r>
                      <a:endParaRPr lang="en-US" sz="1600" dirty="0" smtClean="0"/>
                    </a:p>
                  </a:txBody>
                  <a:tcPr>
                    <a:solidFill>
                      <a:srgbClr val="FF99FF"/>
                    </a:solidFill>
                  </a:tcPr>
                </a:tc>
                <a:tc>
                  <a:txBody>
                    <a:bodyPr/>
                    <a:lstStyle/>
                    <a:p>
                      <a:r>
                        <a:rPr lang="en-US" sz="1600" dirty="0" smtClean="0">
                          <a:latin typeface="Calibri" panose="020F0502020204030204" pitchFamily="34" charset="0"/>
                          <a:cs typeface="Calibri" panose="020F0502020204030204" pitchFamily="34" charset="0"/>
                        </a:rPr>
                        <a:t>Customers</a:t>
                      </a:r>
                      <a:r>
                        <a:rPr lang="en-US" sz="1600" baseline="0" dirty="0" smtClean="0">
                          <a:latin typeface="Calibri" panose="020F0502020204030204" pitchFamily="34" charset="0"/>
                          <a:cs typeface="Calibri" panose="020F0502020204030204" pitchFamily="34" charset="0"/>
                        </a:rPr>
                        <a:t> who have purchased 3 months ago, on repeated occasions, for high monetary values.</a:t>
                      </a:r>
                      <a:endParaRPr lang="en-US" sz="1600" dirty="0">
                        <a:latin typeface="Calibri" panose="020F0502020204030204" pitchFamily="34" charset="0"/>
                        <a:cs typeface="Calibri" panose="020F0502020204030204" pitchFamily="34" charset="0"/>
                      </a:endParaRPr>
                    </a:p>
                  </a:txBody>
                  <a:tcPr>
                    <a:solidFill>
                      <a:srgbClr val="FF99FF"/>
                    </a:solidFill>
                  </a:tcPr>
                </a:tc>
                <a:extLst>
                  <a:ext uri="{0D108BD9-81ED-4DB2-BD59-A6C34878D82A}">
                    <a16:rowId xmlns:a16="http://schemas.microsoft.com/office/drawing/2014/main" val="594106329"/>
                  </a:ext>
                </a:extLst>
              </a:tr>
              <a:tr h="595384">
                <a:tc>
                  <a:txBody>
                    <a:bodyPr/>
                    <a:lstStyle/>
                    <a:p>
                      <a:r>
                        <a:rPr lang="en-US" sz="1600" dirty="0" smtClean="0">
                          <a:latin typeface="Calibri" panose="020F0502020204030204" pitchFamily="34" charset="0"/>
                          <a:cs typeface="Calibri" panose="020F0502020204030204" pitchFamily="34" charset="0"/>
                        </a:rPr>
                        <a:t>          2</a:t>
                      </a:r>
                      <a:endParaRPr lang="en-US" sz="1600" dirty="0">
                        <a:latin typeface="Calibri" panose="020F0502020204030204" pitchFamily="34" charset="0"/>
                        <a:cs typeface="Calibri" panose="020F0502020204030204" pitchFamily="34" charset="0"/>
                      </a:endParaRPr>
                    </a:p>
                  </a:txBody>
                  <a:tcPr>
                    <a:solidFill>
                      <a:schemeClr val="bg2">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smtClean="0">
                          <a:latin typeface="Calibri" panose="020F0502020204030204" pitchFamily="34" charset="0"/>
                          <a:cs typeface="Calibri" panose="020F0502020204030204" pitchFamily="34" charset="0"/>
                        </a:rPr>
                        <a:t>               </a:t>
                      </a:r>
                      <a:r>
                        <a:rPr lang="en-US" sz="1600" cap="none" baseline="0" dirty="0" smtClean="0">
                          <a:latin typeface="Calibri" panose="020F0502020204030204" pitchFamily="34" charset="0"/>
                          <a:cs typeface="Calibri" panose="020F0502020204030204" pitchFamily="34" charset="0"/>
                        </a:rPr>
                        <a:t>(5,5,3)</a:t>
                      </a:r>
                      <a:endParaRPr lang="en-US" sz="1600" dirty="0" smtClean="0"/>
                    </a:p>
                  </a:txBody>
                  <a:tcPr>
                    <a:solidFill>
                      <a:schemeClr val="bg2">
                        <a:lumMod val="40000"/>
                        <a:lumOff val="60000"/>
                      </a:schemeClr>
                    </a:solidFill>
                  </a:tcPr>
                </a:tc>
                <a:tc>
                  <a:txBody>
                    <a:bodyPr/>
                    <a:lstStyle/>
                    <a:p>
                      <a:r>
                        <a:rPr lang="en-US" sz="1600" dirty="0" smtClean="0">
                          <a:latin typeface="Calibri" panose="020F0502020204030204" pitchFamily="34" charset="0"/>
                          <a:cs typeface="Calibri" panose="020F0502020204030204" pitchFamily="34" charset="0"/>
                        </a:rPr>
                        <a:t>Customers who have purchased recently, frequently but for lower monetary values.</a:t>
                      </a:r>
                      <a:endParaRPr lang="en-US" sz="1600" dirty="0">
                        <a:latin typeface="Calibri" panose="020F0502020204030204" pitchFamily="34" charset="0"/>
                        <a:cs typeface="Calibri" panose="020F0502020204030204" pitchFamily="34" charset="0"/>
                      </a:endParaRPr>
                    </a:p>
                  </a:txBody>
                  <a:tcPr>
                    <a:solidFill>
                      <a:schemeClr val="bg2">
                        <a:lumMod val="40000"/>
                        <a:lumOff val="60000"/>
                      </a:schemeClr>
                    </a:solidFill>
                  </a:tcPr>
                </a:tc>
                <a:extLst>
                  <a:ext uri="{0D108BD9-81ED-4DB2-BD59-A6C34878D82A}">
                    <a16:rowId xmlns:a16="http://schemas.microsoft.com/office/drawing/2014/main" val="2288994520"/>
                  </a:ext>
                </a:extLst>
              </a:tr>
              <a:tr h="203512">
                <a:tc>
                  <a:txBody>
                    <a:bodyPr/>
                    <a:lstStyle/>
                    <a:p>
                      <a:r>
                        <a:rPr lang="en-US" sz="1600" dirty="0" smtClean="0">
                          <a:latin typeface="Calibri" panose="020F0502020204030204" pitchFamily="34" charset="0"/>
                          <a:cs typeface="Calibri" panose="020F0502020204030204" pitchFamily="34" charset="0"/>
                        </a:rPr>
                        <a:t>          1</a:t>
                      </a:r>
                      <a:endParaRPr lang="en-US" sz="1600" dirty="0">
                        <a:latin typeface="Calibri" panose="020F0502020204030204" pitchFamily="34" charset="0"/>
                        <a:cs typeface="Calibri" panose="020F0502020204030204" pitchFamily="34" charset="0"/>
                      </a:endParaRPr>
                    </a:p>
                  </a:txBody>
                  <a:tcPr>
                    <a:solidFill>
                      <a:schemeClr val="accent5">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smtClean="0">
                          <a:latin typeface="Calibri" panose="020F0502020204030204" pitchFamily="34" charset="0"/>
                          <a:cs typeface="Calibri" panose="020F0502020204030204" pitchFamily="34" charset="0"/>
                        </a:rPr>
                        <a:t>               </a:t>
                      </a:r>
                      <a:r>
                        <a:rPr lang="en-US" sz="1600" cap="none" baseline="0" dirty="0" smtClean="0">
                          <a:latin typeface="Calibri" panose="020F0502020204030204" pitchFamily="34" charset="0"/>
                          <a:cs typeface="Calibri" panose="020F0502020204030204" pitchFamily="34" charset="0"/>
                        </a:rPr>
                        <a:t>(2,1,6)</a:t>
                      </a:r>
                      <a:endParaRPr lang="en-US" sz="1600" dirty="0" smtClean="0"/>
                    </a:p>
                  </a:txBody>
                  <a:tcPr>
                    <a:solidFill>
                      <a:schemeClr val="accent5">
                        <a:lumMod val="40000"/>
                        <a:lumOff val="60000"/>
                      </a:schemeClr>
                    </a:solidFill>
                  </a:tcPr>
                </a:tc>
                <a:tc>
                  <a:txBody>
                    <a:bodyPr/>
                    <a:lstStyle/>
                    <a:p>
                      <a:r>
                        <a:rPr lang="en-US" sz="1600" dirty="0" smtClean="0">
                          <a:latin typeface="Calibri" panose="020F0502020204030204" pitchFamily="34" charset="0"/>
                          <a:cs typeface="Calibri" panose="020F0502020204030204" pitchFamily="34" charset="0"/>
                        </a:rPr>
                        <a:t>Customer who have purchased 5 months ago,</a:t>
                      </a:r>
                      <a:r>
                        <a:rPr lang="en-US" sz="1600" baseline="0" dirty="0" smtClean="0">
                          <a:latin typeface="Calibri" panose="020F0502020204030204" pitchFamily="34" charset="0"/>
                          <a:cs typeface="Calibri" panose="020F0502020204030204" pitchFamily="34" charset="0"/>
                        </a:rPr>
                        <a:t> rarely purchases but for higher monetary values.</a:t>
                      </a:r>
                      <a:endParaRPr lang="en-US" sz="1600" dirty="0">
                        <a:latin typeface="Calibri" panose="020F0502020204030204" pitchFamily="34" charset="0"/>
                        <a:cs typeface="Calibri" panose="020F0502020204030204" pitchFamily="34" charset="0"/>
                      </a:endParaRPr>
                    </a:p>
                  </a:txBody>
                  <a:tcPr>
                    <a:solidFill>
                      <a:schemeClr val="accent5">
                        <a:lumMod val="40000"/>
                        <a:lumOff val="60000"/>
                      </a:schemeClr>
                    </a:solidFill>
                  </a:tcPr>
                </a:tc>
                <a:extLst>
                  <a:ext uri="{0D108BD9-81ED-4DB2-BD59-A6C34878D82A}">
                    <a16:rowId xmlns:a16="http://schemas.microsoft.com/office/drawing/2014/main" val="3914405247"/>
                  </a:ext>
                </a:extLst>
              </a:tr>
              <a:tr h="558956">
                <a:tc>
                  <a:txBody>
                    <a:bodyPr/>
                    <a:lstStyle/>
                    <a:p>
                      <a:r>
                        <a:rPr lang="en-US" sz="1600" dirty="0" smtClean="0">
                          <a:latin typeface="Calibri" panose="020F0502020204030204" pitchFamily="34" charset="0"/>
                          <a:cs typeface="Calibri" panose="020F0502020204030204" pitchFamily="34" charset="0"/>
                        </a:rPr>
                        <a:t>          0</a:t>
                      </a:r>
                      <a:endParaRPr lang="en-US" sz="1600" dirty="0">
                        <a:latin typeface="Calibri" panose="020F0502020204030204" pitchFamily="34" charset="0"/>
                        <a:cs typeface="Calibri" panose="020F0502020204030204" pitchFamily="34" charset="0"/>
                      </a:endParaRPr>
                    </a:p>
                  </a:txBody>
                  <a:tcPr>
                    <a:solidFill>
                      <a:srgbClr val="00FFFF"/>
                    </a:solidFill>
                  </a:tcPr>
                </a:tc>
                <a:tc>
                  <a:txBody>
                    <a:bodyPr/>
                    <a:lstStyle/>
                    <a:p>
                      <a:r>
                        <a:rPr lang="en-US" sz="1600" dirty="0" smtClean="0">
                          <a:latin typeface="Calibri" panose="020F0502020204030204" pitchFamily="34" charset="0"/>
                          <a:cs typeface="Calibri" panose="020F0502020204030204" pitchFamily="34" charset="0"/>
                        </a:rPr>
                        <a:t>               </a:t>
                      </a:r>
                      <a:r>
                        <a:rPr lang="en-US" sz="1600" cap="none" baseline="0" dirty="0" smtClean="0">
                          <a:latin typeface="Calibri" panose="020F0502020204030204" pitchFamily="34" charset="0"/>
                          <a:cs typeface="Calibri" panose="020F0502020204030204" pitchFamily="34" charset="0"/>
                        </a:rPr>
                        <a:t>(1,2,4) </a:t>
                      </a:r>
                      <a:endParaRPr lang="en-US" sz="1600" dirty="0">
                        <a:latin typeface="Calibri" panose="020F0502020204030204" pitchFamily="34" charset="0"/>
                        <a:cs typeface="Calibri" panose="020F0502020204030204" pitchFamily="34" charset="0"/>
                      </a:endParaRPr>
                    </a:p>
                  </a:txBody>
                  <a:tcPr>
                    <a:solidFill>
                      <a:srgbClr val="00FFFF"/>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smtClean="0">
                          <a:latin typeface="Calibri" panose="020F0502020204030204" pitchFamily="34" charset="0"/>
                          <a:cs typeface="Calibri" panose="020F0502020204030204" pitchFamily="34" charset="0"/>
                        </a:rPr>
                        <a:t>Customer who have purchased 9 months ago,</a:t>
                      </a:r>
                      <a:r>
                        <a:rPr lang="en-US" sz="1600" baseline="0" dirty="0" smtClean="0">
                          <a:latin typeface="Calibri" panose="020F0502020204030204" pitchFamily="34" charset="0"/>
                          <a:cs typeface="Calibri" panose="020F0502020204030204" pitchFamily="34" charset="0"/>
                        </a:rPr>
                        <a:t> rarely purchases but for average monetary values.</a:t>
                      </a:r>
                      <a:endParaRPr lang="en-US" sz="1600" dirty="0" smtClean="0">
                        <a:latin typeface="Calibri" panose="020F0502020204030204" pitchFamily="34" charset="0"/>
                        <a:cs typeface="Calibri" panose="020F0502020204030204" pitchFamily="34" charset="0"/>
                      </a:endParaRPr>
                    </a:p>
                  </a:txBody>
                  <a:tcPr>
                    <a:solidFill>
                      <a:srgbClr val="00FFFF"/>
                    </a:solidFill>
                  </a:tcPr>
                </a:tc>
                <a:extLst>
                  <a:ext uri="{0D108BD9-81ED-4DB2-BD59-A6C34878D82A}">
                    <a16:rowId xmlns:a16="http://schemas.microsoft.com/office/drawing/2014/main" val="1707640055"/>
                  </a:ext>
                </a:extLst>
              </a:tr>
            </a:tbl>
          </a:graphicData>
        </a:graphic>
      </p:graphicFrame>
    </p:spTree>
    <p:extLst>
      <p:ext uri="{BB962C8B-B14F-4D97-AF65-F5344CB8AC3E}">
        <p14:creationId xmlns:p14="http://schemas.microsoft.com/office/powerpoint/2010/main" val="2983023066"/>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657" y="992777"/>
            <a:ext cx="11481663" cy="5643154"/>
          </a:xfrm>
        </p:spPr>
        <p:txBody>
          <a:bodyPr>
            <a:normAutofit/>
          </a:bodyPr>
          <a:lstStyle/>
          <a:p>
            <a:endParaRPr lang="en-US" sz="2800" dirty="0"/>
          </a:p>
        </p:txBody>
      </p:sp>
      <p:sp>
        <p:nvSpPr>
          <p:cNvPr id="3" name="Content Placeholder 2"/>
          <p:cNvSpPr>
            <a:spLocks noGrp="1"/>
          </p:cNvSpPr>
          <p:nvPr>
            <p:ph idx="1"/>
          </p:nvPr>
        </p:nvSpPr>
        <p:spPr>
          <a:xfrm>
            <a:off x="222657" y="180703"/>
            <a:ext cx="10784977" cy="646611"/>
          </a:xfrm>
        </p:spPr>
        <p:txBody>
          <a:bodyPr>
            <a:normAutofit/>
          </a:bodyPr>
          <a:lstStyle/>
          <a:p>
            <a:pPr marL="0" indent="0">
              <a:buNone/>
            </a:pPr>
            <a:r>
              <a:rPr lang="en-US" sz="2400" b="1" u="sng" dirty="0" smtClean="0">
                <a:solidFill>
                  <a:schemeClr val="bg1"/>
                </a:solidFill>
                <a:latin typeface="Calibri" panose="020F0502020204030204" pitchFamily="34" charset="0"/>
                <a:cs typeface="Calibri" panose="020F0502020204030204" pitchFamily="34" charset="0"/>
              </a:rPr>
              <a:t>ACTIONABLE MARKETING STRATEGIES BASED ON HIERARCHIAL CLUSTERING:</a:t>
            </a:r>
            <a:endParaRPr lang="en-US" sz="2400" b="1" u="sng" dirty="0">
              <a:solidFill>
                <a:schemeClr val="bg1"/>
              </a:solidFill>
              <a:latin typeface="Calibri" panose="020F0502020204030204" pitchFamily="34" charset="0"/>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47955485"/>
              </p:ext>
            </p:extLst>
          </p:nvPr>
        </p:nvGraphicFramePr>
        <p:xfrm>
          <a:off x="222657" y="992777"/>
          <a:ext cx="11481663" cy="5558557"/>
        </p:xfrm>
        <a:graphic>
          <a:graphicData uri="http://schemas.openxmlformats.org/drawingml/2006/table">
            <a:tbl>
              <a:tblPr firstRow="1" bandRow="1">
                <a:tableStyleId>{5C22544A-7EE6-4342-B048-85BDC9FD1C3A}</a:tableStyleId>
              </a:tblPr>
              <a:tblGrid>
                <a:gridCol w="1510349">
                  <a:extLst>
                    <a:ext uri="{9D8B030D-6E8A-4147-A177-3AD203B41FA5}">
                      <a16:colId xmlns:a16="http://schemas.microsoft.com/office/drawing/2014/main" val="4011235331"/>
                    </a:ext>
                  </a:extLst>
                </a:gridCol>
                <a:gridCol w="3944983">
                  <a:extLst>
                    <a:ext uri="{9D8B030D-6E8A-4147-A177-3AD203B41FA5}">
                      <a16:colId xmlns:a16="http://schemas.microsoft.com/office/drawing/2014/main" val="2907329126"/>
                    </a:ext>
                  </a:extLst>
                </a:gridCol>
                <a:gridCol w="6026331">
                  <a:extLst>
                    <a:ext uri="{9D8B030D-6E8A-4147-A177-3AD203B41FA5}">
                      <a16:colId xmlns:a16="http://schemas.microsoft.com/office/drawing/2014/main" val="267348267"/>
                    </a:ext>
                  </a:extLst>
                </a:gridCol>
              </a:tblGrid>
              <a:tr h="806165">
                <a:tc>
                  <a:txBody>
                    <a:bodyPr/>
                    <a:lstStyle/>
                    <a:p>
                      <a:r>
                        <a:rPr lang="en-US" dirty="0" smtClean="0"/>
                        <a:t>    CLUSTERS</a:t>
                      </a:r>
                      <a:endParaRPr lang="en-US" dirty="0"/>
                    </a:p>
                  </a:txBody>
                  <a:tcPr>
                    <a:solidFill>
                      <a:srgbClr val="FF33CC"/>
                    </a:solidFill>
                  </a:tcPr>
                </a:tc>
                <a:tc>
                  <a:txBody>
                    <a:bodyPr/>
                    <a:lstStyle/>
                    <a:p>
                      <a:r>
                        <a:rPr lang="en-US" dirty="0" smtClean="0"/>
                        <a:t>     CUSTOMERS TYPE</a:t>
                      </a:r>
                      <a:endParaRPr lang="en-US" dirty="0"/>
                    </a:p>
                  </a:txBody>
                  <a:tcPr>
                    <a:solidFill>
                      <a:srgbClr val="FF33CC"/>
                    </a:solidFill>
                  </a:tcPr>
                </a:tc>
                <a:tc>
                  <a:txBody>
                    <a:bodyPr/>
                    <a:lstStyle/>
                    <a:p>
                      <a:r>
                        <a:rPr lang="en-US" dirty="0" smtClean="0"/>
                        <a:t>          ACTIONABLE</a:t>
                      </a:r>
                      <a:r>
                        <a:rPr lang="en-US" baseline="0" dirty="0" smtClean="0"/>
                        <a:t> MARKETING STRATEGIES</a:t>
                      </a:r>
                      <a:endParaRPr lang="en-US" dirty="0"/>
                    </a:p>
                  </a:txBody>
                  <a:tcPr>
                    <a:solidFill>
                      <a:srgbClr val="FF33CC"/>
                    </a:solidFill>
                  </a:tcPr>
                </a:tc>
                <a:extLst>
                  <a:ext uri="{0D108BD9-81ED-4DB2-BD59-A6C34878D82A}">
                    <a16:rowId xmlns:a16="http://schemas.microsoft.com/office/drawing/2014/main" val="2553271123"/>
                  </a:ext>
                </a:extLst>
              </a:tr>
              <a:tr h="806165">
                <a:tc>
                  <a:txBody>
                    <a:bodyPr/>
                    <a:lstStyle/>
                    <a:p>
                      <a:r>
                        <a:rPr lang="en-US" sz="1600" dirty="0" smtClean="0">
                          <a:latin typeface="Calibri" panose="020F0502020204030204" pitchFamily="34" charset="0"/>
                          <a:cs typeface="Calibri" panose="020F0502020204030204" pitchFamily="34" charset="0"/>
                        </a:rPr>
                        <a:t>           5</a:t>
                      </a:r>
                      <a:endParaRPr lang="en-US" sz="1600" dirty="0">
                        <a:latin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r>
                        <a:rPr lang="en-US" dirty="0" smtClean="0">
                          <a:latin typeface="Calibri" panose="020F0502020204030204" pitchFamily="34" charset="0"/>
                          <a:cs typeface="Calibri" panose="020F0502020204030204" pitchFamily="34" charset="0"/>
                        </a:rPr>
                        <a:t>Champion Customers (6,6,1)</a:t>
                      </a:r>
                      <a:endParaRPr lang="en-US" dirty="0">
                        <a:latin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r>
                        <a:rPr lang="en-US" dirty="0" smtClean="0">
                          <a:latin typeface="Calibri" panose="020F0502020204030204" pitchFamily="34" charset="0"/>
                          <a:cs typeface="Calibri" panose="020F0502020204030204" pitchFamily="34" charset="0"/>
                        </a:rPr>
                        <a:t>Offer membership/ Loyalty program,</a:t>
                      </a:r>
                      <a:r>
                        <a:rPr lang="en-US" baseline="0" dirty="0" smtClean="0">
                          <a:latin typeface="Calibri" panose="020F0502020204030204" pitchFamily="34" charset="0"/>
                          <a:cs typeface="Calibri" panose="020F0502020204030204" pitchFamily="34" charset="0"/>
                        </a:rPr>
                        <a:t> recommend other products.</a:t>
                      </a:r>
                      <a:endParaRPr lang="en-US" dirty="0">
                        <a:latin typeface="Calibri" panose="020F0502020204030204" pitchFamily="34" charset="0"/>
                        <a:cs typeface="Calibri" panose="020F0502020204030204" pitchFamily="34" charset="0"/>
                      </a:endParaRPr>
                    </a:p>
                  </a:txBody>
                  <a:tcPr>
                    <a:solidFill>
                      <a:schemeClr val="accent6">
                        <a:lumMod val="40000"/>
                        <a:lumOff val="60000"/>
                      </a:schemeClr>
                    </a:solidFill>
                  </a:tcPr>
                </a:tc>
                <a:extLst>
                  <a:ext uri="{0D108BD9-81ED-4DB2-BD59-A6C34878D82A}">
                    <a16:rowId xmlns:a16="http://schemas.microsoft.com/office/drawing/2014/main" val="1127574874"/>
                  </a:ext>
                </a:extLst>
              </a:tr>
              <a:tr h="721567">
                <a:tc>
                  <a:txBody>
                    <a:bodyPr/>
                    <a:lstStyle/>
                    <a:p>
                      <a:r>
                        <a:rPr lang="en-US" sz="1600" dirty="0" smtClean="0">
                          <a:latin typeface="Calibri" panose="020F0502020204030204" pitchFamily="34" charset="0"/>
                          <a:cs typeface="Calibri" panose="020F0502020204030204" pitchFamily="34" charset="0"/>
                        </a:rPr>
                        <a:t>           4</a:t>
                      </a:r>
                      <a:endParaRPr lang="en-US" sz="1600" dirty="0">
                        <a:latin typeface="Calibri" panose="020F0502020204030204" pitchFamily="34" charset="0"/>
                        <a:cs typeface="Calibri" panose="020F0502020204030204" pitchFamily="34" charset="0"/>
                      </a:endParaRPr>
                    </a:p>
                  </a:txBody>
                  <a:tcPr>
                    <a:solidFill>
                      <a:schemeClr val="accent3">
                        <a:lumMod val="40000"/>
                        <a:lumOff val="60000"/>
                      </a:schemeClr>
                    </a:solidFill>
                  </a:tcPr>
                </a:tc>
                <a:tc>
                  <a:txBody>
                    <a:bodyPr/>
                    <a:lstStyle/>
                    <a:p>
                      <a:r>
                        <a:rPr lang="en-US" sz="1800" cap="small" dirty="0" smtClean="0">
                          <a:latin typeface="Calibri" panose="020F0502020204030204" pitchFamily="34" charset="0"/>
                          <a:cs typeface="Calibri" panose="020F0502020204030204" pitchFamily="34" charset="0"/>
                        </a:rPr>
                        <a:t>P</a:t>
                      </a:r>
                      <a:r>
                        <a:rPr lang="en-US" sz="1800" cap="none" baseline="0" dirty="0" smtClean="0">
                          <a:latin typeface="Calibri" panose="020F0502020204030204" pitchFamily="34" charset="0"/>
                          <a:cs typeface="Calibri" panose="020F0502020204030204" pitchFamily="34" charset="0"/>
                        </a:rPr>
                        <a:t>romising Customers (4,4,2)</a:t>
                      </a:r>
                      <a:endParaRPr lang="en-US" dirty="0"/>
                    </a:p>
                  </a:txBody>
                  <a:tcPr>
                    <a:solidFill>
                      <a:schemeClr val="accent3">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cs typeface="Calibri" panose="020F0502020204030204" pitchFamily="34" charset="0"/>
                        </a:rPr>
                        <a:t>Create brand awareness.</a:t>
                      </a:r>
                      <a:r>
                        <a:rPr lang="en-US" baseline="0" dirty="0" smtClean="0">
                          <a:latin typeface="Calibri" panose="020F0502020204030204" pitchFamily="34" charset="0"/>
                          <a:cs typeface="Calibri" panose="020F0502020204030204" pitchFamily="34" charset="0"/>
                        </a:rPr>
                        <a:t> Offer free trials. </a:t>
                      </a:r>
                      <a:endParaRPr lang="en-US" dirty="0" smtClean="0">
                        <a:latin typeface="Calibri" panose="020F0502020204030204" pitchFamily="34" charset="0"/>
                        <a:cs typeface="Calibri" panose="020F0502020204030204" pitchFamily="34" charset="0"/>
                      </a:endParaRPr>
                    </a:p>
                  </a:txBody>
                  <a:tcPr>
                    <a:solidFill>
                      <a:schemeClr val="accent3">
                        <a:lumMod val="40000"/>
                        <a:lumOff val="60000"/>
                      </a:schemeClr>
                    </a:solidFill>
                  </a:tcPr>
                </a:tc>
                <a:extLst>
                  <a:ext uri="{0D108BD9-81ED-4DB2-BD59-A6C34878D82A}">
                    <a16:rowId xmlns:a16="http://schemas.microsoft.com/office/drawing/2014/main" val="2654200128"/>
                  </a:ext>
                </a:extLst>
              </a:tr>
              <a:tr h="806165">
                <a:tc>
                  <a:txBody>
                    <a:bodyPr/>
                    <a:lstStyle/>
                    <a:p>
                      <a:r>
                        <a:rPr lang="en-US" sz="1600" dirty="0" smtClean="0">
                          <a:latin typeface="Calibri" panose="020F0502020204030204" pitchFamily="34" charset="0"/>
                          <a:cs typeface="Calibri" panose="020F0502020204030204" pitchFamily="34" charset="0"/>
                        </a:rPr>
                        <a:t>           3</a:t>
                      </a:r>
                      <a:endParaRPr lang="en-US" sz="1600" dirty="0">
                        <a:latin typeface="Calibri" panose="020F0502020204030204" pitchFamily="34" charset="0"/>
                        <a:cs typeface="Calibri" panose="020F0502020204030204" pitchFamily="34" charset="0"/>
                      </a:endParaRPr>
                    </a:p>
                  </a:txBody>
                  <a:tcPr>
                    <a:solidFill>
                      <a:srgbClr val="FFFF99"/>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cap="none" baseline="0" dirty="0" smtClean="0">
                          <a:latin typeface="Calibri" panose="020F0502020204030204" pitchFamily="34" charset="0"/>
                          <a:cs typeface="Calibri" panose="020F0502020204030204" pitchFamily="34" charset="0"/>
                        </a:rPr>
                        <a:t>Customers needing attention (3,3,5) </a:t>
                      </a:r>
                      <a:endParaRPr lang="en-US" dirty="0" smtClean="0"/>
                    </a:p>
                  </a:txBody>
                  <a:tcPr>
                    <a:solidFill>
                      <a:srgbClr val="FFFF99"/>
                    </a:solidFill>
                  </a:tcPr>
                </a:tc>
                <a:tc>
                  <a:txBody>
                    <a:bodyPr/>
                    <a:lstStyle/>
                    <a:p>
                      <a:r>
                        <a:rPr lang="en-US" dirty="0" smtClean="0">
                          <a:latin typeface="Calibri" panose="020F0502020204030204" pitchFamily="34" charset="0"/>
                          <a:cs typeface="Calibri" panose="020F0502020204030204" pitchFamily="34" charset="0"/>
                        </a:rPr>
                        <a:t>Win them back via renewals</a:t>
                      </a:r>
                      <a:r>
                        <a:rPr lang="en-US" baseline="0" dirty="0" smtClean="0">
                          <a:latin typeface="Calibri" panose="020F0502020204030204" pitchFamily="34" charset="0"/>
                          <a:cs typeface="Calibri" panose="020F0502020204030204" pitchFamily="34" charset="0"/>
                        </a:rPr>
                        <a:t> or newer products, don’t lose them to competition, talk to them.</a:t>
                      </a:r>
                      <a:endParaRPr lang="en-US" dirty="0">
                        <a:latin typeface="Calibri" panose="020F0502020204030204" pitchFamily="34" charset="0"/>
                        <a:cs typeface="Calibri" panose="020F0502020204030204" pitchFamily="34" charset="0"/>
                      </a:endParaRPr>
                    </a:p>
                  </a:txBody>
                  <a:tcPr>
                    <a:solidFill>
                      <a:srgbClr val="FFFF99"/>
                    </a:solidFill>
                  </a:tcPr>
                </a:tc>
                <a:extLst>
                  <a:ext uri="{0D108BD9-81ED-4DB2-BD59-A6C34878D82A}">
                    <a16:rowId xmlns:a16="http://schemas.microsoft.com/office/drawing/2014/main" val="2954507952"/>
                  </a:ext>
                </a:extLst>
              </a:tr>
              <a:tr h="806165">
                <a:tc>
                  <a:txBody>
                    <a:bodyPr/>
                    <a:lstStyle/>
                    <a:p>
                      <a:r>
                        <a:rPr lang="en-US" sz="1600" dirty="0" smtClean="0">
                          <a:latin typeface="Calibri" panose="020F0502020204030204" pitchFamily="34" charset="0"/>
                          <a:cs typeface="Calibri" panose="020F0502020204030204" pitchFamily="34" charset="0"/>
                        </a:rPr>
                        <a:t>           2</a:t>
                      </a:r>
                      <a:endParaRPr lang="en-US" sz="1600" dirty="0">
                        <a:latin typeface="Calibri" panose="020F0502020204030204" pitchFamily="34" charset="0"/>
                        <a:cs typeface="Calibri" panose="020F0502020204030204" pitchFamily="34" charset="0"/>
                      </a:endParaRPr>
                    </a:p>
                  </a:txBody>
                  <a:tcPr>
                    <a:solidFill>
                      <a:srgbClr val="66FF66"/>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cap="none" baseline="0" dirty="0" smtClean="0">
                          <a:latin typeface="Calibri" panose="020F0502020204030204" pitchFamily="34" charset="0"/>
                          <a:cs typeface="Calibri" panose="020F0502020204030204" pitchFamily="34" charset="0"/>
                        </a:rPr>
                        <a:t>Loyal Customers (5,5,3)</a:t>
                      </a:r>
                      <a:endParaRPr lang="en-US" dirty="0" smtClean="0"/>
                    </a:p>
                  </a:txBody>
                  <a:tcPr>
                    <a:solidFill>
                      <a:srgbClr val="66FF66"/>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cs typeface="Calibri" panose="020F0502020204030204" pitchFamily="34" charset="0"/>
                        </a:rPr>
                        <a:t>Upsell higher value</a:t>
                      </a:r>
                      <a:r>
                        <a:rPr lang="en-US" baseline="0" dirty="0" smtClean="0">
                          <a:latin typeface="Calibri" panose="020F0502020204030204" pitchFamily="34" charset="0"/>
                          <a:cs typeface="Calibri" panose="020F0502020204030204" pitchFamily="34" charset="0"/>
                        </a:rPr>
                        <a:t> product, ask for review, engage them.</a:t>
                      </a:r>
                      <a:endParaRPr lang="en-US" dirty="0" smtClean="0">
                        <a:latin typeface="Calibri" panose="020F0502020204030204" pitchFamily="34" charset="0"/>
                        <a:cs typeface="Calibri" panose="020F0502020204030204" pitchFamily="34" charset="0"/>
                      </a:endParaRPr>
                    </a:p>
                    <a:p>
                      <a:endParaRPr lang="en-US" dirty="0"/>
                    </a:p>
                  </a:txBody>
                  <a:tcPr>
                    <a:solidFill>
                      <a:srgbClr val="66FF66"/>
                    </a:solidFill>
                  </a:tcPr>
                </a:tc>
                <a:extLst>
                  <a:ext uri="{0D108BD9-81ED-4DB2-BD59-A6C34878D82A}">
                    <a16:rowId xmlns:a16="http://schemas.microsoft.com/office/drawing/2014/main" val="136043334"/>
                  </a:ext>
                </a:extLst>
              </a:tr>
              <a:tr h="806165">
                <a:tc>
                  <a:txBody>
                    <a:bodyPr/>
                    <a:lstStyle/>
                    <a:p>
                      <a:r>
                        <a:rPr lang="en-US" sz="1600" dirty="0" smtClean="0">
                          <a:latin typeface="Calibri" panose="020F0502020204030204" pitchFamily="34" charset="0"/>
                          <a:cs typeface="Calibri" panose="020F0502020204030204" pitchFamily="34" charset="0"/>
                        </a:rPr>
                        <a:t>           1</a:t>
                      </a:r>
                      <a:endParaRPr lang="en-US" sz="1600" dirty="0">
                        <a:latin typeface="Calibri" panose="020F0502020204030204" pitchFamily="34" charset="0"/>
                        <a:cs typeface="Calibri" panose="020F0502020204030204" pitchFamily="34" charset="0"/>
                      </a:endParaRPr>
                    </a:p>
                  </a:txBody>
                  <a:tcPr>
                    <a:solidFill>
                      <a:schemeClr val="tx2">
                        <a:lumMod val="60000"/>
                        <a:lumOff val="40000"/>
                      </a:schemeClr>
                    </a:solidFill>
                  </a:tcPr>
                </a:tc>
                <a:tc>
                  <a:txBody>
                    <a:bodyPr/>
                    <a:lstStyle/>
                    <a:p>
                      <a:r>
                        <a:rPr lang="en-US" sz="1800" cap="small" dirty="0" smtClean="0">
                          <a:latin typeface="Calibri" panose="020F0502020204030204" pitchFamily="34" charset="0"/>
                          <a:cs typeface="Calibri" panose="020F0502020204030204" pitchFamily="34" charset="0"/>
                        </a:rPr>
                        <a:t>A</a:t>
                      </a:r>
                      <a:r>
                        <a:rPr lang="en-US" sz="1800" cap="none" baseline="0" dirty="0" smtClean="0">
                          <a:latin typeface="Calibri" panose="020F0502020204030204" pitchFamily="34" charset="0"/>
                          <a:cs typeface="Calibri" panose="020F0502020204030204" pitchFamily="34" charset="0"/>
                        </a:rPr>
                        <a:t>t Risk Customers (2,1,6)</a:t>
                      </a:r>
                      <a:endParaRPr lang="en-US" dirty="0"/>
                    </a:p>
                  </a:txBody>
                  <a:tcPr>
                    <a:solidFill>
                      <a:schemeClr val="tx2">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Calibri" panose="020F0502020204030204" pitchFamily="34" charset="0"/>
                          <a:cs typeface="Calibri" panose="020F0502020204030204" pitchFamily="34" charset="0"/>
                        </a:rPr>
                        <a:t>Send</a:t>
                      </a:r>
                      <a:r>
                        <a:rPr lang="en-US" baseline="0" dirty="0" smtClean="0">
                          <a:latin typeface="Calibri" panose="020F0502020204030204" pitchFamily="34" charset="0"/>
                          <a:cs typeface="Calibri" panose="020F0502020204030204" pitchFamily="34" charset="0"/>
                        </a:rPr>
                        <a:t> personalized Emails to reconnect, offer renewals, provide helpful resources.</a:t>
                      </a:r>
                      <a:endParaRPr lang="en-US" dirty="0" smtClean="0">
                        <a:latin typeface="Calibri" panose="020F0502020204030204" pitchFamily="34" charset="0"/>
                        <a:cs typeface="Calibri" panose="020F0502020204030204" pitchFamily="34" charset="0"/>
                      </a:endParaRPr>
                    </a:p>
                  </a:txBody>
                  <a:tcPr>
                    <a:solidFill>
                      <a:schemeClr val="tx2">
                        <a:lumMod val="60000"/>
                        <a:lumOff val="40000"/>
                      </a:schemeClr>
                    </a:solidFill>
                  </a:tcPr>
                </a:tc>
                <a:extLst>
                  <a:ext uri="{0D108BD9-81ED-4DB2-BD59-A6C34878D82A}">
                    <a16:rowId xmlns:a16="http://schemas.microsoft.com/office/drawing/2014/main" val="4059996355"/>
                  </a:ext>
                </a:extLst>
              </a:tr>
              <a:tr h="806165">
                <a:tc>
                  <a:txBody>
                    <a:bodyPr/>
                    <a:lstStyle/>
                    <a:p>
                      <a:r>
                        <a:rPr lang="en-US" sz="1600" dirty="0" smtClean="0">
                          <a:latin typeface="Calibri" panose="020F0502020204030204" pitchFamily="34" charset="0"/>
                          <a:cs typeface="Calibri" panose="020F0502020204030204" pitchFamily="34" charset="0"/>
                        </a:rPr>
                        <a:t>           0</a:t>
                      </a:r>
                      <a:endParaRPr lang="en-US" sz="1600" dirty="0">
                        <a:latin typeface="Calibri" panose="020F0502020204030204" pitchFamily="34" charset="0"/>
                        <a:cs typeface="Calibri" panose="020F0502020204030204" pitchFamily="34" charset="0"/>
                      </a:endParaRPr>
                    </a:p>
                  </a:txBody>
                  <a:tcPr>
                    <a:solidFill>
                      <a:schemeClr val="accent4">
                        <a:lumMod val="20000"/>
                        <a:lumOff val="80000"/>
                      </a:schemeClr>
                    </a:solidFill>
                  </a:tcPr>
                </a:tc>
                <a:tc>
                  <a:txBody>
                    <a:bodyPr/>
                    <a:lstStyle/>
                    <a:p>
                      <a:r>
                        <a:rPr lang="en-US" sz="1800" cap="none" baseline="0" dirty="0" smtClean="0">
                          <a:latin typeface="Calibri" panose="020F0502020204030204" pitchFamily="34" charset="0"/>
                          <a:cs typeface="Calibri" panose="020F0502020204030204" pitchFamily="34" charset="0"/>
                        </a:rPr>
                        <a:t>Least valuable Customers (1,2,4) </a:t>
                      </a:r>
                      <a:endParaRPr lang="en-US" dirty="0"/>
                    </a:p>
                  </a:txBody>
                  <a:tcPr>
                    <a:solidFill>
                      <a:schemeClr val="accent4">
                        <a:lumMod val="20000"/>
                        <a:lumOff val="80000"/>
                      </a:schemeClr>
                    </a:solidFill>
                  </a:tcPr>
                </a:tc>
                <a:tc>
                  <a:txBody>
                    <a:bodyPr/>
                    <a:lstStyle/>
                    <a:p>
                      <a:r>
                        <a:rPr lang="en-US" dirty="0" smtClean="0">
                          <a:latin typeface="Calibri" panose="020F0502020204030204" pitchFamily="34" charset="0"/>
                          <a:cs typeface="Calibri" panose="020F0502020204030204" pitchFamily="34" charset="0"/>
                        </a:rPr>
                        <a:t>Share valuable resources, recommend</a:t>
                      </a:r>
                      <a:r>
                        <a:rPr lang="en-US" baseline="0" dirty="0" smtClean="0">
                          <a:latin typeface="Calibri" panose="020F0502020204030204" pitchFamily="34" charset="0"/>
                          <a:cs typeface="Calibri" panose="020F0502020204030204" pitchFamily="34" charset="0"/>
                        </a:rPr>
                        <a:t> popular products/ renewals at discount, reconnect with them.</a:t>
                      </a:r>
                      <a:endParaRPr lang="en-US" dirty="0">
                        <a:latin typeface="Calibri" panose="020F0502020204030204" pitchFamily="34" charset="0"/>
                        <a:cs typeface="Calibri" panose="020F0502020204030204" pitchFamily="34" charset="0"/>
                      </a:endParaRPr>
                    </a:p>
                  </a:txBody>
                  <a:tcPr>
                    <a:solidFill>
                      <a:schemeClr val="accent4">
                        <a:lumMod val="20000"/>
                        <a:lumOff val="80000"/>
                      </a:schemeClr>
                    </a:solidFill>
                  </a:tcPr>
                </a:tc>
                <a:extLst>
                  <a:ext uri="{0D108BD9-81ED-4DB2-BD59-A6C34878D82A}">
                    <a16:rowId xmlns:a16="http://schemas.microsoft.com/office/drawing/2014/main" val="2929149155"/>
                  </a:ext>
                </a:extLst>
              </a:tr>
            </a:tbl>
          </a:graphicData>
        </a:graphic>
      </p:graphicFrame>
    </p:spTree>
    <p:extLst>
      <p:ext uri="{BB962C8B-B14F-4D97-AF65-F5344CB8AC3E}">
        <p14:creationId xmlns:p14="http://schemas.microsoft.com/office/powerpoint/2010/main" val="2357406596"/>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907" y="3831771"/>
            <a:ext cx="11216641" cy="2920274"/>
          </a:xfrm>
        </p:spPr>
        <p:txBody>
          <a:bodyPr>
            <a:noAutofit/>
          </a:bodyPr>
          <a:lstStyle/>
          <a:p>
            <a:r>
              <a:rPr lang="en-US" sz="2800" cap="none" dirty="0" smtClean="0">
                <a:latin typeface="Calibri" panose="020F0502020204030204" pitchFamily="34" charset="0"/>
                <a:cs typeface="Calibri" panose="020F0502020204030204" pitchFamily="34" charset="0"/>
              </a:rPr>
              <a:t>1</a:t>
            </a:r>
            <a:r>
              <a:rPr lang="en-US" sz="2800" cap="none" dirty="0">
                <a:latin typeface="Calibri" panose="020F0502020204030204" pitchFamily="34" charset="0"/>
                <a:cs typeface="Calibri" panose="020F0502020204030204" pitchFamily="34" charset="0"/>
              </a:rPr>
              <a:t>. Hierarchical clustering is doing a good job in finding clusters with varying attributes for customers, however the cluster sizes are imbalanced</a:t>
            </a:r>
            <a:r>
              <a:rPr lang="en-US" sz="2800" cap="none" dirty="0" smtClean="0">
                <a:latin typeface="Calibri" panose="020F0502020204030204" pitchFamily="34" charset="0"/>
                <a:cs typeface="Calibri" panose="020F0502020204030204" pitchFamily="34" charset="0"/>
              </a:rPr>
              <a:t>.</a:t>
            </a:r>
            <a:br>
              <a:rPr lang="en-US" sz="2800" cap="none" dirty="0" smtClean="0">
                <a:latin typeface="Calibri" panose="020F0502020204030204" pitchFamily="34" charset="0"/>
                <a:cs typeface="Calibri" panose="020F0502020204030204" pitchFamily="34" charset="0"/>
              </a:rPr>
            </a:br>
            <a:r>
              <a:rPr lang="en-US" sz="2800" cap="none" dirty="0" smtClean="0">
                <a:latin typeface="Calibri" panose="020F0502020204030204" pitchFamily="34" charset="0"/>
                <a:cs typeface="Calibri" panose="020F0502020204030204" pitchFamily="34" charset="0"/>
              </a:rPr>
              <a:t> </a:t>
            </a:r>
            <a:br>
              <a:rPr lang="en-US" sz="2800" cap="none" dirty="0" smtClean="0">
                <a:latin typeface="Calibri" panose="020F0502020204030204" pitchFamily="34" charset="0"/>
                <a:cs typeface="Calibri" panose="020F0502020204030204" pitchFamily="34" charset="0"/>
              </a:rPr>
            </a:br>
            <a:r>
              <a:rPr lang="en-US" sz="2800" cap="none" dirty="0" smtClean="0">
                <a:latin typeface="Calibri" panose="020F0502020204030204" pitchFamily="34" charset="0"/>
                <a:cs typeface="Calibri" panose="020F0502020204030204" pitchFamily="34" charset="0"/>
              </a:rPr>
              <a:t>2. </a:t>
            </a:r>
            <a:r>
              <a:rPr lang="en-US" sz="2800" cap="none" dirty="0">
                <a:latin typeface="Calibri" panose="020F0502020204030204" pitchFamily="34" charset="0"/>
                <a:cs typeface="Calibri" panose="020F0502020204030204" pitchFamily="34" charset="0"/>
              </a:rPr>
              <a:t>K-means clustering is also doing a good job in finding varying clusters of customers, with balanced cluster sizes as well</a:t>
            </a:r>
            <a:r>
              <a:rPr lang="en-US" sz="2800" cap="none" dirty="0" smtClean="0">
                <a:latin typeface="Calibri" panose="020F0502020204030204" pitchFamily="34" charset="0"/>
                <a:cs typeface="Calibri" panose="020F0502020204030204" pitchFamily="34" charset="0"/>
              </a:rPr>
              <a:t>.</a:t>
            </a:r>
            <a:br>
              <a:rPr lang="en-US" sz="2800" cap="none" dirty="0" smtClean="0">
                <a:latin typeface="Calibri" panose="020F0502020204030204" pitchFamily="34" charset="0"/>
                <a:cs typeface="Calibri" panose="020F0502020204030204" pitchFamily="34" charset="0"/>
              </a:rPr>
            </a:br>
            <a:r>
              <a:rPr lang="en-US" sz="2800" cap="none" dirty="0" smtClean="0">
                <a:latin typeface="Calibri" panose="020F0502020204030204" pitchFamily="34" charset="0"/>
                <a:cs typeface="Calibri" panose="020F0502020204030204" pitchFamily="34" charset="0"/>
              </a:rPr>
              <a:t> </a:t>
            </a:r>
            <a:endParaRPr lang="en-US" sz="28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74907" y="111034"/>
            <a:ext cx="2912429" cy="977537"/>
          </a:xfrm>
        </p:spPr>
        <p:txBody>
          <a:bodyPr>
            <a:normAutofit/>
          </a:bodyPr>
          <a:lstStyle/>
          <a:p>
            <a:pPr marL="0" indent="0">
              <a:buNone/>
            </a:pPr>
            <a:r>
              <a:rPr lang="en-US" sz="2800" b="1" u="sng" cap="all" dirty="0" smtClean="0">
                <a:solidFill>
                  <a:schemeClr val="bg1"/>
                </a:solidFill>
                <a:latin typeface="Calibri" panose="020F0502020204030204" pitchFamily="34" charset="0"/>
                <a:cs typeface="Calibri" panose="020F0502020204030204" pitchFamily="34" charset="0"/>
              </a:rPr>
              <a:t>Observations: </a:t>
            </a:r>
            <a:endParaRPr lang="en-US" sz="2800" b="1" u="sng" cap="all" dirty="0">
              <a:solidFill>
                <a:schemeClr val="bg1"/>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440371" y="931954"/>
            <a:ext cx="8776923" cy="2796266"/>
          </a:xfrm>
          <a:prstGeom prst="rect">
            <a:avLst/>
          </a:prstGeom>
        </p:spPr>
      </p:pic>
    </p:spTree>
    <p:extLst>
      <p:ext uri="{BB962C8B-B14F-4D97-AF65-F5344CB8AC3E}">
        <p14:creationId xmlns:p14="http://schemas.microsoft.com/office/powerpoint/2010/main" val="1066272258"/>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5551"/>
            <a:ext cx="11821297" cy="1937719"/>
          </a:xfrm>
        </p:spPr>
        <p:txBody>
          <a:bodyPr>
            <a:normAutofit/>
          </a:bodyPr>
          <a:lstStyle/>
          <a:p>
            <a:endParaRPr lang="en-US" sz="2000" dirty="0"/>
          </a:p>
        </p:txBody>
      </p:sp>
      <p:sp>
        <p:nvSpPr>
          <p:cNvPr id="3" name="Content Placeholder 2"/>
          <p:cNvSpPr>
            <a:spLocks noGrp="1"/>
          </p:cNvSpPr>
          <p:nvPr>
            <p:ph idx="1"/>
          </p:nvPr>
        </p:nvSpPr>
        <p:spPr>
          <a:xfrm>
            <a:off x="92029" y="102327"/>
            <a:ext cx="7162211" cy="594360"/>
          </a:xfrm>
        </p:spPr>
        <p:txBody>
          <a:bodyPr>
            <a:normAutofit/>
          </a:bodyPr>
          <a:lstStyle/>
          <a:p>
            <a:pPr marL="0" indent="0">
              <a:buNone/>
            </a:pPr>
            <a:r>
              <a:rPr lang="en-US" sz="2400" b="1" u="sng" dirty="0" smtClean="0">
                <a:solidFill>
                  <a:schemeClr val="bg1"/>
                </a:solidFill>
                <a:latin typeface="Calibri" panose="020F0502020204030204" pitchFamily="34" charset="0"/>
                <a:cs typeface="Calibri" panose="020F0502020204030204" pitchFamily="34" charset="0"/>
              </a:rPr>
              <a:t>K- PROTOTYPE CLUSTERING:</a:t>
            </a:r>
            <a:endParaRPr lang="en-US" sz="2400" b="1" u="sng" dirty="0">
              <a:solidFill>
                <a:schemeClr val="bg1"/>
              </a:solidFill>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92029" y="766355"/>
            <a:ext cx="6961914" cy="3766395"/>
          </a:xfrm>
          <a:prstGeom prst="rect">
            <a:avLst/>
          </a:prstGeom>
        </p:spPr>
      </p:pic>
      <p:sp>
        <p:nvSpPr>
          <p:cNvPr id="7" name="Rectangle 6"/>
          <p:cNvSpPr/>
          <p:nvPr/>
        </p:nvSpPr>
        <p:spPr>
          <a:xfrm>
            <a:off x="165463" y="4789714"/>
            <a:ext cx="11930743" cy="1415772"/>
          </a:xfrm>
          <a:prstGeom prst="rect">
            <a:avLst/>
          </a:prstGeom>
        </p:spPr>
        <p:txBody>
          <a:bodyPr wrap="square">
            <a:spAutoFit/>
          </a:bodyPr>
          <a:lstStyle/>
          <a:p>
            <a:r>
              <a:rPr lang="en-US" sz="2400" dirty="0" smtClean="0">
                <a:latin typeface="Calibri" panose="020F0502020204030204" pitchFamily="34" charset="0"/>
                <a:cs typeface="Calibri" panose="020F0502020204030204" pitchFamily="34" charset="0"/>
              </a:rPr>
              <a:t>1. K-Prototype </a:t>
            </a:r>
            <a:r>
              <a:rPr lang="en-US" sz="2400" dirty="0">
                <a:latin typeface="Calibri" panose="020F0502020204030204" pitchFamily="34" charset="0"/>
                <a:cs typeface="Calibri" panose="020F0502020204030204" pitchFamily="34" charset="0"/>
              </a:rPr>
              <a:t>is suitable for Clustering Data with both Continuous and Categorical Variables</a:t>
            </a:r>
            <a:r>
              <a:rPr lang="en-US" sz="2400" dirty="0" smtClean="0">
                <a:latin typeface="Calibri" panose="020F0502020204030204" pitchFamily="34" charset="0"/>
                <a:cs typeface="Calibri" panose="020F0502020204030204" pitchFamily="34" charset="0"/>
              </a:rPr>
              <a:t>.</a:t>
            </a:r>
          </a:p>
          <a:p>
            <a:r>
              <a:rPr lang="en-US" sz="2400" dirty="0" smtClean="0">
                <a:latin typeface="Calibri" panose="020F0502020204030204" pitchFamily="34" charset="0"/>
                <a:cs typeface="Calibri" panose="020F0502020204030204" pitchFamily="34" charset="0"/>
              </a:rPr>
              <a:t>2. K-Mode </a:t>
            </a:r>
            <a:r>
              <a:rPr lang="en-US" sz="2400" dirty="0">
                <a:latin typeface="Calibri" panose="020F0502020204030204" pitchFamily="34" charset="0"/>
                <a:cs typeface="Calibri" panose="020F0502020204030204" pitchFamily="34" charset="0"/>
              </a:rPr>
              <a:t>replaces Mean of Clusters with Mode Value.</a:t>
            </a:r>
          </a:p>
          <a:p>
            <a:pPr marL="342900" indent="-342900">
              <a:buAutoNum type="arabicPeriod"/>
            </a:pPr>
            <a:endParaRPr lang="en-US" sz="2000" dirty="0" smtClean="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066666218"/>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9" y="2673531"/>
            <a:ext cx="11564983" cy="3823062"/>
          </a:xfrm>
        </p:spPr>
        <p:txBody>
          <a:bodyPr>
            <a:normAutofit fontScale="90000"/>
          </a:bodyPr>
          <a:lstStyle/>
          <a:p>
            <a:r>
              <a:rPr lang="en-US" cap="none" dirty="0">
                <a:latin typeface="Calibri" panose="020F0502020204030204" pitchFamily="34" charset="0"/>
                <a:cs typeface="Calibri" panose="020F0502020204030204" pitchFamily="34" charset="0"/>
                <a:hlinkClick r:id="rId2"/>
              </a:rPr>
              <a:t>https://</a:t>
            </a:r>
            <a:r>
              <a:rPr lang="en-US" cap="none" dirty="0" smtClean="0">
                <a:latin typeface="Calibri" panose="020F0502020204030204" pitchFamily="34" charset="0"/>
                <a:cs typeface="Calibri" panose="020F0502020204030204" pitchFamily="34" charset="0"/>
                <a:hlinkClick r:id="rId2"/>
              </a:rPr>
              <a:t>drive.google.com/drive/folders/1jWMgEP3V1fITEAZTimisi3eA5IFdJ4hZ?usp=sharing</a:t>
            </a:r>
            <a:r>
              <a:rPr lang="en-US" cap="none" dirty="0" smtClean="0">
                <a:latin typeface="Calibri" panose="020F0502020204030204" pitchFamily="34" charset="0"/>
                <a:cs typeface="Calibri" panose="020F0502020204030204" pitchFamily="34" charset="0"/>
              </a:rPr>
              <a:t/>
            </a:r>
            <a:br>
              <a:rPr lang="en-US" cap="none" dirty="0" smtClean="0">
                <a:latin typeface="Calibri" panose="020F0502020204030204" pitchFamily="34" charset="0"/>
                <a:cs typeface="Calibri" panose="020F0502020204030204" pitchFamily="34" charset="0"/>
              </a:rPr>
            </a:br>
            <a:r>
              <a:rPr lang="en-US" cap="none" dirty="0">
                <a:latin typeface="Calibri" panose="020F0502020204030204" pitchFamily="34" charset="0"/>
                <a:cs typeface="Calibri" panose="020F0502020204030204" pitchFamily="34" charset="0"/>
              </a:rPr>
              <a:t/>
            </a:r>
            <a:br>
              <a:rPr lang="en-US" cap="none" dirty="0">
                <a:latin typeface="Calibri" panose="020F0502020204030204" pitchFamily="34" charset="0"/>
                <a:cs typeface="Calibri" panose="020F0502020204030204" pitchFamily="34" charset="0"/>
              </a:rPr>
            </a:br>
            <a:r>
              <a:rPr lang="en-US" cap="none" dirty="0" smtClean="0">
                <a:latin typeface="Calibri" panose="020F0502020204030204" pitchFamily="34" charset="0"/>
                <a:cs typeface="Calibri" panose="020F0502020204030204" pitchFamily="34" charset="0"/>
              </a:rPr>
              <a:t/>
            </a:r>
            <a:br>
              <a:rPr lang="en-US" cap="none" dirty="0" smtClean="0">
                <a:latin typeface="Calibri" panose="020F0502020204030204" pitchFamily="34" charset="0"/>
                <a:cs typeface="Calibri" panose="020F0502020204030204" pitchFamily="34" charset="0"/>
              </a:rPr>
            </a:br>
            <a:r>
              <a:rPr lang="en-US" cap="none" dirty="0" smtClean="0">
                <a:latin typeface="Calibri" panose="020F0502020204030204" pitchFamily="34" charset="0"/>
                <a:cs typeface="Calibri" panose="020F0502020204030204" pitchFamily="34" charset="0"/>
              </a:rPr>
              <a:t>The above link contains,</a:t>
            </a:r>
            <a:br>
              <a:rPr lang="en-US" cap="none" dirty="0" smtClean="0">
                <a:latin typeface="Calibri" panose="020F0502020204030204" pitchFamily="34" charset="0"/>
                <a:cs typeface="Calibri" panose="020F0502020204030204" pitchFamily="34" charset="0"/>
              </a:rPr>
            </a:br>
            <a:r>
              <a:rPr lang="en-US" cap="none" dirty="0">
                <a:latin typeface="Calibri" panose="020F0502020204030204" pitchFamily="34" charset="0"/>
                <a:cs typeface="Calibri" panose="020F0502020204030204" pitchFamily="34" charset="0"/>
              </a:rPr>
              <a:t/>
            </a:r>
            <a:br>
              <a:rPr lang="en-US" cap="none" dirty="0">
                <a:latin typeface="Calibri" panose="020F0502020204030204" pitchFamily="34" charset="0"/>
                <a:cs typeface="Calibri" panose="020F0502020204030204" pitchFamily="34" charset="0"/>
              </a:rPr>
            </a:br>
            <a:r>
              <a:rPr lang="en-US" cap="none" dirty="0" smtClean="0">
                <a:latin typeface="Calibri" panose="020F0502020204030204" pitchFamily="34" charset="0"/>
                <a:cs typeface="Calibri" panose="020F0502020204030204" pitchFamily="34" charset="0"/>
              </a:rPr>
              <a:t>1. Raw data</a:t>
            </a:r>
            <a:br>
              <a:rPr lang="en-US" cap="none" dirty="0" smtClean="0">
                <a:latin typeface="Calibri" panose="020F0502020204030204" pitchFamily="34" charset="0"/>
                <a:cs typeface="Calibri" panose="020F0502020204030204" pitchFamily="34" charset="0"/>
              </a:rPr>
            </a:br>
            <a:r>
              <a:rPr lang="en-US" cap="none" dirty="0" smtClean="0">
                <a:latin typeface="Calibri" panose="020F0502020204030204" pitchFamily="34" charset="0"/>
                <a:cs typeface="Calibri" panose="020F0502020204030204" pitchFamily="34" charset="0"/>
              </a:rPr>
              <a:t>2. Manual segmentation using excel</a:t>
            </a:r>
            <a:br>
              <a:rPr lang="en-US" cap="none" dirty="0" smtClean="0">
                <a:latin typeface="Calibri" panose="020F0502020204030204" pitchFamily="34" charset="0"/>
                <a:cs typeface="Calibri" panose="020F0502020204030204" pitchFamily="34" charset="0"/>
              </a:rPr>
            </a:br>
            <a:r>
              <a:rPr lang="en-US" cap="none" dirty="0" smtClean="0">
                <a:latin typeface="Calibri" panose="020F0502020204030204" pitchFamily="34" charset="0"/>
                <a:cs typeface="Calibri" panose="020F0502020204030204" pitchFamily="34" charset="0"/>
              </a:rPr>
              <a:t>3. Python code containing RFM clustering</a:t>
            </a:r>
            <a:br>
              <a:rPr lang="en-US" cap="none" dirty="0" smtClean="0">
                <a:latin typeface="Calibri" panose="020F0502020204030204" pitchFamily="34" charset="0"/>
                <a:cs typeface="Calibri" panose="020F0502020204030204" pitchFamily="34" charset="0"/>
              </a:rPr>
            </a:br>
            <a:r>
              <a:rPr lang="en-US" cap="none" dirty="0">
                <a:latin typeface="Calibri" panose="020F0502020204030204" pitchFamily="34" charset="0"/>
                <a:cs typeface="Calibri" panose="020F0502020204030204" pitchFamily="34" charset="0"/>
              </a:rPr>
              <a:t/>
            </a:r>
            <a:br>
              <a:rPr lang="en-US" cap="none" dirty="0">
                <a:latin typeface="Calibri" panose="020F0502020204030204" pitchFamily="34" charset="0"/>
                <a:cs typeface="Calibri" panose="020F0502020204030204" pitchFamily="34" charset="0"/>
              </a:rPr>
            </a:br>
            <a:r>
              <a:rPr lang="en-US" cap="none" dirty="0" smtClean="0">
                <a:latin typeface="Calibri" panose="020F0502020204030204" pitchFamily="34" charset="0"/>
                <a:cs typeface="Calibri" panose="020F0502020204030204" pitchFamily="34" charset="0"/>
              </a:rPr>
              <a:t/>
            </a:r>
            <a:br>
              <a:rPr lang="en-US" cap="none" dirty="0" smtClean="0">
                <a:latin typeface="Calibri" panose="020F0502020204030204" pitchFamily="34" charset="0"/>
                <a:cs typeface="Calibri" panose="020F0502020204030204" pitchFamily="34" charset="0"/>
              </a:rPr>
            </a:br>
            <a:endParaRPr lang="en-US"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301034" y="293915"/>
            <a:ext cx="8534400" cy="550817"/>
          </a:xfrm>
        </p:spPr>
        <p:txBody>
          <a:bodyPr>
            <a:normAutofit/>
          </a:bodyPr>
          <a:lstStyle/>
          <a:p>
            <a:pPr marL="0" indent="0">
              <a:buNone/>
            </a:pPr>
            <a:r>
              <a:rPr lang="en-US" sz="2800" b="1" u="sng" cap="all" dirty="0" smtClean="0">
                <a:solidFill>
                  <a:schemeClr val="bg1"/>
                </a:solidFill>
                <a:latin typeface="Calibri" panose="020F0502020204030204" pitchFamily="34" charset="0"/>
                <a:cs typeface="Calibri" panose="020F0502020204030204" pitchFamily="34" charset="0"/>
              </a:rPr>
              <a:t>Annexure:</a:t>
            </a:r>
            <a:endParaRPr lang="en-US" sz="2800" b="1" u="sng" cap="all"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3444434"/>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a:t>
            </a:r>
            <a:endParaRPr lang="en-US" dirty="0">
              <a:solidFill>
                <a:srgbClr val="0070C0"/>
              </a:solidFill>
            </a:endParaRPr>
          </a:p>
        </p:txBody>
      </p:sp>
      <p:sp>
        <p:nvSpPr>
          <p:cNvPr id="3" name="Content Placeholder 2"/>
          <p:cNvSpPr>
            <a:spLocks noGrp="1"/>
          </p:cNvSpPr>
          <p:nvPr>
            <p:ph idx="1"/>
          </p:nvPr>
        </p:nvSpPr>
        <p:spPr>
          <a:xfrm>
            <a:off x="370702" y="250372"/>
            <a:ext cx="11072359" cy="5549537"/>
          </a:xfrm>
        </p:spPr>
        <p:txBody>
          <a:bodyPr/>
          <a:lstStyle/>
          <a:p>
            <a:pPr marL="0" indent="0">
              <a:buNone/>
            </a:pPr>
            <a:r>
              <a:rPr lang="en-US" b="1" dirty="0" smtClean="0"/>
              <a:t>                                     </a:t>
            </a:r>
            <a:r>
              <a:rPr lang="en-US" sz="7200" b="1" dirty="0" smtClean="0">
                <a:solidFill>
                  <a:srgbClr val="66FF66"/>
                </a:solidFill>
                <a:latin typeface="Calibri" panose="020F0502020204030204" pitchFamily="34" charset="0"/>
                <a:cs typeface="Calibri" panose="020F0502020204030204" pitchFamily="34" charset="0"/>
              </a:rPr>
              <a:t>THANK YOU !</a:t>
            </a:r>
            <a:endParaRPr lang="en-US" sz="7200" b="1" dirty="0">
              <a:solidFill>
                <a:srgbClr val="66FF66"/>
              </a:solidFill>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54708" y="3659324"/>
            <a:ext cx="2374284" cy="1491887"/>
          </a:xfrm>
          <a:prstGeom prst="rect">
            <a:avLst/>
          </a:prstGeom>
        </p:spPr>
      </p:pic>
    </p:spTree>
    <p:extLst>
      <p:ext uri="{BB962C8B-B14F-4D97-AF65-F5344CB8AC3E}">
        <p14:creationId xmlns:p14="http://schemas.microsoft.com/office/powerpoint/2010/main" val="15077039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79" y="1724297"/>
            <a:ext cx="11930743" cy="5068389"/>
          </a:xfrm>
        </p:spPr>
        <p:txBody>
          <a:bodyPr>
            <a:normAutofit/>
          </a:bodyPr>
          <a:lstStyle/>
          <a:p>
            <a:r>
              <a:rPr lang="en-US" sz="2800" b="1" u="sng" cap="none" dirty="0" smtClean="0">
                <a:solidFill>
                  <a:schemeClr val="bg1"/>
                </a:solidFill>
                <a:latin typeface="Calibri" panose="020F0502020204030204" pitchFamily="34" charset="0"/>
                <a:cs typeface="Calibri" panose="020F0502020204030204" pitchFamily="34" charset="0"/>
              </a:rPr>
              <a:t>OUR UNDERSTANDINGS:</a:t>
            </a:r>
            <a:r>
              <a:rPr lang="en-US" sz="3200" cap="none" dirty="0" smtClean="0">
                <a:solidFill>
                  <a:schemeClr val="bg1"/>
                </a:solidFill>
                <a:latin typeface="Calibri" panose="020F0502020204030204" pitchFamily="34" charset="0"/>
                <a:cs typeface="Calibri" panose="020F0502020204030204" pitchFamily="34" charset="0"/>
              </a:rPr>
              <a:t/>
            </a:r>
            <a:br>
              <a:rPr lang="en-US" sz="3200" cap="none" dirty="0" smtClean="0">
                <a:solidFill>
                  <a:schemeClr val="bg1"/>
                </a:solidFill>
                <a:latin typeface="Calibri" panose="020F0502020204030204" pitchFamily="34" charset="0"/>
                <a:cs typeface="Calibri" panose="020F0502020204030204" pitchFamily="34" charset="0"/>
              </a:rPr>
            </a:br>
            <a:r>
              <a:rPr lang="en-US" sz="2400" cap="none" dirty="0" smtClean="0">
                <a:latin typeface="Calibri" panose="020F0502020204030204" pitchFamily="34" charset="0"/>
                <a:cs typeface="Calibri" panose="020F0502020204030204" pitchFamily="34" charset="0"/>
              </a:rPr>
              <a:t>1. Our data set does not have </a:t>
            </a:r>
            <a:r>
              <a:rPr lang="en-US" sz="2400" u="sng" cap="none" dirty="0" smtClean="0">
                <a:latin typeface="Calibri" panose="020F0502020204030204" pitchFamily="34" charset="0"/>
                <a:cs typeface="Calibri" panose="020F0502020204030204" pitchFamily="34" charset="0"/>
              </a:rPr>
              <a:t>Dependent </a:t>
            </a:r>
            <a:r>
              <a:rPr lang="en-US" sz="2400" cap="none" dirty="0" smtClean="0">
                <a:latin typeface="Calibri" panose="020F0502020204030204" pitchFamily="34" charset="0"/>
                <a:cs typeface="Calibri" panose="020F0502020204030204" pitchFamily="34" charset="0"/>
              </a:rPr>
              <a:t>and </a:t>
            </a:r>
            <a:r>
              <a:rPr lang="en-US" sz="2400" u="sng" cap="none" dirty="0" smtClean="0">
                <a:latin typeface="Calibri" panose="020F0502020204030204" pitchFamily="34" charset="0"/>
                <a:cs typeface="Calibri" panose="020F0502020204030204" pitchFamily="34" charset="0"/>
              </a:rPr>
              <a:t>Independent</a:t>
            </a:r>
            <a:r>
              <a:rPr lang="en-US" sz="2400" cap="none" dirty="0" smtClean="0">
                <a:latin typeface="Calibri" panose="020F0502020204030204" pitchFamily="34" charset="0"/>
                <a:cs typeface="Calibri" panose="020F0502020204030204" pitchFamily="34" charset="0"/>
              </a:rPr>
              <a:t> variables.</a:t>
            </a:r>
            <a:br>
              <a:rPr lang="en-US" sz="2400" cap="none" dirty="0" smtClean="0">
                <a:latin typeface="Calibri" panose="020F0502020204030204" pitchFamily="34" charset="0"/>
                <a:cs typeface="Calibri" panose="020F0502020204030204" pitchFamily="34" charset="0"/>
              </a:rPr>
            </a:br>
            <a:r>
              <a:rPr lang="en-US" sz="2400" cap="none" dirty="0" smtClean="0">
                <a:latin typeface="Calibri" panose="020F0502020204030204" pitchFamily="34" charset="0"/>
                <a:cs typeface="Calibri" panose="020F0502020204030204" pitchFamily="34" charset="0"/>
              </a:rPr>
              <a:t>2. To achieve our objectives, we must segment the customers into different clusters based on their RFM scores.</a:t>
            </a:r>
            <a:br>
              <a:rPr lang="en-US" sz="2400" cap="none" dirty="0" smtClean="0">
                <a:latin typeface="Calibri" panose="020F0502020204030204" pitchFamily="34" charset="0"/>
                <a:cs typeface="Calibri" panose="020F0502020204030204" pitchFamily="34" charset="0"/>
              </a:rPr>
            </a:br>
            <a:r>
              <a:rPr lang="en-US" sz="2400" cap="none" dirty="0" smtClean="0">
                <a:latin typeface="Calibri" panose="020F0502020204030204" pitchFamily="34" charset="0"/>
                <a:cs typeface="Calibri" panose="020F0502020204030204" pitchFamily="34" charset="0"/>
              </a:rPr>
              <a:t>3. The variables used for RFM scores  are:</a:t>
            </a:r>
            <a:br>
              <a:rPr lang="en-US" sz="2400" cap="none" dirty="0" smtClean="0">
                <a:latin typeface="Calibri" panose="020F0502020204030204" pitchFamily="34" charset="0"/>
                <a:cs typeface="Calibri" panose="020F0502020204030204" pitchFamily="34" charset="0"/>
              </a:rPr>
            </a:br>
            <a:r>
              <a:rPr lang="en-US" sz="2400" cap="none" dirty="0">
                <a:latin typeface="Calibri" panose="020F0502020204030204" pitchFamily="34" charset="0"/>
                <a:cs typeface="Calibri" panose="020F0502020204030204" pitchFamily="34" charset="0"/>
              </a:rPr>
              <a:t>Recency </a:t>
            </a:r>
            <a:r>
              <a:rPr lang="en-US" sz="2400" cap="none" dirty="0" smtClean="0">
                <a:latin typeface="Calibri" panose="020F0502020204030204" pitchFamily="34" charset="0"/>
                <a:cs typeface="Calibri" panose="020F0502020204030204" pitchFamily="34" charset="0"/>
              </a:rPr>
              <a:t>    - </a:t>
            </a:r>
            <a:r>
              <a:rPr lang="en-US" sz="2400" cap="none" dirty="0">
                <a:latin typeface="Calibri" panose="020F0502020204030204" pitchFamily="34" charset="0"/>
                <a:cs typeface="Calibri" panose="020F0502020204030204" pitchFamily="34" charset="0"/>
              </a:rPr>
              <a:t>Date of Purchase, Customer ID</a:t>
            </a:r>
            <a:br>
              <a:rPr lang="en-US" sz="2400" cap="none" dirty="0">
                <a:latin typeface="Calibri" panose="020F0502020204030204" pitchFamily="34" charset="0"/>
                <a:cs typeface="Calibri" panose="020F0502020204030204" pitchFamily="34" charset="0"/>
              </a:rPr>
            </a:br>
            <a:r>
              <a:rPr lang="en-US" sz="2400" cap="none" dirty="0">
                <a:latin typeface="Calibri" panose="020F0502020204030204" pitchFamily="34" charset="0"/>
                <a:cs typeface="Calibri" panose="020F0502020204030204" pitchFamily="34" charset="0"/>
              </a:rPr>
              <a:t>Frequency </a:t>
            </a:r>
            <a:r>
              <a:rPr lang="en-US" sz="2400" cap="none" dirty="0" smtClean="0">
                <a:latin typeface="Calibri" panose="020F0502020204030204" pitchFamily="34" charset="0"/>
                <a:cs typeface="Calibri" panose="020F0502020204030204" pitchFamily="34" charset="0"/>
              </a:rPr>
              <a:t>- Invoice </a:t>
            </a:r>
            <a:r>
              <a:rPr lang="en-US" sz="2400" cap="none" dirty="0">
                <a:latin typeface="Calibri" panose="020F0502020204030204" pitchFamily="34" charset="0"/>
                <a:cs typeface="Calibri" panose="020F0502020204030204" pitchFamily="34" charset="0"/>
              </a:rPr>
              <a:t>No, Date of Purchase</a:t>
            </a:r>
            <a:br>
              <a:rPr lang="en-US" sz="2400" cap="none" dirty="0">
                <a:latin typeface="Calibri" panose="020F0502020204030204" pitchFamily="34" charset="0"/>
                <a:cs typeface="Calibri" panose="020F0502020204030204" pitchFamily="34" charset="0"/>
              </a:rPr>
            </a:br>
            <a:r>
              <a:rPr lang="en-US" sz="2400" cap="none" dirty="0">
                <a:latin typeface="Calibri" panose="020F0502020204030204" pitchFamily="34" charset="0"/>
                <a:cs typeface="Calibri" panose="020F0502020204030204" pitchFamily="34" charset="0"/>
              </a:rPr>
              <a:t>Monetary values -</a:t>
            </a:r>
            <a:r>
              <a:rPr lang="en-US" sz="2400" cap="none" dirty="0" smtClean="0">
                <a:latin typeface="Calibri" panose="020F0502020204030204" pitchFamily="34" charset="0"/>
                <a:cs typeface="Calibri" panose="020F0502020204030204" pitchFamily="34" charset="0"/>
              </a:rPr>
              <a:t> </a:t>
            </a:r>
            <a:r>
              <a:rPr lang="en-US" sz="2400" cap="none" dirty="0">
                <a:latin typeface="Calibri" panose="020F0502020204030204" pitchFamily="34" charset="0"/>
                <a:cs typeface="Calibri" panose="020F0502020204030204" pitchFamily="34" charset="0"/>
              </a:rPr>
              <a:t>Customer ID, Mean value of Sum of total purchases made by unique customer ID</a:t>
            </a:r>
            <a:r>
              <a:rPr lang="en-US" sz="2400" cap="none" dirty="0" smtClean="0">
                <a:latin typeface="Calibri" panose="020F0502020204030204" pitchFamily="34" charset="0"/>
                <a:cs typeface="Calibri" panose="020F0502020204030204" pitchFamily="34" charset="0"/>
              </a:rPr>
              <a:t>.</a:t>
            </a:r>
            <a:br>
              <a:rPr lang="en-US" sz="2400" cap="none" dirty="0" smtClean="0">
                <a:latin typeface="Calibri" panose="020F0502020204030204" pitchFamily="34" charset="0"/>
                <a:cs typeface="Calibri" panose="020F0502020204030204" pitchFamily="34" charset="0"/>
              </a:rPr>
            </a:br>
            <a:r>
              <a:rPr lang="en-US" sz="2400" cap="none" dirty="0" smtClean="0">
                <a:latin typeface="Calibri" panose="020F0502020204030204" pitchFamily="34" charset="0"/>
                <a:cs typeface="Calibri" panose="020F0502020204030204" pitchFamily="34" charset="0"/>
              </a:rPr>
              <a:t>4. Unsupervised machine learning algorithms are used to cluster the customers.</a:t>
            </a:r>
            <a:br>
              <a:rPr lang="en-US" sz="2400" cap="none" dirty="0" smtClean="0">
                <a:latin typeface="Calibri" panose="020F0502020204030204" pitchFamily="34" charset="0"/>
                <a:cs typeface="Calibri" panose="020F0502020204030204" pitchFamily="34" charset="0"/>
              </a:rPr>
            </a:br>
            <a:r>
              <a:rPr lang="en-US" sz="2400" cap="none" dirty="0" smtClean="0">
                <a:latin typeface="Calibri" panose="020F0502020204030204" pitchFamily="34" charset="0"/>
                <a:cs typeface="Calibri" panose="020F0502020204030204" pitchFamily="34" charset="0"/>
              </a:rPr>
              <a:t>5. </a:t>
            </a:r>
            <a:r>
              <a:rPr lang="en-US" sz="2800" cap="none" dirty="0">
                <a:latin typeface="Calibri" panose="020F0502020204030204" pitchFamily="34" charset="0"/>
                <a:cs typeface="Calibri" panose="020F0502020204030204" pitchFamily="34" charset="0"/>
              </a:rPr>
              <a:t>Our date of reference is </a:t>
            </a:r>
            <a:r>
              <a:rPr lang="en-US" sz="2800" b="1" u="sng" cap="none" dirty="0" smtClean="0">
                <a:solidFill>
                  <a:schemeClr val="bg1"/>
                </a:solidFill>
                <a:latin typeface="Calibri" panose="020F0502020204030204" pitchFamily="34" charset="0"/>
                <a:cs typeface="Calibri" panose="020F0502020204030204" pitchFamily="34" charset="0"/>
              </a:rPr>
              <a:t>12/20/2017</a:t>
            </a:r>
            <a:r>
              <a:rPr lang="en-US" sz="2800" cap="none" dirty="0" smtClean="0">
                <a:latin typeface="Calibri" panose="020F0502020204030204" pitchFamily="34" charset="0"/>
                <a:cs typeface="Calibri" panose="020F0502020204030204" pitchFamily="34" charset="0"/>
              </a:rPr>
              <a:t/>
            </a:r>
            <a:br>
              <a:rPr lang="en-US" sz="2800" cap="none" dirty="0" smtClean="0">
                <a:latin typeface="Calibri" panose="020F0502020204030204" pitchFamily="34" charset="0"/>
                <a:cs typeface="Calibri" panose="020F0502020204030204" pitchFamily="34" charset="0"/>
              </a:rPr>
            </a:br>
            <a:r>
              <a:rPr lang="en-US" sz="2800" cap="none" dirty="0" smtClean="0">
                <a:latin typeface="Calibri" panose="020F0502020204030204" pitchFamily="34" charset="0"/>
                <a:cs typeface="Calibri" panose="020F0502020204030204" pitchFamily="34" charset="0"/>
              </a:rPr>
              <a:t/>
            </a:r>
            <a:br>
              <a:rPr lang="en-US" sz="2800" cap="none" dirty="0" smtClean="0">
                <a:latin typeface="Calibri" panose="020F0502020204030204" pitchFamily="34" charset="0"/>
                <a:cs typeface="Calibri" panose="020F0502020204030204" pitchFamily="34" charset="0"/>
              </a:rPr>
            </a:br>
            <a:endParaRPr lang="en-US" sz="2400" cap="none" dirty="0">
              <a:solidFill>
                <a:schemeClr val="bg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95794" y="78377"/>
            <a:ext cx="12017828" cy="1645920"/>
          </a:xfrm>
        </p:spPr>
        <p:txBody>
          <a:bodyPr>
            <a:normAutofit/>
          </a:bodyPr>
          <a:lstStyle/>
          <a:p>
            <a:pPr marL="0" indent="0">
              <a:buNone/>
            </a:pPr>
            <a:r>
              <a:rPr lang="en-US" sz="2800" b="1" u="sng" dirty="0" smtClean="0">
                <a:solidFill>
                  <a:schemeClr val="bg1"/>
                </a:solidFill>
                <a:latin typeface="Calibri" panose="020F0502020204030204" pitchFamily="34" charset="0"/>
                <a:cs typeface="Calibri" panose="020F0502020204030204" pitchFamily="34" charset="0"/>
              </a:rPr>
              <a:t>OBJECTIVE:                                                                                                                         </a:t>
            </a:r>
          </a:p>
          <a:p>
            <a:pPr marL="0" indent="0">
              <a:buNone/>
            </a:pPr>
            <a:r>
              <a:rPr lang="en-US" sz="2400" dirty="0" smtClean="0">
                <a:solidFill>
                  <a:schemeClr val="tx1"/>
                </a:solidFill>
                <a:latin typeface="Calibri" panose="020F0502020204030204" pitchFamily="34" charset="0"/>
                <a:cs typeface="Calibri" panose="020F0502020204030204" pitchFamily="34" charset="0"/>
              </a:rPr>
              <a:t>To cluster the E- commerce customers based on their RFM scores using unsupervised machine learning algorithm.</a:t>
            </a:r>
            <a:endParaRPr lang="en-US" sz="2400" dirty="0">
              <a:solidFill>
                <a:schemeClr val="accent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83786946"/>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462" y="98213"/>
            <a:ext cx="9967691" cy="2009261"/>
          </a:xfrm>
        </p:spPr>
        <p:txBody>
          <a:bodyPr>
            <a:normAutofit/>
          </a:bodyPr>
          <a:lstStyle/>
          <a:p>
            <a:r>
              <a:rPr lang="en-US" sz="2800" b="1" u="sng" cap="none" dirty="0" smtClean="0">
                <a:solidFill>
                  <a:schemeClr val="bg1"/>
                </a:solidFill>
                <a:latin typeface="Calibri" panose="020F0502020204030204" pitchFamily="34" charset="0"/>
                <a:cs typeface="Calibri" panose="020F0502020204030204" pitchFamily="34" charset="0"/>
              </a:rPr>
              <a:t>RAW DATA:</a:t>
            </a:r>
            <a:r>
              <a:rPr lang="en-US" sz="1800" cap="none" dirty="0" smtClean="0">
                <a:latin typeface="Calibri" panose="020F0502020204030204" pitchFamily="34" charset="0"/>
                <a:cs typeface="Calibri" panose="020F0502020204030204" pitchFamily="34" charset="0"/>
              </a:rPr>
              <a:t/>
            </a:r>
            <a:br>
              <a:rPr lang="en-US" sz="1800" cap="none" dirty="0" smtClean="0">
                <a:latin typeface="Calibri" panose="020F0502020204030204" pitchFamily="34" charset="0"/>
                <a:cs typeface="Calibri" panose="020F0502020204030204" pitchFamily="34" charset="0"/>
              </a:rPr>
            </a:br>
            <a:r>
              <a:rPr lang="en-US" sz="1800" cap="none" dirty="0">
                <a:latin typeface="Calibri" panose="020F0502020204030204" pitchFamily="34" charset="0"/>
                <a:cs typeface="Calibri" panose="020F0502020204030204" pitchFamily="34" charset="0"/>
              </a:rPr>
              <a:t/>
            </a:r>
            <a:br>
              <a:rPr lang="en-US" sz="1800" cap="none" dirty="0">
                <a:latin typeface="Calibri" panose="020F0502020204030204" pitchFamily="34" charset="0"/>
                <a:cs typeface="Calibri" panose="020F0502020204030204" pitchFamily="34" charset="0"/>
              </a:rPr>
            </a:br>
            <a:r>
              <a:rPr lang="en-US" sz="1800" cap="none" dirty="0" smtClean="0">
                <a:latin typeface="Calibri" panose="020F0502020204030204" pitchFamily="34" charset="0"/>
                <a:cs typeface="Calibri" panose="020F0502020204030204" pitchFamily="34" charset="0"/>
              </a:rPr>
              <a:t>Segmenting the below mentioned customers into clusters based on our client’s attributes such as Recency, Frequency, Monetary values of the transactions made. </a:t>
            </a:r>
            <a:r>
              <a:rPr lang="en-US" sz="1600" cap="none" dirty="0">
                <a:latin typeface="Calibri" panose="020F0502020204030204" pitchFamily="34" charset="0"/>
                <a:cs typeface="Calibri" panose="020F0502020204030204" pitchFamily="34" charset="0"/>
              </a:rPr>
              <a:t/>
            </a:r>
            <a:br>
              <a:rPr lang="en-US" sz="1600" cap="none" dirty="0">
                <a:latin typeface="Calibri" panose="020F0502020204030204" pitchFamily="34" charset="0"/>
                <a:cs typeface="Calibri" panose="020F0502020204030204" pitchFamily="34" charset="0"/>
              </a:rPr>
            </a:br>
            <a:endParaRPr lang="en-US" sz="1600" cap="none" dirty="0">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547" y="1774369"/>
            <a:ext cx="11138001" cy="4774476"/>
          </a:xfrm>
        </p:spPr>
      </p:pic>
    </p:spTree>
    <p:extLst>
      <p:ext uri="{BB962C8B-B14F-4D97-AF65-F5344CB8AC3E}">
        <p14:creationId xmlns:p14="http://schemas.microsoft.com/office/powerpoint/2010/main" val="1430338883"/>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824" y="2409010"/>
            <a:ext cx="11812587" cy="4109355"/>
          </a:xfrm>
        </p:spPr>
        <p:txBody>
          <a:bodyPr>
            <a:normAutofit fontScale="90000"/>
          </a:bodyPr>
          <a:lstStyle/>
          <a:p>
            <a:r>
              <a:rPr lang="en-US" sz="2700" cap="none" dirty="0">
                <a:latin typeface="Calibri" panose="020F0502020204030204" pitchFamily="34" charset="0"/>
                <a:cs typeface="Calibri" panose="020F0502020204030204" pitchFamily="34" charset="0"/>
              </a:rPr>
              <a:t>1. Business is always an outcome of supply and demand. </a:t>
            </a:r>
            <a:r>
              <a:rPr lang="en-US" sz="2700" cap="none" dirty="0" smtClean="0">
                <a:latin typeface="Calibri" panose="020F0502020204030204" pitchFamily="34" charset="0"/>
                <a:cs typeface="Calibri" panose="020F0502020204030204" pitchFamily="34" charset="0"/>
              </a:rPr>
              <a:t>Hence</a:t>
            </a:r>
            <a:r>
              <a:rPr lang="en-US" sz="2700" cap="none" dirty="0">
                <a:latin typeface="Calibri" panose="020F0502020204030204" pitchFamily="34" charset="0"/>
                <a:cs typeface="Calibri" panose="020F0502020204030204" pitchFamily="34" charset="0"/>
              </a:rPr>
              <a:t>, it is necessary for firms to understand their customers and decipher their wants and needs</a:t>
            </a:r>
            <a:r>
              <a:rPr lang="en-US" sz="2700" cap="none" dirty="0" smtClean="0">
                <a:latin typeface="Calibri" panose="020F0502020204030204" pitchFamily="34" charset="0"/>
                <a:cs typeface="Calibri" panose="020F0502020204030204" pitchFamily="34" charset="0"/>
              </a:rPr>
              <a:t>.</a:t>
            </a:r>
            <a:br>
              <a:rPr lang="en-US" sz="2700" cap="none" dirty="0" smtClean="0">
                <a:latin typeface="Calibri" panose="020F0502020204030204" pitchFamily="34" charset="0"/>
                <a:cs typeface="Calibri" panose="020F0502020204030204" pitchFamily="34" charset="0"/>
              </a:rPr>
            </a:br>
            <a:r>
              <a:rPr lang="en-US" sz="2700" cap="none" dirty="0">
                <a:latin typeface="Calibri" panose="020F0502020204030204" pitchFamily="34" charset="0"/>
                <a:cs typeface="Calibri" panose="020F0502020204030204" pitchFamily="34" charset="0"/>
              </a:rPr>
              <a:t/>
            </a:r>
            <a:br>
              <a:rPr lang="en-US" sz="2700" cap="none" dirty="0">
                <a:latin typeface="Calibri" panose="020F0502020204030204" pitchFamily="34" charset="0"/>
                <a:cs typeface="Calibri" panose="020F0502020204030204" pitchFamily="34" charset="0"/>
              </a:rPr>
            </a:br>
            <a:r>
              <a:rPr lang="en-US" sz="2700" cap="none" dirty="0" smtClean="0">
                <a:latin typeface="Calibri" panose="020F0502020204030204" pitchFamily="34" charset="0"/>
                <a:cs typeface="Calibri" panose="020F0502020204030204" pitchFamily="34" charset="0"/>
              </a:rPr>
              <a:t>2</a:t>
            </a:r>
            <a:r>
              <a:rPr lang="en-US" sz="2700" cap="none" dirty="0">
                <a:latin typeface="Calibri" panose="020F0502020204030204" pitchFamily="34" charset="0"/>
                <a:cs typeface="Calibri" panose="020F0502020204030204" pitchFamily="34" charset="0"/>
              </a:rPr>
              <a:t>. </a:t>
            </a:r>
            <a:r>
              <a:rPr lang="en-US" sz="2700" cap="none" dirty="0" smtClean="0">
                <a:latin typeface="Calibri" panose="020F0502020204030204" pitchFamily="34" charset="0"/>
                <a:cs typeface="Calibri" panose="020F0502020204030204" pitchFamily="34" charset="0"/>
              </a:rPr>
              <a:t>A </a:t>
            </a:r>
            <a:r>
              <a:rPr lang="en-US" sz="2700" cap="none" dirty="0">
                <a:latin typeface="Calibri" panose="020F0502020204030204" pitchFamily="34" charset="0"/>
                <a:cs typeface="Calibri" panose="020F0502020204030204" pitchFamily="34" charset="0"/>
              </a:rPr>
              <a:t>machine learning </a:t>
            </a:r>
            <a:r>
              <a:rPr lang="en-US" sz="2700" cap="none" dirty="0" smtClean="0">
                <a:latin typeface="Calibri" panose="020F0502020204030204" pitchFamily="34" charset="0"/>
                <a:cs typeface="Calibri" panose="020F0502020204030204" pitchFamily="34" charset="0"/>
              </a:rPr>
              <a:t>model can </a:t>
            </a:r>
            <a:r>
              <a:rPr lang="en-US" sz="2700" cap="none" dirty="0">
                <a:latin typeface="Calibri" panose="020F0502020204030204" pitchFamily="34" charset="0"/>
                <a:cs typeface="Calibri" panose="020F0502020204030204" pitchFamily="34" charset="0"/>
              </a:rPr>
              <a:t>help  us  understand  customers  and  their  purchase  pattern, organizations  can  make  critical  business  decisions to  attract more  customers  and  serve  them  better,  thereby  gaining  a competitive advantage</a:t>
            </a:r>
            <a:r>
              <a:rPr lang="en-US" sz="2700" cap="none" dirty="0" smtClean="0">
                <a:latin typeface="Calibri" panose="020F0502020204030204" pitchFamily="34" charset="0"/>
                <a:cs typeface="Calibri" panose="020F0502020204030204" pitchFamily="34" charset="0"/>
              </a:rPr>
              <a:t>.</a:t>
            </a:r>
            <a:br>
              <a:rPr lang="en-US" sz="2700" cap="none" dirty="0" smtClean="0">
                <a:latin typeface="Calibri" panose="020F0502020204030204" pitchFamily="34" charset="0"/>
                <a:cs typeface="Calibri" panose="020F0502020204030204" pitchFamily="34" charset="0"/>
              </a:rPr>
            </a:br>
            <a:r>
              <a:rPr lang="en-US" sz="2700" cap="none" dirty="0">
                <a:latin typeface="Calibri" panose="020F0502020204030204" pitchFamily="34" charset="0"/>
                <a:cs typeface="Calibri" panose="020F0502020204030204" pitchFamily="34" charset="0"/>
              </a:rPr>
              <a:t/>
            </a:r>
            <a:br>
              <a:rPr lang="en-US" sz="2700" cap="none" dirty="0">
                <a:latin typeface="Calibri" panose="020F0502020204030204" pitchFamily="34" charset="0"/>
                <a:cs typeface="Calibri" panose="020F0502020204030204" pitchFamily="34" charset="0"/>
              </a:rPr>
            </a:br>
            <a:r>
              <a:rPr lang="en-US" sz="2700" cap="none" dirty="0" smtClean="0">
                <a:latin typeface="Calibri" panose="020F0502020204030204" pitchFamily="34" charset="0"/>
                <a:cs typeface="Calibri" panose="020F0502020204030204" pitchFamily="34" charset="0"/>
              </a:rPr>
              <a:t>3. </a:t>
            </a:r>
            <a:r>
              <a:rPr lang="en-US" sz="2700" cap="none" dirty="0">
                <a:latin typeface="Calibri" panose="020F0502020204030204" pitchFamily="34" charset="0"/>
                <a:cs typeface="Calibri" panose="020F0502020204030204" pitchFamily="34" charset="0"/>
              </a:rPr>
              <a:t>RFM analysis, is a widely known standard </a:t>
            </a:r>
            <a:r>
              <a:rPr lang="en-US" sz="2700" cap="none" dirty="0" smtClean="0">
                <a:latin typeface="Calibri" panose="020F0502020204030204" pitchFamily="34" charset="0"/>
                <a:cs typeface="Calibri" panose="020F0502020204030204" pitchFamily="34" charset="0"/>
              </a:rPr>
              <a:t>technique </a:t>
            </a:r>
            <a:r>
              <a:rPr lang="en-US" sz="2700" cap="none" dirty="0">
                <a:latin typeface="Calibri" panose="020F0502020204030204" pitchFamily="34" charset="0"/>
                <a:cs typeface="Calibri" panose="020F0502020204030204" pitchFamily="34" charset="0"/>
              </a:rPr>
              <a:t>used to evaluate customer lifetime value, especially in </a:t>
            </a:r>
            <a:r>
              <a:rPr lang="en-US" sz="2700" cap="none" dirty="0" smtClean="0">
                <a:latin typeface="Calibri" panose="020F0502020204030204" pitchFamily="34" charset="0"/>
                <a:cs typeface="Calibri" panose="020F0502020204030204" pitchFamily="34" charset="0"/>
              </a:rPr>
              <a:t>the E- Commerce </a:t>
            </a:r>
            <a:r>
              <a:rPr lang="en-US" sz="2700" cap="none" dirty="0">
                <a:latin typeface="Calibri" panose="020F0502020204030204" pitchFamily="34" charset="0"/>
                <a:cs typeface="Calibri" panose="020F0502020204030204" pitchFamily="34" charset="0"/>
              </a:rPr>
              <a:t>industry</a:t>
            </a:r>
            <a:r>
              <a:rPr lang="en-US" sz="2700" cap="none" dirty="0" smtClean="0">
                <a:latin typeface="Calibri" panose="020F0502020204030204" pitchFamily="34" charset="0"/>
                <a:cs typeface="Calibri" panose="020F0502020204030204" pitchFamily="34" charset="0"/>
              </a:rPr>
              <a:t>.</a:t>
            </a:r>
            <a:br>
              <a:rPr lang="en-US" sz="2700" cap="none" dirty="0" smtClean="0">
                <a:latin typeface="Calibri" panose="020F0502020204030204" pitchFamily="34" charset="0"/>
                <a:cs typeface="Calibri" panose="020F0502020204030204" pitchFamily="34" charset="0"/>
              </a:rPr>
            </a:br>
            <a:r>
              <a:rPr lang="en-US" sz="2700" cap="none" dirty="0">
                <a:latin typeface="Calibri" panose="020F0502020204030204" pitchFamily="34" charset="0"/>
                <a:cs typeface="Calibri" panose="020F0502020204030204" pitchFamily="34" charset="0"/>
              </a:rPr>
              <a:t/>
            </a:r>
            <a:br>
              <a:rPr lang="en-US" sz="2700" cap="none" dirty="0">
                <a:latin typeface="Calibri" panose="020F0502020204030204" pitchFamily="34" charset="0"/>
                <a:cs typeface="Calibri" panose="020F0502020204030204" pitchFamily="34" charset="0"/>
              </a:rPr>
            </a:br>
            <a:r>
              <a:rPr lang="en-US" sz="2700" cap="none" dirty="0" smtClean="0">
                <a:latin typeface="Calibri" panose="020F0502020204030204" pitchFamily="34" charset="0"/>
                <a:cs typeface="Calibri" panose="020F0502020204030204" pitchFamily="34" charset="0"/>
              </a:rPr>
              <a:t>4</a:t>
            </a:r>
            <a:r>
              <a:rPr lang="en-US" sz="2700" cap="none" dirty="0">
                <a:latin typeface="Calibri" panose="020F0502020204030204" pitchFamily="34" charset="0"/>
                <a:cs typeface="Calibri" panose="020F0502020204030204" pitchFamily="34" charset="0"/>
              </a:rPr>
              <a:t>. Based on the customer clusters that we provide, the marketing team will provide them with offers which are based on their own </a:t>
            </a:r>
            <a:r>
              <a:rPr lang="en-US" sz="2700" cap="none" dirty="0" smtClean="0">
                <a:latin typeface="Calibri" panose="020F0502020204030204" pitchFamily="34" charset="0"/>
                <a:cs typeface="Calibri" panose="020F0502020204030204" pitchFamily="34" charset="0"/>
              </a:rPr>
              <a:t>characteristics.</a:t>
            </a:r>
            <a:r>
              <a:rPr lang="en-US" dirty="0"/>
              <a:t/>
            </a:r>
            <a:br>
              <a:rPr lang="en-US" dirty="0"/>
            </a:br>
            <a:r>
              <a:rPr lang="en-US" sz="2700" dirty="0">
                <a:latin typeface="Calibri" panose="020F0502020204030204" pitchFamily="34" charset="0"/>
                <a:cs typeface="Calibri" panose="020F0502020204030204" pitchFamily="34" charset="0"/>
              </a:rPr>
              <a:t/>
            </a:r>
            <a:br>
              <a:rPr lang="en-US" sz="2700" dirty="0">
                <a:latin typeface="Calibri" panose="020F0502020204030204" pitchFamily="34" charset="0"/>
                <a:cs typeface="Calibri" panose="020F0502020204030204" pitchFamily="34" charset="0"/>
              </a:rPr>
            </a:br>
            <a:r>
              <a:rPr lang="en-US" sz="2400" cap="none" dirty="0" smtClean="0">
                <a:latin typeface="Calibri" panose="020F0502020204030204" pitchFamily="34" charset="0"/>
                <a:cs typeface="Calibri" panose="020F0502020204030204" pitchFamily="34" charset="0"/>
              </a:rPr>
              <a:t/>
            </a:r>
            <a:br>
              <a:rPr lang="en-US" sz="2400" cap="none" dirty="0" smtClean="0">
                <a:latin typeface="Calibri" panose="020F0502020204030204" pitchFamily="34" charset="0"/>
                <a:cs typeface="Calibri" panose="020F0502020204030204" pitchFamily="34" charset="0"/>
              </a:rPr>
            </a:br>
            <a:r>
              <a:rPr lang="en-US" sz="2800" cap="none" dirty="0" smtClean="0">
                <a:latin typeface="Calibri" panose="020F0502020204030204" pitchFamily="34" charset="0"/>
                <a:cs typeface="Calibri" panose="020F0502020204030204" pitchFamily="34" charset="0"/>
              </a:rPr>
              <a:t/>
            </a:r>
            <a:br>
              <a:rPr lang="en-US" sz="2800" cap="none" dirty="0" smtClean="0">
                <a:latin typeface="Calibri" panose="020F0502020204030204" pitchFamily="34" charset="0"/>
                <a:cs typeface="Calibri" panose="020F0502020204030204" pitchFamily="34" charset="0"/>
              </a:rPr>
            </a:br>
            <a:r>
              <a:rPr lang="en-US" sz="2800" cap="none" dirty="0" smtClean="0">
                <a:latin typeface="Calibri" panose="020F0502020204030204" pitchFamily="34" charset="0"/>
                <a:cs typeface="Calibri" panose="020F0502020204030204" pitchFamily="34" charset="0"/>
              </a:rPr>
              <a:t/>
            </a:r>
            <a:br>
              <a:rPr lang="en-US" sz="2800" cap="none" dirty="0" smtClean="0">
                <a:latin typeface="Calibri" panose="020F0502020204030204" pitchFamily="34" charset="0"/>
                <a:cs typeface="Calibri" panose="020F0502020204030204" pitchFamily="34" charset="0"/>
              </a:rPr>
            </a:br>
            <a:r>
              <a:rPr lang="en-US" sz="2800" cap="none" dirty="0" smtClean="0">
                <a:latin typeface="Calibri" panose="020F0502020204030204" pitchFamily="34" charset="0"/>
                <a:cs typeface="Calibri" panose="020F0502020204030204" pitchFamily="34" charset="0"/>
              </a:rPr>
              <a:t/>
            </a:r>
            <a:br>
              <a:rPr lang="en-US" sz="2800" cap="none" dirty="0" smtClean="0">
                <a:latin typeface="Calibri" panose="020F0502020204030204" pitchFamily="34" charset="0"/>
                <a:cs typeface="Calibri" panose="020F0502020204030204" pitchFamily="34" charset="0"/>
              </a:rPr>
            </a:br>
            <a:endParaRPr lang="en-US" sz="28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87824" y="249281"/>
            <a:ext cx="10340839" cy="550817"/>
          </a:xfrm>
        </p:spPr>
        <p:txBody>
          <a:bodyPr>
            <a:noAutofit/>
          </a:bodyPr>
          <a:lstStyle/>
          <a:p>
            <a:pPr marL="0" indent="0">
              <a:buNone/>
            </a:pPr>
            <a:r>
              <a:rPr lang="en-US" sz="3200" b="1" u="sng" dirty="0" smtClean="0">
                <a:solidFill>
                  <a:schemeClr val="bg1"/>
                </a:solidFill>
                <a:latin typeface="Calibri" panose="020F0502020204030204" pitchFamily="34" charset="0"/>
                <a:cs typeface="Calibri" panose="020F0502020204030204" pitchFamily="34" charset="0"/>
              </a:rPr>
              <a:t>UNDERSTANDING THE DATA IN TERMS OF BUSINESS:</a:t>
            </a:r>
            <a:endParaRPr lang="en-US" sz="3200" b="1" u="sng"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19023082"/>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 y="2325189"/>
            <a:ext cx="11913326" cy="3117669"/>
          </a:xfrm>
        </p:spPr>
        <p:txBody>
          <a:bodyPr>
            <a:normAutofit fontScale="90000"/>
          </a:bodyPr>
          <a:lstStyle/>
          <a:p>
            <a:r>
              <a:rPr lang="en-US" sz="2700" dirty="0" smtClean="0">
                <a:latin typeface="Calibri" panose="020F0502020204030204" pitchFamily="34" charset="0"/>
                <a:cs typeface="Calibri" panose="020F0502020204030204" pitchFamily="34" charset="0"/>
              </a:rPr>
              <a:t/>
            </a:r>
            <a:br>
              <a:rPr lang="en-US" sz="2700" dirty="0" smtClean="0">
                <a:latin typeface="Calibri" panose="020F0502020204030204" pitchFamily="34" charset="0"/>
                <a:cs typeface="Calibri" panose="020F0502020204030204" pitchFamily="34" charset="0"/>
              </a:rPr>
            </a:br>
            <a:r>
              <a:rPr lang="en-US" sz="2700" dirty="0">
                <a:latin typeface="Calibri" panose="020F0502020204030204" pitchFamily="34" charset="0"/>
                <a:cs typeface="Calibri" panose="020F0502020204030204" pitchFamily="34" charset="0"/>
              </a:rPr>
              <a:t/>
            </a:r>
            <a:br>
              <a:rPr lang="en-US" sz="2700" dirty="0">
                <a:latin typeface="Calibri" panose="020F0502020204030204" pitchFamily="34" charset="0"/>
                <a:cs typeface="Calibri" panose="020F0502020204030204" pitchFamily="34" charset="0"/>
              </a:rPr>
            </a:br>
            <a:r>
              <a:rPr lang="en-US" sz="3100" dirty="0" smtClean="0">
                <a:latin typeface="Calibri" panose="020F0502020204030204" pitchFamily="34" charset="0"/>
                <a:cs typeface="Calibri" panose="020F0502020204030204" pitchFamily="34" charset="0"/>
              </a:rPr>
              <a:t>1. </a:t>
            </a:r>
            <a:r>
              <a:rPr lang="en-US" sz="3100" cap="none" dirty="0" smtClean="0">
                <a:latin typeface="Calibri" panose="020F0502020204030204" pitchFamily="34" charset="0"/>
                <a:cs typeface="Calibri" panose="020F0502020204030204" pitchFamily="34" charset="0"/>
              </a:rPr>
              <a:t>Handling </a:t>
            </a:r>
            <a:r>
              <a:rPr lang="en-US" sz="3100" cap="none" dirty="0">
                <a:latin typeface="Calibri" panose="020F0502020204030204" pitchFamily="34" charset="0"/>
                <a:cs typeface="Calibri" panose="020F0502020204030204" pitchFamily="34" charset="0"/>
              </a:rPr>
              <a:t>missing </a:t>
            </a:r>
            <a:r>
              <a:rPr lang="en-US" sz="3100" cap="none" dirty="0" smtClean="0">
                <a:latin typeface="Calibri" panose="020F0502020204030204" pitchFamily="34" charset="0"/>
                <a:cs typeface="Calibri" panose="020F0502020204030204" pitchFamily="34" charset="0"/>
              </a:rPr>
              <a:t>values </a:t>
            </a:r>
            <a:r>
              <a:rPr lang="en-US" sz="3100" cap="none" dirty="0">
                <a:latin typeface="Calibri" panose="020F0502020204030204" pitchFamily="34" charset="0"/>
                <a:cs typeface="Calibri" panose="020F0502020204030204" pitchFamily="34" charset="0"/>
              </a:rPr>
              <a:t>-</a:t>
            </a:r>
            <a:r>
              <a:rPr lang="en-US" sz="3100" cap="none" dirty="0" smtClean="0">
                <a:latin typeface="Calibri" panose="020F0502020204030204" pitchFamily="34" charset="0"/>
                <a:cs typeface="Calibri" panose="020F0502020204030204" pitchFamily="34" charset="0"/>
              </a:rPr>
              <a:t> Sales with blank customer ID were filtered out.</a:t>
            </a:r>
            <a:r>
              <a:rPr lang="en-US" sz="3100" cap="none" dirty="0">
                <a:latin typeface="Calibri" panose="020F0502020204030204" pitchFamily="34" charset="0"/>
                <a:cs typeface="Calibri" panose="020F0502020204030204" pitchFamily="34" charset="0"/>
              </a:rPr>
              <a:t/>
            </a:r>
            <a:br>
              <a:rPr lang="en-US" sz="3100" cap="none" dirty="0">
                <a:latin typeface="Calibri" panose="020F0502020204030204" pitchFamily="34" charset="0"/>
                <a:cs typeface="Calibri" panose="020F0502020204030204" pitchFamily="34" charset="0"/>
              </a:rPr>
            </a:br>
            <a:r>
              <a:rPr lang="en-US" sz="3100" cap="none" dirty="0" smtClean="0">
                <a:latin typeface="Calibri" panose="020F0502020204030204" pitchFamily="34" charset="0"/>
                <a:cs typeface="Calibri" panose="020F0502020204030204" pitchFamily="34" charset="0"/>
              </a:rPr>
              <a:t>2. Handling negative values - Negative price values were removed.</a:t>
            </a:r>
            <a:br>
              <a:rPr lang="en-US" sz="3100" cap="none" dirty="0" smtClean="0">
                <a:latin typeface="Calibri" panose="020F0502020204030204" pitchFamily="34" charset="0"/>
                <a:cs typeface="Calibri" panose="020F0502020204030204" pitchFamily="34" charset="0"/>
              </a:rPr>
            </a:br>
            <a:r>
              <a:rPr lang="en-US" sz="3100" cap="none" dirty="0" smtClean="0">
                <a:latin typeface="Calibri" panose="020F0502020204030204" pitchFamily="34" charset="0"/>
                <a:cs typeface="Calibri" panose="020F0502020204030204" pitchFamily="34" charset="0"/>
              </a:rPr>
              <a:t>3. Counting the total number of unique customer ID</a:t>
            </a:r>
            <a:r>
              <a:rPr lang="en-US" sz="3100" cap="none" dirty="0">
                <a:latin typeface="Calibri" panose="020F0502020204030204" pitchFamily="34" charset="0"/>
                <a:cs typeface="Calibri" panose="020F0502020204030204" pitchFamily="34" charset="0"/>
              </a:rPr>
              <a:t>.</a:t>
            </a:r>
            <a:r>
              <a:rPr lang="en-US" sz="3100" cap="none" dirty="0" smtClean="0">
                <a:latin typeface="Calibri" panose="020F0502020204030204" pitchFamily="34" charset="0"/>
                <a:cs typeface="Calibri" panose="020F0502020204030204" pitchFamily="34" charset="0"/>
              </a:rPr>
              <a:t/>
            </a:r>
            <a:br>
              <a:rPr lang="en-US" sz="3100" cap="none" dirty="0" smtClean="0">
                <a:latin typeface="Calibri" panose="020F0502020204030204" pitchFamily="34" charset="0"/>
                <a:cs typeface="Calibri" panose="020F0502020204030204" pitchFamily="34" charset="0"/>
              </a:rPr>
            </a:br>
            <a:r>
              <a:rPr lang="en-US" sz="3100" cap="none" dirty="0" smtClean="0">
                <a:latin typeface="Calibri" panose="020F0502020204030204" pitchFamily="34" charset="0"/>
                <a:cs typeface="Calibri" panose="020F0502020204030204" pitchFamily="34" charset="0"/>
              </a:rPr>
              <a:t>4. Variable column named Days since is created to calculate recency.</a:t>
            </a:r>
            <a:br>
              <a:rPr lang="en-US" sz="3100" cap="none" dirty="0" smtClean="0">
                <a:latin typeface="Calibri" panose="020F0502020204030204" pitchFamily="34" charset="0"/>
                <a:cs typeface="Calibri" panose="020F0502020204030204" pitchFamily="34" charset="0"/>
              </a:rPr>
            </a:br>
            <a:r>
              <a:rPr lang="en-US" sz="3100" cap="none" dirty="0">
                <a:latin typeface="Calibri" panose="020F0502020204030204" pitchFamily="34" charset="0"/>
                <a:cs typeface="Calibri" panose="020F0502020204030204" pitchFamily="34" charset="0"/>
              </a:rPr>
              <a:t>5. Variable column named Year Month is created to avoid overlapping of data as the month ‘December’ is repeated twice on 2016 and 2017. </a:t>
            </a:r>
            <a:r>
              <a:rPr lang="en-US" sz="3100" cap="none" dirty="0" smtClean="0">
                <a:latin typeface="Calibri" panose="020F0502020204030204" pitchFamily="34" charset="0"/>
                <a:cs typeface="Calibri" panose="020F0502020204030204" pitchFamily="34" charset="0"/>
              </a:rPr>
              <a:t/>
            </a:r>
            <a:br>
              <a:rPr lang="en-US" sz="3100" cap="none" dirty="0" smtClean="0">
                <a:latin typeface="Calibri" panose="020F0502020204030204" pitchFamily="34" charset="0"/>
                <a:cs typeface="Calibri" panose="020F0502020204030204" pitchFamily="34" charset="0"/>
              </a:rPr>
            </a:br>
            <a:r>
              <a:rPr lang="en-US" sz="3100" cap="none" dirty="0" smtClean="0">
                <a:latin typeface="Calibri" panose="020F0502020204030204" pitchFamily="34" charset="0"/>
                <a:cs typeface="Calibri" panose="020F0502020204030204" pitchFamily="34" charset="0"/>
              </a:rPr>
              <a:t>6. The </a:t>
            </a:r>
            <a:r>
              <a:rPr lang="en-US" sz="3100" cap="none" dirty="0">
                <a:latin typeface="Calibri" panose="020F0502020204030204" pitchFamily="34" charset="0"/>
                <a:cs typeface="Calibri" panose="020F0502020204030204" pitchFamily="34" charset="0"/>
              </a:rPr>
              <a:t>year month variable that we created is used to represent the total frequency and monetary values of the sales made in every month in bar graph.</a:t>
            </a:r>
            <a:r>
              <a:rPr lang="en-US" sz="3100" cap="none" dirty="0" smtClean="0">
                <a:latin typeface="Calibri" panose="020F0502020204030204" pitchFamily="34" charset="0"/>
                <a:cs typeface="Calibri" panose="020F0502020204030204" pitchFamily="34" charset="0"/>
              </a:rPr>
              <a:t/>
            </a:r>
            <a:br>
              <a:rPr lang="en-US" sz="3100" cap="none" dirty="0" smtClean="0">
                <a:latin typeface="Calibri" panose="020F0502020204030204" pitchFamily="34" charset="0"/>
                <a:cs typeface="Calibri" panose="020F0502020204030204" pitchFamily="34" charset="0"/>
              </a:rPr>
            </a:br>
            <a:r>
              <a:rPr lang="en-US" sz="3100" cap="none" dirty="0">
                <a:latin typeface="Calibri" panose="020F0502020204030204" pitchFamily="34" charset="0"/>
                <a:cs typeface="Calibri" panose="020F0502020204030204" pitchFamily="34" charset="0"/>
              </a:rPr>
              <a:t/>
            </a:r>
            <a:br>
              <a:rPr lang="en-US" sz="3100" cap="none" dirty="0">
                <a:latin typeface="Calibri" panose="020F0502020204030204" pitchFamily="34" charset="0"/>
                <a:cs typeface="Calibri" panose="020F0502020204030204" pitchFamily="34" charset="0"/>
              </a:rPr>
            </a:br>
            <a:r>
              <a:rPr lang="en-US" sz="2700" cap="none" dirty="0" smtClean="0">
                <a:latin typeface="Calibri" panose="020F0502020204030204" pitchFamily="34" charset="0"/>
                <a:cs typeface="Calibri" panose="020F0502020204030204" pitchFamily="34" charset="0"/>
              </a:rPr>
              <a:t/>
            </a:r>
            <a:br>
              <a:rPr lang="en-US" sz="2700" cap="none" dirty="0" smtClean="0">
                <a:latin typeface="Calibri" panose="020F0502020204030204" pitchFamily="34" charset="0"/>
                <a:cs typeface="Calibri" panose="020F0502020204030204" pitchFamily="34" charset="0"/>
              </a:rPr>
            </a:br>
            <a:r>
              <a:rPr lang="en-US" sz="2700" cap="none" dirty="0" smtClean="0">
                <a:latin typeface="Calibri" panose="020F0502020204030204" pitchFamily="34" charset="0"/>
                <a:cs typeface="Calibri" panose="020F0502020204030204" pitchFamily="34" charset="0"/>
              </a:rPr>
              <a:t/>
            </a:r>
            <a:br>
              <a:rPr lang="en-US" sz="2700" cap="none" dirty="0" smtClean="0">
                <a:latin typeface="Calibri" panose="020F0502020204030204" pitchFamily="34" charset="0"/>
                <a:cs typeface="Calibri" panose="020F0502020204030204" pitchFamily="34" charset="0"/>
              </a:rPr>
            </a:br>
            <a:r>
              <a:rPr lang="en-US" sz="1400" dirty="0" smtClean="0">
                <a:latin typeface="Calibri" panose="020F0502020204030204" pitchFamily="34" charset="0"/>
                <a:cs typeface="Calibri" panose="020F0502020204030204" pitchFamily="34" charset="0"/>
              </a:rPr>
              <a:t/>
            </a:r>
            <a:br>
              <a:rPr lang="en-US" sz="1400" dirty="0" smtClean="0">
                <a:latin typeface="Calibri" panose="020F0502020204030204" pitchFamily="34" charset="0"/>
                <a:cs typeface="Calibri" panose="020F0502020204030204" pitchFamily="34" charset="0"/>
              </a:rPr>
            </a:br>
            <a:r>
              <a:rPr lang="en-US" sz="1400" cap="none" dirty="0" smtClean="0">
                <a:latin typeface="Calibri" panose="020F0502020204030204" pitchFamily="34" charset="0"/>
                <a:cs typeface="Calibri" panose="020F0502020204030204" pitchFamily="34" charset="0"/>
              </a:rPr>
              <a:t/>
            </a:r>
            <a:br>
              <a:rPr lang="en-US" sz="1400" cap="none" dirty="0" smtClean="0">
                <a:latin typeface="Calibri" panose="020F0502020204030204" pitchFamily="34" charset="0"/>
                <a:cs typeface="Calibri" panose="020F0502020204030204" pitchFamily="34" charset="0"/>
              </a:rPr>
            </a:br>
            <a:r>
              <a:rPr lang="en-US" sz="1400" dirty="0">
                <a:latin typeface="Calibri" panose="020F0502020204030204" pitchFamily="34" charset="0"/>
                <a:cs typeface="Calibri" panose="020F0502020204030204" pitchFamily="34" charset="0"/>
              </a:rPr>
              <a:t/>
            </a:r>
            <a:br>
              <a:rPr lang="en-US" sz="1400" dirty="0">
                <a:latin typeface="Calibri" panose="020F0502020204030204" pitchFamily="34" charset="0"/>
                <a:cs typeface="Calibri" panose="020F0502020204030204" pitchFamily="34" charset="0"/>
              </a:rPr>
            </a:br>
            <a:r>
              <a:rPr lang="en-US" sz="1400" dirty="0" smtClean="0">
                <a:latin typeface="Calibri" panose="020F0502020204030204" pitchFamily="34" charset="0"/>
                <a:cs typeface="Calibri" panose="020F0502020204030204" pitchFamily="34" charset="0"/>
              </a:rPr>
              <a:t/>
            </a:r>
            <a:br>
              <a:rPr lang="en-US" sz="1400" dirty="0" smtClean="0">
                <a:latin typeface="Calibri" panose="020F0502020204030204" pitchFamily="34" charset="0"/>
                <a:cs typeface="Calibri" panose="020F0502020204030204" pitchFamily="34" charset="0"/>
              </a:rPr>
            </a:br>
            <a:r>
              <a:rPr lang="en-US" sz="1400" dirty="0">
                <a:latin typeface="Calibri" panose="020F0502020204030204" pitchFamily="34" charset="0"/>
                <a:cs typeface="Calibri" panose="020F0502020204030204" pitchFamily="34" charset="0"/>
              </a:rPr>
              <a:t/>
            </a:r>
            <a:br>
              <a:rPr lang="en-US" sz="1400" dirty="0">
                <a:latin typeface="Calibri" panose="020F0502020204030204" pitchFamily="34" charset="0"/>
                <a:cs typeface="Calibri" panose="020F0502020204030204" pitchFamily="34" charset="0"/>
              </a:rPr>
            </a:br>
            <a:endParaRPr lang="en-US" sz="14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4502" y="163286"/>
            <a:ext cx="7977052" cy="1247504"/>
          </a:xfrm>
        </p:spPr>
        <p:txBody>
          <a:bodyPr>
            <a:normAutofit/>
          </a:bodyPr>
          <a:lstStyle/>
          <a:p>
            <a:pPr marL="0" indent="0">
              <a:buNone/>
            </a:pPr>
            <a:r>
              <a:rPr lang="en-US" sz="4000" b="1" u="sng" cap="all" dirty="0" smtClean="0">
                <a:solidFill>
                  <a:schemeClr val="accent1">
                    <a:lumMod val="50000"/>
                  </a:schemeClr>
                </a:solidFill>
                <a:latin typeface="Calibri" panose="020F0502020204030204" pitchFamily="34" charset="0"/>
                <a:cs typeface="Calibri" panose="020F0502020204030204" pitchFamily="34" charset="0"/>
              </a:rPr>
              <a:t>EDA – Exploratory Data Analysis</a:t>
            </a:r>
            <a:endParaRPr lang="en-US" sz="4000" b="1" u="sng" cap="all" dirty="0">
              <a:solidFill>
                <a:schemeClr val="accent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9904747"/>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628" y="4766006"/>
            <a:ext cx="8895217" cy="1591251"/>
          </a:xfrm>
        </p:spPr>
        <p:txBody>
          <a:bodyPr>
            <a:normAutofit fontScale="90000"/>
          </a:bodyPr>
          <a:lstStyle/>
          <a:p>
            <a:r>
              <a:rPr lang="en-US" sz="2800" cap="none" dirty="0" smtClean="0">
                <a:latin typeface="Calibri" panose="020F0502020204030204" pitchFamily="34" charset="0"/>
                <a:cs typeface="Calibri" panose="020F0502020204030204" pitchFamily="34" charset="0"/>
              </a:rPr>
              <a:t/>
            </a:r>
            <a:br>
              <a:rPr lang="en-US" sz="2800" cap="none" dirty="0" smtClean="0">
                <a:latin typeface="Calibri" panose="020F0502020204030204" pitchFamily="34" charset="0"/>
                <a:cs typeface="Calibri" panose="020F0502020204030204" pitchFamily="34" charset="0"/>
              </a:rPr>
            </a:br>
            <a:r>
              <a:rPr lang="en-US" sz="2700" cap="none" dirty="0" smtClean="0">
                <a:latin typeface="Calibri" panose="020F0502020204030204" pitchFamily="34" charset="0"/>
                <a:cs typeface="Calibri" panose="020F0502020204030204" pitchFamily="34" charset="0"/>
              </a:rPr>
              <a:t>1. Variables “Cancelled status”, “Reason of return”, “Sold as set” has more than 25% of its data missing. So, we are going to remove these entire variable columns. </a:t>
            </a:r>
            <a:br>
              <a:rPr lang="en-US" sz="2700" cap="none" dirty="0" smtClean="0">
                <a:latin typeface="Calibri" panose="020F0502020204030204" pitchFamily="34" charset="0"/>
                <a:cs typeface="Calibri" panose="020F0502020204030204" pitchFamily="34" charset="0"/>
              </a:rPr>
            </a:br>
            <a:r>
              <a:rPr lang="en-US" sz="2700" cap="none" dirty="0" smtClean="0">
                <a:latin typeface="Calibri" panose="020F0502020204030204" pitchFamily="34" charset="0"/>
                <a:cs typeface="Calibri" panose="020F0502020204030204" pitchFamily="34" charset="0"/>
              </a:rPr>
              <a:t/>
            </a:r>
            <a:br>
              <a:rPr lang="en-US" sz="2700" cap="none" dirty="0" smtClean="0">
                <a:latin typeface="Calibri" panose="020F0502020204030204" pitchFamily="34" charset="0"/>
                <a:cs typeface="Calibri" panose="020F0502020204030204" pitchFamily="34" charset="0"/>
              </a:rPr>
            </a:br>
            <a:r>
              <a:rPr lang="en-US" sz="2700" cap="none" dirty="0" smtClean="0">
                <a:latin typeface="Calibri" panose="020F0502020204030204" pitchFamily="34" charset="0"/>
                <a:cs typeface="Calibri" panose="020F0502020204030204" pitchFamily="34" charset="0"/>
              </a:rPr>
              <a:t>2. Number of unique customer IDs - 4324</a:t>
            </a:r>
            <a:r>
              <a:rPr lang="en-US" sz="2800" cap="none" dirty="0">
                <a:latin typeface="Calibri" panose="020F0502020204030204" pitchFamily="34" charset="0"/>
                <a:cs typeface="Calibri" panose="020F0502020204030204" pitchFamily="34" charset="0"/>
              </a:rPr>
              <a:t/>
            </a:r>
            <a:br>
              <a:rPr lang="en-US" sz="2800" cap="none" dirty="0">
                <a:latin typeface="Calibri" panose="020F0502020204030204" pitchFamily="34" charset="0"/>
                <a:cs typeface="Calibri" panose="020F0502020204030204" pitchFamily="34" charset="0"/>
              </a:rPr>
            </a:br>
            <a:r>
              <a:rPr lang="en-US" sz="2800" cap="none" dirty="0" smtClean="0">
                <a:latin typeface="Calibri" panose="020F0502020204030204" pitchFamily="34" charset="0"/>
                <a:cs typeface="Calibri" panose="020F0502020204030204" pitchFamily="34" charset="0"/>
              </a:rPr>
              <a:t/>
            </a:r>
            <a:br>
              <a:rPr lang="en-US" sz="2800" cap="none" dirty="0" smtClean="0">
                <a:latin typeface="Calibri" panose="020F0502020204030204" pitchFamily="34" charset="0"/>
                <a:cs typeface="Calibri" panose="020F0502020204030204" pitchFamily="34" charset="0"/>
              </a:rPr>
            </a:br>
            <a:r>
              <a:rPr lang="en-US" sz="2800" cap="none" dirty="0" smtClean="0">
                <a:latin typeface="Calibri" panose="020F0502020204030204" pitchFamily="34" charset="0"/>
                <a:cs typeface="Calibri" panose="020F0502020204030204" pitchFamily="34" charset="0"/>
              </a:rPr>
              <a:t/>
            </a:r>
            <a:br>
              <a:rPr lang="en-US" sz="2800" cap="none" dirty="0" smtClean="0">
                <a:latin typeface="Calibri" panose="020F0502020204030204" pitchFamily="34" charset="0"/>
                <a:cs typeface="Calibri" panose="020F0502020204030204" pitchFamily="34" charset="0"/>
              </a:rPr>
            </a:br>
            <a:endParaRPr lang="en-US" sz="2800" cap="none" dirty="0">
              <a:latin typeface="Calibri" panose="020F0502020204030204" pitchFamily="34" charset="0"/>
              <a:cs typeface="Calibri" panose="020F0502020204030204" pitchFamily="34" charset="0"/>
            </a:endParaRPr>
          </a:p>
        </p:txBody>
      </p:sp>
      <p:sp>
        <p:nvSpPr>
          <p:cNvPr id="3" name="Content Placeholder 2"/>
          <p:cNvSpPr>
            <a:spLocks noGrp="1"/>
          </p:cNvSpPr>
          <p:nvPr>
            <p:ph idx="4294967295"/>
          </p:nvPr>
        </p:nvSpPr>
        <p:spPr>
          <a:xfrm>
            <a:off x="0" y="293688"/>
            <a:ext cx="8429625" cy="663575"/>
          </a:xfrm>
        </p:spPr>
        <p:txBody>
          <a:bodyPr>
            <a:normAutofit/>
          </a:bodyPr>
          <a:lstStyle/>
          <a:p>
            <a:pPr marL="0" indent="0">
              <a:buNone/>
            </a:pPr>
            <a:r>
              <a:rPr lang="en-US" sz="3200" b="1" u="sng" dirty="0" smtClean="0">
                <a:solidFill>
                  <a:schemeClr val="bg1"/>
                </a:solidFill>
                <a:latin typeface="Calibri" panose="020F0502020204030204" pitchFamily="34" charset="0"/>
                <a:cs typeface="Calibri" panose="020F0502020204030204" pitchFamily="34" charset="0"/>
              </a:rPr>
              <a:t>DATA CLEANING and DATA PREPERATION:</a:t>
            </a:r>
            <a:endParaRPr lang="en-US" sz="3200" b="1" u="sng" dirty="0">
              <a:solidFill>
                <a:schemeClr val="bg1"/>
              </a:solidFill>
              <a:latin typeface="Calibri" panose="020F0502020204030204" pitchFamily="34" charset="0"/>
              <a:cs typeface="Calibri" panose="020F0502020204030204" pitchFamily="34" charset="0"/>
            </a:endParaRPr>
          </a:p>
        </p:txBody>
      </p:sp>
      <p:graphicFrame>
        <p:nvGraphicFramePr>
          <p:cNvPr id="4" name="Chart 3"/>
          <p:cNvGraphicFramePr>
            <a:graphicFrameLocks/>
          </p:cNvGraphicFramePr>
          <p:nvPr>
            <p:extLst>
              <p:ext uri="{D42A27DB-BD31-4B8C-83A1-F6EECF244321}">
                <p14:modId xmlns:p14="http://schemas.microsoft.com/office/powerpoint/2010/main" val="1683893327"/>
              </p:ext>
            </p:extLst>
          </p:nvPr>
        </p:nvGraphicFramePr>
        <p:xfrm>
          <a:off x="269966" y="1328926"/>
          <a:ext cx="5164183" cy="27867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437043386"/>
              </p:ext>
            </p:extLst>
          </p:nvPr>
        </p:nvGraphicFramePr>
        <p:xfrm>
          <a:off x="5738949" y="1448887"/>
          <a:ext cx="6035039" cy="2103120"/>
        </p:xfrm>
        <a:graphic>
          <a:graphicData uri="http://schemas.openxmlformats.org/drawingml/2006/table">
            <a:tbl>
              <a:tblPr firstRow="1" bandRow="1">
                <a:tableStyleId>{5C22544A-7EE6-4342-B048-85BDC9FD1C3A}</a:tableStyleId>
              </a:tblPr>
              <a:tblGrid>
                <a:gridCol w="2356779">
                  <a:extLst>
                    <a:ext uri="{9D8B030D-6E8A-4147-A177-3AD203B41FA5}">
                      <a16:colId xmlns:a16="http://schemas.microsoft.com/office/drawing/2014/main" val="1878968006"/>
                    </a:ext>
                  </a:extLst>
                </a:gridCol>
                <a:gridCol w="2356779">
                  <a:extLst>
                    <a:ext uri="{9D8B030D-6E8A-4147-A177-3AD203B41FA5}">
                      <a16:colId xmlns:a16="http://schemas.microsoft.com/office/drawing/2014/main" val="2156699099"/>
                    </a:ext>
                  </a:extLst>
                </a:gridCol>
                <a:gridCol w="1321481">
                  <a:extLst>
                    <a:ext uri="{9D8B030D-6E8A-4147-A177-3AD203B41FA5}">
                      <a16:colId xmlns:a16="http://schemas.microsoft.com/office/drawing/2014/main" val="2733493964"/>
                    </a:ext>
                  </a:extLst>
                </a:gridCol>
              </a:tblGrid>
              <a:tr h="354197">
                <a:tc>
                  <a:txBody>
                    <a:bodyPr/>
                    <a:lstStyle/>
                    <a:p>
                      <a:r>
                        <a:rPr lang="en-US" dirty="0" smtClean="0"/>
                        <a:t> Variables</a:t>
                      </a:r>
                      <a:endParaRPr lang="en-US" dirty="0"/>
                    </a:p>
                  </a:txBody>
                  <a:tcPr/>
                </a:tc>
                <a:tc>
                  <a:txBody>
                    <a:bodyPr/>
                    <a:lstStyle/>
                    <a:p>
                      <a:r>
                        <a:rPr lang="en-US" dirty="0" smtClean="0"/>
                        <a:t>Total Count</a:t>
                      </a:r>
                      <a:endParaRPr lang="en-US" dirty="0"/>
                    </a:p>
                  </a:txBody>
                  <a:tcPr/>
                </a:tc>
                <a:tc>
                  <a:txBody>
                    <a:bodyPr/>
                    <a:lstStyle/>
                    <a:p>
                      <a:r>
                        <a:rPr lang="en-US" dirty="0" smtClean="0"/>
                        <a:t>Missing values</a:t>
                      </a:r>
                      <a:endParaRPr lang="en-US" dirty="0"/>
                    </a:p>
                  </a:txBody>
                  <a:tcPr/>
                </a:tc>
                <a:extLst>
                  <a:ext uri="{0D108BD9-81ED-4DB2-BD59-A6C34878D82A}">
                    <a16:rowId xmlns:a16="http://schemas.microsoft.com/office/drawing/2014/main" val="3271698101"/>
                  </a:ext>
                </a:extLst>
              </a:tr>
              <a:tr h="354197">
                <a:tc>
                  <a:txBody>
                    <a:bodyPr/>
                    <a:lstStyle/>
                    <a:p>
                      <a:pPr algn="ctr" fontAlgn="ctr"/>
                      <a:r>
                        <a:rPr lang="en-US" sz="1200" b="0" i="0" u="none" strike="noStrike" dirty="0" smtClean="0">
                          <a:solidFill>
                            <a:srgbClr val="000000"/>
                          </a:solidFill>
                          <a:effectLst/>
                          <a:latin typeface="Calibri" panose="020F0502020204030204" pitchFamily="34" charset="0"/>
                        </a:rPr>
                        <a:t>Customer ID</a:t>
                      </a:r>
                      <a:endParaRPr lang="en-US" sz="1200" b="0" i="0" u="none" strike="noStrike" dirty="0">
                        <a:solidFill>
                          <a:srgbClr val="000000"/>
                        </a:solidFill>
                        <a:effectLst/>
                        <a:latin typeface="Calibri" panose="020F0502020204030204" pitchFamily="34" charset="0"/>
                      </a:endParaRPr>
                    </a:p>
                  </a:txBody>
                  <a:tcPr marL="7620" marR="7620" marT="7620" marB="0" anchor="ctr">
                    <a:solidFill>
                      <a:schemeClr val="accent2">
                        <a:lumMod val="20000"/>
                        <a:lumOff val="80000"/>
                      </a:schemeClr>
                    </a:solidFill>
                  </a:tcPr>
                </a:tc>
                <a:tc>
                  <a:txBody>
                    <a:bodyPr/>
                    <a:lstStyle/>
                    <a:p>
                      <a:r>
                        <a:rPr lang="en-US" dirty="0" smtClean="0">
                          <a:latin typeface="Calibri" panose="020F0502020204030204" pitchFamily="34" charset="0"/>
                          <a:cs typeface="Calibri" panose="020F0502020204030204" pitchFamily="34" charset="0"/>
                        </a:rPr>
                        <a:t>    396006</a:t>
                      </a:r>
                      <a:endParaRPr lang="en-US" dirty="0">
                        <a:latin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r>
                        <a:rPr lang="en-US" dirty="0" smtClean="0">
                          <a:latin typeface="Calibri" panose="020F0502020204030204" pitchFamily="34" charset="0"/>
                          <a:cs typeface="Calibri" panose="020F0502020204030204" pitchFamily="34" charset="0"/>
                        </a:rPr>
                        <a:t>  132470 </a:t>
                      </a:r>
                      <a:endParaRPr lang="en-US" dirty="0">
                        <a:latin typeface="Calibri" panose="020F0502020204030204" pitchFamily="34" charset="0"/>
                        <a:cs typeface="Calibri" panose="020F0502020204030204" pitchFamily="34" charset="0"/>
                      </a:endParaRPr>
                    </a:p>
                  </a:txBody>
                  <a:tcPr>
                    <a:solidFill>
                      <a:schemeClr val="accent2">
                        <a:lumMod val="20000"/>
                        <a:lumOff val="80000"/>
                      </a:schemeClr>
                    </a:solidFill>
                  </a:tcPr>
                </a:tc>
                <a:extLst>
                  <a:ext uri="{0D108BD9-81ED-4DB2-BD59-A6C34878D82A}">
                    <a16:rowId xmlns:a16="http://schemas.microsoft.com/office/drawing/2014/main" val="3406527831"/>
                  </a:ext>
                </a:extLst>
              </a:tr>
              <a:tr h="354197">
                <a:tc>
                  <a:txBody>
                    <a:bodyPr/>
                    <a:lstStyle/>
                    <a:p>
                      <a:pPr algn="ctr" fontAlgn="ctr"/>
                      <a:r>
                        <a:rPr lang="en-US" sz="1200" b="0" i="0" u="none" strike="noStrike" dirty="0" smtClean="0">
                          <a:solidFill>
                            <a:srgbClr val="000000"/>
                          </a:solidFill>
                          <a:effectLst/>
                          <a:latin typeface="Calibri" panose="020F0502020204030204" pitchFamily="34" charset="0"/>
                        </a:rPr>
                        <a:t>Cancelled</a:t>
                      </a:r>
                      <a:r>
                        <a:rPr lang="en-US" sz="1200" b="0" i="0" u="none" strike="noStrike" baseline="0" dirty="0" smtClean="0">
                          <a:solidFill>
                            <a:srgbClr val="000000"/>
                          </a:solidFill>
                          <a:effectLst/>
                          <a:latin typeface="Calibri" panose="020F0502020204030204" pitchFamily="34" charset="0"/>
                        </a:rPr>
                        <a:t> </a:t>
                      </a:r>
                      <a:r>
                        <a:rPr lang="en-US" sz="1200" b="0" i="0" u="none" strike="noStrike" dirty="0" smtClean="0">
                          <a:solidFill>
                            <a:srgbClr val="000000"/>
                          </a:solidFill>
                          <a:effectLst/>
                          <a:latin typeface="Calibri" panose="020F0502020204030204" pitchFamily="34" charset="0"/>
                        </a:rPr>
                        <a:t>status</a:t>
                      </a:r>
                      <a:endParaRPr lang="en-US" sz="1200" b="0" i="0" u="none" strike="noStrike" dirty="0">
                        <a:solidFill>
                          <a:srgbClr val="000000"/>
                        </a:solidFill>
                        <a:effectLst/>
                        <a:latin typeface="Calibri" panose="020F0502020204030204" pitchFamily="34" charset="0"/>
                      </a:endParaRPr>
                    </a:p>
                  </a:txBody>
                  <a:tcPr marL="7620" marR="7620" marT="7620" marB="0" anchor="ctr">
                    <a:solidFill>
                      <a:schemeClr val="accent2">
                        <a:lumMod val="20000"/>
                        <a:lumOff val="80000"/>
                      </a:schemeClr>
                    </a:solidFill>
                  </a:tcPr>
                </a:tc>
                <a:tc>
                  <a:txBody>
                    <a:bodyPr/>
                    <a:lstStyle/>
                    <a:p>
                      <a:r>
                        <a:rPr lang="en-US" dirty="0" smtClean="0">
                          <a:latin typeface="Calibri" panose="020F0502020204030204" pitchFamily="34" charset="0"/>
                          <a:cs typeface="Calibri" panose="020F0502020204030204" pitchFamily="34" charset="0"/>
                        </a:rPr>
                        <a:t>    528476</a:t>
                      </a:r>
                      <a:endParaRPr lang="en-US" dirty="0">
                        <a:latin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r>
                        <a:rPr lang="en-US" dirty="0" smtClean="0">
                          <a:latin typeface="Calibri" panose="020F0502020204030204" pitchFamily="34" charset="0"/>
                          <a:cs typeface="Calibri" panose="020F0502020204030204" pitchFamily="34" charset="0"/>
                        </a:rPr>
                        <a:t>  528476</a:t>
                      </a:r>
                      <a:endParaRPr lang="en-US" dirty="0">
                        <a:latin typeface="Calibri" panose="020F0502020204030204" pitchFamily="34" charset="0"/>
                        <a:cs typeface="Calibri" panose="020F0502020204030204" pitchFamily="34" charset="0"/>
                      </a:endParaRPr>
                    </a:p>
                  </a:txBody>
                  <a:tcPr>
                    <a:solidFill>
                      <a:schemeClr val="accent2">
                        <a:lumMod val="20000"/>
                        <a:lumOff val="80000"/>
                      </a:schemeClr>
                    </a:solidFill>
                  </a:tcPr>
                </a:tc>
                <a:extLst>
                  <a:ext uri="{0D108BD9-81ED-4DB2-BD59-A6C34878D82A}">
                    <a16:rowId xmlns:a16="http://schemas.microsoft.com/office/drawing/2014/main" val="2451655207"/>
                  </a:ext>
                </a:extLst>
              </a:tr>
              <a:tr h="354197">
                <a:tc>
                  <a:txBody>
                    <a:bodyPr/>
                    <a:lstStyle/>
                    <a:p>
                      <a:pPr algn="ctr" fontAlgn="ctr"/>
                      <a:r>
                        <a:rPr lang="en-US" sz="1200" b="0" i="0" u="none" strike="noStrike" dirty="0">
                          <a:solidFill>
                            <a:srgbClr val="000000"/>
                          </a:solidFill>
                          <a:effectLst/>
                          <a:latin typeface="Calibri" panose="020F0502020204030204" pitchFamily="34" charset="0"/>
                        </a:rPr>
                        <a:t>Reason of return</a:t>
                      </a:r>
                    </a:p>
                  </a:txBody>
                  <a:tcPr marL="7620" marR="7620" marT="7620" marB="0" anchor="ctr">
                    <a:solidFill>
                      <a:schemeClr val="accent2">
                        <a:lumMod val="20000"/>
                        <a:lumOff val="80000"/>
                      </a:schemeClr>
                    </a:solidFill>
                  </a:tcPr>
                </a:tc>
                <a:tc>
                  <a:txBody>
                    <a:bodyPr/>
                    <a:lstStyle/>
                    <a:p>
                      <a:r>
                        <a:rPr lang="en-US" dirty="0" smtClean="0">
                          <a:latin typeface="Calibri" panose="020F0502020204030204" pitchFamily="34" charset="0"/>
                          <a:cs typeface="Calibri" panose="020F0502020204030204" pitchFamily="34" charset="0"/>
                        </a:rPr>
                        <a:t>    528476</a:t>
                      </a:r>
                      <a:endParaRPr lang="en-US" dirty="0">
                        <a:latin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r>
                        <a:rPr lang="en-US" dirty="0" smtClean="0">
                          <a:latin typeface="Calibri" panose="020F0502020204030204" pitchFamily="34" charset="0"/>
                          <a:cs typeface="Calibri" panose="020F0502020204030204" pitchFamily="34" charset="0"/>
                        </a:rPr>
                        <a:t>  528476</a:t>
                      </a:r>
                      <a:endParaRPr lang="en-US" dirty="0">
                        <a:latin typeface="Calibri" panose="020F0502020204030204" pitchFamily="34" charset="0"/>
                        <a:cs typeface="Calibri" panose="020F0502020204030204" pitchFamily="34" charset="0"/>
                      </a:endParaRPr>
                    </a:p>
                  </a:txBody>
                  <a:tcPr>
                    <a:solidFill>
                      <a:schemeClr val="accent2">
                        <a:lumMod val="20000"/>
                        <a:lumOff val="80000"/>
                      </a:schemeClr>
                    </a:solidFill>
                  </a:tcPr>
                </a:tc>
                <a:extLst>
                  <a:ext uri="{0D108BD9-81ED-4DB2-BD59-A6C34878D82A}">
                    <a16:rowId xmlns:a16="http://schemas.microsoft.com/office/drawing/2014/main" val="1076773883"/>
                  </a:ext>
                </a:extLst>
              </a:tr>
              <a:tr h="354197">
                <a:tc>
                  <a:txBody>
                    <a:bodyPr/>
                    <a:lstStyle/>
                    <a:p>
                      <a:pPr algn="ctr" fontAlgn="ctr"/>
                      <a:r>
                        <a:rPr lang="en-US" sz="1200" b="0" i="0" u="none" strike="noStrike" dirty="0">
                          <a:solidFill>
                            <a:srgbClr val="000000"/>
                          </a:solidFill>
                          <a:effectLst/>
                          <a:latin typeface="Calibri" panose="020F0502020204030204" pitchFamily="34" charset="0"/>
                        </a:rPr>
                        <a:t>Sold as set</a:t>
                      </a:r>
                    </a:p>
                  </a:txBody>
                  <a:tcPr marL="7620" marR="7620" marT="7620" marB="0" anchor="ctr">
                    <a:solidFill>
                      <a:schemeClr val="accent2">
                        <a:lumMod val="20000"/>
                        <a:lumOff val="80000"/>
                      </a:schemeClr>
                    </a:solidFill>
                  </a:tcPr>
                </a:tc>
                <a:tc>
                  <a:txBody>
                    <a:bodyPr/>
                    <a:lstStyle/>
                    <a:p>
                      <a:r>
                        <a:rPr lang="en-US" dirty="0" smtClean="0">
                          <a:latin typeface="Calibri" panose="020F0502020204030204" pitchFamily="34" charset="0"/>
                          <a:cs typeface="Calibri" panose="020F0502020204030204" pitchFamily="34" charset="0"/>
                        </a:rPr>
                        <a:t>    528476</a:t>
                      </a:r>
                      <a:endParaRPr lang="en-US" dirty="0">
                        <a:latin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r>
                        <a:rPr lang="en-US" dirty="0" smtClean="0">
                          <a:latin typeface="Calibri" panose="020F0502020204030204" pitchFamily="34" charset="0"/>
                          <a:cs typeface="Calibri" panose="020F0502020204030204" pitchFamily="34" charset="0"/>
                        </a:rPr>
                        <a:t>  528476</a:t>
                      </a:r>
                      <a:endParaRPr lang="en-US" dirty="0">
                        <a:latin typeface="Calibri" panose="020F0502020204030204" pitchFamily="34" charset="0"/>
                        <a:cs typeface="Calibri" panose="020F0502020204030204" pitchFamily="34" charset="0"/>
                      </a:endParaRPr>
                    </a:p>
                  </a:txBody>
                  <a:tcPr>
                    <a:solidFill>
                      <a:schemeClr val="accent2">
                        <a:lumMod val="20000"/>
                        <a:lumOff val="80000"/>
                      </a:schemeClr>
                    </a:solidFill>
                  </a:tcPr>
                </a:tc>
                <a:extLst>
                  <a:ext uri="{0D108BD9-81ED-4DB2-BD59-A6C34878D82A}">
                    <a16:rowId xmlns:a16="http://schemas.microsoft.com/office/drawing/2014/main" val="2547303981"/>
                  </a:ext>
                </a:extLst>
              </a:tr>
            </a:tbl>
          </a:graphicData>
        </a:graphic>
      </p:graphicFrame>
    </p:spTree>
    <p:extLst>
      <p:ext uri="{BB962C8B-B14F-4D97-AF65-F5344CB8AC3E}">
        <p14:creationId xmlns:p14="http://schemas.microsoft.com/office/powerpoint/2010/main" val="3099154165"/>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169" y="1045030"/>
            <a:ext cx="11826241" cy="4763587"/>
          </a:xfrm>
        </p:spPr>
        <p:txBody>
          <a:bodyPr/>
          <a:lstStyle/>
          <a:p>
            <a:r>
              <a:rPr lang="en-US" dirty="0" smtClean="0">
                <a:solidFill>
                  <a:schemeClr val="bg1"/>
                </a:solidFill>
                <a:latin typeface="Calibri" panose="020F0502020204030204" pitchFamily="34" charset="0"/>
                <a:cs typeface="Calibri" panose="020F0502020204030204" pitchFamily="34" charset="0"/>
              </a:rPr>
              <a:t>Recency </a:t>
            </a:r>
            <a:r>
              <a:rPr lang="en-US" cap="none" dirty="0" smtClean="0">
                <a:latin typeface="Calibri" panose="020F0502020204030204" pitchFamily="34" charset="0"/>
                <a:cs typeface="Calibri" panose="020F0502020204030204" pitchFamily="34" charset="0"/>
              </a:rPr>
              <a:t>is the number of days since last purchase was made    </a:t>
            </a:r>
            <a:r>
              <a:rPr lang="en-US" cap="none" dirty="0" smtClean="0">
                <a:solidFill>
                  <a:schemeClr val="bg2">
                    <a:lumMod val="60000"/>
                    <a:lumOff val="40000"/>
                  </a:schemeClr>
                </a:solidFill>
                <a:latin typeface="Calibri" panose="020F0502020204030204" pitchFamily="34" charset="0"/>
                <a:cs typeface="Calibri" panose="020F0502020204030204" pitchFamily="34" charset="0"/>
              </a:rPr>
              <a:t>.</a:t>
            </a:r>
            <a:r>
              <a:rPr lang="en-US" cap="none" dirty="0" smtClean="0">
                <a:latin typeface="Calibri" panose="020F0502020204030204" pitchFamily="34" charset="0"/>
                <a:cs typeface="Calibri" panose="020F0502020204030204" pitchFamily="34" charset="0"/>
              </a:rPr>
              <a:t>                 by a unique customer ID.</a:t>
            </a:r>
            <a:br>
              <a:rPr lang="en-US" cap="none" dirty="0" smtClean="0">
                <a:latin typeface="Calibri" panose="020F0502020204030204" pitchFamily="34" charset="0"/>
                <a:cs typeface="Calibri" panose="020F0502020204030204" pitchFamily="34" charset="0"/>
              </a:rPr>
            </a:br>
            <a:r>
              <a:rPr lang="en-US" cap="none" dirty="0">
                <a:latin typeface="Calibri" panose="020F0502020204030204" pitchFamily="34" charset="0"/>
                <a:cs typeface="Calibri" panose="020F0502020204030204" pitchFamily="34" charset="0"/>
              </a:rPr>
              <a:t/>
            </a:r>
            <a:br>
              <a:rPr lang="en-US" cap="none" dirty="0">
                <a:latin typeface="Calibri" panose="020F0502020204030204" pitchFamily="34" charset="0"/>
                <a:cs typeface="Calibri" panose="020F0502020204030204" pitchFamily="34" charset="0"/>
              </a:rPr>
            </a:br>
            <a:r>
              <a:rPr lang="en-US" cap="none" dirty="0" smtClean="0">
                <a:solidFill>
                  <a:schemeClr val="bg1"/>
                </a:solidFill>
                <a:latin typeface="Calibri" panose="020F0502020204030204" pitchFamily="34" charset="0"/>
                <a:cs typeface="Calibri" panose="020F0502020204030204" pitchFamily="34" charset="0"/>
              </a:rPr>
              <a:t>FREQUENCY </a:t>
            </a:r>
            <a:r>
              <a:rPr lang="en-US" cap="none" dirty="0" smtClean="0">
                <a:latin typeface="Calibri" panose="020F0502020204030204" pitchFamily="34" charset="0"/>
                <a:cs typeface="Calibri" panose="020F0502020204030204" pitchFamily="34" charset="0"/>
              </a:rPr>
              <a:t>is the total number of transactions made by the</a:t>
            </a:r>
            <a:br>
              <a:rPr lang="en-US" cap="none" dirty="0" smtClean="0">
                <a:latin typeface="Calibri" panose="020F0502020204030204" pitchFamily="34" charset="0"/>
                <a:cs typeface="Calibri" panose="020F0502020204030204" pitchFamily="34" charset="0"/>
              </a:rPr>
            </a:br>
            <a:r>
              <a:rPr lang="en-US" cap="none" dirty="0">
                <a:latin typeface="Calibri" panose="020F0502020204030204" pitchFamily="34" charset="0"/>
                <a:cs typeface="Calibri" panose="020F0502020204030204" pitchFamily="34" charset="0"/>
              </a:rPr>
              <a:t> </a:t>
            </a:r>
            <a:r>
              <a:rPr lang="en-US" cap="none" dirty="0" smtClean="0">
                <a:latin typeface="Calibri" panose="020F0502020204030204" pitchFamily="34" charset="0"/>
                <a:cs typeface="Calibri" panose="020F0502020204030204" pitchFamily="34" charset="0"/>
              </a:rPr>
              <a:t>                 unique customer ID.</a:t>
            </a:r>
            <a:br>
              <a:rPr lang="en-US" cap="none" dirty="0" smtClean="0">
                <a:latin typeface="Calibri" panose="020F0502020204030204" pitchFamily="34" charset="0"/>
                <a:cs typeface="Calibri" panose="020F0502020204030204" pitchFamily="34" charset="0"/>
              </a:rPr>
            </a:br>
            <a:r>
              <a:rPr lang="en-US" cap="none" dirty="0">
                <a:latin typeface="Calibri" panose="020F0502020204030204" pitchFamily="34" charset="0"/>
                <a:cs typeface="Calibri" panose="020F0502020204030204" pitchFamily="34" charset="0"/>
              </a:rPr>
              <a:t/>
            </a:r>
            <a:br>
              <a:rPr lang="en-US" cap="none" dirty="0">
                <a:latin typeface="Calibri" panose="020F0502020204030204" pitchFamily="34" charset="0"/>
                <a:cs typeface="Calibri" panose="020F0502020204030204" pitchFamily="34" charset="0"/>
              </a:rPr>
            </a:br>
            <a:r>
              <a:rPr lang="en-US" cap="none" dirty="0" smtClean="0">
                <a:solidFill>
                  <a:schemeClr val="bg1"/>
                </a:solidFill>
                <a:latin typeface="Calibri" panose="020F0502020204030204" pitchFamily="34" charset="0"/>
                <a:cs typeface="Calibri" panose="020F0502020204030204" pitchFamily="34" charset="0"/>
              </a:rPr>
              <a:t>MONETARY VALUE </a:t>
            </a:r>
            <a:r>
              <a:rPr lang="en-US" cap="none" dirty="0" smtClean="0">
                <a:latin typeface="Calibri" panose="020F0502020204030204" pitchFamily="34" charset="0"/>
                <a:cs typeface="Calibri" panose="020F0502020204030204" pitchFamily="34" charset="0"/>
              </a:rPr>
              <a:t>is the total amount that the customer has  spent across all transactions.</a:t>
            </a:r>
            <a:endParaRPr lang="en-US" dirty="0">
              <a:solidFill>
                <a:schemeClr val="bg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74170" y="180704"/>
            <a:ext cx="10206444" cy="864326"/>
          </a:xfrm>
        </p:spPr>
        <p:txBody>
          <a:bodyPr>
            <a:normAutofit/>
          </a:bodyPr>
          <a:lstStyle/>
          <a:p>
            <a:pPr marL="0" indent="0">
              <a:buNone/>
            </a:pPr>
            <a:r>
              <a:rPr lang="en-US" sz="3200" u="sng" dirty="0">
                <a:solidFill>
                  <a:schemeClr val="tx1"/>
                </a:solidFill>
                <a:latin typeface="Calibri" panose="020F0502020204030204" pitchFamily="34" charset="0"/>
                <a:cs typeface="Calibri" panose="020F0502020204030204" pitchFamily="34" charset="0"/>
              </a:rPr>
              <a:t> </a:t>
            </a:r>
            <a:r>
              <a:rPr lang="en-US" sz="3200" b="1" u="sng" dirty="0">
                <a:solidFill>
                  <a:schemeClr val="bg1"/>
                </a:solidFill>
                <a:latin typeface="Calibri" panose="020F0502020204030204" pitchFamily="34" charset="0"/>
                <a:cs typeface="Calibri" panose="020F0502020204030204" pitchFamily="34" charset="0"/>
              </a:rPr>
              <a:t>RFM (RECENCY, FREQUENCY AND MONETARY VALUES)</a:t>
            </a:r>
            <a:endParaRPr lang="en-US" sz="3200" b="1" u="sng" dirty="0">
              <a:solidFill>
                <a:schemeClr val="bg1"/>
              </a:solidFill>
            </a:endParaRPr>
          </a:p>
        </p:txBody>
      </p:sp>
    </p:spTree>
    <p:extLst>
      <p:ext uri="{BB962C8B-B14F-4D97-AF65-F5344CB8AC3E}">
        <p14:creationId xmlns:p14="http://schemas.microsoft.com/office/powerpoint/2010/main" val="3596005815"/>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657" y="975360"/>
            <a:ext cx="11647126" cy="5190309"/>
          </a:xfrm>
        </p:spPr>
        <p:txBody>
          <a:bodyPr>
            <a:normAutofit/>
          </a:bodyPr>
          <a:lstStyle/>
          <a:p>
            <a:r>
              <a:rPr lang="en-US" dirty="0" smtClean="0">
                <a:solidFill>
                  <a:schemeClr val="bg1"/>
                </a:solidFill>
                <a:latin typeface="Calibri" panose="020F0502020204030204" pitchFamily="34" charset="0"/>
                <a:cs typeface="Calibri" panose="020F0502020204030204" pitchFamily="34" charset="0"/>
              </a:rPr>
              <a:t>RECENCY </a:t>
            </a:r>
            <a:r>
              <a:rPr lang="en-US" dirty="0" smtClean="0">
                <a:latin typeface="Calibri" panose="020F0502020204030204" pitchFamily="34" charset="0"/>
                <a:cs typeface="Calibri" panose="020F0502020204030204" pitchFamily="34" charset="0"/>
              </a:rPr>
              <a:t>= (</a:t>
            </a:r>
            <a:r>
              <a:rPr lang="en-US" sz="3200" cap="none" dirty="0" smtClean="0">
                <a:latin typeface="Calibri" panose="020F0502020204030204" pitchFamily="34" charset="0"/>
                <a:cs typeface="Calibri" panose="020F0502020204030204" pitchFamily="34" charset="0"/>
              </a:rPr>
              <a:t>Reference date - Most recent date of purchase by customer ID’s. )</a:t>
            </a:r>
            <a:r>
              <a:rPr lang="en-US" cap="none" dirty="0" smtClean="0">
                <a:latin typeface="Calibri" panose="020F0502020204030204" pitchFamily="34" charset="0"/>
                <a:cs typeface="Calibri" panose="020F0502020204030204" pitchFamily="34" charset="0"/>
              </a:rPr>
              <a:t/>
            </a:r>
            <a:br>
              <a:rPr lang="en-US" cap="none" dirty="0" smtClean="0">
                <a:latin typeface="Calibri" panose="020F0502020204030204" pitchFamily="34" charset="0"/>
                <a:cs typeface="Calibri" panose="020F0502020204030204" pitchFamily="34" charset="0"/>
              </a:rPr>
            </a:br>
            <a:r>
              <a:rPr lang="en-US" cap="none" dirty="0">
                <a:latin typeface="Calibri" panose="020F0502020204030204" pitchFamily="34" charset="0"/>
                <a:cs typeface="Calibri" panose="020F0502020204030204" pitchFamily="34" charset="0"/>
              </a:rPr>
              <a:t/>
            </a:r>
            <a:br>
              <a:rPr lang="en-US" cap="none" dirty="0">
                <a:latin typeface="Calibri" panose="020F0502020204030204" pitchFamily="34" charset="0"/>
                <a:cs typeface="Calibri" panose="020F0502020204030204" pitchFamily="34" charset="0"/>
              </a:rPr>
            </a:br>
            <a:r>
              <a:rPr lang="en-US" cap="none" dirty="0" smtClean="0">
                <a:solidFill>
                  <a:schemeClr val="bg1"/>
                </a:solidFill>
                <a:latin typeface="Calibri" panose="020F0502020204030204" pitchFamily="34" charset="0"/>
                <a:cs typeface="Calibri" panose="020F0502020204030204" pitchFamily="34" charset="0"/>
              </a:rPr>
              <a:t>FREQUENCY</a:t>
            </a:r>
            <a:r>
              <a:rPr lang="en-US" cap="none" dirty="0" smtClean="0">
                <a:latin typeface="Calibri" panose="020F0502020204030204" pitchFamily="34" charset="0"/>
                <a:cs typeface="Calibri" panose="020F0502020204030204" pitchFamily="34" charset="0"/>
              </a:rPr>
              <a:t> = (</a:t>
            </a:r>
            <a:r>
              <a:rPr lang="en-US" sz="3200" cap="none" dirty="0" smtClean="0">
                <a:latin typeface="Calibri" panose="020F0502020204030204" pitchFamily="34" charset="0"/>
                <a:cs typeface="Calibri" panose="020F0502020204030204" pitchFamily="34" charset="0"/>
              </a:rPr>
              <a:t>Number of purchases made by a customer ID’s with unique invoice number.)</a:t>
            </a:r>
            <a:r>
              <a:rPr lang="en-US" cap="none" dirty="0" smtClean="0">
                <a:latin typeface="Calibri" panose="020F0502020204030204" pitchFamily="34" charset="0"/>
                <a:cs typeface="Calibri" panose="020F0502020204030204" pitchFamily="34" charset="0"/>
              </a:rPr>
              <a:t/>
            </a:r>
            <a:br>
              <a:rPr lang="en-US" cap="none" dirty="0" smtClean="0">
                <a:latin typeface="Calibri" panose="020F0502020204030204" pitchFamily="34" charset="0"/>
                <a:cs typeface="Calibri" panose="020F0502020204030204" pitchFamily="34" charset="0"/>
              </a:rPr>
            </a:br>
            <a:r>
              <a:rPr lang="en-US" cap="none" dirty="0">
                <a:latin typeface="Calibri" panose="020F0502020204030204" pitchFamily="34" charset="0"/>
                <a:cs typeface="Calibri" panose="020F0502020204030204" pitchFamily="34" charset="0"/>
              </a:rPr>
              <a:t/>
            </a:r>
            <a:br>
              <a:rPr lang="en-US" cap="none" dirty="0">
                <a:latin typeface="Calibri" panose="020F0502020204030204" pitchFamily="34" charset="0"/>
                <a:cs typeface="Calibri" panose="020F0502020204030204" pitchFamily="34" charset="0"/>
              </a:rPr>
            </a:br>
            <a:r>
              <a:rPr lang="en-US" cap="none" dirty="0" smtClean="0">
                <a:solidFill>
                  <a:schemeClr val="bg1"/>
                </a:solidFill>
                <a:latin typeface="Calibri" panose="020F0502020204030204" pitchFamily="34" charset="0"/>
                <a:cs typeface="Calibri" panose="020F0502020204030204" pitchFamily="34" charset="0"/>
              </a:rPr>
              <a:t>MONETARY</a:t>
            </a:r>
            <a:r>
              <a:rPr lang="en-US" cap="none" dirty="0" smtClean="0">
                <a:latin typeface="Calibri" panose="020F0502020204030204" pitchFamily="34" charset="0"/>
                <a:cs typeface="Calibri" panose="020F0502020204030204" pitchFamily="34" charset="0"/>
              </a:rPr>
              <a:t> = (</a:t>
            </a:r>
            <a:r>
              <a:rPr lang="en-US" sz="3200" cap="none" dirty="0" smtClean="0">
                <a:latin typeface="Calibri" panose="020F0502020204030204" pitchFamily="34" charset="0"/>
                <a:cs typeface="Calibri" panose="020F0502020204030204" pitchFamily="34" charset="0"/>
              </a:rPr>
              <a:t>Mean value of the </a:t>
            </a:r>
            <a:r>
              <a:rPr lang="en-US" sz="3200" cap="none" dirty="0">
                <a:latin typeface="Calibri" panose="020F0502020204030204" pitchFamily="34" charset="0"/>
                <a:cs typeface="Calibri" panose="020F0502020204030204" pitchFamily="34" charset="0"/>
              </a:rPr>
              <a:t>t</a:t>
            </a:r>
            <a:r>
              <a:rPr lang="en-US" sz="3200" cap="none" dirty="0" smtClean="0">
                <a:latin typeface="Calibri" panose="020F0502020204030204" pitchFamily="34" charset="0"/>
                <a:cs typeface="Calibri" panose="020F0502020204030204" pitchFamily="34" charset="0"/>
              </a:rPr>
              <a:t>otal price / Total number of sales transactions.)</a:t>
            </a:r>
            <a:endParaRPr lang="en-US" sz="3200" b="1" dirty="0">
              <a:solidFill>
                <a:schemeClr val="bg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22657" y="154577"/>
            <a:ext cx="8895217" cy="820783"/>
          </a:xfrm>
        </p:spPr>
        <p:txBody>
          <a:bodyPr>
            <a:normAutofit/>
          </a:bodyPr>
          <a:lstStyle/>
          <a:p>
            <a:pPr marL="0" indent="0">
              <a:buNone/>
            </a:pPr>
            <a:r>
              <a:rPr lang="en-US" sz="3600" b="1" u="sng" dirty="0" smtClean="0">
                <a:solidFill>
                  <a:schemeClr val="bg1"/>
                </a:solidFill>
                <a:latin typeface="Calibri" panose="020F0502020204030204" pitchFamily="34" charset="0"/>
                <a:cs typeface="Calibri" panose="020F0502020204030204" pitchFamily="34" charset="0"/>
              </a:rPr>
              <a:t>RFM FORMULAS:</a:t>
            </a:r>
            <a:endParaRPr lang="en-US" sz="3600" b="1" u="sng"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29902031"/>
      </p:ext>
    </p:extLst>
  </p:cSld>
  <p:clrMapOvr>
    <a:masterClrMapping/>
  </p:clrMapOvr>
  <p:transition spd="slow">
    <p:wipe/>
  </p:transition>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4043</TotalTime>
  <Words>1147</Words>
  <Application>Microsoft Office PowerPoint</Application>
  <PresentationFormat>Widescreen</PresentationFormat>
  <Paragraphs>224</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Calibri</vt:lpstr>
      <vt:lpstr>Century Gothic</vt:lpstr>
      <vt:lpstr>Wingdings</vt:lpstr>
      <vt:lpstr>Wingdings 3</vt:lpstr>
      <vt:lpstr>Slice</vt:lpstr>
      <vt:lpstr>                   KPMG – CAPSTONE PROJECT  E- Commerce analytics </vt:lpstr>
      <vt:lpstr>PowerPoint Presentation</vt:lpstr>
      <vt:lpstr>OUR UNDERSTANDINGS: 1. Our data set does not have Dependent and Independent variables. 2. To achieve our objectives, we must segment the customers into different clusters based on their RFM scores. 3. The variables used for RFM scores  are: Recency     - Date of Purchase, Customer ID Frequency - Invoice No, Date of Purchase Monetary values - Customer ID, Mean value of Sum of total purchases made by unique customer ID. 4. Unsupervised machine learning algorithms are used to cluster the customers. 5. Our date of reference is 12/20/2017  </vt:lpstr>
      <vt:lpstr>RAW DATA:  Segmenting the below mentioned customers into clusters based on our client’s attributes such as Recency, Frequency, Monetary values of the transactions made.  </vt:lpstr>
      <vt:lpstr>1. Business is always an outcome of supply and demand. Hence, it is necessary for firms to understand their customers and decipher their wants and needs.  2. A machine learning model can help  us  understand  customers  and  their  purchase  pattern, organizations  can  make  critical  business  decisions to  attract more  customers  and  serve  them  better,  thereby  gaining  a competitive advantage.  3. RFM analysis, is a widely known standard technique used to evaluate customer lifetime value, especially in the E- Commerce industry.  4. Based on the customer clusters that we provide, the marketing team will provide them with offers which are based on their own characteristics.      </vt:lpstr>
      <vt:lpstr>  1. Handling missing values - Sales with blank customer ID were filtered out. 2. Handling negative values - Negative price values were removed. 3. Counting the total number of unique customer ID. 4. Variable column named Days since is created to calculate recency. 5. Variable column named Year Month is created to avoid overlapping of data as the month ‘December’ is repeated twice on 2016 and 2017.  6. The year month variable that we created is used to represent the total frequency and monetary values of the sales made in every month in bar graph.         </vt:lpstr>
      <vt:lpstr> 1. Variables “Cancelled status”, “Reason of return”, “Sold as set” has more than 25% of its data missing. So, we are going to remove these entire variable columns.   2. Number of unique customer IDs - 4324   </vt:lpstr>
      <vt:lpstr>Recency is the number of days since last purchase was made    .                 by a unique customer ID.  FREQUENCY is the total number of transactions made by the                   unique customer ID.  MONETARY VALUE is the total amount that the customer has  spent across all transactions.</vt:lpstr>
      <vt:lpstr>RECENCY = (Reference date - Most recent date of purchase by customer ID’s. )  FREQUENCY = (Number of purchases made by a customer ID’s with unique invoice number.)  MONETARY = (Mean value of the total price / Total number of sales transactions.)</vt:lpstr>
      <vt:lpstr>1. Recency is calculated using the formula, Reference date - Most recent date of purchase made by customer IDs. 2. This helps to determine the Days since Last Purchase made by the Customer Id. 3. The date of reference is 12/20/2017.</vt:lpstr>
      <vt:lpstr>Most recent Purchases are given the Highest recency score of “5” Least recent Purchases are given the Lowest recency score of “1”</vt:lpstr>
      <vt:lpstr>1. Frequency is calculated by taking the unique customer IDs which made higher number of sales in the given period of time with Unique Invoice Number.  2. Pivot Table provides the Customer ID with their respective Frequency and F Score.</vt:lpstr>
      <vt:lpstr>1. A score of 1-5 is given to unique customer IDs, the highest frequency values with 5 and the lowest with 1. 2. This helps us to prioritize the customers and increase the purchases made by them by planning strategies based on their nature of purchase.</vt:lpstr>
      <vt:lpstr>1. Monetary score is given to customer IDs with highest to lowest scores ranging from 5-1. 2. Customer ID’s with highest monetary values are given 5 score and lowest with 1.</vt:lpstr>
      <vt:lpstr>1. Most valuable customers are Customers with the highest RFM scores. 2. They have Purchased Recently, More Frequently and for High Monetary Values.</vt:lpstr>
      <vt:lpstr>1. Least valuable customers are Customers with the least RFM scores -3. 2. Their purchases are not recent, frequency is very less and monetary value is very low. </vt:lpstr>
      <vt:lpstr>1. Total monetary values of transactions made by blank customer ID’s is substantial, hence they cannot be neglected. 2. Hence we have to find a way to retain these customers and also to get them to register. 3. Offers can be provided to new registering customers in order to assign them an unique customer ID. 4. This helps us to calculate their RFM scores in future.</vt:lpstr>
      <vt:lpstr>     K- MEANS CLUSTERING:  1. Finding the K value by using the elbow method in the significant variables.    2. Building an unsupervised model to cluster the entire customers into the K value.    3. Visualizing the clusters formed to show the segregation that was done by the unsupervised machine learning algorithm.        </vt:lpstr>
      <vt:lpstr>PowerPoint Presentation</vt:lpstr>
      <vt:lpstr> </vt:lpstr>
      <vt:lpstr>PowerPoint Presentation</vt:lpstr>
      <vt:lpstr>1. Hierarchical cluster does not require to specify the number of clusters before hand. 2.  Types :    - Agglomerative method    - Divisive method    </vt:lpstr>
      <vt:lpstr>PowerPoint Presentation</vt:lpstr>
      <vt:lpstr>PowerPoint Presentation</vt:lpstr>
      <vt:lpstr>PowerPoint Presentation</vt:lpstr>
      <vt:lpstr>1. Hierarchical clustering is doing a good job in finding clusters with varying attributes for customers, however the cluster sizes are imbalanced.   2. K-means clustering is also doing a good job in finding varying clusters of customers, with balanced cluster sizes as well.  </vt:lpstr>
      <vt:lpstr>PowerPoint Presentation</vt:lpstr>
      <vt:lpstr>https://drive.google.com/drive/folders/1jWMgEP3V1fITEAZTimisi3eA5IFdJ4hZ?usp=sharing   The above link contains,  1. Raw data 2. Manual segmentation using excel 3. Python code containing RFM clustering   </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Commerce analytics</dc:title>
  <dc:creator>Divakar</dc:creator>
  <cp:lastModifiedBy>Windows User</cp:lastModifiedBy>
  <cp:revision>151</cp:revision>
  <dcterms:created xsi:type="dcterms:W3CDTF">2021-04-03T08:31:40Z</dcterms:created>
  <dcterms:modified xsi:type="dcterms:W3CDTF">2021-05-02T03:55:02Z</dcterms:modified>
</cp:coreProperties>
</file>