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0" r:id="rId1"/>
  </p:sldMasterIdLst>
  <p:notesMasterIdLst>
    <p:notesMasterId r:id="rId24"/>
  </p:notesMasterIdLst>
  <p:sldIdLst>
    <p:sldId id="256" r:id="rId2"/>
    <p:sldId id="266" r:id="rId3"/>
    <p:sldId id="257" r:id="rId4"/>
    <p:sldId id="258" r:id="rId5"/>
    <p:sldId id="259" r:id="rId6"/>
    <p:sldId id="267" r:id="rId7"/>
    <p:sldId id="261" r:id="rId8"/>
    <p:sldId id="268" r:id="rId9"/>
    <p:sldId id="269" r:id="rId10"/>
    <p:sldId id="274" r:id="rId11"/>
    <p:sldId id="275" r:id="rId12"/>
    <p:sldId id="270" r:id="rId13"/>
    <p:sldId id="277" r:id="rId14"/>
    <p:sldId id="278" r:id="rId15"/>
    <p:sldId id="276" r:id="rId16"/>
    <p:sldId id="279" r:id="rId17"/>
    <p:sldId id="280" r:id="rId18"/>
    <p:sldId id="273" r:id="rId19"/>
    <p:sldId id="264" r:id="rId20"/>
    <p:sldId id="272" r:id="rId21"/>
    <p:sldId id="271" r:id="rId22"/>
    <p:sldId id="265" r:id="rId23"/>
  </p:sldIdLst>
  <p:sldSz cx="18288000" cy="10287000"/>
  <p:notesSz cx="6858000" cy="9144000"/>
  <p:embeddedFontLst>
    <p:embeddedFont>
      <p:font typeface="Inter" panose="02000503000000020004" pitchFamily="2"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3E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2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4AEFA-EE6F-44ED-A707-F791CBD581B9}" type="datetimeFigureOut">
              <a:rPr lang="en-IN" smtClean="0"/>
              <a:t>24-10-2025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16AFB-ED0B-4DF1-ADA9-A336E6601B7D}" type="slidenum">
              <a:rPr lang="en-IN" smtClean="0"/>
              <a:t>‹#›</a:t>
            </a:fld>
            <a:endParaRPr lang="en-IN"/>
          </a:p>
        </p:txBody>
      </p:sp>
    </p:spTree>
    <p:extLst>
      <p:ext uri="{BB962C8B-B14F-4D97-AF65-F5344CB8AC3E}">
        <p14:creationId xmlns:p14="http://schemas.microsoft.com/office/powerpoint/2010/main" val="1542595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816AFB-ED0B-4DF1-ADA9-A336E6601B7D}" type="slidenum">
              <a:rPr lang="en-IN" smtClean="0"/>
              <a:t>6</a:t>
            </a:fld>
            <a:endParaRPr lang="en-IN"/>
          </a:p>
        </p:txBody>
      </p:sp>
    </p:spTree>
    <p:extLst>
      <p:ext uri="{BB962C8B-B14F-4D97-AF65-F5344CB8AC3E}">
        <p14:creationId xmlns:p14="http://schemas.microsoft.com/office/powerpoint/2010/main" val="761734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816AFB-ED0B-4DF1-ADA9-A336E6601B7D}" type="slidenum">
              <a:rPr lang="en-IN" smtClean="0"/>
              <a:t>10</a:t>
            </a:fld>
            <a:endParaRPr lang="en-IN"/>
          </a:p>
        </p:txBody>
      </p:sp>
    </p:spTree>
    <p:extLst>
      <p:ext uri="{BB962C8B-B14F-4D97-AF65-F5344CB8AC3E}">
        <p14:creationId xmlns:p14="http://schemas.microsoft.com/office/powerpoint/2010/main" val="2360414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C6D99-C2A2-3A7E-29A0-CC7E86EDDB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332B2F-B0C3-58F7-0808-6A0DFB7149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55318-042F-25D9-4164-41428BA6FE6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E1627E7-F2FB-06C6-F275-8CA7625762D3}"/>
              </a:ext>
            </a:extLst>
          </p:cNvPr>
          <p:cNvSpPr>
            <a:spLocks noGrp="1"/>
          </p:cNvSpPr>
          <p:nvPr>
            <p:ph type="sldNum" sz="quarter" idx="5"/>
          </p:nvPr>
        </p:nvSpPr>
        <p:spPr/>
        <p:txBody>
          <a:bodyPr/>
          <a:lstStyle/>
          <a:p>
            <a:fld id="{98816AFB-ED0B-4DF1-ADA9-A336E6601B7D}" type="slidenum">
              <a:rPr lang="en-IN" smtClean="0"/>
              <a:t>11</a:t>
            </a:fld>
            <a:endParaRPr lang="en-IN"/>
          </a:p>
        </p:txBody>
      </p:sp>
    </p:spTree>
    <p:extLst>
      <p:ext uri="{BB962C8B-B14F-4D97-AF65-F5344CB8AC3E}">
        <p14:creationId xmlns:p14="http://schemas.microsoft.com/office/powerpoint/2010/main" val="374198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22308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15540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6537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0479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2229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804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4701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72337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605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546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2506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10/24/2025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71551109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3.sv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2.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15.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researchgate.net/publication/389817843_Job_Recommendation_System_Content-Based_and_Collaborative_Filtering_for_Predictive_Job_Recommendation_Systems"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lightcast.io/open-skills/categories" TargetMode="External"/><Relationship Id="rId3" Type="http://schemas.openxmlformats.org/officeDocument/2006/relationships/image" Target="../media/image2.png"/><Relationship Id="rId7" Type="http://schemas.openxmlformats.org/officeDocument/2006/relationships/hyperlink" Target="https://www.kaggle.com/datasets/princekhunt19/700-jobs-data-of-ai-and-data-fields-2025"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pPr algn="ctr">
              <a:lnSpc>
                <a:spcPts val="6256"/>
              </a:lnSpc>
              <a:spcBef>
                <a:spcPct val="0"/>
              </a:spcBef>
            </a:pPr>
            <a:endParaRPr lang="en-US" dirty="0">
              <a:solidFill>
                <a:srgbClr val="050E9B"/>
              </a:solidFill>
              <a:latin typeface="Inter" panose="02000503000000020004" pitchFamily="2" charset="0"/>
              <a:ea typeface="Inter" panose="02000503000000020004" pitchFamily="2" charset="0"/>
              <a:cs typeface="Monda"/>
              <a:sym typeface="Monda"/>
            </a:endParaRPr>
          </a:p>
        </p:txBody>
      </p:sp>
      <p:sp>
        <p:nvSpPr>
          <p:cNvPr id="3" name="Freeform 3"/>
          <p:cNvSpPr/>
          <p:nvPr/>
        </p:nvSpPr>
        <p:spPr>
          <a:xfrm>
            <a:off x="-1865112" y="-1442525"/>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p:cNvSpPr/>
          <p:nvPr/>
        </p:nvSpPr>
        <p:spPr>
          <a:xfrm>
            <a:off x="16383936" y="-1790700"/>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TextBox 7"/>
          <p:cNvSpPr txBox="1"/>
          <p:nvPr/>
        </p:nvSpPr>
        <p:spPr>
          <a:xfrm>
            <a:off x="580344" y="551080"/>
            <a:ext cx="17127312" cy="4320670"/>
          </a:xfrm>
          <a:prstGeom prst="rect">
            <a:avLst/>
          </a:prstGeom>
        </p:spPr>
        <p:txBody>
          <a:bodyPr wrap="square" lIns="0" tIns="0" rIns="0" bIns="0" rtlCol="0" anchor="t">
            <a:spAutoFit/>
          </a:bodyPr>
          <a:lstStyle/>
          <a:p>
            <a:pPr algn="ctr">
              <a:lnSpc>
                <a:spcPts val="17386"/>
              </a:lnSpc>
            </a:pPr>
            <a:r>
              <a:rPr lang="en-US" sz="11000" u="sng" dirty="0">
                <a:solidFill>
                  <a:srgbClr val="050E9B"/>
                </a:solidFill>
                <a:latin typeface="Inter" panose="02000503000000020004" pitchFamily="2" charset="0"/>
                <a:ea typeface="Inter" panose="02000503000000020004" pitchFamily="2" charset="0"/>
                <a:cs typeface="Merriweather Sans"/>
                <a:sym typeface="Merriweather Sans"/>
              </a:rPr>
              <a:t>Job Recommendation System</a:t>
            </a:r>
          </a:p>
        </p:txBody>
      </p:sp>
      <p:sp>
        <p:nvSpPr>
          <p:cNvPr id="8" name="TextBox 8"/>
          <p:cNvSpPr txBox="1"/>
          <p:nvPr/>
        </p:nvSpPr>
        <p:spPr>
          <a:xfrm>
            <a:off x="3622872" y="5484282"/>
            <a:ext cx="10162036" cy="747512"/>
          </a:xfrm>
          <a:prstGeom prst="rect">
            <a:avLst/>
          </a:prstGeom>
        </p:spPr>
        <p:txBody>
          <a:bodyPr lIns="0" tIns="0" rIns="0" bIns="0" rtlCol="0" anchor="t">
            <a:spAutoFit/>
          </a:bodyPr>
          <a:lstStyle/>
          <a:p>
            <a:pPr algn="ctr">
              <a:lnSpc>
                <a:spcPts val="6256"/>
              </a:lnSpc>
              <a:spcBef>
                <a:spcPct val="0"/>
              </a:spcBef>
            </a:pPr>
            <a:r>
              <a:rPr lang="en-US" sz="4468" b="1" dirty="0">
                <a:solidFill>
                  <a:srgbClr val="050E9B"/>
                </a:solidFill>
                <a:latin typeface="Inter" panose="02000503000000020004" pitchFamily="2" charset="0"/>
                <a:ea typeface="Inter" panose="02000503000000020004" pitchFamily="2" charset="0"/>
                <a:cs typeface="Monda"/>
                <a:sym typeface="Monda"/>
              </a:rPr>
              <a:t>By Group 5:</a:t>
            </a:r>
          </a:p>
        </p:txBody>
      </p:sp>
      <p:sp>
        <p:nvSpPr>
          <p:cNvPr id="9" name="TextBox 8">
            <a:extLst>
              <a:ext uri="{FF2B5EF4-FFF2-40B4-BE49-F238E27FC236}">
                <a16:creationId xmlns:a16="http://schemas.microsoft.com/office/drawing/2014/main" id="{0275831E-C476-AE66-3B6F-B21E66FD3BBE}"/>
              </a:ext>
            </a:extLst>
          </p:cNvPr>
          <p:cNvSpPr txBox="1"/>
          <p:nvPr/>
        </p:nvSpPr>
        <p:spPr>
          <a:xfrm>
            <a:off x="3864298" y="6473033"/>
            <a:ext cx="10162036" cy="9664890"/>
          </a:xfrm>
          <a:prstGeom prst="rect">
            <a:avLst/>
          </a:prstGeom>
        </p:spPr>
        <p:txBody>
          <a:bodyPr lIns="0" tIns="0" rIns="0" bIns="0" rtlCol="0" anchor="t">
            <a:spAutoFit/>
          </a:bodyPr>
          <a:lstStyle/>
          <a:p>
            <a:pPr algn="ctr">
              <a:lnSpc>
                <a:spcPts val="6256"/>
              </a:lnSpc>
              <a:spcBef>
                <a:spcPct val="0"/>
              </a:spcBef>
            </a:pPr>
            <a:r>
              <a:rPr lang="en-US" sz="2800" dirty="0">
                <a:solidFill>
                  <a:srgbClr val="050E9B"/>
                </a:solidFill>
                <a:latin typeface="Inter" panose="02000503000000020004" pitchFamily="2" charset="0"/>
                <a:ea typeface="Inter" panose="02000503000000020004" pitchFamily="2" charset="0"/>
                <a:cs typeface="Monda"/>
                <a:sym typeface="Monda"/>
              </a:rPr>
              <a:t>Arjun S Nair – KNP24AD017</a:t>
            </a:r>
          </a:p>
          <a:p>
            <a:pPr algn="ctr">
              <a:lnSpc>
                <a:spcPts val="6256"/>
              </a:lnSpc>
              <a:spcBef>
                <a:spcPct val="0"/>
              </a:spcBef>
            </a:pPr>
            <a:r>
              <a:rPr lang="en-US" sz="2800" dirty="0">
                <a:solidFill>
                  <a:srgbClr val="050E9B"/>
                </a:solidFill>
                <a:latin typeface="Inter" panose="02000503000000020004" pitchFamily="2" charset="0"/>
                <a:ea typeface="Inter" panose="02000503000000020004" pitchFamily="2" charset="0"/>
                <a:cs typeface="Monda"/>
                <a:sym typeface="Monda"/>
              </a:rPr>
              <a:t>Akshay K Sasi– KNP24AD010</a:t>
            </a:r>
          </a:p>
          <a:p>
            <a:pPr algn="ctr">
              <a:lnSpc>
                <a:spcPts val="6256"/>
              </a:lnSpc>
              <a:spcBef>
                <a:spcPct val="0"/>
              </a:spcBef>
            </a:pPr>
            <a:r>
              <a:rPr lang="en-US" sz="2800" dirty="0">
                <a:solidFill>
                  <a:srgbClr val="050E9B"/>
                </a:solidFill>
                <a:latin typeface="Inter" panose="02000503000000020004" pitchFamily="2" charset="0"/>
                <a:ea typeface="Inter" panose="02000503000000020004" pitchFamily="2" charset="0"/>
                <a:cs typeface="Monda"/>
                <a:sym typeface="Monda"/>
              </a:rPr>
              <a:t>Muhammed Raihan– KNP24AD035</a:t>
            </a:r>
          </a:p>
          <a:p>
            <a:pPr algn="ctr">
              <a:lnSpc>
                <a:spcPts val="6256"/>
              </a:lnSpc>
              <a:spcBef>
                <a:spcPct val="0"/>
              </a:spcBef>
            </a:pPr>
            <a:r>
              <a:rPr lang="en-US" sz="2800" dirty="0">
                <a:solidFill>
                  <a:srgbClr val="050E9B"/>
                </a:solidFill>
                <a:latin typeface="Inter" panose="02000503000000020004" pitchFamily="2" charset="0"/>
                <a:ea typeface="Inter" panose="02000503000000020004" pitchFamily="2" charset="0"/>
                <a:cs typeface="Monda"/>
                <a:sym typeface="Monda"/>
              </a:rPr>
              <a:t>Abhishek S– KNP24AD002</a:t>
            </a:r>
          </a:p>
          <a:p>
            <a:pPr algn="ctr">
              <a:lnSpc>
                <a:spcPts val="6256"/>
              </a:lnSpc>
              <a:spcBef>
                <a:spcPct val="0"/>
              </a:spcBef>
            </a:pPr>
            <a:endParaRPr lang="en-US" sz="2800" dirty="0">
              <a:solidFill>
                <a:srgbClr val="050E9B"/>
              </a:solidFill>
              <a:latin typeface="Inter" panose="02000503000000020004" pitchFamily="2" charset="0"/>
              <a:ea typeface="Inter" panose="02000503000000020004" pitchFamily="2" charset="0"/>
              <a:cs typeface="Monda"/>
              <a:sym typeface="Monda"/>
            </a:endParaRPr>
          </a:p>
          <a:p>
            <a:pPr algn="ctr">
              <a:lnSpc>
                <a:spcPts val="6256"/>
              </a:lnSpc>
              <a:spcBef>
                <a:spcPct val="0"/>
              </a:spcBef>
            </a:pPr>
            <a:endParaRPr lang="en-US" sz="2800" dirty="0">
              <a:solidFill>
                <a:srgbClr val="050E9B"/>
              </a:solidFill>
              <a:latin typeface="Inter" panose="02000503000000020004" pitchFamily="2" charset="0"/>
              <a:ea typeface="Inter" panose="02000503000000020004" pitchFamily="2" charset="0"/>
              <a:cs typeface="Monda"/>
              <a:sym typeface="Monda"/>
            </a:endParaRPr>
          </a:p>
          <a:p>
            <a:pPr algn="ctr">
              <a:lnSpc>
                <a:spcPts val="6256"/>
              </a:lnSpc>
              <a:spcBef>
                <a:spcPct val="0"/>
              </a:spcBef>
            </a:pPr>
            <a:endParaRPr lang="en-US" sz="2800" dirty="0">
              <a:solidFill>
                <a:srgbClr val="050E9B"/>
              </a:solidFill>
              <a:latin typeface="Inter" panose="02000503000000020004" pitchFamily="2" charset="0"/>
              <a:ea typeface="Inter" panose="02000503000000020004" pitchFamily="2" charset="0"/>
              <a:cs typeface="Monda"/>
              <a:sym typeface="Monda"/>
            </a:endParaRPr>
          </a:p>
          <a:p>
            <a:pPr algn="ctr">
              <a:lnSpc>
                <a:spcPts val="6256"/>
              </a:lnSpc>
              <a:spcBef>
                <a:spcPct val="0"/>
              </a:spcBef>
            </a:pPr>
            <a:endParaRPr lang="en-US" sz="2800" dirty="0">
              <a:solidFill>
                <a:srgbClr val="050E9B"/>
              </a:solidFill>
              <a:latin typeface="Inter" panose="02000503000000020004" pitchFamily="2" charset="0"/>
              <a:ea typeface="Inter" panose="02000503000000020004" pitchFamily="2" charset="0"/>
              <a:cs typeface="Monda"/>
              <a:sym typeface="Monda"/>
            </a:endParaRPr>
          </a:p>
          <a:p>
            <a:pPr algn="ctr">
              <a:lnSpc>
                <a:spcPts val="6256"/>
              </a:lnSpc>
              <a:spcBef>
                <a:spcPct val="0"/>
              </a:spcBef>
            </a:pPr>
            <a:endParaRPr lang="en-US" sz="2800" dirty="0">
              <a:solidFill>
                <a:srgbClr val="050E9B"/>
              </a:solidFill>
              <a:latin typeface="Inter" panose="02000503000000020004" pitchFamily="2" charset="0"/>
              <a:ea typeface="Inter" panose="02000503000000020004" pitchFamily="2" charset="0"/>
              <a:cs typeface="Monda"/>
              <a:sym typeface="Monda"/>
            </a:endParaRPr>
          </a:p>
          <a:p>
            <a:pPr algn="ctr">
              <a:lnSpc>
                <a:spcPts val="6256"/>
              </a:lnSpc>
              <a:spcBef>
                <a:spcPct val="0"/>
              </a:spcBef>
            </a:pPr>
            <a:endParaRPr lang="en-US" sz="2800" dirty="0">
              <a:solidFill>
                <a:srgbClr val="050E9B"/>
              </a:solidFill>
              <a:latin typeface="Inter" panose="02000503000000020004" pitchFamily="2" charset="0"/>
              <a:ea typeface="Inter" panose="02000503000000020004" pitchFamily="2" charset="0"/>
              <a:cs typeface="Monda"/>
              <a:sym typeface="Monda"/>
            </a:endParaRPr>
          </a:p>
          <a:p>
            <a:pPr algn="ctr">
              <a:lnSpc>
                <a:spcPts val="6256"/>
              </a:lnSpc>
              <a:spcBef>
                <a:spcPct val="0"/>
              </a:spcBef>
            </a:pPr>
            <a:endParaRPr lang="en-US" sz="2800" dirty="0">
              <a:solidFill>
                <a:srgbClr val="050E9B"/>
              </a:solidFill>
              <a:latin typeface="Inter" panose="02000503000000020004" pitchFamily="2" charset="0"/>
              <a:ea typeface="Inter" panose="02000503000000020004" pitchFamily="2" charset="0"/>
              <a:cs typeface="Monda"/>
              <a:sym typeface="Monda"/>
            </a:endParaRPr>
          </a:p>
          <a:p>
            <a:pPr algn="ctr">
              <a:lnSpc>
                <a:spcPts val="6256"/>
              </a:lnSpc>
              <a:spcBef>
                <a:spcPct val="0"/>
              </a:spcBef>
            </a:pPr>
            <a:endParaRPr lang="en-US" sz="2800" dirty="0">
              <a:solidFill>
                <a:srgbClr val="050E9B"/>
              </a:solidFill>
              <a:latin typeface="Inter" panose="02000503000000020004" pitchFamily="2" charset="0"/>
              <a:ea typeface="Inter" panose="02000503000000020004" pitchFamily="2" charset="0"/>
              <a:cs typeface="Monda"/>
              <a:sym typeface="Mond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6B5D0B-0711-8886-D75D-8E057690EC6D}"/>
            </a:ext>
          </a:extLst>
        </p:cNvPr>
        <p:cNvGrpSpPr/>
        <p:nvPr/>
      </p:nvGrpSpPr>
      <p:grpSpPr>
        <a:xfrm>
          <a:off x="0" y="0"/>
          <a:ext cx="0" cy="0"/>
          <a:chOff x="0" y="0"/>
          <a:chExt cx="0" cy="0"/>
        </a:xfrm>
      </p:grpSpPr>
      <p:pic>
        <p:nvPicPr>
          <p:cNvPr id="10" name="Picture 9" descr="A blue and purple striped object&#10;&#10;AI-generated content may be incorrect.">
            <a:extLst>
              <a:ext uri="{FF2B5EF4-FFF2-40B4-BE49-F238E27FC236}">
                <a16:creationId xmlns:a16="http://schemas.microsoft.com/office/drawing/2014/main" id="{28C1758B-5E87-0C0A-A837-80B196451538}"/>
              </a:ext>
            </a:extLst>
          </p:cNvPr>
          <p:cNvPicPr>
            <a:picLocks noChangeAspect="1"/>
          </p:cNvPicPr>
          <p:nvPr/>
        </p:nvPicPr>
        <p:blipFill>
          <a:blip r:embed="rId3" cstate="print">
            <a:extLst>
              <a:ext uri="{28A0092B-C50C-407E-A947-70E740481C1C}">
                <a14:useLocalDpi xmlns:a14="http://schemas.microsoft.com/office/drawing/2010/main" val="0"/>
              </a:ext>
            </a:extLst>
          </a:blip>
          <a:srcRect t="5023" r="1" b="43546"/>
          <a:stretch>
            <a:fillRect/>
          </a:stretch>
        </p:blipFill>
        <p:spPr>
          <a:xfrm>
            <a:off x="2018278" y="207830"/>
            <a:ext cx="2970928" cy="3071348"/>
          </a:xfrm>
          <a:prstGeom prst="rect">
            <a:avLst/>
          </a:prstGeom>
        </p:spPr>
      </p:pic>
      <p:pic>
        <p:nvPicPr>
          <p:cNvPr id="28" name="Picture 27" descr="A pie chart with different colored circles&#10;&#10;AI-generated content may be incorrect.">
            <a:extLst>
              <a:ext uri="{FF2B5EF4-FFF2-40B4-BE49-F238E27FC236}">
                <a16:creationId xmlns:a16="http://schemas.microsoft.com/office/drawing/2014/main" id="{4EFD3C97-969B-BD23-4BEE-C7B3052892AD}"/>
              </a:ext>
            </a:extLst>
          </p:cNvPr>
          <p:cNvPicPr>
            <a:picLocks noChangeAspect="1"/>
          </p:cNvPicPr>
          <p:nvPr/>
        </p:nvPicPr>
        <p:blipFill>
          <a:blip r:embed="rId4">
            <a:extLst>
              <a:ext uri="{28A0092B-C50C-407E-A947-70E740481C1C}">
                <a14:useLocalDpi xmlns:a14="http://schemas.microsoft.com/office/drawing/2010/main" val="0"/>
              </a:ext>
            </a:extLst>
          </a:blip>
          <a:srcRect l="13667" r="5634" b="2"/>
          <a:stretch>
            <a:fillRect/>
          </a:stretch>
        </p:blipFill>
        <p:spPr>
          <a:xfrm>
            <a:off x="7667846" y="122622"/>
            <a:ext cx="3365305" cy="3315239"/>
          </a:xfrm>
          <a:prstGeom prst="rect">
            <a:avLst/>
          </a:prstGeom>
        </p:spPr>
      </p:pic>
      <p:pic>
        <p:nvPicPr>
          <p:cNvPr id="30" name="Picture 29" descr="A graph of blue and white boxes&#10;&#10;AI-generated content may be incorrect.">
            <a:extLst>
              <a:ext uri="{FF2B5EF4-FFF2-40B4-BE49-F238E27FC236}">
                <a16:creationId xmlns:a16="http://schemas.microsoft.com/office/drawing/2014/main" id="{3030B5CC-C039-9F76-5849-3257E43160E6}"/>
              </a:ext>
            </a:extLst>
          </p:cNvPr>
          <p:cNvPicPr>
            <a:picLocks noChangeAspect="1"/>
          </p:cNvPicPr>
          <p:nvPr/>
        </p:nvPicPr>
        <p:blipFill>
          <a:blip r:embed="rId5" cstate="print">
            <a:extLst>
              <a:ext uri="{28A0092B-C50C-407E-A947-70E740481C1C}">
                <a14:useLocalDpi xmlns:a14="http://schemas.microsoft.com/office/drawing/2010/main" val="0"/>
              </a:ext>
            </a:extLst>
          </a:blip>
          <a:srcRect l="23747" r="20479" b="1"/>
          <a:stretch>
            <a:fillRect/>
          </a:stretch>
        </p:blipFill>
        <p:spPr>
          <a:xfrm>
            <a:off x="14325599" y="122622"/>
            <a:ext cx="2819399" cy="3614317"/>
          </a:xfrm>
          <a:prstGeom prst="rect">
            <a:avLst/>
          </a:prstGeom>
        </p:spPr>
      </p:pic>
      <p:pic>
        <p:nvPicPr>
          <p:cNvPr id="27" name="Picture 26" descr="A graph of different colored bars&#10;&#10;AI-generated content may be incorrect.">
            <a:extLst>
              <a:ext uri="{FF2B5EF4-FFF2-40B4-BE49-F238E27FC236}">
                <a16:creationId xmlns:a16="http://schemas.microsoft.com/office/drawing/2014/main" id="{2AF44228-D9BF-F438-4824-16ECAA660EAE}"/>
              </a:ext>
            </a:extLst>
          </p:cNvPr>
          <p:cNvPicPr>
            <a:picLocks noChangeAspect="1"/>
          </p:cNvPicPr>
          <p:nvPr/>
        </p:nvPicPr>
        <p:blipFill>
          <a:blip r:embed="rId6" cstate="print">
            <a:extLst>
              <a:ext uri="{28A0092B-C50C-407E-A947-70E740481C1C}">
                <a14:useLocalDpi xmlns:a14="http://schemas.microsoft.com/office/drawing/2010/main" val="0"/>
              </a:ext>
            </a:extLst>
          </a:blip>
          <a:srcRect r="-1" b="30897"/>
          <a:stretch>
            <a:fillRect/>
          </a:stretch>
        </p:blipFill>
        <p:spPr>
          <a:xfrm>
            <a:off x="1007354" y="3885392"/>
            <a:ext cx="4833664" cy="2822447"/>
          </a:xfrm>
          <a:prstGeom prst="rect">
            <a:avLst/>
          </a:prstGeom>
        </p:spPr>
      </p:pic>
      <p:pic>
        <p:nvPicPr>
          <p:cNvPr id="29" name="Picture 28" descr="A graph of skills in a heatmap&#10;&#10;AI-generated content may be incorrect.">
            <a:extLst>
              <a:ext uri="{FF2B5EF4-FFF2-40B4-BE49-F238E27FC236}">
                <a16:creationId xmlns:a16="http://schemas.microsoft.com/office/drawing/2014/main" id="{5ED60764-4D1B-FD52-8C8F-C0A8F018B45A}"/>
              </a:ext>
            </a:extLst>
          </p:cNvPr>
          <p:cNvPicPr>
            <a:picLocks noChangeAspect="1"/>
          </p:cNvPicPr>
          <p:nvPr/>
        </p:nvPicPr>
        <p:blipFill>
          <a:blip r:embed="rId7">
            <a:extLst>
              <a:ext uri="{28A0092B-C50C-407E-A947-70E740481C1C}">
                <a14:useLocalDpi xmlns:a14="http://schemas.microsoft.com/office/drawing/2010/main" val="0"/>
              </a:ext>
            </a:extLst>
          </a:blip>
          <a:srcRect l="3563" r="13689" b="3"/>
          <a:stretch>
            <a:fillRect/>
          </a:stretch>
        </p:blipFill>
        <p:spPr>
          <a:xfrm>
            <a:off x="1128186" y="7160427"/>
            <a:ext cx="3103275" cy="3103257"/>
          </a:xfrm>
          <a:prstGeom prst="rect">
            <a:avLst/>
          </a:prstGeom>
        </p:spPr>
      </p:pic>
      <p:sp>
        <p:nvSpPr>
          <p:cNvPr id="57" name="Rectangle 56">
            <a:extLst>
              <a:ext uri="{FF2B5EF4-FFF2-40B4-BE49-F238E27FC236}">
                <a16:creationId xmlns:a16="http://schemas.microsoft.com/office/drawing/2014/main" id="{A5A17FC0-D416-4C8B-A9E6-5924D352B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01242" y="3450961"/>
            <a:ext cx="12186759" cy="683604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8">
            <a:extLst>
              <a:ext uri="{FF2B5EF4-FFF2-40B4-BE49-F238E27FC236}">
                <a16:creationId xmlns:a16="http://schemas.microsoft.com/office/drawing/2014/main" id="{1E0EE6D2-8023-B842-8A66-BE6116A734A5}"/>
              </a:ext>
            </a:extLst>
          </p:cNvPr>
          <p:cNvSpPr txBox="1"/>
          <p:nvPr/>
        </p:nvSpPr>
        <p:spPr>
          <a:xfrm>
            <a:off x="6572913" y="5062169"/>
            <a:ext cx="5137602" cy="1681731"/>
          </a:xfrm>
          <a:prstGeom prst="rect">
            <a:avLst/>
          </a:prstGeom>
        </p:spPr>
        <p:txBody>
          <a:bodyPr vert="horz" lIns="91440" tIns="45720" rIns="91440" bIns="45720" rtlCol="0" anchor="b">
            <a:noAutofit/>
          </a:bodyPr>
          <a:lstStyle/>
          <a:p>
            <a:pPr algn="ctr" defTabSz="914400">
              <a:lnSpc>
                <a:spcPct val="90000"/>
              </a:lnSpc>
              <a:spcBef>
                <a:spcPct val="0"/>
              </a:spcBef>
              <a:spcAft>
                <a:spcPts val="600"/>
              </a:spcAft>
            </a:pPr>
            <a:r>
              <a:rPr lang="en-US" sz="4800" u="sng" kern="1200" dirty="0">
                <a:solidFill>
                  <a:srgbClr val="FFFFFF"/>
                </a:solidFill>
                <a:latin typeface="+mj-lt"/>
                <a:ea typeface="+mj-ea"/>
                <a:cs typeface="+mj-cs"/>
                <a:sym typeface="Merriweather Sans"/>
              </a:rPr>
              <a:t>EDA - Skill and Market Trends Analysis</a:t>
            </a:r>
          </a:p>
          <a:p>
            <a:pPr algn="ctr" defTabSz="914400">
              <a:lnSpc>
                <a:spcPct val="90000"/>
              </a:lnSpc>
              <a:spcBef>
                <a:spcPct val="0"/>
              </a:spcBef>
              <a:spcAft>
                <a:spcPts val="600"/>
              </a:spcAft>
            </a:pPr>
            <a:r>
              <a:rPr lang="en-US" sz="4800" u="sng" kern="1200" dirty="0">
                <a:solidFill>
                  <a:srgbClr val="FFFFFF"/>
                </a:solidFill>
                <a:latin typeface="+mj-lt"/>
                <a:ea typeface="+mj-ea"/>
                <a:cs typeface="+mj-cs"/>
                <a:sym typeface="Merriweather Sans"/>
              </a:rPr>
              <a:t> </a:t>
            </a:r>
          </a:p>
        </p:txBody>
      </p:sp>
      <p:cxnSp>
        <p:nvCxnSpPr>
          <p:cNvPr id="59" name="Straight Connector 58">
            <a:extLst>
              <a:ext uri="{FF2B5EF4-FFF2-40B4-BE49-F238E27FC236}">
                <a16:creationId xmlns:a16="http://schemas.microsoft.com/office/drawing/2014/main" id="{982DC870-E8E5-4050-B10C-CC24FC67E5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3428661"/>
            <a:ext cx="18283428"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F76A74F-C283-4DED-BD4D-086753B7CB0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857322"/>
            <a:ext cx="609648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B2791FB-B2F7-4BBE-B8D8-74C37FF9E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478" y="-1020"/>
            <a:ext cx="0" cy="10287004"/>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891B5DE-6811-4844-BB18-472A3F360EE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31113" y="-1020"/>
            <a:ext cx="0" cy="336042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7A9CA3A-7216-41E0-B3CD-058077FD39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20396" y="8004373"/>
            <a:ext cx="8229600" cy="0"/>
          </a:xfrm>
          <a:prstGeom prst="line">
            <a:avLst/>
          </a:prstGeom>
          <a:ln w="15875">
            <a:solidFill>
              <a:srgbClr val="FFFFFF">
                <a:alpha val="75000"/>
              </a:srgbClr>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EE9D0EA-0091-4629-B9E7-B7D2E53ACBB1}"/>
              </a:ext>
            </a:extLst>
          </p:cNvPr>
          <p:cNvSpPr/>
          <p:nvPr/>
        </p:nvSpPr>
        <p:spPr>
          <a:xfrm>
            <a:off x="6175113" y="6857321"/>
            <a:ext cx="5711248" cy="36963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2" name="Picture 31" descr="A graph of a number of jobs listed&#10;&#10;AI-generated content may be incorrect.">
            <a:extLst>
              <a:ext uri="{FF2B5EF4-FFF2-40B4-BE49-F238E27FC236}">
                <a16:creationId xmlns:a16="http://schemas.microsoft.com/office/drawing/2014/main" id="{37780E81-7D70-14F9-0D9A-F0CA6A444AF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41763" y="6943660"/>
            <a:ext cx="4617472" cy="3257456"/>
          </a:xfrm>
          <a:prstGeom prst="rect">
            <a:avLst/>
          </a:prstGeom>
        </p:spPr>
      </p:pic>
      <p:sp>
        <p:nvSpPr>
          <p:cNvPr id="36" name="Rectangle 35">
            <a:extLst>
              <a:ext uri="{FF2B5EF4-FFF2-40B4-BE49-F238E27FC236}">
                <a16:creationId xmlns:a16="http://schemas.microsoft.com/office/drawing/2014/main" id="{134E9441-E043-5C5D-A32C-E9866E847A51}"/>
              </a:ext>
            </a:extLst>
          </p:cNvPr>
          <p:cNvSpPr/>
          <p:nvPr/>
        </p:nvSpPr>
        <p:spPr>
          <a:xfrm>
            <a:off x="12046790" y="3457561"/>
            <a:ext cx="6256450" cy="328633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822F5FE7-7E1F-F4A8-4532-0ECB3788ED3E}"/>
              </a:ext>
            </a:extLst>
          </p:cNvPr>
          <p:cNvSpPr/>
          <p:nvPr/>
        </p:nvSpPr>
        <p:spPr>
          <a:xfrm>
            <a:off x="12046790" y="6819900"/>
            <a:ext cx="6245973" cy="36963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graph of a number of jobs&#10;&#10;AI-generated content may be incorrect.">
            <a:extLst>
              <a:ext uri="{FF2B5EF4-FFF2-40B4-BE49-F238E27FC236}">
                <a16:creationId xmlns:a16="http://schemas.microsoft.com/office/drawing/2014/main" id="{CA643291-369A-D612-5CBD-84DE8B4F18B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192957" y="7101558"/>
            <a:ext cx="5788448" cy="3027547"/>
          </a:xfrm>
          <a:prstGeom prst="rect">
            <a:avLst/>
          </a:prstGeom>
        </p:spPr>
      </p:pic>
      <p:pic>
        <p:nvPicPr>
          <p:cNvPr id="33" name="Picture 32" descr="A graph of a company's company&#10;&#10;AI-generated content may be incorrect.">
            <a:extLst>
              <a:ext uri="{FF2B5EF4-FFF2-40B4-BE49-F238E27FC236}">
                <a16:creationId xmlns:a16="http://schemas.microsoft.com/office/drawing/2014/main" id="{D3665294-1675-A9E9-E553-7D0267140EF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261831" y="3758617"/>
            <a:ext cx="5723316" cy="2605556"/>
          </a:xfrm>
          <a:prstGeom prst="rect">
            <a:avLst/>
          </a:prstGeom>
        </p:spPr>
      </p:pic>
      <p:sp>
        <p:nvSpPr>
          <p:cNvPr id="44" name="Freeform 3">
            <a:extLst>
              <a:ext uri="{FF2B5EF4-FFF2-40B4-BE49-F238E27FC236}">
                <a16:creationId xmlns:a16="http://schemas.microsoft.com/office/drawing/2014/main" id="{BC13DF0C-B47C-5188-75E3-8E272954C342}"/>
              </a:ext>
            </a:extLst>
          </p:cNvPr>
          <p:cNvSpPr/>
          <p:nvPr/>
        </p:nvSpPr>
        <p:spPr>
          <a:xfrm>
            <a:off x="-3213136" y="-2443013"/>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45" name="Freeform 5">
            <a:extLst>
              <a:ext uri="{FF2B5EF4-FFF2-40B4-BE49-F238E27FC236}">
                <a16:creationId xmlns:a16="http://schemas.microsoft.com/office/drawing/2014/main" id="{74009C09-6C1A-C4CD-710E-327F0DB3C4EF}"/>
              </a:ext>
            </a:extLst>
          </p:cNvPr>
          <p:cNvSpPr/>
          <p:nvPr/>
        </p:nvSpPr>
        <p:spPr>
          <a:xfrm flipH="1" flipV="1">
            <a:off x="16541325" y="8700015"/>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11">
              <a:extLst>
                <a:ext uri="{96DAC541-7B7A-43D3-8B79-37D633B846F1}">
                  <asvg:svgBlip xmlns:asvg="http://schemas.microsoft.com/office/drawing/2016/SVG/main" r:embed="rId12"/>
                </a:ext>
              </a:extLst>
            </a:blip>
            <a:stretch>
              <a:fillRect/>
            </a:stretch>
          </a:blipFill>
        </p:spPr>
        <p:txBody>
          <a:bodyPr/>
          <a:lstStyle/>
          <a:p>
            <a:endParaRPr lang="en-IN"/>
          </a:p>
        </p:txBody>
      </p:sp>
      <p:sp>
        <p:nvSpPr>
          <p:cNvPr id="46" name="Freeform 6">
            <a:extLst>
              <a:ext uri="{FF2B5EF4-FFF2-40B4-BE49-F238E27FC236}">
                <a16:creationId xmlns:a16="http://schemas.microsoft.com/office/drawing/2014/main" id="{CF90E072-A44E-A7C7-46F3-5FE27F953974}"/>
              </a:ext>
            </a:extLst>
          </p:cNvPr>
          <p:cNvSpPr/>
          <p:nvPr/>
        </p:nvSpPr>
        <p:spPr>
          <a:xfrm>
            <a:off x="17965748" y="-2443013"/>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IN"/>
          </a:p>
        </p:txBody>
      </p:sp>
      <p:sp>
        <p:nvSpPr>
          <p:cNvPr id="47" name="Freeform 7">
            <a:extLst>
              <a:ext uri="{FF2B5EF4-FFF2-40B4-BE49-F238E27FC236}">
                <a16:creationId xmlns:a16="http://schemas.microsoft.com/office/drawing/2014/main" id="{79C69DA9-1772-6CA3-47C3-1C4118E22FA5}"/>
              </a:ext>
            </a:extLst>
          </p:cNvPr>
          <p:cNvSpPr/>
          <p:nvPr/>
        </p:nvSpPr>
        <p:spPr>
          <a:xfrm flipH="1" flipV="1">
            <a:off x="-2347027" y="9029700"/>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13">
              <a:extLst>
                <a:ext uri="{96DAC541-7B7A-43D3-8B79-37D633B846F1}">
                  <asvg:svgBlip xmlns:asvg="http://schemas.microsoft.com/office/drawing/2016/SVG/main" r:embed="rId14"/>
                </a:ext>
              </a:extLst>
            </a:blip>
            <a:stretch>
              <a:fillRect/>
            </a:stretch>
          </a:blipFill>
        </p:spPr>
        <p:txBody>
          <a:bodyPr/>
          <a:lstStyle/>
          <a:p>
            <a:endParaRPr lang="en-IN"/>
          </a:p>
        </p:txBody>
      </p:sp>
    </p:spTree>
    <p:extLst>
      <p:ext uri="{BB962C8B-B14F-4D97-AF65-F5344CB8AC3E}">
        <p14:creationId xmlns:p14="http://schemas.microsoft.com/office/powerpoint/2010/main" val="28234261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872A-6B7F-89BE-414E-08692792E1C0}"/>
            </a:ext>
          </a:extLst>
        </p:cNvPr>
        <p:cNvGrpSpPr/>
        <p:nvPr/>
      </p:nvGrpSpPr>
      <p:grpSpPr>
        <a:xfrm>
          <a:off x="0" y="0"/>
          <a:ext cx="0" cy="0"/>
          <a:chOff x="0" y="0"/>
          <a:chExt cx="0" cy="0"/>
        </a:xfrm>
      </p:grpSpPr>
      <p:sp>
        <p:nvSpPr>
          <p:cNvPr id="8" name="TextBox 8">
            <a:extLst>
              <a:ext uri="{FF2B5EF4-FFF2-40B4-BE49-F238E27FC236}">
                <a16:creationId xmlns:a16="http://schemas.microsoft.com/office/drawing/2014/main" id="{B2935798-F29A-D264-39FD-E2C75E2593CB}"/>
              </a:ext>
            </a:extLst>
          </p:cNvPr>
          <p:cNvSpPr txBox="1"/>
          <p:nvPr/>
        </p:nvSpPr>
        <p:spPr>
          <a:xfrm>
            <a:off x="952500" y="342900"/>
            <a:ext cx="16992600" cy="1509644"/>
          </a:xfrm>
          <a:prstGeom prst="rect">
            <a:avLst/>
          </a:prstGeom>
        </p:spPr>
        <p:txBody>
          <a:bodyPr wrap="square" lIns="0" tIns="0" rIns="0" bIns="0" rtlCol="0" anchor="t">
            <a:spAutoFit/>
          </a:bodyPr>
          <a:lstStyle/>
          <a:p>
            <a:pPr algn="ctr">
              <a:lnSpc>
                <a:spcPts val="13375"/>
              </a:lnSpc>
            </a:pPr>
            <a:r>
              <a:rPr lang="en-US" sz="7200" u="sng">
                <a:solidFill>
                  <a:srgbClr val="050E9B"/>
                </a:solidFill>
                <a:latin typeface="Inter" panose="02000503000000020004" pitchFamily="2" charset="0"/>
                <a:ea typeface="Inter" panose="02000503000000020004" pitchFamily="2" charset="0"/>
                <a:cs typeface="Merriweather Sans"/>
                <a:sym typeface="Merriweather Sans"/>
              </a:rPr>
              <a:t>Skills Analysis and Salary Distribution</a:t>
            </a:r>
            <a:endParaRPr lang="en-US" sz="7200" u="sng" dirty="0">
              <a:solidFill>
                <a:srgbClr val="050E9B"/>
              </a:solidFill>
              <a:latin typeface="Inter" panose="02000503000000020004" pitchFamily="2" charset="0"/>
              <a:ea typeface="Inter" panose="02000503000000020004" pitchFamily="2" charset="0"/>
              <a:cs typeface="Merriweather Sans"/>
              <a:sym typeface="Merriweather Sans"/>
            </a:endParaRPr>
          </a:p>
        </p:txBody>
      </p:sp>
      <p:pic>
        <p:nvPicPr>
          <p:cNvPr id="3" name="Picture 2" descr="A blue and purple striped object&#10;&#10;AI-generated content may be incorrect.">
            <a:extLst>
              <a:ext uri="{FF2B5EF4-FFF2-40B4-BE49-F238E27FC236}">
                <a16:creationId xmlns:a16="http://schemas.microsoft.com/office/drawing/2014/main" id="{F7C11AF5-30AE-C2FB-9C82-FFF4C19C1416}"/>
              </a:ext>
            </a:extLst>
          </p:cNvPr>
          <p:cNvPicPr>
            <a:picLocks noChangeAspect="1"/>
          </p:cNvPicPr>
          <p:nvPr/>
        </p:nvPicPr>
        <p:blipFill>
          <a:blip r:embed="rId3">
            <a:extLst>
              <a:ext uri="{28A0092B-C50C-407E-A947-70E740481C1C}">
                <a14:useLocalDpi xmlns:a14="http://schemas.microsoft.com/office/drawing/2010/main" val="0"/>
              </a:ext>
            </a:extLst>
          </a:blip>
          <a:srcRect t="5023" r="1" b="43546"/>
          <a:stretch>
            <a:fillRect/>
          </a:stretch>
        </p:blipFill>
        <p:spPr>
          <a:xfrm>
            <a:off x="0" y="2552700"/>
            <a:ext cx="8991600" cy="9295524"/>
          </a:xfrm>
          <a:prstGeom prst="rect">
            <a:avLst/>
          </a:prstGeom>
        </p:spPr>
      </p:pic>
      <p:pic>
        <p:nvPicPr>
          <p:cNvPr id="26" name="Picture 25" descr="A graph with blue and black lines&#10;&#10;AI-generated content may be incorrect.">
            <a:extLst>
              <a:ext uri="{FF2B5EF4-FFF2-40B4-BE49-F238E27FC236}">
                <a16:creationId xmlns:a16="http://schemas.microsoft.com/office/drawing/2014/main" id="{0A27228D-6889-4F67-D66A-DF63932808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6797" y="2400300"/>
            <a:ext cx="11111203" cy="7696200"/>
          </a:xfrm>
          <a:prstGeom prst="rect">
            <a:avLst/>
          </a:prstGeom>
        </p:spPr>
      </p:pic>
      <p:sp>
        <p:nvSpPr>
          <p:cNvPr id="5" name="Freeform 3">
            <a:extLst>
              <a:ext uri="{FF2B5EF4-FFF2-40B4-BE49-F238E27FC236}">
                <a16:creationId xmlns:a16="http://schemas.microsoft.com/office/drawing/2014/main" id="{4F9F4655-FBD5-595F-104C-12017AC92AB7}"/>
              </a:ext>
            </a:extLst>
          </p:cNvPr>
          <p:cNvSpPr/>
          <p:nvPr/>
        </p:nvSpPr>
        <p:spPr>
          <a:xfrm>
            <a:off x="-3213136" y="-2443013"/>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6" name="Freeform 5">
            <a:extLst>
              <a:ext uri="{FF2B5EF4-FFF2-40B4-BE49-F238E27FC236}">
                <a16:creationId xmlns:a16="http://schemas.microsoft.com/office/drawing/2014/main" id="{410EA633-127B-2CF9-C62B-2F2ABE47D746}"/>
              </a:ext>
            </a:extLst>
          </p:cNvPr>
          <p:cNvSpPr/>
          <p:nvPr/>
        </p:nvSpPr>
        <p:spPr>
          <a:xfrm flipH="1" flipV="1">
            <a:off x="16541325" y="8700015"/>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6">
            <a:extLst>
              <a:ext uri="{FF2B5EF4-FFF2-40B4-BE49-F238E27FC236}">
                <a16:creationId xmlns:a16="http://schemas.microsoft.com/office/drawing/2014/main" id="{34C2BCF8-997B-CB1B-1F2A-F4BF5B58B1EC}"/>
              </a:ext>
            </a:extLst>
          </p:cNvPr>
          <p:cNvSpPr/>
          <p:nvPr/>
        </p:nvSpPr>
        <p:spPr>
          <a:xfrm>
            <a:off x="17965748" y="-2443013"/>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
        <p:nvSpPr>
          <p:cNvPr id="9" name="Freeform 7">
            <a:extLst>
              <a:ext uri="{FF2B5EF4-FFF2-40B4-BE49-F238E27FC236}">
                <a16:creationId xmlns:a16="http://schemas.microsoft.com/office/drawing/2014/main" id="{199C1319-2F61-D057-898B-702AF58CD1BD}"/>
              </a:ext>
            </a:extLst>
          </p:cNvPr>
          <p:cNvSpPr/>
          <p:nvPr/>
        </p:nvSpPr>
        <p:spPr>
          <a:xfrm flipH="1" flipV="1">
            <a:off x="-2895600" y="9943224"/>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N"/>
          </a:p>
        </p:txBody>
      </p:sp>
    </p:spTree>
    <p:extLst>
      <p:ext uri="{BB962C8B-B14F-4D97-AF65-F5344CB8AC3E}">
        <p14:creationId xmlns:p14="http://schemas.microsoft.com/office/powerpoint/2010/main" val="3602048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4DD29-F821-730F-A003-08B64022D4D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130609B-3EC6-64F0-5FCE-AAA5331FF607}"/>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p>
        </p:txBody>
      </p:sp>
      <p:sp>
        <p:nvSpPr>
          <p:cNvPr id="3" name="Freeform 3">
            <a:extLst>
              <a:ext uri="{FF2B5EF4-FFF2-40B4-BE49-F238E27FC236}">
                <a16:creationId xmlns:a16="http://schemas.microsoft.com/office/drawing/2014/main" id="{B92FFFC6-4597-860E-0159-BD469FDC79AF}"/>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a:extLst>
              <a:ext uri="{FF2B5EF4-FFF2-40B4-BE49-F238E27FC236}">
                <a16:creationId xmlns:a16="http://schemas.microsoft.com/office/drawing/2014/main" id="{303525AE-6256-025B-1612-8088BFDCE42B}"/>
              </a:ext>
            </a:extLst>
          </p:cNvPr>
          <p:cNvSpPr txBox="1"/>
          <p:nvPr/>
        </p:nvSpPr>
        <p:spPr>
          <a:xfrm>
            <a:off x="3044675" y="2132514"/>
            <a:ext cx="12725400" cy="7291355"/>
          </a:xfrm>
          <a:prstGeom prst="rect">
            <a:avLst/>
          </a:prstGeom>
        </p:spPr>
        <p:txBody>
          <a:bodyPr wrap="square" lIns="0" tIns="0" rIns="0" bIns="0" rtlCol="0" anchor="t">
            <a:spAutoFit/>
          </a:bodyPr>
          <a:lstStyle/>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Skill Demand Analysis</a:t>
            </a:r>
            <a:endParaRPr lang="en-US" sz="3165"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Python dominates </a:t>
            </a:r>
            <a:r>
              <a:rPr lang="en-US" sz="3165" dirty="0">
                <a:solidFill>
                  <a:srgbClr val="050E9B"/>
                </a:solidFill>
                <a:latin typeface="Inter" panose="02000503000000020004" pitchFamily="2" charset="0"/>
                <a:ea typeface="Inter" panose="02000503000000020004" pitchFamily="2" charset="0"/>
                <a:cs typeface="Monda"/>
                <a:sym typeface="Monda"/>
              </a:rPr>
              <a:t>as the #1 required skill (471 listings), followed by Machine Learning (458) and SQL</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Technical skills prevail </a:t>
            </a:r>
            <a:r>
              <a:rPr lang="en-US" sz="3165" dirty="0">
                <a:solidFill>
                  <a:srgbClr val="050E9B"/>
                </a:solidFill>
                <a:latin typeface="Inter" panose="02000503000000020004" pitchFamily="2" charset="0"/>
                <a:ea typeface="Inter" panose="02000503000000020004" pitchFamily="2" charset="0"/>
                <a:cs typeface="Monda"/>
                <a:sym typeface="Monda"/>
              </a:rPr>
              <a:t>- 7 of top 10 skills are technical (Python, ML, SQL, AWS, R, AI/ML, Statistics)</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Surprising soft skill inclusion </a:t>
            </a:r>
            <a:r>
              <a:rPr lang="en-US" sz="3165" dirty="0">
                <a:solidFill>
                  <a:srgbClr val="050E9B"/>
                </a:solidFill>
                <a:latin typeface="Inter" panose="02000503000000020004" pitchFamily="2" charset="0"/>
                <a:ea typeface="Inter" panose="02000503000000020004" pitchFamily="2" charset="0"/>
                <a:cs typeface="Monda"/>
                <a:sym typeface="Monda"/>
              </a:rPr>
              <a:t>- Communication Skills ranks #7, showing growing importance of business alignment</a:t>
            </a:r>
          </a:p>
          <a:p>
            <a:pPr marL="457200" indent="-457200">
              <a:lnSpc>
                <a:spcPts val="4432"/>
              </a:lnSpc>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Market Trends &amp; Opportunities</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Data Scientist</a:t>
            </a:r>
            <a:r>
              <a:rPr lang="en-US" sz="3165" dirty="0">
                <a:solidFill>
                  <a:srgbClr val="050E9B"/>
                </a:solidFill>
                <a:latin typeface="Inter" panose="02000503000000020004" pitchFamily="2" charset="0"/>
                <a:ea typeface="Inter" panose="02000503000000020004" pitchFamily="2" charset="0"/>
                <a:cs typeface="Monda"/>
                <a:sym typeface="Monda"/>
              </a:rPr>
              <a:t> is most in-demand role (45 listings), with Senior Data Scientist at #2, Senior Data Analyst at #3</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Tech giants lead hiring </a:t>
            </a:r>
            <a:r>
              <a:rPr lang="en-US" sz="3165" dirty="0">
                <a:solidFill>
                  <a:srgbClr val="050E9B"/>
                </a:solidFill>
                <a:latin typeface="Inter" panose="02000503000000020004" pitchFamily="2" charset="0"/>
                <a:ea typeface="Inter" panose="02000503000000020004" pitchFamily="2" charset="0"/>
                <a:cs typeface="Monda"/>
                <a:sym typeface="Monda"/>
              </a:rPr>
              <a:t>- Amazon, Apple, Meta, Google account for majority of listings</a:t>
            </a:r>
          </a:p>
        </p:txBody>
      </p:sp>
      <p:sp>
        <p:nvSpPr>
          <p:cNvPr id="5" name="Freeform 5">
            <a:extLst>
              <a:ext uri="{FF2B5EF4-FFF2-40B4-BE49-F238E27FC236}">
                <a16:creationId xmlns:a16="http://schemas.microsoft.com/office/drawing/2014/main" id="{DF907C8E-46C6-5053-0564-BBECD12AD09B}"/>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07579B94-D00D-D449-314D-1F9BBB7D1684}"/>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FC64062F-7262-B624-7E9C-BDA9BBB30153}"/>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4E49E6B5-7726-D1A4-F525-497C56794B1B}"/>
              </a:ext>
            </a:extLst>
          </p:cNvPr>
          <p:cNvSpPr txBox="1"/>
          <p:nvPr/>
        </p:nvSpPr>
        <p:spPr>
          <a:xfrm>
            <a:off x="2888249" y="290098"/>
            <a:ext cx="12339836" cy="1529458"/>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Insights From EDA</a:t>
            </a:r>
          </a:p>
        </p:txBody>
      </p:sp>
    </p:spTree>
    <p:extLst>
      <p:ext uri="{BB962C8B-B14F-4D97-AF65-F5344CB8AC3E}">
        <p14:creationId xmlns:p14="http://schemas.microsoft.com/office/powerpoint/2010/main" val="18278387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FD910-8D6E-A62A-F8FF-1116F310BB9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8A70952-65B4-82B2-4F95-32FC12DBE63A}"/>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p>
        </p:txBody>
      </p:sp>
      <p:sp>
        <p:nvSpPr>
          <p:cNvPr id="3" name="Freeform 3">
            <a:extLst>
              <a:ext uri="{FF2B5EF4-FFF2-40B4-BE49-F238E27FC236}">
                <a16:creationId xmlns:a16="http://schemas.microsoft.com/office/drawing/2014/main" id="{1B2AAA89-8DBA-43D1-BC2C-C3EAFF67095C}"/>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a:extLst>
              <a:ext uri="{FF2B5EF4-FFF2-40B4-BE49-F238E27FC236}">
                <a16:creationId xmlns:a16="http://schemas.microsoft.com/office/drawing/2014/main" id="{5E7C9B22-60E7-4344-EF98-DCDB1F8BA0CE}"/>
              </a:ext>
            </a:extLst>
          </p:cNvPr>
          <p:cNvSpPr txBox="1"/>
          <p:nvPr/>
        </p:nvSpPr>
        <p:spPr>
          <a:xfrm>
            <a:off x="3044675" y="2132514"/>
            <a:ext cx="12725400" cy="7855612"/>
          </a:xfrm>
          <a:prstGeom prst="rect">
            <a:avLst/>
          </a:prstGeom>
        </p:spPr>
        <p:txBody>
          <a:bodyPr wrap="square" lIns="0" tIns="0" rIns="0" bIns="0" rtlCol="0" anchor="t">
            <a:spAutoFit/>
          </a:bodyPr>
          <a:lstStyle/>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Geographic concentration </a:t>
            </a:r>
            <a:r>
              <a:rPr lang="en-US" sz="3165" dirty="0">
                <a:solidFill>
                  <a:srgbClr val="050E9B"/>
                </a:solidFill>
                <a:latin typeface="Inter" panose="02000503000000020004" pitchFamily="2" charset="0"/>
                <a:ea typeface="Inter" panose="02000503000000020004" pitchFamily="2" charset="0"/>
                <a:cs typeface="Monda"/>
                <a:sym typeface="Monda"/>
              </a:rPr>
              <a:t>- New York, Remote, San Francisco, Seattle are top locations</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High-value skill combinations</a:t>
            </a:r>
            <a:r>
              <a:rPr lang="en-US" sz="3165" dirty="0">
                <a:solidFill>
                  <a:srgbClr val="050E9B"/>
                </a:solidFill>
                <a:latin typeface="Inter" panose="02000503000000020004" pitchFamily="2" charset="0"/>
                <a:ea typeface="Inter" panose="02000503000000020004" pitchFamily="2" charset="0"/>
                <a:cs typeface="Monda"/>
                <a:sym typeface="Monda"/>
              </a:rPr>
              <a:t> - Python + ML + SQL + AWS form core competency cluster</a:t>
            </a:r>
          </a:p>
          <a:p>
            <a:pPr marL="457200" indent="-457200">
              <a:lnSpc>
                <a:spcPts val="4432"/>
              </a:lnSpc>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Role Complexity &amp; Compensation</a:t>
            </a:r>
            <a:endParaRPr lang="en-US" sz="3165"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Complex roles require 30+ diverse skills</a:t>
            </a:r>
            <a:r>
              <a:rPr lang="en-US" sz="3165" dirty="0">
                <a:solidFill>
                  <a:srgbClr val="050E9B"/>
                </a:solidFill>
                <a:latin typeface="Inter" panose="02000503000000020004" pitchFamily="2" charset="0"/>
                <a:ea typeface="Inter" panose="02000503000000020004" pitchFamily="2" charset="0"/>
                <a:cs typeface="Monda"/>
                <a:sym typeface="Monda"/>
              </a:rPr>
              <a:t> across multiple categories</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Programming Languages</a:t>
            </a:r>
            <a:r>
              <a:rPr lang="en-US" sz="3165" dirty="0">
                <a:solidFill>
                  <a:srgbClr val="050E9B"/>
                </a:solidFill>
                <a:latin typeface="Inter" panose="02000503000000020004" pitchFamily="2" charset="0"/>
                <a:ea typeface="Inter" panose="02000503000000020004" pitchFamily="2" charset="0"/>
                <a:cs typeface="Monda"/>
                <a:sym typeface="Monda"/>
              </a:rPr>
              <a:t> (27.2%) and </a:t>
            </a:r>
            <a:r>
              <a:rPr lang="en-US" sz="3165" b="1" dirty="0">
                <a:solidFill>
                  <a:srgbClr val="050E9B"/>
                </a:solidFill>
                <a:latin typeface="Inter" panose="02000503000000020004" pitchFamily="2" charset="0"/>
                <a:ea typeface="Inter" panose="02000503000000020004" pitchFamily="2" charset="0"/>
                <a:cs typeface="Monda"/>
                <a:sym typeface="Monda"/>
              </a:rPr>
              <a:t>Machine Learning &amp; AI</a:t>
            </a:r>
            <a:r>
              <a:rPr lang="en-US" sz="3165" dirty="0">
                <a:solidFill>
                  <a:srgbClr val="050E9B"/>
                </a:solidFill>
                <a:latin typeface="Inter" panose="02000503000000020004" pitchFamily="2" charset="0"/>
                <a:ea typeface="Inter" panose="02000503000000020004" pitchFamily="2" charset="0"/>
                <a:cs typeface="Monda"/>
                <a:sym typeface="Monda"/>
              </a:rPr>
              <a:t> (13.5%) dominate skill requirements</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Domain expertise matters </a:t>
            </a:r>
            <a:r>
              <a:rPr lang="en-US" sz="3165" dirty="0">
                <a:solidFill>
                  <a:srgbClr val="050E9B"/>
                </a:solidFill>
                <a:latin typeface="Inter" panose="02000503000000020004" pitchFamily="2" charset="0"/>
                <a:ea typeface="Inter" panose="02000503000000020004" pitchFamily="2" charset="0"/>
                <a:cs typeface="Monda"/>
                <a:sym typeface="Monda"/>
              </a:rPr>
              <a:t>- "Other/Domain" skills represent 10.3% of requirements</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Salary correlates with skill diversity </a:t>
            </a:r>
            <a:r>
              <a:rPr lang="en-US" sz="3165" dirty="0">
                <a:solidFill>
                  <a:srgbClr val="050E9B"/>
                </a:solidFill>
                <a:latin typeface="Inter" panose="02000503000000020004" pitchFamily="2" charset="0"/>
                <a:ea typeface="Inter" panose="02000503000000020004" pitchFamily="2" charset="0"/>
                <a:cs typeface="Monda"/>
                <a:sym typeface="Monda"/>
              </a:rPr>
              <a:t>- companies offering higher salaries demand broader skill sets</a:t>
            </a:r>
          </a:p>
        </p:txBody>
      </p:sp>
      <p:sp>
        <p:nvSpPr>
          <p:cNvPr id="5" name="Freeform 5">
            <a:extLst>
              <a:ext uri="{FF2B5EF4-FFF2-40B4-BE49-F238E27FC236}">
                <a16:creationId xmlns:a16="http://schemas.microsoft.com/office/drawing/2014/main" id="{741D874A-15AE-EA66-BAE1-75B068F164B4}"/>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421BDA7C-FFAF-9E47-8D32-BF2B90DC12C8}"/>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71176647-1A30-672E-9606-C008B89B043D}"/>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C46D4C2F-40C9-7297-B458-BFD7F04B900A}"/>
              </a:ext>
            </a:extLst>
          </p:cNvPr>
          <p:cNvSpPr txBox="1"/>
          <p:nvPr/>
        </p:nvSpPr>
        <p:spPr>
          <a:xfrm>
            <a:off x="2888249" y="290098"/>
            <a:ext cx="12339836" cy="1529458"/>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Insights From EDA</a:t>
            </a:r>
          </a:p>
        </p:txBody>
      </p:sp>
    </p:spTree>
    <p:extLst>
      <p:ext uri="{BB962C8B-B14F-4D97-AF65-F5344CB8AC3E}">
        <p14:creationId xmlns:p14="http://schemas.microsoft.com/office/powerpoint/2010/main" val="2990226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0F4A0-0502-A565-DBF8-B26F6FF4C37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6D61638-CB2C-3A35-4454-30DFF181693F}"/>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p>
        </p:txBody>
      </p:sp>
      <p:sp>
        <p:nvSpPr>
          <p:cNvPr id="3" name="Freeform 3">
            <a:extLst>
              <a:ext uri="{FF2B5EF4-FFF2-40B4-BE49-F238E27FC236}">
                <a16:creationId xmlns:a16="http://schemas.microsoft.com/office/drawing/2014/main" id="{AB829A3B-7DF5-0CB6-E994-A2C161A170C8}"/>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a:extLst>
              <a:ext uri="{FF2B5EF4-FFF2-40B4-BE49-F238E27FC236}">
                <a16:creationId xmlns:a16="http://schemas.microsoft.com/office/drawing/2014/main" id="{15F0DE51-15A7-B87C-FCF7-3B574E36C0F5}"/>
              </a:ext>
            </a:extLst>
          </p:cNvPr>
          <p:cNvSpPr txBox="1"/>
          <p:nvPr/>
        </p:nvSpPr>
        <p:spPr>
          <a:xfrm>
            <a:off x="3044675" y="2132514"/>
            <a:ext cx="12725400" cy="7855612"/>
          </a:xfrm>
          <a:prstGeom prst="rect">
            <a:avLst/>
          </a:prstGeom>
        </p:spPr>
        <p:txBody>
          <a:bodyPr wrap="square" lIns="0" tIns="0" rIns="0" bIns="0" rtlCol="0" anchor="t">
            <a:spAutoFit/>
          </a:bodyPr>
          <a:lstStyle/>
          <a:p>
            <a:pPr marL="457200" indent="-457200">
              <a:lnSpc>
                <a:spcPts val="4432"/>
              </a:lnSpc>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Strategic Career Implications</a:t>
            </a:r>
            <a:endParaRPr lang="en-US" sz="3165"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Full-stack data professionals</a:t>
            </a:r>
            <a:r>
              <a:rPr lang="en-US" sz="3165" dirty="0">
                <a:solidFill>
                  <a:srgbClr val="050E9B"/>
                </a:solidFill>
                <a:latin typeface="Inter" panose="02000503000000020004" pitchFamily="2" charset="0"/>
                <a:ea typeface="Inter" panose="02000503000000020004" pitchFamily="2" charset="0"/>
                <a:cs typeface="Monda"/>
                <a:sym typeface="Monda"/>
              </a:rPr>
              <a:t> are most sought-after - technical skills alone are insufficient</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Cloud expertise (AWS</a:t>
            </a:r>
            <a:r>
              <a:rPr lang="en-US" sz="3165" dirty="0">
                <a:solidFill>
                  <a:srgbClr val="050E9B"/>
                </a:solidFill>
                <a:latin typeface="Inter" panose="02000503000000020004" pitchFamily="2" charset="0"/>
                <a:ea typeface="Inter" panose="02000503000000020004" pitchFamily="2" charset="0"/>
                <a:cs typeface="Monda"/>
                <a:sym typeface="Monda"/>
              </a:rPr>
              <a:t>) is becoming mandatory alongside core data skills</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Communication skills</a:t>
            </a:r>
            <a:r>
              <a:rPr lang="en-US" sz="3165" dirty="0">
                <a:solidFill>
                  <a:srgbClr val="050E9B"/>
                </a:solidFill>
                <a:latin typeface="Inter" panose="02000503000000020004" pitchFamily="2" charset="0"/>
                <a:ea typeface="Inter" panose="02000503000000020004" pitchFamily="2" charset="0"/>
                <a:cs typeface="Monda"/>
                <a:sym typeface="Monda"/>
              </a:rPr>
              <a:t> differentiate candidates in competitive market</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Specialized AI/ML roles</a:t>
            </a:r>
            <a:r>
              <a:rPr lang="en-US" sz="3165" dirty="0">
                <a:solidFill>
                  <a:srgbClr val="050E9B"/>
                </a:solidFill>
                <a:latin typeface="Inter" panose="02000503000000020004" pitchFamily="2" charset="0"/>
                <a:ea typeface="Inter" panose="02000503000000020004" pitchFamily="2" charset="0"/>
                <a:cs typeface="Monda"/>
                <a:sym typeface="Monda"/>
              </a:rPr>
              <a:t> are emerging as distinct career paths beyond general data science</a:t>
            </a:r>
          </a:p>
          <a:p>
            <a:pPr marL="457200" indent="-457200">
              <a:lnSpc>
                <a:spcPts val="4432"/>
              </a:lnSpc>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Bottom Line</a:t>
            </a:r>
            <a:r>
              <a:rPr lang="en-US" sz="3165" dirty="0">
                <a:solidFill>
                  <a:srgbClr val="050E9B"/>
                </a:solidFill>
                <a:latin typeface="Inter" panose="02000503000000020004" pitchFamily="2" charset="0"/>
                <a:ea typeface="Inter" panose="02000503000000020004" pitchFamily="2" charset="0"/>
                <a:cs typeface="Monda"/>
                <a:sym typeface="Monda"/>
              </a:rPr>
              <a:t>: Success requires balanced mastery of programming, ML fundamentals, cloud platforms, and business communication skills.</a:t>
            </a:r>
          </a:p>
          <a:p>
            <a:pPr marL="457200" indent="-457200">
              <a:lnSpc>
                <a:spcPts val="4432"/>
              </a:lnSpc>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p:txBody>
      </p:sp>
      <p:sp>
        <p:nvSpPr>
          <p:cNvPr id="5" name="Freeform 5">
            <a:extLst>
              <a:ext uri="{FF2B5EF4-FFF2-40B4-BE49-F238E27FC236}">
                <a16:creationId xmlns:a16="http://schemas.microsoft.com/office/drawing/2014/main" id="{C08F10F5-B089-84C6-9119-2DE3C7E02138}"/>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F7A7817F-FB78-AF36-FCBB-853FB37C5278}"/>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A290D11D-B0DF-F509-FA21-4AF8001BEF44}"/>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4AAA092F-0C46-3420-8822-2AA3F23FE04F}"/>
              </a:ext>
            </a:extLst>
          </p:cNvPr>
          <p:cNvSpPr txBox="1"/>
          <p:nvPr/>
        </p:nvSpPr>
        <p:spPr>
          <a:xfrm>
            <a:off x="2888249" y="290098"/>
            <a:ext cx="12339836" cy="1529458"/>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Insights From EDA</a:t>
            </a:r>
          </a:p>
        </p:txBody>
      </p:sp>
    </p:spTree>
    <p:extLst>
      <p:ext uri="{BB962C8B-B14F-4D97-AF65-F5344CB8AC3E}">
        <p14:creationId xmlns:p14="http://schemas.microsoft.com/office/powerpoint/2010/main" val="2057510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250B3-76BA-869D-373E-8663D557328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B9976A0-F251-2B66-9FB1-8CF537BF18D5}"/>
              </a:ext>
            </a:extLst>
          </p:cNvPr>
          <p:cNvSpPr/>
          <p:nvPr/>
        </p:nvSpPr>
        <p:spPr>
          <a:xfrm>
            <a:off x="0" y="2667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p>
        </p:txBody>
      </p:sp>
      <p:sp>
        <p:nvSpPr>
          <p:cNvPr id="3" name="Freeform 3">
            <a:extLst>
              <a:ext uri="{FF2B5EF4-FFF2-40B4-BE49-F238E27FC236}">
                <a16:creationId xmlns:a16="http://schemas.microsoft.com/office/drawing/2014/main" id="{D9FBEF33-B61A-8F1C-9A9E-7AECBC412A3A}"/>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a:extLst>
              <a:ext uri="{FF2B5EF4-FFF2-40B4-BE49-F238E27FC236}">
                <a16:creationId xmlns:a16="http://schemas.microsoft.com/office/drawing/2014/main" id="{538AD270-6B13-0F74-9C55-81B56A015E91}"/>
              </a:ext>
            </a:extLst>
          </p:cNvPr>
          <p:cNvSpPr txBox="1">
            <a:spLocks noGrp="1" noRot="1" noMove="1" noResize="1" noEditPoints="1" noAdjustHandles="1" noChangeArrowheads="1" noChangeShapeType="1"/>
          </p:cNvSpPr>
          <p:nvPr/>
        </p:nvSpPr>
        <p:spPr>
          <a:xfrm>
            <a:off x="1876678" y="2056405"/>
            <a:ext cx="15344521" cy="4470070"/>
          </a:xfrm>
          <a:prstGeom prst="rect">
            <a:avLst/>
          </a:prstGeom>
        </p:spPr>
        <p:txBody>
          <a:bodyPr wrap="square" lIns="0" tIns="0" rIns="0" bIns="0" rtlCol="0" anchor="t">
            <a:spAutoFit/>
          </a:bodyPr>
          <a:lstStyle/>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Random Forest Regressor</a:t>
            </a:r>
            <a:r>
              <a:rPr lang="en-US" sz="3165" dirty="0">
                <a:solidFill>
                  <a:srgbClr val="050E9B"/>
                </a:solidFill>
                <a:latin typeface="Inter" panose="02000503000000020004" pitchFamily="2" charset="0"/>
                <a:ea typeface="Inter" panose="02000503000000020004" pitchFamily="2" charset="0"/>
                <a:cs typeface="Monda"/>
                <a:sym typeface="Monda"/>
              </a:rPr>
              <a:t>: Salary prediction &amp; imputation</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Training Data</a:t>
            </a:r>
            <a:r>
              <a:rPr lang="en-US" sz="3165" dirty="0">
                <a:solidFill>
                  <a:srgbClr val="050E9B"/>
                </a:solidFill>
                <a:latin typeface="Inter" panose="02000503000000020004" pitchFamily="2" charset="0"/>
                <a:ea typeface="Inter" panose="02000503000000020004" pitchFamily="2" charset="0"/>
                <a:cs typeface="Monda"/>
                <a:sym typeface="Monda"/>
              </a:rPr>
              <a:t>: Enhanced jobs dataset with salary features </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Target Variable</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position_category</a:t>
            </a:r>
            <a:r>
              <a:rPr lang="en-US" sz="3165" dirty="0">
                <a:solidFill>
                  <a:srgbClr val="050E9B"/>
                </a:solidFill>
                <a:latin typeface="Inter" panose="02000503000000020004" pitchFamily="2" charset="0"/>
                <a:ea typeface="Inter" panose="02000503000000020004" pitchFamily="2" charset="0"/>
                <a:cs typeface="Monda"/>
                <a:sym typeface="Monda"/>
              </a:rPr>
              <a:t>` (Multi-class: 10 AI/ML job types)</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Use</a:t>
            </a:r>
            <a:r>
              <a:rPr lang="en-US" sz="3165" dirty="0">
                <a:solidFill>
                  <a:srgbClr val="050E9B"/>
                </a:solidFill>
                <a:latin typeface="Inter" panose="02000503000000020004" pitchFamily="2" charset="0"/>
                <a:ea typeface="Inter" panose="02000503000000020004" pitchFamily="2" charset="0"/>
                <a:cs typeface="Monda"/>
                <a:sym typeface="Monda"/>
              </a:rPr>
              <a:t>: Automatically categorize job postings into standardized position types</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Input Variables</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min_salary</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max_salary</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average_salary</a:t>
            </a:r>
            <a:endParaRPr lang="en-US" sz="3165" dirty="0">
              <a:solidFill>
                <a:srgbClr val="050E9B"/>
              </a:solidFill>
              <a:latin typeface="Inter" panose="02000503000000020004" pitchFamily="2" charset="0"/>
              <a:ea typeface="Inter" panose="02000503000000020004" pitchFamily="2" charset="0"/>
              <a:cs typeface="Monda"/>
              <a:sym typeface="Monda"/>
            </a:endParaRP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Type</a:t>
            </a:r>
            <a:r>
              <a:rPr lang="en-US" sz="3165" dirty="0">
                <a:solidFill>
                  <a:srgbClr val="050E9B"/>
                </a:solidFill>
                <a:latin typeface="Inter" panose="02000503000000020004" pitchFamily="2" charset="0"/>
                <a:ea typeface="Inter" panose="02000503000000020004" pitchFamily="2" charset="0"/>
                <a:cs typeface="Monda"/>
                <a:sym typeface="Monda"/>
              </a:rPr>
              <a:t>: Continuous numerical values</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Use</a:t>
            </a:r>
            <a:r>
              <a:rPr lang="en-US" sz="3165" dirty="0">
                <a:solidFill>
                  <a:srgbClr val="050E9B"/>
                </a:solidFill>
                <a:latin typeface="Inter" panose="02000503000000020004" pitchFamily="2" charset="0"/>
                <a:ea typeface="Inter" panose="02000503000000020004" pitchFamily="2" charset="0"/>
                <a:cs typeface="Monda"/>
                <a:sym typeface="Monda"/>
              </a:rPr>
              <a:t>: Predict earnings potential and fill missing salary data</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Features Classification</a:t>
            </a:r>
            <a:r>
              <a:rPr lang="en-US" sz="3165" dirty="0">
                <a:solidFill>
                  <a:srgbClr val="050E9B"/>
                </a:solidFill>
                <a:latin typeface="Inter" panose="02000503000000020004" pitchFamily="2" charset="0"/>
                <a:ea typeface="Inter" panose="02000503000000020004" pitchFamily="2" charset="0"/>
                <a:cs typeface="Monda"/>
                <a:sym typeface="Monda"/>
              </a:rPr>
              <a:t>: High-skill match detection</a:t>
            </a:r>
          </a:p>
        </p:txBody>
      </p:sp>
      <p:sp>
        <p:nvSpPr>
          <p:cNvPr id="5" name="Freeform 5">
            <a:extLst>
              <a:ext uri="{FF2B5EF4-FFF2-40B4-BE49-F238E27FC236}">
                <a16:creationId xmlns:a16="http://schemas.microsoft.com/office/drawing/2014/main" id="{97AEE933-1736-0D40-9CCD-BF1C87540E2E}"/>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FE39A9D6-5C52-3861-6D36-2E6173958B8A}"/>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FBCCC776-8F30-499F-1A3D-F02C00B53078}"/>
              </a:ext>
            </a:extLst>
          </p:cNvPr>
          <p:cNvSpPr/>
          <p:nvPr/>
        </p:nvSpPr>
        <p:spPr>
          <a:xfrm flipH="1" flipV="1">
            <a:off x="-1684494" y="7658100"/>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4F9CBF0A-EFA4-899A-6FC5-09B00E204568}"/>
              </a:ext>
            </a:extLst>
          </p:cNvPr>
          <p:cNvSpPr txBox="1"/>
          <p:nvPr/>
        </p:nvSpPr>
        <p:spPr>
          <a:xfrm>
            <a:off x="2888249" y="0"/>
            <a:ext cx="12339836" cy="1529458"/>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Salary Predictor Model</a:t>
            </a:r>
          </a:p>
        </p:txBody>
      </p:sp>
      <p:sp>
        <p:nvSpPr>
          <p:cNvPr id="13" name="TextBox 8">
            <a:extLst>
              <a:ext uri="{FF2B5EF4-FFF2-40B4-BE49-F238E27FC236}">
                <a16:creationId xmlns:a16="http://schemas.microsoft.com/office/drawing/2014/main" id="{07E94E07-08F1-BEDB-D38F-34AC94519550}"/>
              </a:ext>
            </a:extLst>
          </p:cNvPr>
          <p:cNvSpPr txBox="1"/>
          <p:nvPr/>
        </p:nvSpPr>
        <p:spPr>
          <a:xfrm>
            <a:off x="5673676" y="2817556"/>
            <a:ext cx="12339836" cy="564257"/>
          </a:xfrm>
          <a:prstGeom prst="rect">
            <a:avLst/>
          </a:prstGeom>
        </p:spPr>
        <p:txBody>
          <a:bodyPr wrap="square" lIns="0" tIns="0" rIns="0" bIns="0" rtlCol="0" anchor="t">
            <a:spAutoFit/>
          </a:bodyPr>
          <a:lstStyle/>
          <a:p>
            <a:pPr algn="ctr">
              <a:lnSpc>
                <a:spcPts val="4432"/>
              </a:lnSpc>
            </a:pPr>
            <a:endParaRPr lang="en-US" sz="4400" u="sng" dirty="0">
              <a:solidFill>
                <a:srgbClr val="050E9B"/>
              </a:solidFill>
              <a:latin typeface="Inter" panose="02000503000000020004" pitchFamily="2" charset="0"/>
              <a:ea typeface="Inter" panose="02000503000000020004" pitchFamily="2" charset="0"/>
              <a:cs typeface="Monda"/>
              <a:sym typeface="Monda"/>
            </a:endParaRPr>
          </a:p>
        </p:txBody>
      </p:sp>
    </p:spTree>
    <p:extLst>
      <p:ext uri="{BB962C8B-B14F-4D97-AF65-F5344CB8AC3E}">
        <p14:creationId xmlns:p14="http://schemas.microsoft.com/office/powerpoint/2010/main" val="2934370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3C247-037D-F8F4-DF64-CC6682763BD7}"/>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80415EC-49D5-30AD-FBD3-9035A71C181E}"/>
              </a:ext>
            </a:extLst>
          </p:cNvPr>
          <p:cNvSpPr/>
          <p:nvPr/>
        </p:nvSpPr>
        <p:spPr>
          <a:xfrm>
            <a:off x="0" y="2667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p>
        </p:txBody>
      </p:sp>
      <p:sp>
        <p:nvSpPr>
          <p:cNvPr id="3" name="Freeform 3">
            <a:extLst>
              <a:ext uri="{FF2B5EF4-FFF2-40B4-BE49-F238E27FC236}">
                <a16:creationId xmlns:a16="http://schemas.microsoft.com/office/drawing/2014/main" id="{615D3A32-7A53-7F53-C4CD-6E1A396B300A}"/>
              </a:ext>
            </a:extLst>
          </p:cNvPr>
          <p:cNvSpPr/>
          <p:nvPr/>
        </p:nvSpPr>
        <p:spPr>
          <a:xfrm>
            <a:off x="-2198691" y="-73298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a:extLst>
              <a:ext uri="{FF2B5EF4-FFF2-40B4-BE49-F238E27FC236}">
                <a16:creationId xmlns:a16="http://schemas.microsoft.com/office/drawing/2014/main" id="{39FB0061-12CE-5D02-6BF0-FC44A1D9FE0F}"/>
              </a:ext>
            </a:extLst>
          </p:cNvPr>
          <p:cNvSpPr txBox="1">
            <a:spLocks noGrp="1" noRot="1" noMove="1" noResize="1" noEditPoints="1" noAdjustHandles="1" noChangeArrowheads="1" noChangeShapeType="1"/>
          </p:cNvSpPr>
          <p:nvPr/>
        </p:nvSpPr>
        <p:spPr>
          <a:xfrm>
            <a:off x="1876678" y="2056405"/>
            <a:ext cx="15344521" cy="7280198"/>
          </a:xfrm>
          <a:prstGeom prst="rect">
            <a:avLst/>
          </a:prstGeom>
        </p:spPr>
        <p:txBody>
          <a:bodyPr wrap="square" lIns="0" tIns="0" rIns="0" bIns="0" rtlCol="0" anchor="t">
            <a:spAutoFit/>
          </a:bodyPr>
          <a:lstStyle/>
          <a:p>
            <a:pPr>
              <a:lnSpc>
                <a:spcPts val="4432"/>
              </a:lnSpc>
            </a:pPr>
            <a:r>
              <a:rPr lang="en-US" sz="2800" dirty="0">
                <a:solidFill>
                  <a:srgbClr val="050E9B"/>
                </a:solidFill>
                <a:latin typeface="Inter" panose="02000503000000020004" pitchFamily="2" charset="0"/>
                <a:ea typeface="Inter" panose="02000503000000020004" pitchFamily="2" charset="0"/>
                <a:cs typeface="Monda"/>
                <a:sym typeface="Monda"/>
              </a:rPr>
              <a:t>An ensemble machine learning method that operates by constructing multiple decision trees during training and outputting the class that is the mode of the classes of the individual trees. It introduces randomness through bagging (bootstrap aggregating) and feature randomness to create a diverse set of trees, resulting in improved accuracy and robustness against overfitting compared to single decision trees. We employed a Random Forest classifier for this job classification task due to its ability to handle mixed data types (text features from TF-IDF and numerical features like salary), resistance to overfitting, and built-in feature importance analysis. The ensemble approach of multiple decision trees voting on the final classification proved particularly effective for our multi-class problem with 10 distinct job categories.</a:t>
            </a:r>
          </a:p>
          <a:p>
            <a:pPr>
              <a:lnSpc>
                <a:spcPts val="4432"/>
              </a:lnSpc>
            </a:pPr>
            <a:r>
              <a:rPr lang="en-US" sz="2800" dirty="0">
                <a:solidFill>
                  <a:srgbClr val="050E9B"/>
                </a:solidFill>
                <a:latin typeface="Inter" panose="02000503000000020004" pitchFamily="2" charset="0"/>
                <a:ea typeface="Inter" panose="02000503000000020004" pitchFamily="2" charset="0"/>
                <a:cs typeface="Monda"/>
                <a:sym typeface="Monda"/>
              </a:rPr>
              <a:t>- </a:t>
            </a:r>
            <a:r>
              <a:rPr lang="en-US" sz="2800" b="1" dirty="0">
                <a:solidFill>
                  <a:srgbClr val="050E9B"/>
                </a:solidFill>
                <a:latin typeface="Inter" panose="02000503000000020004" pitchFamily="2" charset="0"/>
                <a:ea typeface="Inter" panose="02000503000000020004" pitchFamily="2" charset="0"/>
                <a:cs typeface="Monda"/>
                <a:sym typeface="Monda"/>
              </a:rPr>
              <a:t>Why chosen</a:t>
            </a:r>
            <a:r>
              <a:rPr lang="en-US" sz="2800" dirty="0">
                <a:solidFill>
                  <a:srgbClr val="050E9B"/>
                </a:solidFill>
                <a:latin typeface="Inter" panose="02000503000000020004" pitchFamily="2" charset="0"/>
                <a:ea typeface="Inter" panose="02000503000000020004" pitchFamily="2" charset="0"/>
                <a:cs typeface="Monda"/>
                <a:sym typeface="Monda"/>
              </a:rPr>
              <a:t>: Excellent for mixed data types &amp; multi-class classification</a:t>
            </a:r>
          </a:p>
          <a:p>
            <a:pPr>
              <a:lnSpc>
                <a:spcPts val="4432"/>
              </a:lnSpc>
            </a:pPr>
            <a:r>
              <a:rPr lang="en-US" sz="2800" dirty="0">
                <a:solidFill>
                  <a:srgbClr val="050E9B"/>
                </a:solidFill>
                <a:latin typeface="Inter" panose="02000503000000020004" pitchFamily="2" charset="0"/>
                <a:ea typeface="Inter" panose="02000503000000020004" pitchFamily="2" charset="0"/>
                <a:cs typeface="Monda"/>
                <a:sym typeface="Monda"/>
              </a:rPr>
              <a:t>- </a:t>
            </a:r>
            <a:r>
              <a:rPr lang="en-US" sz="2800" b="1" dirty="0">
                <a:solidFill>
                  <a:srgbClr val="050E9B"/>
                </a:solidFill>
                <a:latin typeface="Inter" panose="02000503000000020004" pitchFamily="2" charset="0"/>
                <a:ea typeface="Inter" panose="02000503000000020004" pitchFamily="2" charset="0"/>
                <a:cs typeface="Monda"/>
                <a:sym typeface="Monda"/>
              </a:rPr>
              <a:t>Key benefit</a:t>
            </a:r>
            <a:r>
              <a:rPr lang="en-US" sz="2800" dirty="0">
                <a:solidFill>
                  <a:srgbClr val="050E9B"/>
                </a:solidFill>
                <a:latin typeface="Inter" panose="02000503000000020004" pitchFamily="2" charset="0"/>
                <a:ea typeface="Inter" panose="02000503000000020004" pitchFamily="2" charset="0"/>
                <a:cs typeface="Monda"/>
                <a:sym typeface="Monda"/>
              </a:rPr>
              <a:t>: Reduces overfitting through collective tree voting</a:t>
            </a:r>
          </a:p>
          <a:p>
            <a:pPr>
              <a:lnSpc>
                <a:spcPts val="4432"/>
              </a:lnSpc>
            </a:pPr>
            <a:r>
              <a:rPr lang="en-US" sz="2800" dirty="0">
                <a:solidFill>
                  <a:srgbClr val="050E9B"/>
                </a:solidFill>
                <a:latin typeface="Inter" panose="02000503000000020004" pitchFamily="2" charset="0"/>
                <a:ea typeface="Inter" panose="02000503000000020004" pitchFamily="2" charset="0"/>
                <a:cs typeface="Monda"/>
                <a:sym typeface="Monda"/>
              </a:rPr>
              <a:t>- </a:t>
            </a:r>
            <a:r>
              <a:rPr lang="en-US" sz="2800" b="1" dirty="0">
                <a:solidFill>
                  <a:srgbClr val="050E9B"/>
                </a:solidFill>
                <a:latin typeface="Inter" panose="02000503000000020004" pitchFamily="2" charset="0"/>
                <a:ea typeface="Inter" panose="02000503000000020004" pitchFamily="2" charset="0"/>
                <a:cs typeface="Monda"/>
                <a:sym typeface="Monda"/>
              </a:rPr>
              <a:t>Our results</a:t>
            </a:r>
            <a:r>
              <a:rPr lang="en-US" sz="2800" dirty="0">
                <a:solidFill>
                  <a:srgbClr val="050E9B"/>
                </a:solidFill>
                <a:latin typeface="Inter" panose="02000503000000020004" pitchFamily="2" charset="0"/>
                <a:ea typeface="Inter" panose="02000503000000020004" pitchFamily="2" charset="0"/>
                <a:cs typeface="Monda"/>
                <a:sym typeface="Monda"/>
              </a:rPr>
              <a:t>: 83.7% accuracy across 10 job categories</a:t>
            </a:r>
          </a:p>
        </p:txBody>
      </p:sp>
      <p:sp>
        <p:nvSpPr>
          <p:cNvPr id="5" name="Freeform 5">
            <a:extLst>
              <a:ext uri="{FF2B5EF4-FFF2-40B4-BE49-F238E27FC236}">
                <a16:creationId xmlns:a16="http://schemas.microsoft.com/office/drawing/2014/main" id="{77D6B439-BF55-1619-4290-7E8693C0C20D}"/>
              </a:ext>
            </a:extLst>
          </p:cNvPr>
          <p:cNvSpPr/>
          <p:nvPr/>
        </p:nvSpPr>
        <p:spPr>
          <a:xfrm flipH="1" flipV="1">
            <a:off x="15260040" y="7288889"/>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9DC1F6D4-0776-45A9-8510-B1FB843D148E}"/>
              </a:ext>
            </a:extLst>
          </p:cNvPr>
          <p:cNvSpPr/>
          <p:nvPr/>
        </p:nvSpPr>
        <p:spPr>
          <a:xfrm>
            <a:off x="16160980" y="-1302578"/>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42DBBEF9-32AF-1D4A-85A9-F8686C132573}"/>
              </a:ext>
            </a:extLst>
          </p:cNvPr>
          <p:cNvSpPr/>
          <p:nvPr/>
        </p:nvSpPr>
        <p:spPr>
          <a:xfrm flipH="1" flipV="1">
            <a:off x="-1684494" y="7658100"/>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27E4F9B4-ECD1-98AB-078A-674CFED2DB3B}"/>
              </a:ext>
            </a:extLst>
          </p:cNvPr>
          <p:cNvSpPr txBox="1"/>
          <p:nvPr/>
        </p:nvSpPr>
        <p:spPr>
          <a:xfrm>
            <a:off x="2888249" y="0"/>
            <a:ext cx="12339836" cy="1509644"/>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Algorithm: Random Forest</a:t>
            </a:r>
          </a:p>
        </p:txBody>
      </p:sp>
      <p:sp>
        <p:nvSpPr>
          <p:cNvPr id="13" name="TextBox 8">
            <a:extLst>
              <a:ext uri="{FF2B5EF4-FFF2-40B4-BE49-F238E27FC236}">
                <a16:creationId xmlns:a16="http://schemas.microsoft.com/office/drawing/2014/main" id="{EA4CED45-7312-EFD2-7F5B-71C3BE9C3A55}"/>
              </a:ext>
            </a:extLst>
          </p:cNvPr>
          <p:cNvSpPr txBox="1"/>
          <p:nvPr/>
        </p:nvSpPr>
        <p:spPr>
          <a:xfrm>
            <a:off x="5673676" y="2817556"/>
            <a:ext cx="12339836" cy="564257"/>
          </a:xfrm>
          <a:prstGeom prst="rect">
            <a:avLst/>
          </a:prstGeom>
        </p:spPr>
        <p:txBody>
          <a:bodyPr wrap="square" lIns="0" tIns="0" rIns="0" bIns="0" rtlCol="0" anchor="t">
            <a:spAutoFit/>
          </a:bodyPr>
          <a:lstStyle/>
          <a:p>
            <a:pPr algn="ctr">
              <a:lnSpc>
                <a:spcPts val="4432"/>
              </a:lnSpc>
            </a:pPr>
            <a:endParaRPr lang="en-US" sz="4400" u="sng" dirty="0">
              <a:solidFill>
                <a:srgbClr val="050E9B"/>
              </a:solidFill>
              <a:latin typeface="Inter" panose="02000503000000020004" pitchFamily="2" charset="0"/>
              <a:ea typeface="Inter" panose="02000503000000020004" pitchFamily="2" charset="0"/>
              <a:cs typeface="Monda"/>
              <a:sym typeface="Monda"/>
            </a:endParaRPr>
          </a:p>
        </p:txBody>
      </p:sp>
    </p:spTree>
    <p:extLst>
      <p:ext uri="{BB962C8B-B14F-4D97-AF65-F5344CB8AC3E}">
        <p14:creationId xmlns:p14="http://schemas.microsoft.com/office/powerpoint/2010/main" val="3903774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01AF4-401B-9B05-4001-ADC29528240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B2E0C3A-2CC1-349C-F8F2-6F330F1CB8D4}"/>
              </a:ext>
            </a:extLst>
          </p:cNvPr>
          <p:cNvSpPr/>
          <p:nvPr/>
        </p:nvSpPr>
        <p:spPr>
          <a:xfrm>
            <a:off x="0" y="2667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p>
        </p:txBody>
      </p:sp>
      <p:sp>
        <p:nvSpPr>
          <p:cNvPr id="3" name="Freeform 3">
            <a:extLst>
              <a:ext uri="{FF2B5EF4-FFF2-40B4-BE49-F238E27FC236}">
                <a16:creationId xmlns:a16="http://schemas.microsoft.com/office/drawing/2014/main" id="{E0B4FF31-F84F-8DD7-9D76-E3E3353A61B4}"/>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a:extLst>
              <a:ext uri="{FF2B5EF4-FFF2-40B4-BE49-F238E27FC236}">
                <a16:creationId xmlns:a16="http://schemas.microsoft.com/office/drawing/2014/main" id="{C2C61DB2-E7B6-F4B8-84AD-1A00D554A555}"/>
              </a:ext>
            </a:extLst>
          </p:cNvPr>
          <p:cNvSpPr txBox="1">
            <a:spLocks noGrp="1" noRot="1" noMove="1" noResize="1" noEditPoints="1" noAdjustHandles="1" noChangeArrowheads="1" noChangeShapeType="1"/>
          </p:cNvSpPr>
          <p:nvPr/>
        </p:nvSpPr>
        <p:spPr>
          <a:xfrm>
            <a:off x="1876678" y="2056405"/>
            <a:ext cx="15344521" cy="6727098"/>
          </a:xfrm>
          <a:prstGeom prst="rect">
            <a:avLst/>
          </a:prstGeom>
        </p:spPr>
        <p:txBody>
          <a:bodyPr wrap="square" lIns="0" tIns="0" rIns="0" bIns="0" rtlCol="0" anchor="t">
            <a:spAutoFit/>
          </a:bodyPr>
          <a:lstStyle/>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Training Data</a:t>
            </a:r>
            <a:r>
              <a:rPr lang="en-US" sz="3165" dirty="0">
                <a:solidFill>
                  <a:srgbClr val="050E9B"/>
                </a:solidFill>
                <a:latin typeface="Inter" panose="02000503000000020004" pitchFamily="2" charset="0"/>
                <a:ea typeface="Inter" panose="02000503000000020004" pitchFamily="2" charset="0"/>
                <a:cs typeface="Monda"/>
                <a:sym typeface="Monda"/>
              </a:rPr>
              <a:t>: Enhanced jobs dataset with skills, company, and salary features </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Classification</a:t>
            </a:r>
            <a:r>
              <a:rPr lang="en-US" sz="3165" dirty="0">
                <a:solidFill>
                  <a:srgbClr val="050E9B"/>
                </a:solidFill>
                <a:latin typeface="Inter" panose="02000503000000020004" pitchFamily="2" charset="0"/>
                <a:ea typeface="Inter" panose="02000503000000020004" pitchFamily="2" charset="0"/>
                <a:cs typeface="Monda"/>
                <a:sym typeface="Monda"/>
              </a:rPr>
              <a:t>: Job Position Categorization </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Input Variables</a:t>
            </a:r>
            <a:r>
              <a:rPr lang="en-US" sz="3165" dirty="0">
                <a:solidFill>
                  <a:srgbClr val="050E9B"/>
                </a:solidFill>
                <a:latin typeface="Inter" panose="02000503000000020004" pitchFamily="2" charset="0"/>
                <a:ea typeface="Inter" panose="02000503000000020004" pitchFamily="2" charset="0"/>
                <a:cs typeface="Monda"/>
                <a:sym typeface="Monda"/>
              </a:rPr>
              <a:t>: </a:t>
            </a:r>
          </a:p>
          <a:p>
            <a:pPr marL="457200" indent="-457200">
              <a:lnSpc>
                <a:spcPts val="4432"/>
              </a:lnSpc>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‘skills’ feature (converted to numerical features using TF-IDF text processing),</a:t>
            </a:r>
          </a:p>
          <a:p>
            <a:pPr marL="457200" indent="-457200">
              <a:lnSpc>
                <a:spcPts val="4432"/>
              </a:lnSpc>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numerical features:-  '</a:t>
            </a:r>
            <a:r>
              <a:rPr lang="en-US" sz="3165" dirty="0" err="1">
                <a:solidFill>
                  <a:srgbClr val="050E9B"/>
                </a:solidFill>
                <a:latin typeface="Inter" panose="02000503000000020004" pitchFamily="2" charset="0"/>
                <a:ea typeface="Inter" panose="02000503000000020004" pitchFamily="2" charset="0"/>
                <a:cs typeface="Monda"/>
                <a:sym typeface="Monda"/>
              </a:rPr>
              <a:t>company_encoded</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city_encoded</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total_skills</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skills_count_all</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min_salary</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max_salary</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average_salary</a:t>
            </a:r>
            <a:r>
              <a:rPr lang="en-US" sz="3165" dirty="0">
                <a:solidFill>
                  <a:srgbClr val="050E9B"/>
                </a:solidFill>
                <a:latin typeface="Inter" panose="02000503000000020004" pitchFamily="2" charset="0"/>
                <a:ea typeface="Inter" panose="02000503000000020004" pitchFamily="2" charset="0"/>
                <a:cs typeface="Monda"/>
                <a:sym typeface="Monda"/>
              </a:rPr>
              <a:t>',</a:t>
            </a:r>
          </a:p>
          <a:p>
            <a:pPr>
              <a:lnSpc>
                <a:spcPts val="4432"/>
              </a:lnSpc>
            </a:pP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has_scientist</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has_engineer</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has_analyst</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has_architect</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has_research</a:t>
            </a:r>
            <a:r>
              <a:rPr lang="en-US" sz="3165" dirty="0">
                <a:solidFill>
                  <a:srgbClr val="050E9B"/>
                </a:solidFill>
                <a:latin typeface="Inter" panose="02000503000000020004" pitchFamily="2" charset="0"/>
                <a:ea typeface="Inter" panose="02000503000000020004" pitchFamily="2" charset="0"/>
                <a:cs typeface="Monda"/>
                <a:sym typeface="Monda"/>
              </a:rPr>
              <a:t>’</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Target Variable</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position_category</a:t>
            </a:r>
            <a:r>
              <a:rPr lang="en-US" sz="3165" dirty="0">
                <a:solidFill>
                  <a:srgbClr val="050E9B"/>
                </a:solidFill>
                <a:latin typeface="Inter" panose="02000503000000020004" pitchFamily="2" charset="0"/>
                <a:ea typeface="Inter" panose="02000503000000020004" pitchFamily="2" charset="0"/>
                <a:cs typeface="Monda"/>
                <a:sym typeface="Monda"/>
              </a:rPr>
              <a:t>` (Multi-class: 10 AI/ML job types)</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Categories</a:t>
            </a:r>
            <a:r>
              <a:rPr lang="en-US" sz="3165" dirty="0">
                <a:solidFill>
                  <a:srgbClr val="050E9B"/>
                </a:solidFill>
                <a:latin typeface="Inter" panose="02000503000000020004" pitchFamily="2" charset="0"/>
                <a:ea typeface="Inter" panose="02000503000000020004" pitchFamily="2" charset="0"/>
                <a:cs typeface="Monda"/>
                <a:sym typeface="Monda"/>
              </a:rPr>
              <a:t>: Data Scientist, AI Engineer, Machine Learning Engineer, AI/ML Leadership, Data Analyst, Research Scientist, AI Architect, Generative AI Specialist, Data Engineer, Software Engineer - AI/ML</a:t>
            </a:r>
          </a:p>
          <a:p>
            <a:pPr>
              <a:lnSpc>
                <a:spcPts val="4432"/>
              </a:lnSpc>
            </a:pPr>
            <a:r>
              <a:rPr lang="en-US" sz="3165" b="1" dirty="0">
                <a:solidFill>
                  <a:srgbClr val="050E9B"/>
                </a:solidFill>
                <a:latin typeface="Inter" panose="02000503000000020004" pitchFamily="2" charset="0"/>
                <a:ea typeface="Inter" panose="02000503000000020004" pitchFamily="2" charset="0"/>
                <a:cs typeface="Monda"/>
                <a:sym typeface="Monda"/>
              </a:rPr>
              <a:t>Use</a:t>
            </a:r>
            <a:r>
              <a:rPr lang="en-US" sz="3165" dirty="0">
                <a:solidFill>
                  <a:srgbClr val="050E9B"/>
                </a:solidFill>
                <a:latin typeface="Inter" panose="02000503000000020004" pitchFamily="2" charset="0"/>
                <a:ea typeface="Inter" panose="02000503000000020004" pitchFamily="2" charset="0"/>
                <a:cs typeface="Monda"/>
                <a:sym typeface="Monda"/>
              </a:rPr>
              <a:t>: Automatically categorize job postings into standardized position types</a:t>
            </a:r>
          </a:p>
        </p:txBody>
      </p:sp>
      <p:sp>
        <p:nvSpPr>
          <p:cNvPr id="5" name="Freeform 5">
            <a:extLst>
              <a:ext uri="{FF2B5EF4-FFF2-40B4-BE49-F238E27FC236}">
                <a16:creationId xmlns:a16="http://schemas.microsoft.com/office/drawing/2014/main" id="{78A4B31C-4C24-3381-EFC9-F3D4D2D9BEBD}"/>
              </a:ext>
            </a:extLst>
          </p:cNvPr>
          <p:cNvSpPr/>
          <p:nvPr/>
        </p:nvSpPr>
        <p:spPr>
          <a:xfrm flipH="1" flipV="1">
            <a:off x="15260040" y="7288889"/>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D3B5098B-D4C0-C021-66BA-DBE36B312AD0}"/>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1500D414-3949-07B9-AFDE-B635EC1B6B49}"/>
              </a:ext>
            </a:extLst>
          </p:cNvPr>
          <p:cNvSpPr/>
          <p:nvPr/>
        </p:nvSpPr>
        <p:spPr>
          <a:xfrm flipH="1" flipV="1">
            <a:off x="-1684494" y="7658100"/>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09B05AC5-4881-8833-38E0-7A00FED2396E}"/>
              </a:ext>
            </a:extLst>
          </p:cNvPr>
          <p:cNvSpPr txBox="1"/>
          <p:nvPr/>
        </p:nvSpPr>
        <p:spPr>
          <a:xfrm>
            <a:off x="2888249" y="0"/>
            <a:ext cx="12339836" cy="1529458"/>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Classifier Model</a:t>
            </a:r>
          </a:p>
        </p:txBody>
      </p:sp>
      <p:sp>
        <p:nvSpPr>
          <p:cNvPr id="13" name="TextBox 8">
            <a:extLst>
              <a:ext uri="{FF2B5EF4-FFF2-40B4-BE49-F238E27FC236}">
                <a16:creationId xmlns:a16="http://schemas.microsoft.com/office/drawing/2014/main" id="{904F7D3B-8533-F4D0-8D96-47FCBBEA44C1}"/>
              </a:ext>
            </a:extLst>
          </p:cNvPr>
          <p:cNvSpPr txBox="1"/>
          <p:nvPr/>
        </p:nvSpPr>
        <p:spPr>
          <a:xfrm>
            <a:off x="5673676" y="2817556"/>
            <a:ext cx="12339836" cy="564257"/>
          </a:xfrm>
          <a:prstGeom prst="rect">
            <a:avLst/>
          </a:prstGeom>
        </p:spPr>
        <p:txBody>
          <a:bodyPr wrap="square" lIns="0" tIns="0" rIns="0" bIns="0" rtlCol="0" anchor="t">
            <a:spAutoFit/>
          </a:bodyPr>
          <a:lstStyle/>
          <a:p>
            <a:pPr algn="ctr">
              <a:lnSpc>
                <a:spcPts val="4432"/>
              </a:lnSpc>
            </a:pPr>
            <a:endParaRPr lang="en-US" sz="4400" u="sng" dirty="0">
              <a:solidFill>
                <a:srgbClr val="050E9B"/>
              </a:solidFill>
              <a:latin typeface="Inter" panose="02000503000000020004" pitchFamily="2" charset="0"/>
              <a:ea typeface="Inter" panose="02000503000000020004" pitchFamily="2" charset="0"/>
              <a:cs typeface="Monda"/>
              <a:sym typeface="Monda"/>
            </a:endParaRPr>
          </a:p>
        </p:txBody>
      </p:sp>
    </p:spTree>
    <p:extLst>
      <p:ext uri="{BB962C8B-B14F-4D97-AF65-F5344CB8AC3E}">
        <p14:creationId xmlns:p14="http://schemas.microsoft.com/office/powerpoint/2010/main" val="1544681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E5CFA-7ADB-4FCC-F072-74CC4C3E903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999B290-0A7E-3EDE-6158-35F23505203F}"/>
              </a:ext>
            </a:extLst>
          </p:cNvPr>
          <p:cNvSpPr>
            <a:spLocks noGrp="1" noRot="1" noMove="1" noResize="1" noEditPoints="1" noAdjustHandles="1" noChangeArrowheads="1" noChangeShapeType="1"/>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dirty="0"/>
          </a:p>
        </p:txBody>
      </p:sp>
      <p:sp>
        <p:nvSpPr>
          <p:cNvPr id="3" name="Freeform 3">
            <a:extLst>
              <a:ext uri="{FF2B5EF4-FFF2-40B4-BE49-F238E27FC236}">
                <a16:creationId xmlns:a16="http://schemas.microsoft.com/office/drawing/2014/main" id="{749D2B10-ABD0-B1C8-5993-CB8D7D199948}"/>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5" name="Freeform 5">
            <a:extLst>
              <a:ext uri="{FF2B5EF4-FFF2-40B4-BE49-F238E27FC236}">
                <a16:creationId xmlns:a16="http://schemas.microsoft.com/office/drawing/2014/main" id="{7D92A137-CDAB-6016-6068-9C423D78C912}"/>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B82A7695-C27A-5AAA-0CA4-ABA21365D3FD}"/>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B4F86FF0-4AFA-CF1A-1043-F605FC5108F7}"/>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D386EE06-9774-6B47-F7B7-F8244B5B38CB}"/>
              </a:ext>
            </a:extLst>
          </p:cNvPr>
          <p:cNvSpPr txBox="1"/>
          <p:nvPr/>
        </p:nvSpPr>
        <p:spPr>
          <a:xfrm>
            <a:off x="3077308" y="-64264"/>
            <a:ext cx="12339836" cy="1529458"/>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Results</a:t>
            </a:r>
          </a:p>
        </p:txBody>
      </p:sp>
      <p:sp>
        <p:nvSpPr>
          <p:cNvPr id="9" name="TextBox 4">
            <a:extLst>
              <a:ext uri="{FF2B5EF4-FFF2-40B4-BE49-F238E27FC236}">
                <a16:creationId xmlns:a16="http://schemas.microsoft.com/office/drawing/2014/main" id="{7BB2395B-2326-51CB-3D2B-4C365B8F0982}"/>
              </a:ext>
            </a:extLst>
          </p:cNvPr>
          <p:cNvSpPr txBox="1"/>
          <p:nvPr/>
        </p:nvSpPr>
        <p:spPr>
          <a:xfrm>
            <a:off x="3198369" y="2403958"/>
            <a:ext cx="3292175" cy="625620"/>
          </a:xfrm>
          <a:prstGeom prst="rect">
            <a:avLst/>
          </a:prstGeom>
        </p:spPr>
        <p:txBody>
          <a:bodyPr wrap="square" lIns="0" tIns="0" rIns="0" bIns="0" rtlCol="0" anchor="t">
            <a:spAutoFit/>
          </a:bodyPr>
          <a:lstStyle/>
          <a:p>
            <a:pPr>
              <a:lnSpc>
                <a:spcPts val="4432"/>
              </a:lnSpc>
            </a:pPr>
            <a:r>
              <a:rPr lang="en-US" sz="6600" dirty="0">
                <a:solidFill>
                  <a:srgbClr val="050E9B"/>
                </a:solidFill>
                <a:latin typeface="Inter" panose="02000503000000020004" pitchFamily="2" charset="0"/>
                <a:ea typeface="Inter" panose="02000503000000020004" pitchFamily="2" charset="0"/>
                <a:cs typeface="Monda"/>
                <a:sym typeface="Monda"/>
              </a:rPr>
              <a:t>83.7%</a:t>
            </a:r>
          </a:p>
        </p:txBody>
      </p:sp>
      <p:sp>
        <p:nvSpPr>
          <p:cNvPr id="12" name="TextBox 4">
            <a:extLst>
              <a:ext uri="{FF2B5EF4-FFF2-40B4-BE49-F238E27FC236}">
                <a16:creationId xmlns:a16="http://schemas.microsoft.com/office/drawing/2014/main" id="{670CC010-802F-2403-F06F-44AF820DD8E8}"/>
              </a:ext>
            </a:extLst>
          </p:cNvPr>
          <p:cNvSpPr txBox="1"/>
          <p:nvPr/>
        </p:nvSpPr>
        <p:spPr>
          <a:xfrm>
            <a:off x="2539558" y="3029578"/>
            <a:ext cx="4343400" cy="520271"/>
          </a:xfrm>
          <a:prstGeom prst="rect">
            <a:avLst/>
          </a:prstGeom>
        </p:spPr>
        <p:txBody>
          <a:bodyPr wrap="square" lIns="0" tIns="0" rIns="0" bIns="0" rtlCol="0" anchor="t">
            <a:spAutoFit/>
          </a:bodyPr>
          <a:lstStyle/>
          <a:p>
            <a:pPr>
              <a:lnSpc>
                <a:spcPts val="4432"/>
              </a:lnSpc>
            </a:pPr>
            <a:r>
              <a:rPr lang="en-US" sz="3165" dirty="0">
                <a:solidFill>
                  <a:srgbClr val="0070C0"/>
                </a:solidFill>
                <a:latin typeface="Inter" panose="02000503000000020004" pitchFamily="2" charset="0"/>
                <a:ea typeface="Inter" panose="02000503000000020004" pitchFamily="2" charset="0"/>
                <a:cs typeface="Monda"/>
                <a:sym typeface="Monda"/>
              </a:rPr>
              <a:t>Overall Accuracy</a:t>
            </a:r>
          </a:p>
        </p:txBody>
      </p:sp>
      <p:sp>
        <p:nvSpPr>
          <p:cNvPr id="13" name="TextBox 4">
            <a:extLst>
              <a:ext uri="{FF2B5EF4-FFF2-40B4-BE49-F238E27FC236}">
                <a16:creationId xmlns:a16="http://schemas.microsoft.com/office/drawing/2014/main" id="{D6013144-F9DA-42B4-6371-62CBC55DE404}"/>
              </a:ext>
            </a:extLst>
          </p:cNvPr>
          <p:cNvSpPr txBox="1"/>
          <p:nvPr/>
        </p:nvSpPr>
        <p:spPr>
          <a:xfrm>
            <a:off x="1825100" y="3638767"/>
            <a:ext cx="4953000" cy="1061060"/>
          </a:xfrm>
          <a:prstGeom prst="rect">
            <a:avLst/>
          </a:prstGeom>
        </p:spPr>
        <p:txBody>
          <a:bodyPr wrap="square" lIns="0" tIns="0" rIns="0" bIns="0" rtlCol="0" anchor="t">
            <a:spAutoFit/>
          </a:bodyPr>
          <a:lstStyle/>
          <a:p>
            <a:pPr algn="ctr">
              <a:lnSpc>
                <a:spcPts val="4432"/>
              </a:lnSpc>
            </a:pPr>
            <a:r>
              <a:rPr lang="en-US" sz="2400" dirty="0">
                <a:solidFill>
                  <a:srgbClr val="050E9B"/>
                </a:solidFill>
                <a:latin typeface="Inter" panose="02000503000000020004" pitchFamily="2" charset="0"/>
                <a:ea typeface="Inter" panose="02000503000000020004" pitchFamily="2" charset="0"/>
                <a:cs typeface="Monda"/>
                <a:sym typeface="Monda"/>
              </a:rPr>
              <a:t>Correctly classifies job matches in 83.7 % of cases</a:t>
            </a:r>
          </a:p>
        </p:txBody>
      </p:sp>
      <p:sp>
        <p:nvSpPr>
          <p:cNvPr id="18" name="TextBox 4">
            <a:extLst>
              <a:ext uri="{FF2B5EF4-FFF2-40B4-BE49-F238E27FC236}">
                <a16:creationId xmlns:a16="http://schemas.microsoft.com/office/drawing/2014/main" id="{1BA88055-098F-4003-2C20-A447A9037119}"/>
              </a:ext>
            </a:extLst>
          </p:cNvPr>
          <p:cNvSpPr txBox="1"/>
          <p:nvPr/>
        </p:nvSpPr>
        <p:spPr>
          <a:xfrm>
            <a:off x="8155429" y="2384633"/>
            <a:ext cx="3292175" cy="625620"/>
          </a:xfrm>
          <a:prstGeom prst="rect">
            <a:avLst/>
          </a:prstGeom>
        </p:spPr>
        <p:txBody>
          <a:bodyPr wrap="square" lIns="0" tIns="0" rIns="0" bIns="0" rtlCol="0" anchor="t">
            <a:spAutoFit/>
          </a:bodyPr>
          <a:lstStyle/>
          <a:p>
            <a:pPr>
              <a:lnSpc>
                <a:spcPts val="4432"/>
              </a:lnSpc>
            </a:pPr>
            <a:r>
              <a:rPr lang="en-US" sz="6600" dirty="0">
                <a:solidFill>
                  <a:srgbClr val="050E9B"/>
                </a:solidFill>
                <a:latin typeface="Inter" panose="02000503000000020004" pitchFamily="2" charset="0"/>
                <a:ea typeface="Inter" panose="02000503000000020004" pitchFamily="2" charset="0"/>
                <a:cs typeface="Monda"/>
                <a:sym typeface="Monda"/>
              </a:rPr>
              <a:t>84.8%</a:t>
            </a:r>
          </a:p>
        </p:txBody>
      </p:sp>
      <p:sp>
        <p:nvSpPr>
          <p:cNvPr id="19" name="TextBox 4">
            <a:extLst>
              <a:ext uri="{FF2B5EF4-FFF2-40B4-BE49-F238E27FC236}">
                <a16:creationId xmlns:a16="http://schemas.microsoft.com/office/drawing/2014/main" id="{7177AAE8-EF63-BAB2-62F0-AFED732553CF}"/>
              </a:ext>
            </a:extLst>
          </p:cNvPr>
          <p:cNvSpPr txBox="1"/>
          <p:nvPr/>
        </p:nvSpPr>
        <p:spPr>
          <a:xfrm>
            <a:off x="8330989" y="3045048"/>
            <a:ext cx="1832474" cy="520271"/>
          </a:xfrm>
          <a:prstGeom prst="rect">
            <a:avLst/>
          </a:prstGeom>
        </p:spPr>
        <p:txBody>
          <a:bodyPr wrap="square" lIns="0" tIns="0" rIns="0" bIns="0" rtlCol="0" anchor="t">
            <a:spAutoFit/>
          </a:bodyPr>
          <a:lstStyle/>
          <a:p>
            <a:pPr>
              <a:lnSpc>
                <a:spcPts val="4432"/>
              </a:lnSpc>
            </a:pPr>
            <a:r>
              <a:rPr lang="en-US" sz="3165" dirty="0">
                <a:solidFill>
                  <a:srgbClr val="0070C0"/>
                </a:solidFill>
                <a:latin typeface="Inter" panose="02000503000000020004" pitchFamily="2" charset="0"/>
                <a:ea typeface="Inter" panose="02000503000000020004" pitchFamily="2" charset="0"/>
                <a:cs typeface="Monda"/>
                <a:sym typeface="Monda"/>
              </a:rPr>
              <a:t>Precision</a:t>
            </a:r>
          </a:p>
        </p:txBody>
      </p:sp>
      <p:sp>
        <p:nvSpPr>
          <p:cNvPr id="20" name="TextBox 4">
            <a:extLst>
              <a:ext uri="{FF2B5EF4-FFF2-40B4-BE49-F238E27FC236}">
                <a16:creationId xmlns:a16="http://schemas.microsoft.com/office/drawing/2014/main" id="{19DC50C7-C81F-33E7-BA35-565E625BFE12}"/>
              </a:ext>
            </a:extLst>
          </p:cNvPr>
          <p:cNvSpPr txBox="1"/>
          <p:nvPr/>
        </p:nvSpPr>
        <p:spPr>
          <a:xfrm>
            <a:off x="6875584" y="3609778"/>
            <a:ext cx="4953000" cy="1061060"/>
          </a:xfrm>
          <a:prstGeom prst="rect">
            <a:avLst/>
          </a:prstGeom>
        </p:spPr>
        <p:txBody>
          <a:bodyPr wrap="square" lIns="0" tIns="0" rIns="0" bIns="0" rtlCol="0" anchor="t">
            <a:spAutoFit/>
          </a:bodyPr>
          <a:lstStyle/>
          <a:p>
            <a:pPr algn="ctr">
              <a:lnSpc>
                <a:spcPts val="4432"/>
              </a:lnSpc>
            </a:pPr>
            <a:r>
              <a:rPr lang="en-US" sz="2400" dirty="0">
                <a:solidFill>
                  <a:srgbClr val="050E9B"/>
                </a:solidFill>
                <a:latin typeface="Inter" panose="02000503000000020004" pitchFamily="2" charset="0"/>
                <a:ea typeface="Inter" panose="02000503000000020004" pitchFamily="2" charset="0"/>
                <a:cs typeface="Monda"/>
                <a:sym typeface="Monda"/>
              </a:rPr>
              <a:t>When recommending, 84.8 % accuracy confirmed</a:t>
            </a:r>
          </a:p>
        </p:txBody>
      </p:sp>
      <p:sp>
        <p:nvSpPr>
          <p:cNvPr id="21" name="TextBox 4">
            <a:extLst>
              <a:ext uri="{FF2B5EF4-FFF2-40B4-BE49-F238E27FC236}">
                <a16:creationId xmlns:a16="http://schemas.microsoft.com/office/drawing/2014/main" id="{E3AC3D24-C9D1-AC82-4BCF-9ADC4747677D}"/>
              </a:ext>
            </a:extLst>
          </p:cNvPr>
          <p:cNvSpPr txBox="1"/>
          <p:nvPr/>
        </p:nvSpPr>
        <p:spPr>
          <a:xfrm>
            <a:off x="13443543" y="2329823"/>
            <a:ext cx="3292175" cy="625620"/>
          </a:xfrm>
          <a:prstGeom prst="rect">
            <a:avLst/>
          </a:prstGeom>
        </p:spPr>
        <p:txBody>
          <a:bodyPr wrap="square" lIns="0" tIns="0" rIns="0" bIns="0" rtlCol="0" anchor="t">
            <a:spAutoFit/>
          </a:bodyPr>
          <a:lstStyle/>
          <a:p>
            <a:pPr>
              <a:lnSpc>
                <a:spcPts val="4432"/>
              </a:lnSpc>
            </a:pPr>
            <a:r>
              <a:rPr lang="en-US" sz="6600" dirty="0">
                <a:solidFill>
                  <a:srgbClr val="050E9B"/>
                </a:solidFill>
                <a:latin typeface="Inter" panose="02000503000000020004" pitchFamily="2" charset="0"/>
                <a:ea typeface="Inter" panose="02000503000000020004" pitchFamily="2" charset="0"/>
                <a:cs typeface="Monda"/>
                <a:sym typeface="Monda"/>
              </a:rPr>
              <a:t>83.7%</a:t>
            </a:r>
          </a:p>
        </p:txBody>
      </p:sp>
      <p:sp>
        <p:nvSpPr>
          <p:cNvPr id="22" name="TextBox 4">
            <a:extLst>
              <a:ext uri="{FF2B5EF4-FFF2-40B4-BE49-F238E27FC236}">
                <a16:creationId xmlns:a16="http://schemas.microsoft.com/office/drawing/2014/main" id="{0FC43751-23FE-0EBA-B4F8-5834BD141277}"/>
              </a:ext>
            </a:extLst>
          </p:cNvPr>
          <p:cNvSpPr txBox="1"/>
          <p:nvPr/>
        </p:nvSpPr>
        <p:spPr>
          <a:xfrm>
            <a:off x="13827842" y="2980785"/>
            <a:ext cx="1261789" cy="520271"/>
          </a:xfrm>
          <a:prstGeom prst="rect">
            <a:avLst/>
          </a:prstGeom>
        </p:spPr>
        <p:txBody>
          <a:bodyPr wrap="square" lIns="0" tIns="0" rIns="0" bIns="0" rtlCol="0" anchor="t">
            <a:spAutoFit/>
          </a:bodyPr>
          <a:lstStyle/>
          <a:p>
            <a:pPr>
              <a:lnSpc>
                <a:spcPts val="4432"/>
              </a:lnSpc>
            </a:pPr>
            <a:r>
              <a:rPr lang="en-US" sz="3165" dirty="0">
                <a:solidFill>
                  <a:srgbClr val="0070C0"/>
                </a:solidFill>
                <a:latin typeface="Inter" panose="02000503000000020004" pitchFamily="2" charset="0"/>
                <a:ea typeface="Inter" panose="02000503000000020004" pitchFamily="2" charset="0"/>
                <a:cs typeface="Monda"/>
                <a:sym typeface="Monda"/>
              </a:rPr>
              <a:t>Recall</a:t>
            </a:r>
          </a:p>
        </p:txBody>
      </p:sp>
      <p:sp>
        <p:nvSpPr>
          <p:cNvPr id="23" name="TextBox 4">
            <a:extLst>
              <a:ext uri="{FF2B5EF4-FFF2-40B4-BE49-F238E27FC236}">
                <a16:creationId xmlns:a16="http://schemas.microsoft.com/office/drawing/2014/main" id="{ACB65782-8D8C-2713-4875-BF8BEA33A11E}"/>
              </a:ext>
            </a:extLst>
          </p:cNvPr>
          <p:cNvSpPr txBox="1"/>
          <p:nvPr/>
        </p:nvSpPr>
        <p:spPr>
          <a:xfrm>
            <a:off x="11982237" y="3575468"/>
            <a:ext cx="4953000" cy="1061060"/>
          </a:xfrm>
          <a:prstGeom prst="rect">
            <a:avLst/>
          </a:prstGeom>
        </p:spPr>
        <p:txBody>
          <a:bodyPr wrap="square" lIns="0" tIns="0" rIns="0" bIns="0" rtlCol="0" anchor="t">
            <a:spAutoFit/>
          </a:bodyPr>
          <a:lstStyle/>
          <a:p>
            <a:pPr algn="ctr">
              <a:lnSpc>
                <a:spcPts val="4432"/>
              </a:lnSpc>
            </a:pPr>
            <a:r>
              <a:rPr lang="en-US" sz="2400" dirty="0">
                <a:solidFill>
                  <a:srgbClr val="050E9B"/>
                </a:solidFill>
                <a:latin typeface="Inter" panose="02000503000000020004" pitchFamily="2" charset="0"/>
                <a:ea typeface="Inter" panose="02000503000000020004" pitchFamily="2" charset="0"/>
                <a:cs typeface="Monda"/>
                <a:sym typeface="Monda"/>
              </a:rPr>
              <a:t>Successfully identifies 83.7 % of true matches</a:t>
            </a:r>
          </a:p>
        </p:txBody>
      </p:sp>
      <p:sp>
        <p:nvSpPr>
          <p:cNvPr id="24" name="TextBox 4">
            <a:extLst>
              <a:ext uri="{FF2B5EF4-FFF2-40B4-BE49-F238E27FC236}">
                <a16:creationId xmlns:a16="http://schemas.microsoft.com/office/drawing/2014/main" id="{81C04238-2A32-AE2D-1C77-1A907FE460D4}"/>
              </a:ext>
            </a:extLst>
          </p:cNvPr>
          <p:cNvSpPr txBox="1"/>
          <p:nvPr/>
        </p:nvSpPr>
        <p:spPr>
          <a:xfrm>
            <a:off x="8155429" y="5592695"/>
            <a:ext cx="3292175" cy="625620"/>
          </a:xfrm>
          <a:prstGeom prst="rect">
            <a:avLst/>
          </a:prstGeom>
        </p:spPr>
        <p:txBody>
          <a:bodyPr wrap="square" lIns="0" tIns="0" rIns="0" bIns="0" rtlCol="0" anchor="t">
            <a:spAutoFit/>
          </a:bodyPr>
          <a:lstStyle/>
          <a:p>
            <a:pPr>
              <a:lnSpc>
                <a:spcPts val="4432"/>
              </a:lnSpc>
            </a:pPr>
            <a:r>
              <a:rPr lang="en-US" sz="6600" dirty="0">
                <a:solidFill>
                  <a:srgbClr val="050E9B"/>
                </a:solidFill>
                <a:latin typeface="Inter" panose="02000503000000020004" pitchFamily="2" charset="0"/>
                <a:ea typeface="Inter" panose="02000503000000020004" pitchFamily="2" charset="0"/>
                <a:cs typeface="Monda"/>
                <a:sym typeface="Monda"/>
              </a:rPr>
              <a:t>82.5%</a:t>
            </a:r>
          </a:p>
        </p:txBody>
      </p:sp>
      <p:sp>
        <p:nvSpPr>
          <p:cNvPr id="25" name="TextBox 4">
            <a:extLst>
              <a:ext uri="{FF2B5EF4-FFF2-40B4-BE49-F238E27FC236}">
                <a16:creationId xmlns:a16="http://schemas.microsoft.com/office/drawing/2014/main" id="{DFF580B6-D964-5563-9EE5-8672A5DD44AD}"/>
              </a:ext>
            </a:extLst>
          </p:cNvPr>
          <p:cNvSpPr txBox="1"/>
          <p:nvPr/>
        </p:nvSpPr>
        <p:spPr>
          <a:xfrm>
            <a:off x="8370276" y="6289245"/>
            <a:ext cx="1963616" cy="520271"/>
          </a:xfrm>
          <a:prstGeom prst="rect">
            <a:avLst/>
          </a:prstGeom>
        </p:spPr>
        <p:txBody>
          <a:bodyPr wrap="square" lIns="0" tIns="0" rIns="0" bIns="0" rtlCol="0" anchor="t">
            <a:spAutoFit/>
          </a:bodyPr>
          <a:lstStyle/>
          <a:p>
            <a:pPr>
              <a:lnSpc>
                <a:spcPts val="4432"/>
              </a:lnSpc>
            </a:pPr>
            <a:r>
              <a:rPr lang="en-US" sz="3165" dirty="0">
                <a:solidFill>
                  <a:srgbClr val="0070C0"/>
                </a:solidFill>
                <a:latin typeface="Inter" panose="02000503000000020004" pitchFamily="2" charset="0"/>
                <a:ea typeface="Inter" panose="02000503000000020004" pitchFamily="2" charset="0"/>
                <a:cs typeface="Monda"/>
                <a:sym typeface="Monda"/>
              </a:rPr>
              <a:t>F1-Score</a:t>
            </a:r>
          </a:p>
        </p:txBody>
      </p:sp>
      <p:sp>
        <p:nvSpPr>
          <p:cNvPr id="26" name="TextBox 4">
            <a:extLst>
              <a:ext uri="{FF2B5EF4-FFF2-40B4-BE49-F238E27FC236}">
                <a16:creationId xmlns:a16="http://schemas.microsoft.com/office/drawing/2014/main" id="{2495E85A-F0A3-2E57-177B-EBA016844CFF}"/>
              </a:ext>
            </a:extLst>
          </p:cNvPr>
          <p:cNvSpPr txBox="1"/>
          <p:nvPr/>
        </p:nvSpPr>
        <p:spPr>
          <a:xfrm>
            <a:off x="6807597" y="6887645"/>
            <a:ext cx="4953000" cy="1084528"/>
          </a:xfrm>
          <a:prstGeom prst="rect">
            <a:avLst/>
          </a:prstGeom>
        </p:spPr>
        <p:txBody>
          <a:bodyPr wrap="square" lIns="0" tIns="0" rIns="0" bIns="0" rtlCol="0" anchor="t">
            <a:spAutoFit/>
          </a:bodyPr>
          <a:lstStyle/>
          <a:p>
            <a:pPr algn="ctr">
              <a:lnSpc>
                <a:spcPts val="4432"/>
              </a:lnSpc>
            </a:pPr>
            <a:r>
              <a:rPr lang="en-US" sz="2400" dirty="0">
                <a:solidFill>
                  <a:srgbClr val="050E9B"/>
                </a:solidFill>
                <a:latin typeface="Inter" panose="02000503000000020004" pitchFamily="2" charset="0"/>
                <a:ea typeface="Inter" panose="02000503000000020004" pitchFamily="2" charset="0"/>
                <a:cs typeface="Monda"/>
                <a:sym typeface="Monda"/>
              </a:rPr>
              <a:t>Balance between precision and recall</a:t>
            </a:r>
          </a:p>
        </p:txBody>
      </p:sp>
    </p:spTree>
    <p:extLst>
      <p:ext uri="{BB962C8B-B14F-4D97-AF65-F5344CB8AC3E}">
        <p14:creationId xmlns:p14="http://schemas.microsoft.com/office/powerpoint/2010/main" val="649972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pPr>
              <a:lnSpc>
                <a:spcPts val="4432"/>
              </a:lnSpc>
            </a:pPr>
            <a:endParaRPr lang="en-US" dirty="0">
              <a:solidFill>
                <a:srgbClr val="050E9B"/>
              </a:solidFill>
              <a:latin typeface="Inter" panose="02000503000000020004" pitchFamily="2" charset="0"/>
              <a:ea typeface="Inter" panose="02000503000000020004" pitchFamily="2" charset="0"/>
              <a:cs typeface="Monda"/>
              <a:sym typeface="Monda"/>
            </a:endParaRPr>
          </a:p>
        </p:txBody>
      </p:sp>
      <p:sp>
        <p:nvSpPr>
          <p:cNvPr id="3" name="Freeform 3"/>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TextBox 7"/>
          <p:cNvSpPr txBox="1"/>
          <p:nvPr/>
        </p:nvSpPr>
        <p:spPr>
          <a:xfrm>
            <a:off x="1878019" y="4147"/>
            <a:ext cx="14605697" cy="1509644"/>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Technical Requirements</a:t>
            </a:r>
          </a:p>
        </p:txBody>
      </p:sp>
      <p:sp>
        <p:nvSpPr>
          <p:cNvPr id="14" name="TextBox 13">
            <a:extLst>
              <a:ext uri="{FF2B5EF4-FFF2-40B4-BE49-F238E27FC236}">
                <a16:creationId xmlns:a16="http://schemas.microsoft.com/office/drawing/2014/main" id="{6A73B5A6-5081-4F5F-5553-0AC7CFF79DF5}"/>
              </a:ext>
            </a:extLst>
          </p:cNvPr>
          <p:cNvSpPr txBox="1"/>
          <p:nvPr/>
        </p:nvSpPr>
        <p:spPr>
          <a:xfrm>
            <a:off x="1428135" y="3210618"/>
            <a:ext cx="7086600" cy="2869825"/>
          </a:xfrm>
          <a:prstGeom prst="rect">
            <a:avLst/>
          </a:prstGeom>
          <a:noFill/>
        </p:spPr>
        <p:txBody>
          <a:bodyPr wrap="square">
            <a:spAutoFit/>
          </a:bodyPr>
          <a:lstStyle/>
          <a:p>
            <a:pPr marL="457200" indent="-457200">
              <a:lnSpc>
                <a:spcPts val="4432"/>
              </a:lnSpc>
              <a:buFont typeface="Arial" panose="020B0604020202020204" pitchFamily="34" charset="0"/>
              <a:buChar char="•"/>
            </a:pPr>
            <a:r>
              <a:rPr lang="en-US" sz="3170" b="1" dirty="0">
                <a:solidFill>
                  <a:srgbClr val="050E9B"/>
                </a:solidFill>
                <a:latin typeface="Inter" panose="02000503000000020004" pitchFamily="2" charset="0"/>
                <a:ea typeface="Inter" panose="02000503000000020004" pitchFamily="2" charset="0"/>
                <a:cs typeface="Monda"/>
                <a:sym typeface="Monda"/>
              </a:rPr>
              <a:t>Minimum System Requirements</a:t>
            </a:r>
            <a:endParaRPr lang="en-US" sz="3170"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buFont typeface="Arial" panose="020B0604020202020204" pitchFamily="34" charset="0"/>
              <a:buChar char="•"/>
            </a:pPr>
            <a:r>
              <a:rPr lang="en-US" sz="3170" dirty="0">
                <a:solidFill>
                  <a:srgbClr val="050E9B"/>
                </a:solidFill>
                <a:latin typeface="Inter" panose="02000503000000020004" pitchFamily="2" charset="0"/>
                <a:ea typeface="Inter" panose="02000503000000020004" pitchFamily="2" charset="0"/>
                <a:cs typeface="Monda"/>
                <a:sym typeface="Monda"/>
              </a:rPr>
              <a:t>Intel Core i3+ or AMD Ryzen 3+, 4GB RAM, 10MB disk space, GPU optional</a:t>
            </a:r>
          </a:p>
          <a:p>
            <a:pPr>
              <a:lnSpc>
                <a:spcPts val="4432"/>
              </a:lnSpc>
            </a:pPr>
            <a:endParaRPr lang="en-US" sz="3170" dirty="0">
              <a:solidFill>
                <a:srgbClr val="050E9B"/>
              </a:solidFill>
              <a:latin typeface="Inter" panose="02000503000000020004" pitchFamily="2" charset="0"/>
              <a:ea typeface="Inter" panose="02000503000000020004" pitchFamily="2" charset="0"/>
              <a:cs typeface="Monda"/>
              <a:sym typeface="Monda"/>
            </a:endParaRPr>
          </a:p>
        </p:txBody>
      </p:sp>
      <p:sp>
        <p:nvSpPr>
          <p:cNvPr id="15" name="TextBox 14">
            <a:extLst>
              <a:ext uri="{FF2B5EF4-FFF2-40B4-BE49-F238E27FC236}">
                <a16:creationId xmlns:a16="http://schemas.microsoft.com/office/drawing/2014/main" id="{D00893BB-CF31-3FCB-6307-C1D01242A973}"/>
              </a:ext>
            </a:extLst>
          </p:cNvPr>
          <p:cNvSpPr txBox="1"/>
          <p:nvPr/>
        </p:nvSpPr>
        <p:spPr>
          <a:xfrm>
            <a:off x="9360245" y="3230337"/>
            <a:ext cx="7086600" cy="2305568"/>
          </a:xfrm>
          <a:prstGeom prst="rect">
            <a:avLst/>
          </a:prstGeom>
          <a:noFill/>
        </p:spPr>
        <p:txBody>
          <a:bodyPr wrap="square">
            <a:spAutoFit/>
          </a:bodyPr>
          <a:lstStyle/>
          <a:p>
            <a:pPr marL="457200" indent="-457200">
              <a:lnSpc>
                <a:spcPts val="4432"/>
              </a:lnSpc>
              <a:buFont typeface="Arial" panose="020B0604020202020204" pitchFamily="34" charset="0"/>
              <a:buChar char="•"/>
            </a:pPr>
            <a:r>
              <a:rPr lang="en-US" sz="3170" b="1" dirty="0">
                <a:solidFill>
                  <a:srgbClr val="050E9B"/>
                </a:solidFill>
                <a:latin typeface="Inter" panose="02000503000000020004" pitchFamily="2" charset="0"/>
                <a:ea typeface="Inter" panose="02000503000000020004" pitchFamily="2" charset="0"/>
                <a:cs typeface="Monda"/>
                <a:sym typeface="Monda"/>
              </a:rPr>
              <a:t>Local Stack</a:t>
            </a:r>
            <a:endParaRPr lang="en-US" sz="3170"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buFont typeface="Arial" panose="020B0604020202020204" pitchFamily="34" charset="0"/>
              <a:buChar char="•"/>
            </a:pPr>
            <a:r>
              <a:rPr lang="en-US" sz="3170" dirty="0">
                <a:solidFill>
                  <a:srgbClr val="050E9B"/>
                </a:solidFill>
                <a:latin typeface="Inter" panose="02000503000000020004" pitchFamily="2" charset="0"/>
                <a:ea typeface="Inter" panose="02000503000000020004" pitchFamily="2" charset="0"/>
                <a:cs typeface="Monda"/>
                <a:sym typeface="Monda"/>
              </a:rPr>
              <a:t>Python 3.11.13, Scikit-learn 1.6.1, pandas, NumPy, matplotlib</a:t>
            </a:r>
          </a:p>
          <a:p>
            <a:pPr>
              <a:lnSpc>
                <a:spcPts val="4432"/>
              </a:lnSpc>
            </a:pPr>
            <a:endParaRPr lang="en-US" sz="3170" dirty="0">
              <a:solidFill>
                <a:srgbClr val="050E9B"/>
              </a:solidFill>
              <a:latin typeface="Inter" panose="02000503000000020004" pitchFamily="2" charset="0"/>
              <a:ea typeface="Inter" panose="02000503000000020004" pitchFamily="2" charset="0"/>
              <a:cs typeface="Monda"/>
              <a:sym typeface="Monda"/>
            </a:endParaRPr>
          </a:p>
        </p:txBody>
      </p:sp>
      <p:sp>
        <p:nvSpPr>
          <p:cNvPr id="16" name="TextBox 15">
            <a:extLst>
              <a:ext uri="{FF2B5EF4-FFF2-40B4-BE49-F238E27FC236}">
                <a16:creationId xmlns:a16="http://schemas.microsoft.com/office/drawing/2014/main" id="{B88AB3C6-2E27-B7CE-D742-1043A78CE4B5}"/>
              </a:ext>
            </a:extLst>
          </p:cNvPr>
          <p:cNvSpPr txBox="1"/>
          <p:nvPr/>
        </p:nvSpPr>
        <p:spPr>
          <a:xfrm>
            <a:off x="1437967" y="6409116"/>
            <a:ext cx="7086600" cy="2305568"/>
          </a:xfrm>
          <a:prstGeom prst="rect">
            <a:avLst/>
          </a:prstGeom>
          <a:noFill/>
        </p:spPr>
        <p:txBody>
          <a:bodyPr wrap="square">
            <a:spAutoFit/>
          </a:bodyPr>
          <a:lstStyle/>
          <a:p>
            <a:pPr marL="457200" indent="-457200">
              <a:lnSpc>
                <a:spcPts val="4432"/>
              </a:lnSpc>
              <a:buFont typeface="Arial" panose="020B0604020202020204" pitchFamily="34" charset="0"/>
              <a:buChar char="•"/>
            </a:pPr>
            <a:r>
              <a:rPr lang="en-US" sz="3170" b="1" dirty="0">
                <a:solidFill>
                  <a:srgbClr val="050E9B"/>
                </a:solidFill>
                <a:latin typeface="Inter" panose="02000503000000020004" pitchFamily="2" charset="0"/>
                <a:ea typeface="Inter" panose="02000503000000020004" pitchFamily="2" charset="0"/>
                <a:cs typeface="Monda"/>
                <a:sym typeface="Monda"/>
              </a:rPr>
              <a:t>Version Control</a:t>
            </a:r>
          </a:p>
          <a:p>
            <a:pPr marL="457200" indent="-457200">
              <a:lnSpc>
                <a:spcPts val="4432"/>
              </a:lnSpc>
              <a:buFont typeface="Arial" panose="020B0604020202020204" pitchFamily="34" charset="0"/>
              <a:buChar char="•"/>
            </a:pPr>
            <a:r>
              <a:rPr lang="en-US" sz="3170" dirty="0">
                <a:solidFill>
                  <a:srgbClr val="050E9B"/>
                </a:solidFill>
                <a:latin typeface="Inter" panose="02000503000000020004" pitchFamily="2" charset="0"/>
                <a:ea typeface="Inter" panose="02000503000000020004" pitchFamily="2" charset="0"/>
                <a:cs typeface="Monda"/>
                <a:sym typeface="Monda"/>
              </a:rPr>
              <a:t>Google </a:t>
            </a:r>
            <a:r>
              <a:rPr lang="en-US" sz="3170" dirty="0" err="1">
                <a:solidFill>
                  <a:srgbClr val="050E9B"/>
                </a:solidFill>
                <a:latin typeface="Inter" panose="02000503000000020004" pitchFamily="2" charset="0"/>
                <a:ea typeface="Inter" panose="02000503000000020004" pitchFamily="2" charset="0"/>
                <a:cs typeface="Monda"/>
                <a:sym typeface="Monda"/>
              </a:rPr>
              <a:t>Colab</a:t>
            </a:r>
            <a:r>
              <a:rPr lang="en-US" sz="3170" dirty="0">
                <a:solidFill>
                  <a:srgbClr val="050E9B"/>
                </a:solidFill>
                <a:latin typeface="Inter" panose="02000503000000020004" pitchFamily="2" charset="0"/>
                <a:ea typeface="Inter" panose="02000503000000020004" pitchFamily="2" charset="0"/>
                <a:cs typeface="Monda"/>
                <a:sym typeface="Monda"/>
              </a:rPr>
              <a:t> for notebook, Git/GitHub for project repo</a:t>
            </a:r>
          </a:p>
          <a:p>
            <a:pPr>
              <a:lnSpc>
                <a:spcPts val="4432"/>
              </a:lnSpc>
            </a:pPr>
            <a:endParaRPr lang="en-US" sz="3170" dirty="0">
              <a:solidFill>
                <a:srgbClr val="050E9B"/>
              </a:solidFill>
              <a:latin typeface="Inter" panose="02000503000000020004" pitchFamily="2" charset="0"/>
              <a:ea typeface="Inter" panose="02000503000000020004" pitchFamily="2" charset="0"/>
              <a:cs typeface="Monda"/>
              <a:sym typeface="Monda"/>
            </a:endParaRPr>
          </a:p>
        </p:txBody>
      </p:sp>
      <p:sp>
        <p:nvSpPr>
          <p:cNvPr id="17" name="TextBox 16">
            <a:extLst>
              <a:ext uri="{FF2B5EF4-FFF2-40B4-BE49-F238E27FC236}">
                <a16:creationId xmlns:a16="http://schemas.microsoft.com/office/drawing/2014/main" id="{168F4570-B664-71C9-2888-E23294A5178E}"/>
              </a:ext>
            </a:extLst>
          </p:cNvPr>
          <p:cNvSpPr txBox="1"/>
          <p:nvPr/>
        </p:nvSpPr>
        <p:spPr>
          <a:xfrm>
            <a:off x="9328436" y="6378446"/>
            <a:ext cx="7086600" cy="2869825"/>
          </a:xfrm>
          <a:prstGeom prst="rect">
            <a:avLst/>
          </a:prstGeom>
          <a:noFill/>
        </p:spPr>
        <p:txBody>
          <a:bodyPr wrap="square">
            <a:spAutoFit/>
          </a:bodyPr>
          <a:lstStyle/>
          <a:p>
            <a:pPr marL="457200" indent="-457200">
              <a:lnSpc>
                <a:spcPts val="4432"/>
              </a:lnSpc>
              <a:buFont typeface="Arial" panose="020B0604020202020204" pitchFamily="34" charset="0"/>
              <a:buChar char="•"/>
            </a:pPr>
            <a:r>
              <a:rPr lang="en-US" sz="3170" b="1" dirty="0">
                <a:solidFill>
                  <a:srgbClr val="050E9B"/>
                </a:solidFill>
                <a:latin typeface="Inter" panose="02000503000000020004" pitchFamily="2" charset="0"/>
                <a:ea typeface="Inter" panose="02000503000000020004" pitchFamily="2" charset="0"/>
                <a:cs typeface="Monda"/>
                <a:sym typeface="Monda"/>
              </a:rPr>
              <a:t>User Access</a:t>
            </a:r>
          </a:p>
          <a:p>
            <a:pPr marL="457200" indent="-457200">
              <a:lnSpc>
                <a:spcPts val="4432"/>
              </a:lnSpc>
              <a:buFont typeface="Arial" panose="020B0604020202020204" pitchFamily="34" charset="0"/>
              <a:buChar char="•"/>
            </a:pPr>
            <a:r>
              <a:rPr lang="en-US" sz="3170" dirty="0">
                <a:solidFill>
                  <a:srgbClr val="050E9B"/>
                </a:solidFill>
                <a:latin typeface="Inter" panose="02000503000000020004" pitchFamily="2" charset="0"/>
                <a:ea typeface="Inter" panose="02000503000000020004" pitchFamily="2" charset="0"/>
                <a:cs typeface="Monda"/>
                <a:sym typeface="Monda"/>
              </a:rPr>
              <a:t>Any IDE (</a:t>
            </a:r>
            <a:r>
              <a:rPr lang="en-US" sz="3170" dirty="0" err="1">
                <a:solidFill>
                  <a:srgbClr val="050E9B"/>
                </a:solidFill>
                <a:latin typeface="Inter" panose="02000503000000020004" pitchFamily="2" charset="0"/>
                <a:ea typeface="Inter" panose="02000503000000020004" pitchFamily="2" charset="0"/>
                <a:cs typeface="Monda"/>
                <a:sym typeface="Monda"/>
              </a:rPr>
              <a:t>VSCode</a:t>
            </a:r>
            <a:r>
              <a:rPr lang="en-US" sz="3170" dirty="0">
                <a:solidFill>
                  <a:srgbClr val="050E9B"/>
                </a:solidFill>
                <a:latin typeface="Inter" panose="02000503000000020004" pitchFamily="2" charset="0"/>
                <a:ea typeface="Inter" panose="02000503000000020004" pitchFamily="2" charset="0"/>
                <a:cs typeface="Monda"/>
                <a:sym typeface="Monda"/>
              </a:rPr>
              <a:t>), and install locally via pip install requirements.txt</a:t>
            </a:r>
          </a:p>
          <a:p>
            <a:pPr>
              <a:lnSpc>
                <a:spcPts val="4432"/>
              </a:lnSpc>
            </a:pPr>
            <a:endParaRPr lang="en-US" sz="3170" dirty="0">
              <a:solidFill>
                <a:srgbClr val="050E9B"/>
              </a:solidFill>
              <a:latin typeface="Inter" panose="02000503000000020004" pitchFamily="2" charset="0"/>
              <a:ea typeface="Inter" panose="02000503000000020004" pitchFamily="2" charset="0"/>
              <a:cs typeface="Monda"/>
              <a:sym typeface="Monda"/>
            </a:endParaRPr>
          </a:p>
        </p:txBody>
      </p:sp>
      <p:sp>
        <p:nvSpPr>
          <p:cNvPr id="20" name="TextBox 7">
            <a:extLst>
              <a:ext uri="{FF2B5EF4-FFF2-40B4-BE49-F238E27FC236}">
                <a16:creationId xmlns:a16="http://schemas.microsoft.com/office/drawing/2014/main" id="{D60D2EF2-CF59-C754-09E6-D4E6DEC494D5}"/>
              </a:ext>
            </a:extLst>
          </p:cNvPr>
          <p:cNvSpPr txBox="1"/>
          <p:nvPr/>
        </p:nvSpPr>
        <p:spPr>
          <a:xfrm>
            <a:off x="1437967" y="1544976"/>
            <a:ext cx="5838821" cy="1509644"/>
          </a:xfrm>
          <a:prstGeom prst="rect">
            <a:avLst/>
          </a:prstGeom>
        </p:spPr>
        <p:txBody>
          <a:bodyPr wrap="square" lIns="0" tIns="0" rIns="0" bIns="0" rtlCol="0" anchor="t">
            <a:spAutoFit/>
          </a:bodyPr>
          <a:lstStyle/>
          <a:p>
            <a:pPr algn="ctr">
              <a:lnSpc>
                <a:spcPts val="13375"/>
              </a:lnSpc>
            </a:pPr>
            <a:r>
              <a:rPr lang="en-US" sz="5400" u="sng" dirty="0">
                <a:solidFill>
                  <a:srgbClr val="050E9B"/>
                </a:solidFill>
                <a:latin typeface="Inter" panose="02000503000000020004" pitchFamily="2" charset="0"/>
                <a:ea typeface="Inter" panose="02000503000000020004" pitchFamily="2" charset="0"/>
                <a:cs typeface="Merriweather Sans"/>
                <a:sym typeface="Merriweather Sans"/>
              </a:rPr>
              <a:t>Hardware</a:t>
            </a:r>
          </a:p>
        </p:txBody>
      </p:sp>
      <p:sp>
        <p:nvSpPr>
          <p:cNvPr id="21" name="TextBox 7">
            <a:extLst>
              <a:ext uri="{FF2B5EF4-FFF2-40B4-BE49-F238E27FC236}">
                <a16:creationId xmlns:a16="http://schemas.microsoft.com/office/drawing/2014/main" id="{0706C02F-4FC4-6B67-3409-18FC4B515099}"/>
              </a:ext>
            </a:extLst>
          </p:cNvPr>
          <p:cNvSpPr txBox="1"/>
          <p:nvPr/>
        </p:nvSpPr>
        <p:spPr>
          <a:xfrm>
            <a:off x="8714755" y="1419629"/>
            <a:ext cx="5838821" cy="1509644"/>
          </a:xfrm>
          <a:prstGeom prst="rect">
            <a:avLst/>
          </a:prstGeom>
        </p:spPr>
        <p:txBody>
          <a:bodyPr wrap="square" lIns="0" tIns="0" rIns="0" bIns="0" rtlCol="0" anchor="t">
            <a:spAutoFit/>
          </a:bodyPr>
          <a:lstStyle/>
          <a:p>
            <a:pPr algn="ctr">
              <a:lnSpc>
                <a:spcPts val="13375"/>
              </a:lnSpc>
            </a:pPr>
            <a:r>
              <a:rPr lang="en-US" sz="5400" u="sng" dirty="0">
                <a:solidFill>
                  <a:srgbClr val="050E9B"/>
                </a:solidFill>
                <a:latin typeface="Inter" panose="02000503000000020004" pitchFamily="2" charset="0"/>
                <a:ea typeface="Inter" panose="02000503000000020004" pitchFamily="2" charset="0"/>
                <a:cs typeface="Merriweather Sans"/>
                <a:sym typeface="Merriweather Sans"/>
              </a:rPr>
              <a:t>Software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41244-6D7E-0B3E-7042-171B047DBFB0}"/>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1059E9B-1B2A-15C3-E7DD-148893E4A087}"/>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pPr algn="ctr">
              <a:lnSpc>
                <a:spcPts val="6256"/>
              </a:lnSpc>
              <a:spcBef>
                <a:spcPct val="0"/>
              </a:spcBef>
            </a:pPr>
            <a:endParaRPr lang="en-US" dirty="0">
              <a:solidFill>
                <a:srgbClr val="050E9B"/>
              </a:solidFill>
              <a:latin typeface="Inter" panose="02000503000000020004" pitchFamily="2" charset="0"/>
              <a:ea typeface="Inter" panose="02000503000000020004" pitchFamily="2" charset="0"/>
              <a:cs typeface="Monda"/>
              <a:sym typeface="Monda"/>
            </a:endParaRPr>
          </a:p>
        </p:txBody>
      </p:sp>
      <p:sp>
        <p:nvSpPr>
          <p:cNvPr id="3" name="Freeform 3">
            <a:extLst>
              <a:ext uri="{FF2B5EF4-FFF2-40B4-BE49-F238E27FC236}">
                <a16:creationId xmlns:a16="http://schemas.microsoft.com/office/drawing/2014/main" id="{F2C2E971-4246-E926-8B98-2C1388C8D761}"/>
              </a:ext>
            </a:extLst>
          </p:cNvPr>
          <p:cNvSpPr/>
          <p:nvPr/>
        </p:nvSpPr>
        <p:spPr>
          <a:xfrm>
            <a:off x="-1865112" y="-1442525"/>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a:extLst>
              <a:ext uri="{FF2B5EF4-FFF2-40B4-BE49-F238E27FC236}">
                <a16:creationId xmlns:a16="http://schemas.microsoft.com/office/drawing/2014/main" id="{5F84EB4A-24B9-5A9D-EA65-C1AF23857C3E}"/>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a:extLst>
              <a:ext uri="{FF2B5EF4-FFF2-40B4-BE49-F238E27FC236}">
                <a16:creationId xmlns:a16="http://schemas.microsoft.com/office/drawing/2014/main" id="{F03DF666-6F84-5FFA-6BAB-2B3348546285}"/>
              </a:ext>
            </a:extLst>
          </p:cNvPr>
          <p:cNvSpPr/>
          <p:nvPr/>
        </p:nvSpPr>
        <p:spPr>
          <a:xfrm>
            <a:off x="16383936" y="-1790700"/>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a:extLst>
              <a:ext uri="{FF2B5EF4-FFF2-40B4-BE49-F238E27FC236}">
                <a16:creationId xmlns:a16="http://schemas.microsoft.com/office/drawing/2014/main" id="{75A7BF7A-6D9B-5B77-A59B-1C7AA5AB4E79}"/>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TextBox 7">
            <a:extLst>
              <a:ext uri="{FF2B5EF4-FFF2-40B4-BE49-F238E27FC236}">
                <a16:creationId xmlns:a16="http://schemas.microsoft.com/office/drawing/2014/main" id="{FE1CF84A-0EC7-E889-8AD8-E348A4E9093D}"/>
              </a:ext>
            </a:extLst>
          </p:cNvPr>
          <p:cNvSpPr txBox="1"/>
          <p:nvPr/>
        </p:nvSpPr>
        <p:spPr>
          <a:xfrm>
            <a:off x="580344" y="-332179"/>
            <a:ext cx="17127312" cy="1894108"/>
          </a:xfrm>
          <a:prstGeom prst="rect">
            <a:avLst/>
          </a:prstGeom>
        </p:spPr>
        <p:txBody>
          <a:bodyPr wrap="square" lIns="0" tIns="0" rIns="0" bIns="0" rtlCol="0" anchor="t">
            <a:spAutoFit/>
          </a:bodyPr>
          <a:lstStyle/>
          <a:p>
            <a:pPr algn="ctr">
              <a:lnSpc>
                <a:spcPts val="17386"/>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Table of Contents</a:t>
            </a:r>
          </a:p>
        </p:txBody>
      </p:sp>
      <p:sp>
        <p:nvSpPr>
          <p:cNvPr id="8" name="TextBox 8">
            <a:extLst>
              <a:ext uri="{FF2B5EF4-FFF2-40B4-BE49-F238E27FC236}">
                <a16:creationId xmlns:a16="http://schemas.microsoft.com/office/drawing/2014/main" id="{53884593-C8E5-A4B8-4227-F1A2ABF8CCEA}"/>
              </a:ext>
            </a:extLst>
          </p:cNvPr>
          <p:cNvSpPr txBox="1"/>
          <p:nvPr/>
        </p:nvSpPr>
        <p:spPr>
          <a:xfrm>
            <a:off x="3059915" y="1894108"/>
            <a:ext cx="12801600" cy="8014182"/>
          </a:xfrm>
          <a:prstGeom prst="rect">
            <a:avLst/>
          </a:prstGeom>
        </p:spPr>
        <p:txBody>
          <a:bodyPr wrap="square" lIns="0" tIns="0" rIns="0" bIns="0" rtlCol="0" anchor="t">
            <a:spAutoFit/>
          </a:bodyPr>
          <a:lstStyle/>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Project Objective</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Problem &amp; Solution </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Data Collection, Data Overview</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Data Cleaning, Feature Engineering</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Feature Selection</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Exploratory Data Analysis</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ML Model, Algorithms</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Hardware and Software Requirements</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Conclusion</a:t>
            </a:r>
          </a:p>
          <a:p>
            <a:pPr marL="685800" indent="-685800">
              <a:lnSpc>
                <a:spcPts val="6256"/>
              </a:lnSpc>
              <a:spcBef>
                <a:spcPct val="0"/>
              </a:spcBef>
              <a:buFont typeface="Wingdings" panose="05000000000000000000" pitchFamily="2" charset="2"/>
              <a:buChar char="Ø"/>
            </a:pPr>
            <a:r>
              <a:rPr lang="en-US" sz="4468" dirty="0">
                <a:solidFill>
                  <a:srgbClr val="050E9B"/>
                </a:solidFill>
                <a:latin typeface="Inter" panose="02000503000000020004" pitchFamily="2" charset="0"/>
                <a:ea typeface="Inter" panose="02000503000000020004" pitchFamily="2" charset="0"/>
                <a:cs typeface="Monda"/>
                <a:sym typeface="Monda"/>
              </a:rPr>
              <a:t>Reference</a:t>
            </a:r>
          </a:p>
        </p:txBody>
      </p:sp>
    </p:spTree>
    <p:extLst>
      <p:ext uri="{BB962C8B-B14F-4D97-AF65-F5344CB8AC3E}">
        <p14:creationId xmlns:p14="http://schemas.microsoft.com/office/powerpoint/2010/main" val="3866597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3F6E0-EAC8-FFAA-2200-44AB6ED022C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6A108AD7-7999-8FB1-C052-41BC0568610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latin typeface="Inter" panose="02000503000000020004" pitchFamily="2" charset="0"/>
              <a:ea typeface="Inter" panose="02000503000000020004" pitchFamily="2" charset="0"/>
            </a:endParaRPr>
          </a:p>
        </p:txBody>
      </p:sp>
      <p:sp>
        <p:nvSpPr>
          <p:cNvPr id="3" name="Freeform 3">
            <a:extLst>
              <a:ext uri="{FF2B5EF4-FFF2-40B4-BE49-F238E27FC236}">
                <a16:creationId xmlns:a16="http://schemas.microsoft.com/office/drawing/2014/main" id="{0A6E595E-C91C-62E3-3E53-13B2F7DE27F6}"/>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a:extLst>
              <a:ext uri="{FF2B5EF4-FFF2-40B4-BE49-F238E27FC236}">
                <a16:creationId xmlns:a16="http://schemas.microsoft.com/office/drawing/2014/main" id="{BE8EC242-C13E-5F7F-FD55-BABBBD7A086F}"/>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a:extLst>
              <a:ext uri="{FF2B5EF4-FFF2-40B4-BE49-F238E27FC236}">
                <a16:creationId xmlns:a16="http://schemas.microsoft.com/office/drawing/2014/main" id="{295A4D09-24B4-9D78-3273-EDF16B774E2E}"/>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a:extLst>
              <a:ext uri="{FF2B5EF4-FFF2-40B4-BE49-F238E27FC236}">
                <a16:creationId xmlns:a16="http://schemas.microsoft.com/office/drawing/2014/main" id="{7E2C7A68-F762-FFC9-C82F-06366B9F6BF1}"/>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TextBox 7">
            <a:extLst>
              <a:ext uri="{FF2B5EF4-FFF2-40B4-BE49-F238E27FC236}">
                <a16:creationId xmlns:a16="http://schemas.microsoft.com/office/drawing/2014/main" id="{930DDC6F-C824-BEEE-A16E-F315CD5C9A90}"/>
              </a:ext>
            </a:extLst>
          </p:cNvPr>
          <p:cNvSpPr txBox="1"/>
          <p:nvPr/>
        </p:nvSpPr>
        <p:spPr>
          <a:xfrm>
            <a:off x="1841149" y="419100"/>
            <a:ext cx="14605697" cy="1509644"/>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Conclusion</a:t>
            </a:r>
          </a:p>
        </p:txBody>
      </p:sp>
      <p:sp>
        <p:nvSpPr>
          <p:cNvPr id="8" name="TextBox 8">
            <a:extLst>
              <a:ext uri="{FF2B5EF4-FFF2-40B4-BE49-F238E27FC236}">
                <a16:creationId xmlns:a16="http://schemas.microsoft.com/office/drawing/2014/main" id="{23AC0280-9845-76A8-A096-83D9040973FF}"/>
              </a:ext>
            </a:extLst>
          </p:cNvPr>
          <p:cNvSpPr txBox="1"/>
          <p:nvPr/>
        </p:nvSpPr>
        <p:spPr>
          <a:xfrm>
            <a:off x="2719551" y="2550634"/>
            <a:ext cx="12848894" cy="8984126"/>
          </a:xfrm>
          <a:prstGeom prst="rect">
            <a:avLst/>
          </a:prstGeom>
        </p:spPr>
        <p:txBody>
          <a:bodyPr lIns="0" tIns="0" rIns="0" bIns="0" rtlCol="0" anchor="t">
            <a:spAutoFit/>
          </a:bodyPr>
          <a:lstStyle/>
          <a:p>
            <a:pPr>
              <a:lnSpc>
                <a:spcPts val="4432"/>
              </a:lnSpc>
              <a:spcBef>
                <a:spcPct val="0"/>
              </a:spcBef>
            </a:pPr>
            <a:r>
              <a:rPr lang="en-US" sz="3165" dirty="0">
                <a:solidFill>
                  <a:srgbClr val="050E9B"/>
                </a:solidFill>
                <a:latin typeface="Inter" panose="02000503000000020004" pitchFamily="2" charset="0"/>
                <a:ea typeface="Inter" panose="02000503000000020004" pitchFamily="2" charset="0"/>
                <a:cs typeface="Monda"/>
                <a:sym typeface="Monda"/>
              </a:rPr>
              <a:t>Developed a job position classifier achieving 83.7% accuracy with comprehensive evaluation metrics, providing a foundation for job recommendation systems targeting AI and data science career paths.</a:t>
            </a:r>
          </a:p>
          <a:p>
            <a:pPr>
              <a:lnSpc>
                <a:spcPts val="4432"/>
              </a:lnSpc>
              <a:spcBef>
                <a:spcPct val="0"/>
              </a:spcBef>
            </a:pPr>
            <a:endParaRPr lang="en-US" sz="3165"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spcBef>
                <a:spcPct val="0"/>
              </a:spcBef>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Real-World Impact</a:t>
            </a:r>
            <a:r>
              <a:rPr lang="en-US" sz="3165" dirty="0">
                <a:solidFill>
                  <a:srgbClr val="050E9B"/>
                </a:solidFill>
                <a:latin typeface="Inter" panose="02000503000000020004" pitchFamily="2" charset="0"/>
                <a:ea typeface="Inter" panose="02000503000000020004" pitchFamily="2" charset="0"/>
                <a:cs typeface="Monda"/>
                <a:sym typeface="Monda"/>
              </a:rPr>
              <a:t>: Solves critical career planning challenges affecting thousands of job seekers in the AI/ML industry</a:t>
            </a:r>
          </a:p>
          <a:p>
            <a:pPr marL="457200" indent="-457200">
              <a:lnSpc>
                <a:spcPts val="4432"/>
              </a:lnSpc>
              <a:spcBef>
                <a:spcPct val="0"/>
              </a:spcBef>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ML-Driven Solution: </a:t>
            </a:r>
            <a:r>
              <a:rPr lang="en-US" sz="3165" dirty="0">
                <a:solidFill>
                  <a:srgbClr val="050E9B"/>
                </a:solidFill>
                <a:latin typeface="Inter" panose="02000503000000020004" pitchFamily="2" charset="0"/>
                <a:ea typeface="Inter" panose="02000503000000020004" pitchFamily="2" charset="0"/>
                <a:cs typeface="Monda"/>
                <a:sym typeface="Monda"/>
              </a:rPr>
              <a:t>Leverages Random Forest classification with TF-IDF text processing and feature engineering</a:t>
            </a:r>
          </a:p>
          <a:p>
            <a:pPr marL="457200" indent="-457200">
              <a:lnSpc>
                <a:spcPts val="4432"/>
              </a:lnSpc>
              <a:spcBef>
                <a:spcPct val="0"/>
              </a:spcBef>
              <a:buFont typeface="Arial" panose="020B0604020202020204" pitchFamily="34" charset="0"/>
              <a:buChar char="•"/>
            </a:pPr>
            <a:r>
              <a:rPr lang="en-US" sz="3165" b="1" dirty="0">
                <a:solidFill>
                  <a:srgbClr val="050E9B"/>
                </a:solidFill>
                <a:latin typeface="Inter" panose="02000503000000020004" pitchFamily="2" charset="0"/>
                <a:ea typeface="Inter" panose="02000503000000020004" pitchFamily="2" charset="0"/>
                <a:cs typeface="Monda"/>
                <a:sym typeface="Monda"/>
              </a:rPr>
              <a:t>Future Roadmap: </a:t>
            </a:r>
            <a:r>
              <a:rPr lang="en-US" sz="3165" dirty="0">
                <a:solidFill>
                  <a:srgbClr val="050E9B"/>
                </a:solidFill>
                <a:latin typeface="Inter" panose="02000503000000020004" pitchFamily="2" charset="0"/>
                <a:ea typeface="Inter" panose="02000503000000020004" pitchFamily="2" charset="0"/>
                <a:cs typeface="Monda"/>
                <a:sym typeface="Monda"/>
              </a:rPr>
              <a:t>Resume parser integration, improved UI, expanded dataset across regions and domains, enhanced NLP tokenization</a:t>
            </a:r>
          </a:p>
          <a:p>
            <a:pPr algn="ctr">
              <a:lnSpc>
                <a:spcPts val="4432"/>
              </a:lnSpc>
              <a:spcBef>
                <a:spcPct val="0"/>
              </a:spcBef>
            </a:pPr>
            <a:endParaRPr lang="en-US" sz="3165" dirty="0">
              <a:solidFill>
                <a:srgbClr val="050E9B"/>
              </a:solidFill>
              <a:latin typeface="Inter" panose="02000503000000020004" pitchFamily="2" charset="0"/>
              <a:ea typeface="Inter" panose="02000503000000020004" pitchFamily="2" charset="0"/>
              <a:cs typeface="Monda"/>
              <a:sym typeface="Monda"/>
            </a:endParaRPr>
          </a:p>
          <a:p>
            <a:pPr algn="ctr">
              <a:lnSpc>
                <a:spcPts val="4432"/>
              </a:lnSpc>
              <a:spcBef>
                <a:spcPct val="0"/>
              </a:spcBef>
            </a:pPr>
            <a:endParaRPr lang="en-US" sz="3165" b="1" dirty="0">
              <a:solidFill>
                <a:srgbClr val="050E9B"/>
              </a:solidFill>
              <a:latin typeface="Inter" panose="02000503000000020004" pitchFamily="2" charset="0"/>
              <a:ea typeface="Inter" panose="02000503000000020004" pitchFamily="2" charset="0"/>
              <a:cs typeface="Monda"/>
              <a:sym typeface="Monda"/>
            </a:endParaRPr>
          </a:p>
          <a:p>
            <a:pPr algn="ctr">
              <a:lnSpc>
                <a:spcPts val="4432"/>
              </a:lnSpc>
              <a:spcBef>
                <a:spcPct val="0"/>
              </a:spcBef>
            </a:pPr>
            <a:endParaRPr lang="en-US" sz="3165" dirty="0">
              <a:solidFill>
                <a:srgbClr val="050E9B"/>
              </a:solidFill>
              <a:latin typeface="Inter" panose="02000503000000020004" pitchFamily="2" charset="0"/>
              <a:ea typeface="Inter" panose="02000503000000020004" pitchFamily="2" charset="0"/>
              <a:cs typeface="Monda"/>
              <a:sym typeface="Monda"/>
            </a:endParaRPr>
          </a:p>
          <a:p>
            <a:pPr algn="ctr">
              <a:lnSpc>
                <a:spcPts val="4432"/>
              </a:lnSpc>
              <a:spcBef>
                <a:spcPct val="0"/>
              </a:spcBef>
            </a:pPr>
            <a:endParaRPr lang="en-US" sz="3165" dirty="0">
              <a:solidFill>
                <a:srgbClr val="050E9B"/>
              </a:solidFill>
              <a:latin typeface="Inter" panose="02000503000000020004" pitchFamily="2" charset="0"/>
              <a:ea typeface="Inter" panose="02000503000000020004" pitchFamily="2" charset="0"/>
              <a:cs typeface="Monda"/>
              <a:sym typeface="Monda"/>
            </a:endParaRPr>
          </a:p>
        </p:txBody>
      </p:sp>
    </p:spTree>
    <p:extLst>
      <p:ext uri="{BB962C8B-B14F-4D97-AF65-F5344CB8AC3E}">
        <p14:creationId xmlns:p14="http://schemas.microsoft.com/office/powerpoint/2010/main" val="2271569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D96E0-8F1C-86EB-2462-3311C6AF6686}"/>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E0F0EB8-8EDA-47D7-89B7-002FCD16329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latin typeface="Inter" panose="02000503000000020004" pitchFamily="2" charset="0"/>
              <a:ea typeface="Inter" panose="02000503000000020004" pitchFamily="2" charset="0"/>
            </a:endParaRPr>
          </a:p>
        </p:txBody>
      </p:sp>
      <p:sp>
        <p:nvSpPr>
          <p:cNvPr id="3" name="Freeform 3">
            <a:extLst>
              <a:ext uri="{FF2B5EF4-FFF2-40B4-BE49-F238E27FC236}">
                <a16:creationId xmlns:a16="http://schemas.microsoft.com/office/drawing/2014/main" id="{1B43FAD1-5BBA-9A24-4440-9C4E667DE63C}"/>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a:extLst>
              <a:ext uri="{FF2B5EF4-FFF2-40B4-BE49-F238E27FC236}">
                <a16:creationId xmlns:a16="http://schemas.microsoft.com/office/drawing/2014/main" id="{DE2FF796-936E-89D7-6006-143AD197EA24}"/>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a:extLst>
              <a:ext uri="{FF2B5EF4-FFF2-40B4-BE49-F238E27FC236}">
                <a16:creationId xmlns:a16="http://schemas.microsoft.com/office/drawing/2014/main" id="{1E0F6650-7448-5E78-C56F-3DDC54882FBE}"/>
              </a:ext>
            </a:extLst>
          </p:cNvPr>
          <p:cNvSpPr/>
          <p:nvPr/>
        </p:nvSpPr>
        <p:spPr>
          <a:xfrm>
            <a:off x="16190578" y="-837313"/>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a:extLst>
              <a:ext uri="{FF2B5EF4-FFF2-40B4-BE49-F238E27FC236}">
                <a16:creationId xmlns:a16="http://schemas.microsoft.com/office/drawing/2014/main" id="{E409B66B-5835-C187-8304-A32669DAAEF1}"/>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TextBox 7">
            <a:extLst>
              <a:ext uri="{FF2B5EF4-FFF2-40B4-BE49-F238E27FC236}">
                <a16:creationId xmlns:a16="http://schemas.microsoft.com/office/drawing/2014/main" id="{B7496712-3DBA-887E-CC51-B8CB038D6003}"/>
              </a:ext>
            </a:extLst>
          </p:cNvPr>
          <p:cNvSpPr txBox="1"/>
          <p:nvPr/>
        </p:nvSpPr>
        <p:spPr>
          <a:xfrm>
            <a:off x="1841151" y="373464"/>
            <a:ext cx="14605697" cy="1509644"/>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References &amp; Resources</a:t>
            </a:r>
          </a:p>
        </p:txBody>
      </p:sp>
      <p:sp>
        <p:nvSpPr>
          <p:cNvPr id="8" name="TextBox 8">
            <a:extLst>
              <a:ext uri="{FF2B5EF4-FFF2-40B4-BE49-F238E27FC236}">
                <a16:creationId xmlns:a16="http://schemas.microsoft.com/office/drawing/2014/main" id="{4D9E69B8-2434-0EDD-D868-DCADDF795010}"/>
              </a:ext>
            </a:extLst>
          </p:cNvPr>
          <p:cNvSpPr txBox="1"/>
          <p:nvPr/>
        </p:nvSpPr>
        <p:spPr>
          <a:xfrm>
            <a:off x="2719552" y="2714276"/>
            <a:ext cx="14349248" cy="4470070"/>
          </a:xfrm>
          <a:prstGeom prst="rect">
            <a:avLst/>
          </a:prstGeom>
        </p:spPr>
        <p:txBody>
          <a:bodyPr wrap="square" lIns="0" tIns="0" rIns="0" bIns="0" rtlCol="0" anchor="t">
            <a:spAutoFit/>
          </a:bodyPr>
          <a:lstStyle/>
          <a:p>
            <a:pPr>
              <a:lnSpc>
                <a:spcPts val="4432"/>
              </a:lnSpc>
              <a:spcBef>
                <a:spcPct val="0"/>
              </a:spcBef>
            </a:pPr>
            <a:r>
              <a:rPr lang="en-US" sz="3165" b="1" dirty="0">
                <a:solidFill>
                  <a:srgbClr val="050E9B"/>
                </a:solidFill>
                <a:latin typeface="Inter" panose="02000503000000020004" pitchFamily="2" charset="0"/>
                <a:ea typeface="Inter" panose="02000503000000020004" pitchFamily="2" charset="0"/>
                <a:cs typeface="Monda"/>
                <a:sym typeface="Monda"/>
              </a:rPr>
              <a:t>Research Foundation</a:t>
            </a:r>
            <a:r>
              <a:rPr lang="en-US" sz="3165" dirty="0">
                <a:solidFill>
                  <a:srgbClr val="050E9B"/>
                </a:solidFill>
                <a:latin typeface="Inter" panose="02000503000000020004" pitchFamily="2" charset="0"/>
                <a:ea typeface="Inter" panose="02000503000000020004" pitchFamily="2" charset="0"/>
                <a:cs typeface="Monda"/>
                <a:sym typeface="Monda"/>
              </a:rPr>
              <a:t>: Job Recommendation Systems using Content-Based and Collaborative Filtering </a:t>
            </a:r>
          </a:p>
          <a:p>
            <a:pPr>
              <a:lnSpc>
                <a:spcPts val="4432"/>
              </a:lnSpc>
              <a:spcBef>
                <a:spcPct val="0"/>
              </a:spcBef>
            </a:pPr>
            <a:r>
              <a:rPr lang="it-IT" sz="3165" dirty="0">
                <a:solidFill>
                  <a:srgbClr val="050E9B"/>
                </a:solidFill>
                <a:latin typeface="Inter" panose="02000503000000020004" pitchFamily="2" charset="0"/>
                <a:ea typeface="Inter" panose="02000503000000020004" pitchFamily="2" charset="0"/>
                <a:cs typeface="Monda"/>
                <a:sym typeface="Monda"/>
              </a:rPr>
              <a:t>URL: </a:t>
            </a:r>
            <a:r>
              <a:rPr lang="it-IT" sz="3165" dirty="0">
                <a:solidFill>
                  <a:srgbClr val="050E9B"/>
                </a:solidFill>
                <a:latin typeface="Inter" panose="02000503000000020004" pitchFamily="2" charset="0"/>
                <a:ea typeface="Inter" panose="02000503000000020004" pitchFamily="2" charset="0"/>
                <a:cs typeface="Monda"/>
                <a:sym typeface="Monda"/>
                <a:hlinkClick r:id="rId7"/>
              </a:rPr>
              <a:t>ResearchGate Paper</a:t>
            </a:r>
            <a:endParaRPr lang="it-IT" sz="3165" dirty="0">
              <a:solidFill>
                <a:srgbClr val="050E9B"/>
              </a:solidFill>
              <a:latin typeface="Inter" panose="02000503000000020004" pitchFamily="2" charset="0"/>
              <a:ea typeface="Inter" panose="02000503000000020004" pitchFamily="2" charset="0"/>
              <a:cs typeface="Monda"/>
              <a:sym typeface="Monda"/>
            </a:endParaRPr>
          </a:p>
          <a:p>
            <a:pPr algn="ctr">
              <a:lnSpc>
                <a:spcPts val="4432"/>
              </a:lnSpc>
              <a:spcBef>
                <a:spcPct val="0"/>
              </a:spcBef>
            </a:pPr>
            <a:endParaRPr lang="it-IT" sz="3165" dirty="0">
              <a:solidFill>
                <a:srgbClr val="050E9B"/>
              </a:solidFill>
              <a:latin typeface="Inter" panose="02000503000000020004" pitchFamily="2" charset="0"/>
              <a:ea typeface="Inter" panose="02000503000000020004" pitchFamily="2" charset="0"/>
              <a:cs typeface="Monda"/>
              <a:sym typeface="Monda"/>
            </a:endParaRPr>
          </a:p>
          <a:p>
            <a:pPr marL="457200" indent="-457200" algn="ctr">
              <a:lnSpc>
                <a:spcPts val="4432"/>
              </a:lnSpc>
              <a:spcBef>
                <a:spcPct val="0"/>
              </a:spcBef>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a:p>
            <a:pPr algn="ctr">
              <a:lnSpc>
                <a:spcPts val="4432"/>
              </a:lnSpc>
              <a:spcBef>
                <a:spcPct val="0"/>
              </a:spcBef>
            </a:pPr>
            <a:endParaRPr lang="en-US" sz="3165" dirty="0">
              <a:solidFill>
                <a:srgbClr val="050E9B"/>
              </a:solidFill>
              <a:latin typeface="Inter" panose="02000503000000020004" pitchFamily="2" charset="0"/>
              <a:ea typeface="Inter" panose="02000503000000020004" pitchFamily="2" charset="0"/>
              <a:cs typeface="Monda"/>
              <a:sym typeface="Monda"/>
            </a:endParaRPr>
          </a:p>
          <a:p>
            <a:pPr algn="ctr">
              <a:lnSpc>
                <a:spcPts val="4432"/>
              </a:lnSpc>
              <a:spcBef>
                <a:spcPct val="0"/>
              </a:spcBef>
            </a:pPr>
            <a:endParaRPr lang="it-IT" sz="3165" dirty="0">
              <a:solidFill>
                <a:srgbClr val="050E9B"/>
              </a:solidFill>
              <a:latin typeface="Inter" panose="02000503000000020004" pitchFamily="2" charset="0"/>
              <a:ea typeface="Inter" panose="02000503000000020004" pitchFamily="2" charset="0"/>
              <a:cs typeface="Monda"/>
              <a:sym typeface="Monda"/>
            </a:endParaRPr>
          </a:p>
          <a:p>
            <a:pPr algn="ctr">
              <a:lnSpc>
                <a:spcPts val="4432"/>
              </a:lnSpc>
              <a:spcBef>
                <a:spcPct val="0"/>
              </a:spcBef>
            </a:pPr>
            <a:endParaRPr lang="it-IT" sz="3165" dirty="0">
              <a:solidFill>
                <a:srgbClr val="050E9B"/>
              </a:solidFill>
              <a:latin typeface="Inter" panose="02000503000000020004" pitchFamily="2" charset="0"/>
              <a:ea typeface="Inter" panose="02000503000000020004" pitchFamily="2" charset="0"/>
              <a:cs typeface="Monda"/>
              <a:sym typeface="Monda"/>
            </a:endParaRPr>
          </a:p>
        </p:txBody>
      </p:sp>
    </p:spTree>
    <p:extLst>
      <p:ext uri="{BB962C8B-B14F-4D97-AF65-F5344CB8AC3E}">
        <p14:creationId xmlns:p14="http://schemas.microsoft.com/office/powerpoint/2010/main" val="371366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latin typeface="Inter" panose="02000503000000020004" pitchFamily="2" charset="0"/>
              <a:ea typeface="Inter" panose="02000503000000020004" pitchFamily="2" charset="0"/>
            </a:endParaRPr>
          </a:p>
        </p:txBody>
      </p:sp>
      <p:sp>
        <p:nvSpPr>
          <p:cNvPr id="3" name="Freeform 3"/>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TextBox 7"/>
          <p:cNvSpPr txBox="1"/>
          <p:nvPr/>
        </p:nvSpPr>
        <p:spPr>
          <a:xfrm>
            <a:off x="1846488" y="3962424"/>
            <a:ext cx="14595024" cy="2124027"/>
          </a:xfrm>
          <a:prstGeom prst="rect">
            <a:avLst/>
          </a:prstGeom>
        </p:spPr>
        <p:txBody>
          <a:bodyPr lIns="0" tIns="0" rIns="0" bIns="0" rtlCol="0" anchor="t">
            <a:spAutoFit/>
          </a:bodyPr>
          <a:lstStyle/>
          <a:p>
            <a:pPr algn="ctr">
              <a:lnSpc>
                <a:spcPts val="17386"/>
              </a:lnSpc>
            </a:pPr>
            <a:r>
              <a:rPr lang="en-US" sz="12418">
                <a:solidFill>
                  <a:srgbClr val="050E9B"/>
                </a:solidFill>
                <a:latin typeface="Inter" panose="02000503000000020004" pitchFamily="2" charset="0"/>
                <a:ea typeface="Inter" panose="02000503000000020004" pitchFamily="2" charset="0"/>
                <a:cs typeface="Merriweather Sans"/>
                <a:sym typeface="Merriweather Sans"/>
              </a:rPr>
              <a:t>THANK YOU</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dirty="0">
              <a:latin typeface="Inter" panose="02000503000000020004" pitchFamily="2" charset="0"/>
              <a:ea typeface="Inter" panose="02000503000000020004" pitchFamily="2" charset="0"/>
            </a:endParaRPr>
          </a:p>
        </p:txBody>
      </p:sp>
      <p:sp>
        <p:nvSpPr>
          <p:cNvPr id="3" name="Freeform 3"/>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9" name="TextBox 9"/>
          <p:cNvSpPr txBox="1"/>
          <p:nvPr/>
        </p:nvSpPr>
        <p:spPr>
          <a:xfrm>
            <a:off x="3529903" y="1838507"/>
            <a:ext cx="11228195" cy="1509644"/>
          </a:xfrm>
          <a:prstGeom prst="rect">
            <a:avLst/>
          </a:prstGeom>
        </p:spPr>
        <p:txBody>
          <a:bodyPr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Project Objective</a:t>
            </a:r>
          </a:p>
        </p:txBody>
      </p:sp>
      <p:sp>
        <p:nvSpPr>
          <p:cNvPr id="10" name="TextBox 10"/>
          <p:cNvSpPr txBox="1"/>
          <p:nvPr/>
        </p:nvSpPr>
        <p:spPr>
          <a:xfrm>
            <a:off x="3819419" y="3963234"/>
            <a:ext cx="10649162" cy="3341556"/>
          </a:xfrm>
          <a:prstGeom prst="rect">
            <a:avLst/>
          </a:prstGeom>
        </p:spPr>
        <p:txBody>
          <a:bodyPr wrap="square" lIns="0" tIns="0" rIns="0" bIns="0" rtlCol="0" anchor="t">
            <a:spAutoFit/>
          </a:bodyPr>
          <a:lstStyle/>
          <a:p>
            <a:pPr algn="l">
              <a:lnSpc>
                <a:spcPts val="4432"/>
              </a:lnSpc>
              <a:spcBef>
                <a:spcPct val="0"/>
              </a:spcBef>
            </a:pPr>
            <a:r>
              <a:rPr lang="en-US" sz="3165" dirty="0">
                <a:solidFill>
                  <a:srgbClr val="050E9B"/>
                </a:solidFill>
                <a:latin typeface="Inter" panose="02000503000000020004" pitchFamily="2" charset="0"/>
                <a:ea typeface="Inter" panose="02000503000000020004" pitchFamily="2" charset="0"/>
                <a:cs typeface="Monda"/>
                <a:sym typeface="Monda"/>
              </a:rPr>
              <a:t>To build an intelligent job recommendation system using Random Forest algorithms to match AI and data science job opportunities with user skills, while performing comprehensive exploratory data analysis on 700+ job postings from Kaggle's 2025 AI/Data fields dataset.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latin typeface="Inter" panose="02000503000000020004" pitchFamily="2" charset="0"/>
              <a:ea typeface="Inter" panose="02000503000000020004" pitchFamily="2" charset="0"/>
            </a:endParaRPr>
          </a:p>
        </p:txBody>
      </p:sp>
      <p:sp>
        <p:nvSpPr>
          <p:cNvPr id="3" name="Freeform 3"/>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8" name="TextBox 8"/>
          <p:cNvSpPr txBox="1"/>
          <p:nvPr/>
        </p:nvSpPr>
        <p:spPr>
          <a:xfrm>
            <a:off x="3460226" y="2439824"/>
            <a:ext cx="12195373" cy="2801986"/>
          </a:xfrm>
          <a:prstGeom prst="rect">
            <a:avLst/>
          </a:prstGeom>
        </p:spPr>
        <p:txBody>
          <a:bodyPr wrap="square" lIns="0" tIns="0" rIns="0" bIns="0" rtlCol="0" anchor="t">
            <a:spAutoFit/>
          </a:bodyPr>
          <a:lstStyle/>
          <a:p>
            <a:pPr algn="l">
              <a:lnSpc>
                <a:spcPts val="4432"/>
              </a:lnSpc>
            </a:pPr>
            <a:r>
              <a:rPr lang="en-US" sz="3165" dirty="0">
                <a:solidFill>
                  <a:srgbClr val="050E9B"/>
                </a:solidFill>
                <a:latin typeface="Inter" panose="02000503000000020004" pitchFamily="2" charset="0"/>
                <a:ea typeface="Inter" panose="02000503000000020004" pitchFamily="2" charset="0"/>
                <a:cs typeface="Monda"/>
                <a:sym typeface="Monda"/>
              </a:rPr>
              <a:t>Job seekers in AI/IT face significant barriers: skill-job mismatches create confusion, inefficient career planning delays opportunity identification, and lack of skill gap visibility prevents strategic upskilling. Can we implement a ML-Based Job Recommender given the dataset of job posts in that field.</a:t>
            </a:r>
          </a:p>
        </p:txBody>
      </p:sp>
      <p:sp>
        <p:nvSpPr>
          <p:cNvPr id="17" name="TextBox 16">
            <a:extLst>
              <a:ext uri="{FF2B5EF4-FFF2-40B4-BE49-F238E27FC236}">
                <a16:creationId xmlns:a16="http://schemas.microsoft.com/office/drawing/2014/main" id="{3155ED74-E582-29DD-9011-BBF9F953D7A7}"/>
              </a:ext>
            </a:extLst>
          </p:cNvPr>
          <p:cNvSpPr txBox="1"/>
          <p:nvPr/>
        </p:nvSpPr>
        <p:spPr>
          <a:xfrm>
            <a:off x="3072037" y="466624"/>
            <a:ext cx="12406678" cy="1601977"/>
          </a:xfrm>
          <a:prstGeom prst="rect">
            <a:avLst/>
          </a:prstGeom>
          <a:noFill/>
        </p:spPr>
        <p:txBody>
          <a:bodyPr wrap="square">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Problem Statement</a:t>
            </a:r>
          </a:p>
        </p:txBody>
      </p:sp>
      <p:sp>
        <p:nvSpPr>
          <p:cNvPr id="19" name="TextBox 18">
            <a:extLst>
              <a:ext uri="{FF2B5EF4-FFF2-40B4-BE49-F238E27FC236}">
                <a16:creationId xmlns:a16="http://schemas.microsoft.com/office/drawing/2014/main" id="{9DA73C07-BFC8-3074-944D-95128344B411}"/>
              </a:ext>
            </a:extLst>
          </p:cNvPr>
          <p:cNvSpPr txBox="1"/>
          <p:nvPr/>
        </p:nvSpPr>
        <p:spPr>
          <a:xfrm>
            <a:off x="3782962" y="5197867"/>
            <a:ext cx="10722076" cy="1601977"/>
          </a:xfrm>
          <a:prstGeom prst="rect">
            <a:avLst/>
          </a:prstGeom>
          <a:noFill/>
        </p:spPr>
        <p:txBody>
          <a:bodyPr wrap="square">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Solution</a:t>
            </a:r>
          </a:p>
        </p:txBody>
      </p:sp>
      <p:sp>
        <p:nvSpPr>
          <p:cNvPr id="21" name="TextBox 20">
            <a:extLst>
              <a:ext uri="{FF2B5EF4-FFF2-40B4-BE49-F238E27FC236}">
                <a16:creationId xmlns:a16="http://schemas.microsoft.com/office/drawing/2014/main" id="{1372821F-2627-704E-505D-26CC1ECDB630}"/>
              </a:ext>
            </a:extLst>
          </p:cNvPr>
          <p:cNvSpPr txBox="1"/>
          <p:nvPr/>
        </p:nvSpPr>
        <p:spPr>
          <a:xfrm>
            <a:off x="3474974" y="6898204"/>
            <a:ext cx="12195374" cy="2305568"/>
          </a:xfrm>
          <a:prstGeom prst="rect">
            <a:avLst/>
          </a:prstGeom>
          <a:noFill/>
        </p:spPr>
        <p:txBody>
          <a:bodyPr wrap="square">
            <a:spAutoFit/>
          </a:bodyPr>
          <a:lstStyle/>
          <a:p>
            <a:pPr algn="l">
              <a:lnSpc>
                <a:spcPts val="4432"/>
              </a:lnSpc>
            </a:pPr>
            <a:r>
              <a:rPr lang="en-US" sz="3170" dirty="0">
                <a:solidFill>
                  <a:srgbClr val="050E9B"/>
                </a:solidFill>
                <a:latin typeface="Inter" panose="02000503000000020004" pitchFamily="2" charset="0"/>
                <a:ea typeface="Inter" panose="02000503000000020004" pitchFamily="2" charset="0"/>
                <a:cs typeface="Monda"/>
                <a:sym typeface="Monda"/>
              </a:rPr>
              <a:t>A skill-based recommendation engine that maps user-entered skills to matching AI/IT roles, highlights missing competencies, suggests salary ranges by skill combination, and provides actionable career guidance through an intuitive interface.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pPr marL="457200" indent="-457200">
              <a:lnSpc>
                <a:spcPts val="4432"/>
              </a:lnSpc>
              <a:spcBef>
                <a:spcPct val="0"/>
              </a:spcBef>
              <a:buFont typeface="Arial" panose="020B0604020202020204" pitchFamily="34" charset="0"/>
              <a:buChar char="•"/>
            </a:pPr>
            <a:endParaRPr lang="en-US" sz="1400" u="sng" dirty="0">
              <a:solidFill>
                <a:srgbClr val="050E9B"/>
              </a:solidFill>
              <a:latin typeface="Inter" panose="02000503000000020004" pitchFamily="2" charset="0"/>
              <a:ea typeface="Inter" panose="02000503000000020004" pitchFamily="2" charset="0"/>
              <a:cs typeface="Monda"/>
              <a:sym typeface="Monda"/>
            </a:endParaRPr>
          </a:p>
        </p:txBody>
      </p:sp>
      <p:sp>
        <p:nvSpPr>
          <p:cNvPr id="3" name="Freeform 3"/>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TextBox 7"/>
          <p:cNvSpPr txBox="1"/>
          <p:nvPr/>
        </p:nvSpPr>
        <p:spPr>
          <a:xfrm>
            <a:off x="3378206" y="1091103"/>
            <a:ext cx="11228195" cy="1509644"/>
          </a:xfrm>
          <a:prstGeom prst="rect">
            <a:avLst/>
          </a:prstGeom>
        </p:spPr>
        <p:txBody>
          <a:bodyPr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Data Collection</a:t>
            </a:r>
          </a:p>
        </p:txBody>
      </p:sp>
      <p:sp>
        <p:nvSpPr>
          <p:cNvPr id="9" name="TextBox 9"/>
          <p:cNvSpPr txBox="1"/>
          <p:nvPr/>
        </p:nvSpPr>
        <p:spPr>
          <a:xfrm>
            <a:off x="4441624" y="3619500"/>
            <a:ext cx="9953722" cy="4494757"/>
          </a:xfrm>
          <a:prstGeom prst="rect">
            <a:avLst/>
          </a:prstGeom>
        </p:spPr>
        <p:txBody>
          <a:bodyPr wrap="square" lIns="0" tIns="0" rIns="0" bIns="0" rtlCol="0" anchor="t">
            <a:spAutoFit/>
          </a:bodyPr>
          <a:lstStyle/>
          <a:p>
            <a:pPr marL="457200" indent="-457200" algn="l">
              <a:lnSpc>
                <a:spcPts val="4432"/>
              </a:lnSpc>
              <a:spcBef>
                <a:spcPct val="0"/>
              </a:spcBef>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Sourced 700+ AI jobs dataset from Kaggle containing job titles, descriptions, companies, locations, ratings, and salary information</a:t>
            </a:r>
          </a:p>
          <a:p>
            <a:pPr marL="457200" indent="-457200" algn="l">
              <a:lnSpc>
                <a:spcPts val="4432"/>
              </a:lnSpc>
              <a:spcBef>
                <a:spcPct val="0"/>
              </a:spcBef>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URL: </a:t>
            </a:r>
            <a:r>
              <a:rPr lang="it-IT" sz="3165" u="sng" dirty="0">
                <a:solidFill>
                  <a:srgbClr val="0000FF"/>
                </a:solidFill>
                <a:latin typeface="Inter" panose="02000503000000020004" pitchFamily="2" charset="0"/>
                <a:ea typeface="Inter" panose="02000503000000020004" pitchFamily="2" charset="0"/>
                <a:cs typeface="Monda"/>
                <a:sym typeface="Monda"/>
                <a:hlinkClick r:id="rId7">
                  <a:extLst>
                    <a:ext uri="{A12FA001-AC4F-418D-AE19-62706E023703}">
                      <ahyp:hlinkClr xmlns:ahyp="http://schemas.microsoft.com/office/drawing/2018/hyperlinkcolor" val="tx"/>
                    </a:ext>
                  </a:extLst>
                </a:hlinkClick>
              </a:rPr>
              <a:t> </a:t>
            </a:r>
            <a:r>
              <a:rPr lang="it-IT" sz="3165" u="sng" dirty="0">
                <a:solidFill>
                  <a:srgbClr val="0070C0"/>
                </a:solidFill>
                <a:latin typeface="Inter" panose="02000503000000020004" pitchFamily="2" charset="0"/>
                <a:ea typeface="Inter" panose="02000503000000020004" pitchFamily="2" charset="0"/>
                <a:cs typeface="Monda"/>
                <a:sym typeface="Monda"/>
                <a:hlinkClick r:id="rId7">
                  <a:extLst>
                    <a:ext uri="{A12FA001-AC4F-418D-AE19-62706E023703}">
                      <ahyp:hlinkClr xmlns:ahyp="http://schemas.microsoft.com/office/drawing/2018/hyperlinkcolor" val="tx"/>
                    </a:ext>
                  </a:extLst>
                </a:hlinkClick>
              </a:rPr>
              <a:t>700+ AI jobs data | 2025 Kaggle Dataset</a:t>
            </a:r>
            <a:endParaRPr lang="it-IT" sz="3165" u="sng" dirty="0">
              <a:solidFill>
                <a:srgbClr val="0070C0"/>
              </a:solidFill>
              <a:latin typeface="Inter" panose="02000503000000020004" pitchFamily="2" charset="0"/>
              <a:ea typeface="Inter" panose="02000503000000020004" pitchFamily="2" charset="0"/>
              <a:cs typeface="Monda"/>
              <a:sym typeface="Monda"/>
            </a:endParaRPr>
          </a:p>
          <a:p>
            <a:pPr algn="l">
              <a:lnSpc>
                <a:spcPts val="4432"/>
              </a:lnSpc>
              <a:spcBef>
                <a:spcPct val="0"/>
              </a:spcBef>
            </a:pPr>
            <a:endParaRPr lang="it-IT" sz="3165" u="sng"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spcBef>
                <a:spcPct val="0"/>
              </a:spcBef>
              <a:buFont typeface="Arial" panose="020B0604020202020204" pitchFamily="34" charset="0"/>
              <a:buChar char="•"/>
            </a:pPr>
            <a:r>
              <a:rPr lang="en-US" sz="3165" u="sng" dirty="0">
                <a:solidFill>
                  <a:srgbClr val="050E9B"/>
                </a:solidFill>
                <a:latin typeface="Inter" panose="02000503000000020004" pitchFamily="2" charset="0"/>
                <a:ea typeface="Inter" panose="02000503000000020004" pitchFamily="2" charset="0"/>
                <a:cs typeface="Monda"/>
                <a:sym typeface="Monda"/>
              </a:rPr>
              <a:t>Skills and Skill Category data obtained from online skill taxonomies and LinkedIn posts – </a:t>
            </a:r>
          </a:p>
          <a:p>
            <a:pPr marL="457200" indent="-457200">
              <a:lnSpc>
                <a:spcPts val="4432"/>
              </a:lnSpc>
              <a:spcBef>
                <a:spcPct val="0"/>
              </a:spcBef>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URL: </a:t>
            </a:r>
            <a:r>
              <a:rPr lang="en-US" sz="3165" u="sng" dirty="0">
                <a:solidFill>
                  <a:srgbClr val="0070C0"/>
                </a:solidFill>
                <a:latin typeface="Inter" panose="02000503000000020004" pitchFamily="2" charset="0"/>
                <a:ea typeface="Inter" panose="02000503000000020004" pitchFamily="2" charset="0"/>
                <a:cs typeface="Monda"/>
                <a:sym typeface="Monda"/>
                <a:hlinkClick r:id="rId8">
                  <a:extLst>
                    <a:ext uri="{A12FA001-AC4F-418D-AE19-62706E023703}">
                      <ahyp:hlinkClr xmlns:ahyp="http://schemas.microsoft.com/office/drawing/2018/hyperlinkcolor" val="tx"/>
                    </a:ext>
                  </a:extLst>
                </a:hlinkClick>
              </a:rPr>
              <a:t>Lightcast Skill Taxonomy</a:t>
            </a:r>
            <a:endParaRPr lang="en-US" sz="3165" u="sng" dirty="0">
              <a:solidFill>
                <a:srgbClr val="0070C0"/>
              </a:solidFill>
              <a:latin typeface="Inter" panose="02000503000000020004" pitchFamily="2" charset="0"/>
              <a:ea typeface="Inter" panose="02000503000000020004" pitchFamily="2" charset="0"/>
              <a:cs typeface="Monda"/>
              <a:sym typeface="Mond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014B0-40E8-BCFE-C127-EA74C4D97D0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13E28D0-2544-21DC-D62B-7FE30914FCDF}"/>
              </a:ext>
            </a:extLst>
          </p:cNvPr>
          <p:cNvSpPr/>
          <p:nvPr/>
        </p:nvSpPr>
        <p:spPr>
          <a:xfrm>
            <a:off x="0" y="-6416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l="-2204" r="-2204"/>
            </a:stretch>
          </a:blipFill>
        </p:spPr>
        <p:txBody>
          <a:bodyPr/>
          <a:lstStyle/>
          <a:p>
            <a:pPr marL="457200" indent="-457200">
              <a:lnSpc>
                <a:spcPts val="4432"/>
              </a:lnSpc>
              <a:spcBef>
                <a:spcPct val="0"/>
              </a:spcBef>
              <a:buFont typeface="Arial" panose="020B0604020202020204" pitchFamily="34" charset="0"/>
              <a:buChar char="•"/>
            </a:pPr>
            <a:endParaRPr lang="en-US" sz="1400" u="sng" dirty="0">
              <a:solidFill>
                <a:srgbClr val="050E9B"/>
              </a:solidFill>
              <a:latin typeface="Inter" panose="02000503000000020004" pitchFamily="2" charset="0"/>
              <a:ea typeface="Inter" panose="02000503000000020004" pitchFamily="2" charset="0"/>
              <a:cs typeface="Monda"/>
              <a:sym typeface="Monda"/>
            </a:endParaRPr>
          </a:p>
        </p:txBody>
      </p:sp>
      <p:sp>
        <p:nvSpPr>
          <p:cNvPr id="3" name="Freeform 3">
            <a:extLst>
              <a:ext uri="{FF2B5EF4-FFF2-40B4-BE49-F238E27FC236}">
                <a16:creationId xmlns:a16="http://schemas.microsoft.com/office/drawing/2014/main" id="{E7450E8B-4660-9EF3-00F3-792054EB6BFB}"/>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Freeform 4">
            <a:extLst>
              <a:ext uri="{FF2B5EF4-FFF2-40B4-BE49-F238E27FC236}">
                <a16:creationId xmlns:a16="http://schemas.microsoft.com/office/drawing/2014/main" id="{826DBB50-C2BB-5B4B-6471-EECEB6DFC572}"/>
              </a:ext>
            </a:extLst>
          </p:cNvPr>
          <p:cNvSpPr/>
          <p:nvPr/>
        </p:nvSpPr>
        <p:spPr>
          <a:xfrm flipH="1" flipV="1">
            <a:off x="15262498" y="7145089"/>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5" name="Freeform 5">
            <a:extLst>
              <a:ext uri="{FF2B5EF4-FFF2-40B4-BE49-F238E27FC236}">
                <a16:creationId xmlns:a16="http://schemas.microsoft.com/office/drawing/2014/main" id="{01CED8BD-270F-04C2-E880-B371579F7874}"/>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a:extLst>
              <a:ext uri="{FF2B5EF4-FFF2-40B4-BE49-F238E27FC236}">
                <a16:creationId xmlns:a16="http://schemas.microsoft.com/office/drawing/2014/main" id="{4F1BA233-C343-B173-61E4-43283BB6A556}"/>
              </a:ext>
            </a:extLst>
          </p:cNvPr>
          <p:cNvSpPr/>
          <p:nvPr/>
        </p:nvSpPr>
        <p:spPr>
          <a:xfrm flipH="1" flipV="1">
            <a:off x="-1117781" y="7505700"/>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TextBox 7">
            <a:extLst>
              <a:ext uri="{FF2B5EF4-FFF2-40B4-BE49-F238E27FC236}">
                <a16:creationId xmlns:a16="http://schemas.microsoft.com/office/drawing/2014/main" id="{EBB67B4F-58DD-995C-BC19-B995CCB86CBD}"/>
              </a:ext>
            </a:extLst>
          </p:cNvPr>
          <p:cNvSpPr txBox="1"/>
          <p:nvPr/>
        </p:nvSpPr>
        <p:spPr>
          <a:xfrm>
            <a:off x="3529902" y="64164"/>
            <a:ext cx="11228195" cy="1509644"/>
          </a:xfrm>
          <a:prstGeom prst="rect">
            <a:avLst/>
          </a:prstGeom>
        </p:spPr>
        <p:txBody>
          <a:bodyPr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Data Overview</a:t>
            </a:r>
          </a:p>
        </p:txBody>
      </p:sp>
      <p:pic>
        <p:nvPicPr>
          <p:cNvPr id="10" name="Picture 9">
            <a:extLst>
              <a:ext uri="{FF2B5EF4-FFF2-40B4-BE49-F238E27FC236}">
                <a16:creationId xmlns:a16="http://schemas.microsoft.com/office/drawing/2014/main" id="{5C752DCF-A768-C940-81C5-9B35586BDAAF}"/>
              </a:ext>
            </a:extLst>
          </p:cNvPr>
          <p:cNvPicPr>
            <a:picLocks noChangeAspect="1"/>
          </p:cNvPicPr>
          <p:nvPr/>
        </p:nvPicPr>
        <p:blipFill>
          <a:blip r:embed="rId8"/>
          <a:stretch>
            <a:fillRect/>
          </a:stretch>
        </p:blipFill>
        <p:spPr>
          <a:xfrm>
            <a:off x="2937031" y="1892107"/>
            <a:ext cx="12570306" cy="5330491"/>
          </a:xfrm>
          <a:prstGeom prst="rect">
            <a:avLst/>
          </a:prstGeom>
        </p:spPr>
      </p:pic>
      <p:sp>
        <p:nvSpPr>
          <p:cNvPr id="12" name="TextBox 11">
            <a:extLst>
              <a:ext uri="{FF2B5EF4-FFF2-40B4-BE49-F238E27FC236}">
                <a16:creationId xmlns:a16="http://schemas.microsoft.com/office/drawing/2014/main" id="{13B8BA10-B581-B5FF-FBB3-2FFD7576E5DE}"/>
              </a:ext>
            </a:extLst>
          </p:cNvPr>
          <p:cNvSpPr txBox="1"/>
          <p:nvPr/>
        </p:nvSpPr>
        <p:spPr>
          <a:xfrm>
            <a:off x="2730646" y="7800477"/>
            <a:ext cx="14486276" cy="1700466"/>
          </a:xfrm>
          <a:prstGeom prst="rect">
            <a:avLst/>
          </a:prstGeom>
          <a:noFill/>
        </p:spPr>
        <p:txBody>
          <a:bodyPr wrap="square">
            <a:spAutoFit/>
          </a:bodyPr>
          <a:lstStyle/>
          <a:p>
            <a:pPr algn="l" fontAlgn="base">
              <a:lnSpc>
                <a:spcPts val="1500"/>
              </a:lnSpc>
              <a:spcBef>
                <a:spcPts val="1800"/>
              </a:spcBef>
              <a:spcAft>
                <a:spcPts val="600"/>
              </a:spcAft>
              <a:buNone/>
            </a:pPr>
            <a:r>
              <a:rPr lang="en-IN" sz="2400" b="1" i="0" dirty="0">
                <a:solidFill>
                  <a:srgbClr val="1F3EA1"/>
                </a:solidFill>
                <a:effectLst/>
                <a:latin typeface="Inter" panose="02000503000000020004" pitchFamily="2" charset="0"/>
                <a:ea typeface="Inter" panose="02000503000000020004" pitchFamily="2" charset="0"/>
              </a:rPr>
              <a:t>The Dataset has the following features: </a:t>
            </a:r>
          </a:p>
          <a:p>
            <a:pPr algn="l" fontAlgn="base">
              <a:spcBef>
                <a:spcPts val="600"/>
              </a:spcBef>
              <a:spcAft>
                <a:spcPts val="600"/>
              </a:spcAft>
            </a:pPr>
            <a:r>
              <a:rPr lang="en-IN" sz="2400" b="0" i="0" dirty="0">
                <a:solidFill>
                  <a:srgbClr val="1F3EA1"/>
                </a:solidFill>
                <a:effectLst/>
                <a:latin typeface="Inter" panose="02000503000000020004" pitchFamily="2" charset="0"/>
                <a:ea typeface="Inter" panose="02000503000000020004" pitchFamily="2" charset="0"/>
              </a:rPr>
              <a:t> Position Name, Company</a:t>
            </a:r>
            <a:r>
              <a:rPr lang="en-IN" sz="2400" dirty="0">
                <a:solidFill>
                  <a:srgbClr val="1F3EA1"/>
                </a:solidFill>
                <a:latin typeface="Inter" panose="02000503000000020004" pitchFamily="2" charset="0"/>
                <a:ea typeface="Inter" panose="02000503000000020004" pitchFamily="2" charset="0"/>
              </a:rPr>
              <a:t>, </a:t>
            </a:r>
            <a:r>
              <a:rPr lang="en-IN" sz="2400" b="0" i="0" dirty="0">
                <a:solidFill>
                  <a:srgbClr val="1F3EA1"/>
                </a:solidFill>
                <a:effectLst/>
                <a:latin typeface="Inter" panose="02000503000000020004" pitchFamily="2" charset="0"/>
                <a:ea typeface="Inter" panose="02000503000000020004" pitchFamily="2" charset="0"/>
              </a:rPr>
              <a:t>Location</a:t>
            </a:r>
            <a:r>
              <a:rPr lang="en-IN" sz="2400" dirty="0">
                <a:solidFill>
                  <a:srgbClr val="1F3EA1"/>
                </a:solidFill>
                <a:latin typeface="Inter" panose="02000503000000020004" pitchFamily="2" charset="0"/>
                <a:ea typeface="Inter" panose="02000503000000020004" pitchFamily="2" charset="0"/>
              </a:rPr>
              <a:t>, </a:t>
            </a:r>
            <a:r>
              <a:rPr lang="en-IN" sz="2400" b="0" i="0" dirty="0">
                <a:solidFill>
                  <a:srgbClr val="1F3EA1"/>
                </a:solidFill>
                <a:effectLst/>
                <a:latin typeface="Inter" panose="02000503000000020004" pitchFamily="2" charset="0"/>
                <a:ea typeface="Inter" panose="02000503000000020004" pitchFamily="2" charset="0"/>
              </a:rPr>
              <a:t>Company Rating, Job Type (e.g., Full-time, Internship), Salary (if available), External Application Links, Full Job Descriptions</a:t>
            </a:r>
          </a:p>
          <a:p>
            <a:pPr algn="l" fontAlgn="base">
              <a:spcBef>
                <a:spcPts val="600"/>
              </a:spcBef>
              <a:spcAft>
                <a:spcPts val="600"/>
              </a:spcAft>
            </a:pPr>
            <a:r>
              <a:rPr lang="en-IN" sz="2400" dirty="0">
                <a:solidFill>
                  <a:srgbClr val="1F3EA1"/>
                </a:solidFill>
                <a:latin typeface="Inter" panose="02000503000000020004" pitchFamily="2" charset="0"/>
                <a:ea typeface="Inter" panose="02000503000000020004" pitchFamily="2" charset="0"/>
              </a:rPr>
              <a:t>Most Important feature for our project – Description Column</a:t>
            </a:r>
            <a:endParaRPr lang="en-IN" sz="2400" b="0" i="0" dirty="0">
              <a:solidFill>
                <a:srgbClr val="1F3EA1"/>
              </a:solidFill>
              <a:effectLst/>
              <a:latin typeface="Inter" panose="02000503000000020004" pitchFamily="2" charset="0"/>
              <a:ea typeface="Inter" panose="02000503000000020004" pitchFamily="2" charset="0"/>
            </a:endParaRPr>
          </a:p>
        </p:txBody>
      </p:sp>
    </p:spTree>
    <p:extLst>
      <p:ext uri="{BB962C8B-B14F-4D97-AF65-F5344CB8AC3E}">
        <p14:creationId xmlns:p14="http://schemas.microsoft.com/office/powerpoint/2010/main" val="12983646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latin typeface="Inter" panose="02000503000000020004" pitchFamily="2" charset="0"/>
              <a:ea typeface="Inter" panose="02000503000000020004" pitchFamily="2" charset="0"/>
            </a:endParaRPr>
          </a:p>
        </p:txBody>
      </p:sp>
      <p:sp>
        <p:nvSpPr>
          <p:cNvPr id="3" name="Freeform 3"/>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4" name="TextBox 4"/>
          <p:cNvSpPr txBox="1"/>
          <p:nvPr/>
        </p:nvSpPr>
        <p:spPr>
          <a:xfrm>
            <a:off x="2819400" y="2255329"/>
            <a:ext cx="12725400" cy="6727098"/>
          </a:xfrm>
          <a:prstGeom prst="rect">
            <a:avLst/>
          </a:prstGeom>
        </p:spPr>
        <p:txBody>
          <a:bodyPr wrap="square" lIns="0" tIns="0" rIns="0" bIns="0" rtlCol="0" anchor="t">
            <a:spAutoFit/>
          </a:bodyPr>
          <a:lstStyle/>
          <a:p>
            <a:pPr marL="457200" indent="-457200">
              <a:lnSpc>
                <a:spcPts val="4432"/>
              </a:lnSpc>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Removed unnecessary features like: ‘</a:t>
            </a:r>
            <a:r>
              <a:rPr lang="en-US" sz="3165" dirty="0" err="1">
                <a:solidFill>
                  <a:srgbClr val="050E9B"/>
                </a:solidFill>
                <a:latin typeface="Inter" panose="02000503000000020004" pitchFamily="2" charset="0"/>
                <a:ea typeface="Inter" panose="02000503000000020004" pitchFamily="2" charset="0"/>
                <a:cs typeface="Monda"/>
                <a:sym typeface="Monda"/>
              </a:rPr>
              <a:t>url</a:t>
            </a:r>
            <a:r>
              <a:rPr lang="en-US" sz="3165" dirty="0">
                <a:solidFill>
                  <a:srgbClr val="050E9B"/>
                </a:solidFill>
                <a:latin typeface="Inter" panose="02000503000000020004" pitchFamily="2" charset="0"/>
                <a:ea typeface="Inter" panose="02000503000000020004" pitchFamily="2" charset="0"/>
                <a:cs typeface="Monda"/>
                <a:sym typeface="Monda"/>
              </a:rPr>
              <a:t>','</a:t>
            </a:r>
            <a:r>
              <a:rPr lang="en-US" sz="3165" dirty="0" err="1">
                <a:solidFill>
                  <a:srgbClr val="050E9B"/>
                </a:solidFill>
                <a:latin typeface="Inter" panose="02000503000000020004" pitchFamily="2" charset="0"/>
                <a:ea typeface="Inter" panose="02000503000000020004" pitchFamily="2" charset="0"/>
                <a:cs typeface="Monda"/>
                <a:sym typeface="Monda"/>
              </a:rPr>
              <a:t>jobType</a:t>
            </a:r>
            <a:r>
              <a:rPr lang="en-US" sz="3165" dirty="0">
                <a:solidFill>
                  <a:srgbClr val="050E9B"/>
                </a:solidFill>
                <a:latin typeface="Inter" panose="02000503000000020004" pitchFamily="2" charset="0"/>
                <a:ea typeface="Inter" panose="02000503000000020004" pitchFamily="2" charset="0"/>
                <a:cs typeface="Monda"/>
                <a:sym typeface="Monda"/>
              </a:rPr>
              <a:t>/0','jobType/1','jobType/2','jobType/3’,‘externalApplyLink','searchInput/country','</a:t>
            </a:r>
            <a:r>
              <a:rPr lang="en-US" sz="3165" dirty="0" err="1">
                <a:solidFill>
                  <a:srgbClr val="050E9B"/>
                </a:solidFill>
                <a:latin typeface="Inter" panose="02000503000000020004" pitchFamily="2" charset="0"/>
                <a:ea typeface="Inter" panose="02000503000000020004" pitchFamily="2" charset="0"/>
                <a:cs typeface="Monda"/>
                <a:sym typeface="Monda"/>
              </a:rPr>
              <a:t>searchInput</a:t>
            </a:r>
            <a:r>
              <a:rPr lang="en-US" sz="3165" dirty="0">
                <a:solidFill>
                  <a:srgbClr val="050E9B"/>
                </a:solidFill>
                <a:latin typeface="Inter" panose="02000503000000020004" pitchFamily="2" charset="0"/>
                <a:ea typeface="Inter" panose="02000503000000020004" pitchFamily="2" charset="0"/>
                <a:cs typeface="Monda"/>
                <a:sym typeface="Monda"/>
              </a:rPr>
              <a:t>/position’ due to them mostly having null values and not contributing to the project.</a:t>
            </a:r>
          </a:p>
          <a:p>
            <a:pPr marL="457200" indent="-457200">
              <a:lnSpc>
                <a:spcPts val="4432"/>
              </a:lnSpc>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Parsed Salary by </a:t>
            </a:r>
            <a:r>
              <a:rPr lang="en-US" sz="3165" dirty="0">
                <a:solidFill>
                  <a:srgbClr val="1F3EA1"/>
                </a:solidFill>
                <a:latin typeface="Inter" panose="02000503000000020004" pitchFamily="2" charset="0"/>
                <a:ea typeface="Inter" panose="02000503000000020004" pitchFamily="2" charset="0"/>
                <a:cs typeface="Monda"/>
                <a:sym typeface="Monda"/>
              </a:rPr>
              <a:t>splitting</a:t>
            </a:r>
            <a:r>
              <a:rPr lang="en-US" sz="3165" dirty="0">
                <a:solidFill>
                  <a:srgbClr val="050E9B"/>
                </a:solidFill>
                <a:latin typeface="Inter" panose="02000503000000020004" pitchFamily="2" charset="0"/>
                <a:ea typeface="Inter" panose="02000503000000020004" pitchFamily="2" charset="0"/>
                <a:cs typeface="Monda"/>
                <a:sym typeface="Monda"/>
              </a:rPr>
              <a:t> the salary column into </a:t>
            </a:r>
            <a:r>
              <a:rPr lang="en-US" sz="3165" dirty="0" err="1">
                <a:solidFill>
                  <a:srgbClr val="050E9B"/>
                </a:solidFill>
                <a:latin typeface="Inter" panose="02000503000000020004" pitchFamily="2" charset="0"/>
                <a:ea typeface="Inter" panose="02000503000000020004" pitchFamily="2" charset="0"/>
                <a:cs typeface="Monda"/>
                <a:sym typeface="Monda"/>
              </a:rPr>
              <a:t>min_salary</a:t>
            </a:r>
            <a:r>
              <a:rPr lang="en-US" sz="3165" dirty="0">
                <a:solidFill>
                  <a:srgbClr val="050E9B"/>
                </a:solidFill>
                <a:latin typeface="Inter" panose="02000503000000020004" pitchFamily="2" charset="0"/>
                <a:ea typeface="Inter" panose="02000503000000020004" pitchFamily="2" charset="0"/>
                <a:cs typeface="Monda"/>
                <a:sym typeface="Monda"/>
              </a:rPr>
              <a:t> and </a:t>
            </a:r>
            <a:r>
              <a:rPr lang="en-US" sz="3165" dirty="0" err="1">
                <a:solidFill>
                  <a:srgbClr val="050E9B"/>
                </a:solidFill>
                <a:latin typeface="Inter" panose="02000503000000020004" pitchFamily="2" charset="0"/>
                <a:ea typeface="Inter" panose="02000503000000020004" pitchFamily="2" charset="0"/>
                <a:cs typeface="Monda"/>
                <a:sym typeface="Monda"/>
              </a:rPr>
              <a:t>max_salary</a:t>
            </a:r>
            <a:r>
              <a:rPr lang="en-US" sz="3165" dirty="0">
                <a:solidFill>
                  <a:srgbClr val="050E9B"/>
                </a:solidFill>
                <a:latin typeface="Inter" panose="02000503000000020004" pitchFamily="2" charset="0"/>
                <a:ea typeface="Inter" panose="02000503000000020004" pitchFamily="2" charset="0"/>
                <a:cs typeface="Monda"/>
                <a:sym typeface="Monda"/>
              </a:rPr>
              <a:t> then calculated its average using </a:t>
            </a:r>
            <a:r>
              <a:rPr lang="en-US" sz="3165" dirty="0" err="1">
                <a:solidFill>
                  <a:srgbClr val="050E9B"/>
                </a:solidFill>
                <a:latin typeface="Inter" panose="02000503000000020004" pitchFamily="2" charset="0"/>
                <a:ea typeface="Inter" panose="02000503000000020004" pitchFamily="2" charset="0"/>
                <a:cs typeface="Monda"/>
                <a:sym typeface="Monda"/>
              </a:rPr>
              <a:t>parse_salary</a:t>
            </a:r>
            <a:r>
              <a:rPr lang="en-US" sz="3165" dirty="0">
                <a:solidFill>
                  <a:srgbClr val="050E9B"/>
                </a:solidFill>
                <a:latin typeface="Inter" panose="02000503000000020004" pitchFamily="2" charset="0"/>
                <a:ea typeface="Inter" panose="02000503000000020004" pitchFamily="2" charset="0"/>
                <a:cs typeface="Monda"/>
                <a:sym typeface="Monda"/>
              </a:rPr>
              <a:t>()</a:t>
            </a:r>
          </a:p>
          <a:p>
            <a:pPr marL="457200" indent="-457200">
              <a:lnSpc>
                <a:spcPts val="4432"/>
              </a:lnSpc>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Imputed Missing Salary Values with Random Forest Regressor after encoding company, position, city features to be used as features to predict missing values</a:t>
            </a:r>
          </a:p>
          <a:p>
            <a:pPr marL="457200" indent="-457200" algn="l">
              <a:lnSpc>
                <a:spcPts val="4432"/>
              </a:lnSpc>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p:txBody>
      </p:sp>
      <p:sp>
        <p:nvSpPr>
          <p:cNvPr id="5" name="Freeform 5"/>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6" name="Freeform 6"/>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7" name="Freeform 7"/>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latin typeface="Inter" panose="02000503000000020004" pitchFamily="2" charset="0"/>
              <a:ea typeface="Inter" panose="02000503000000020004" pitchFamily="2" charset="0"/>
            </a:endParaRPr>
          </a:p>
        </p:txBody>
      </p:sp>
      <p:sp>
        <p:nvSpPr>
          <p:cNvPr id="8" name="TextBox 8"/>
          <p:cNvSpPr txBox="1"/>
          <p:nvPr/>
        </p:nvSpPr>
        <p:spPr>
          <a:xfrm>
            <a:off x="3529902" y="328774"/>
            <a:ext cx="11228195" cy="1509644"/>
          </a:xfrm>
          <a:prstGeom prst="rect">
            <a:avLst/>
          </a:prstGeom>
        </p:spPr>
        <p:txBody>
          <a:bodyPr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Data Cleaning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8F111-81F1-F5D8-D589-2EF41E77745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5EF7CAB5-A231-DDE7-510F-0082B447BF05}"/>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p>
        </p:txBody>
      </p:sp>
      <p:sp>
        <p:nvSpPr>
          <p:cNvPr id="3" name="Freeform 3">
            <a:extLst>
              <a:ext uri="{FF2B5EF4-FFF2-40B4-BE49-F238E27FC236}">
                <a16:creationId xmlns:a16="http://schemas.microsoft.com/office/drawing/2014/main" id="{AF778F16-5B9B-BE2F-7521-AED810EEA55E}"/>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a:extLst>
              <a:ext uri="{FF2B5EF4-FFF2-40B4-BE49-F238E27FC236}">
                <a16:creationId xmlns:a16="http://schemas.microsoft.com/office/drawing/2014/main" id="{961F18B7-F70B-B0E9-1764-FB9B9ECB2B1A}"/>
              </a:ext>
            </a:extLst>
          </p:cNvPr>
          <p:cNvSpPr txBox="1"/>
          <p:nvPr/>
        </p:nvSpPr>
        <p:spPr>
          <a:xfrm>
            <a:off x="2717451" y="2171700"/>
            <a:ext cx="12725400" cy="5623271"/>
          </a:xfrm>
          <a:prstGeom prst="rect">
            <a:avLst/>
          </a:prstGeom>
        </p:spPr>
        <p:txBody>
          <a:bodyPr wrap="square" lIns="0" tIns="0" rIns="0" bIns="0" rtlCol="0" anchor="t">
            <a:spAutoFit/>
          </a:bodyPr>
          <a:lstStyle/>
          <a:p>
            <a:pPr marL="457200" indent="-457200">
              <a:lnSpc>
                <a:spcPts val="4432"/>
              </a:lnSpc>
              <a:buFont typeface="Arial" panose="020B0604020202020204" pitchFamily="34" charset="0"/>
              <a:buChar char="•"/>
            </a:pPr>
            <a:r>
              <a:rPr lang="en-US" sz="3165" dirty="0">
                <a:solidFill>
                  <a:srgbClr val="050E9B"/>
                </a:solidFill>
                <a:latin typeface="Inter" panose="02000503000000020004" pitchFamily="2" charset="0"/>
                <a:ea typeface="Inter" panose="02000503000000020004" pitchFamily="2" charset="0"/>
                <a:cs typeface="Monda"/>
                <a:sym typeface="Monda"/>
              </a:rPr>
              <a:t>Engineered features from job descriptions using text extracting functions that use skills and skills category dictionaries made using online taxonomies, job descriptions, LinkedIn data, LLMs  and. Skills vectorized based on dictionary key indices to be used for machine Learning</a:t>
            </a:r>
          </a:p>
          <a:p>
            <a:pPr marL="457200" indent="-457200">
              <a:lnSpc>
                <a:spcPts val="4432"/>
              </a:lnSpc>
              <a:buFont typeface="Arial" panose="020B0604020202020204" pitchFamily="34" charset="0"/>
              <a:buChar char="•"/>
            </a:pPr>
            <a:endParaRPr lang="en-US" sz="3165" dirty="0">
              <a:solidFill>
                <a:srgbClr val="050E9B"/>
              </a:solidFill>
              <a:latin typeface="Inter" panose="02000503000000020004" pitchFamily="2" charset="0"/>
              <a:ea typeface="Inter" panose="02000503000000020004" pitchFamily="2" charset="0"/>
              <a:cs typeface="Monda"/>
              <a:sym typeface="Monda"/>
            </a:endParaRPr>
          </a:p>
          <a:p>
            <a:pPr marL="457200" indent="-457200">
              <a:lnSpc>
                <a:spcPts val="4432"/>
              </a:lnSpc>
              <a:buFont typeface="Arial" panose="020B0604020202020204" pitchFamily="34" charset="0"/>
              <a:buChar char="•"/>
            </a:pPr>
            <a:r>
              <a:rPr lang="en-US" sz="3165" dirty="0" err="1">
                <a:solidFill>
                  <a:srgbClr val="050E9B"/>
                </a:solidFill>
                <a:latin typeface="Inter" panose="02000503000000020004" pitchFamily="2" charset="0"/>
                <a:ea typeface="Inter" panose="02000503000000020004" pitchFamily="2" charset="0"/>
                <a:cs typeface="Monda"/>
                <a:sym typeface="Monda"/>
              </a:rPr>
              <a:t>skills_dict</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skill_categories</a:t>
            </a:r>
            <a:r>
              <a:rPr lang="en-US" sz="3165" dirty="0">
                <a:solidFill>
                  <a:srgbClr val="050E9B"/>
                </a:solidFill>
                <a:latin typeface="Inter" panose="02000503000000020004" pitchFamily="2" charset="0"/>
                <a:ea typeface="Inter" panose="02000503000000020004" pitchFamily="2" charset="0"/>
                <a:cs typeface="Monda"/>
                <a:sym typeface="Monda"/>
              </a:rPr>
              <a:t> are skill dictionaries</a:t>
            </a:r>
          </a:p>
          <a:p>
            <a:pPr marL="457200" indent="-457200">
              <a:lnSpc>
                <a:spcPts val="4432"/>
              </a:lnSpc>
              <a:buFont typeface="Arial" panose="020B0604020202020204" pitchFamily="34" charset="0"/>
              <a:buChar char="•"/>
            </a:pPr>
            <a:r>
              <a:rPr lang="en-US" sz="3165" dirty="0" err="1">
                <a:solidFill>
                  <a:srgbClr val="050E9B"/>
                </a:solidFill>
                <a:latin typeface="Inter" panose="02000503000000020004" pitchFamily="2" charset="0"/>
                <a:ea typeface="Inter" panose="02000503000000020004" pitchFamily="2" charset="0"/>
                <a:cs typeface="Monda"/>
                <a:sym typeface="Monda"/>
              </a:rPr>
              <a:t>extract_skills_with_categories</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count_skills</a:t>
            </a:r>
            <a:r>
              <a:rPr lang="en-US" sz="3165" dirty="0">
                <a:solidFill>
                  <a:srgbClr val="050E9B"/>
                </a:solidFill>
                <a:latin typeface="Inter" panose="02000503000000020004" pitchFamily="2" charset="0"/>
                <a:ea typeface="Inter" panose="02000503000000020004" pitchFamily="2" charset="0"/>
                <a:cs typeface="Monda"/>
                <a:sym typeface="Monda"/>
              </a:rPr>
              <a:t>, </a:t>
            </a:r>
            <a:r>
              <a:rPr lang="en-US" sz="3165" dirty="0" err="1">
                <a:solidFill>
                  <a:srgbClr val="050E9B"/>
                </a:solidFill>
                <a:latin typeface="Inter" panose="02000503000000020004" pitchFamily="2" charset="0"/>
                <a:ea typeface="Inter" panose="02000503000000020004" pitchFamily="2" charset="0"/>
                <a:cs typeface="Monda"/>
                <a:sym typeface="Monda"/>
              </a:rPr>
              <a:t>extract_skills</a:t>
            </a:r>
            <a:r>
              <a:rPr lang="en-US" sz="3165" dirty="0">
                <a:solidFill>
                  <a:srgbClr val="050E9B"/>
                </a:solidFill>
                <a:latin typeface="Inter" panose="02000503000000020004" pitchFamily="2" charset="0"/>
                <a:ea typeface="Inter" panose="02000503000000020004" pitchFamily="2" charset="0"/>
                <a:cs typeface="Monda"/>
                <a:sym typeface="Monda"/>
              </a:rPr>
              <a:t> functions are used to create the new features</a:t>
            </a:r>
          </a:p>
          <a:p>
            <a:pPr>
              <a:lnSpc>
                <a:spcPts val="4432"/>
              </a:lnSpc>
            </a:pPr>
            <a:endParaRPr lang="en-US" sz="3165" dirty="0">
              <a:solidFill>
                <a:srgbClr val="050E9B"/>
              </a:solidFill>
              <a:latin typeface="Inter" panose="02000503000000020004" pitchFamily="2" charset="0"/>
              <a:ea typeface="Inter" panose="02000503000000020004" pitchFamily="2" charset="0"/>
              <a:cs typeface="Monda"/>
              <a:sym typeface="Monda"/>
            </a:endParaRPr>
          </a:p>
        </p:txBody>
      </p:sp>
      <p:sp>
        <p:nvSpPr>
          <p:cNvPr id="5" name="Freeform 5">
            <a:extLst>
              <a:ext uri="{FF2B5EF4-FFF2-40B4-BE49-F238E27FC236}">
                <a16:creationId xmlns:a16="http://schemas.microsoft.com/office/drawing/2014/main" id="{10845EC9-CAB1-C31A-BAD6-2FF1BEB74E90}"/>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F9D1577F-4680-1563-DA0E-05E5857EB116}"/>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92FBD9A1-51A2-ED3B-DE22-764B92BB73E1}"/>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8995F9E1-F659-73A2-741D-B4C34D6FBD19}"/>
              </a:ext>
            </a:extLst>
          </p:cNvPr>
          <p:cNvSpPr txBox="1"/>
          <p:nvPr/>
        </p:nvSpPr>
        <p:spPr>
          <a:xfrm>
            <a:off x="2653602" y="200015"/>
            <a:ext cx="12853098" cy="1509644"/>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Feature Engineering</a:t>
            </a:r>
          </a:p>
        </p:txBody>
      </p:sp>
    </p:spTree>
    <p:extLst>
      <p:ext uri="{BB962C8B-B14F-4D97-AF65-F5344CB8AC3E}">
        <p14:creationId xmlns:p14="http://schemas.microsoft.com/office/powerpoint/2010/main" val="486458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9A848-6C68-E028-08AF-A0C6FA37084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45C3E1C-1B4F-AE43-3434-7E11355313C4}"/>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2204" r="-2204"/>
            </a:stretch>
          </a:blipFill>
        </p:spPr>
        <p:txBody>
          <a:bodyPr/>
          <a:lstStyle/>
          <a:p>
            <a:endParaRPr lang="en-IN"/>
          </a:p>
        </p:txBody>
      </p:sp>
      <p:sp>
        <p:nvSpPr>
          <p:cNvPr id="3" name="Freeform 3">
            <a:extLst>
              <a:ext uri="{FF2B5EF4-FFF2-40B4-BE49-F238E27FC236}">
                <a16:creationId xmlns:a16="http://schemas.microsoft.com/office/drawing/2014/main" id="{74202E32-C63F-DCE1-3EF5-9581953B5223}"/>
              </a:ext>
            </a:extLst>
          </p:cNvPr>
          <p:cNvSpPr/>
          <p:nvPr/>
        </p:nvSpPr>
        <p:spPr>
          <a:xfrm>
            <a:off x="-1584626" y="-740607"/>
            <a:ext cx="5226651" cy="4114800"/>
          </a:xfrm>
          <a:custGeom>
            <a:avLst/>
            <a:gdLst/>
            <a:ahLst/>
            <a:cxnLst/>
            <a:rect l="l" t="t" r="r" b="b"/>
            <a:pathLst>
              <a:path w="5226651" h="4114800">
                <a:moveTo>
                  <a:pt x="0" y="0"/>
                </a:moveTo>
                <a:lnTo>
                  <a:pt x="5226652" y="0"/>
                </a:lnTo>
                <a:lnTo>
                  <a:pt x="522665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4" name="TextBox 4">
            <a:extLst>
              <a:ext uri="{FF2B5EF4-FFF2-40B4-BE49-F238E27FC236}">
                <a16:creationId xmlns:a16="http://schemas.microsoft.com/office/drawing/2014/main" id="{6848AE0E-E029-9811-F9F7-B29389B66817}"/>
              </a:ext>
            </a:extLst>
          </p:cNvPr>
          <p:cNvSpPr txBox="1"/>
          <p:nvPr/>
        </p:nvSpPr>
        <p:spPr>
          <a:xfrm>
            <a:off x="2781300" y="2400300"/>
            <a:ext cx="12725400" cy="6833409"/>
          </a:xfrm>
          <a:prstGeom prst="rect">
            <a:avLst/>
          </a:prstGeom>
        </p:spPr>
        <p:txBody>
          <a:bodyPr wrap="square" lIns="0" tIns="0" rIns="0" bIns="0" rtlCol="0" anchor="t">
            <a:spAutoFit/>
          </a:bodyPr>
          <a:lstStyle/>
          <a:p>
            <a:pPr latinLnBrk="1"/>
            <a:r>
              <a:rPr lang="en-US" sz="3170" b="1" dirty="0">
                <a:solidFill>
                  <a:srgbClr val="1F3EA1"/>
                </a:solidFill>
                <a:latin typeface="Inter" panose="02000503000000020004" pitchFamily="2" charset="0"/>
                <a:ea typeface="Inter" panose="02000503000000020004" pitchFamily="2" charset="0"/>
              </a:rPr>
              <a:t>Features for Classification:</a:t>
            </a:r>
            <a:endParaRPr lang="en-US" sz="3170" dirty="0">
              <a:solidFill>
                <a:srgbClr val="1F3EA1"/>
              </a:solidFill>
              <a:latin typeface="Inter" panose="02000503000000020004" pitchFamily="2" charset="0"/>
              <a:ea typeface="Inter" panose="02000503000000020004" pitchFamily="2" charset="0"/>
            </a:endParaRPr>
          </a:p>
          <a:p>
            <a:pPr latinLnBrk="1"/>
            <a:r>
              <a:rPr lang="en-US" sz="3170" b="1" dirty="0">
                <a:solidFill>
                  <a:srgbClr val="1F3EA1"/>
                </a:solidFill>
                <a:latin typeface="Inter" panose="02000503000000020004" pitchFamily="2" charset="0"/>
                <a:ea typeface="Inter" panose="02000503000000020004" pitchFamily="2" charset="0"/>
              </a:rPr>
              <a:t>Text Features</a:t>
            </a:r>
            <a:r>
              <a:rPr lang="en-US" sz="3170" dirty="0">
                <a:solidFill>
                  <a:srgbClr val="1F3EA1"/>
                </a:solidFill>
                <a:latin typeface="Inter" panose="02000503000000020004" pitchFamily="2" charset="0"/>
                <a:ea typeface="Inter" panose="02000503000000020004" pitchFamily="2" charset="0"/>
              </a:rPr>
              <a:t>:</a:t>
            </a:r>
          </a:p>
          <a:p>
            <a:pPr latinLnBrk="1"/>
            <a:r>
              <a:rPr lang="en-US" sz="3170" dirty="0">
                <a:solidFill>
                  <a:srgbClr val="1F3EA1"/>
                </a:solidFill>
                <a:latin typeface="Inter" panose="02000503000000020004" pitchFamily="2" charset="0"/>
                <a:ea typeface="Inter" panose="02000503000000020004" pitchFamily="2" charset="0"/>
              </a:rPr>
              <a:t>- Skills text processed via TF-IDF (100 most important terms)</a:t>
            </a:r>
          </a:p>
          <a:p>
            <a:pPr latinLnBrk="1"/>
            <a:r>
              <a:rPr lang="en-US" sz="3170" dirty="0">
                <a:solidFill>
                  <a:srgbClr val="1F3EA1"/>
                </a:solidFill>
                <a:latin typeface="Inter" panose="02000503000000020004" pitchFamily="2" charset="0"/>
                <a:ea typeface="Inter" panose="02000503000000020004" pitchFamily="2" charset="0"/>
              </a:rPr>
              <a:t>- Includes unigrams and bigrams (e.g., "</a:t>
            </a:r>
            <a:r>
              <a:rPr lang="en-US" sz="3170" dirty="0" err="1">
                <a:solidFill>
                  <a:srgbClr val="1F3EA1"/>
                </a:solidFill>
                <a:latin typeface="Inter" panose="02000503000000020004" pitchFamily="2" charset="0"/>
                <a:ea typeface="Inter" panose="02000503000000020004" pitchFamily="2" charset="0"/>
              </a:rPr>
              <a:t>machine_learning</a:t>
            </a:r>
            <a:r>
              <a:rPr lang="en-US" sz="3170" dirty="0">
                <a:solidFill>
                  <a:srgbClr val="1F3EA1"/>
                </a:solidFill>
                <a:latin typeface="Inter" panose="02000503000000020004" pitchFamily="2" charset="0"/>
                <a:ea typeface="Inter" panose="02000503000000020004" pitchFamily="2" charset="0"/>
              </a:rPr>
              <a:t>")</a:t>
            </a:r>
          </a:p>
          <a:p>
            <a:pPr latinLnBrk="1"/>
            <a:endParaRPr lang="en-US" sz="3170" dirty="0">
              <a:solidFill>
                <a:srgbClr val="1F3EA1"/>
              </a:solidFill>
              <a:latin typeface="Inter" panose="02000503000000020004" pitchFamily="2" charset="0"/>
              <a:ea typeface="Inter" panose="02000503000000020004" pitchFamily="2" charset="0"/>
            </a:endParaRPr>
          </a:p>
          <a:p>
            <a:pPr latinLnBrk="1"/>
            <a:r>
              <a:rPr lang="en-US" sz="3170" b="1" dirty="0">
                <a:solidFill>
                  <a:srgbClr val="1F3EA1"/>
                </a:solidFill>
                <a:latin typeface="Inter" panose="02000503000000020004" pitchFamily="2" charset="0"/>
                <a:ea typeface="Inter" panose="02000503000000020004" pitchFamily="2" charset="0"/>
              </a:rPr>
              <a:t>Numeric Features</a:t>
            </a:r>
            <a:r>
              <a:rPr lang="en-US" sz="3170" dirty="0">
                <a:solidFill>
                  <a:srgbClr val="1F3EA1"/>
                </a:solidFill>
                <a:latin typeface="Inter" panose="02000503000000020004" pitchFamily="2" charset="0"/>
                <a:ea typeface="Inter" panose="02000503000000020004" pitchFamily="2" charset="0"/>
              </a:rPr>
              <a:t>:</a:t>
            </a:r>
          </a:p>
          <a:p>
            <a:pPr latinLnBrk="1"/>
            <a:r>
              <a:rPr lang="en-US" sz="3170" dirty="0">
                <a:solidFill>
                  <a:srgbClr val="1F3EA1"/>
                </a:solidFill>
                <a:latin typeface="Inter" panose="02000503000000020004" pitchFamily="2" charset="0"/>
                <a:ea typeface="Inter" panose="02000503000000020004" pitchFamily="2" charset="0"/>
              </a:rPr>
              <a:t>- Company encoding (</a:t>
            </a:r>
            <a:r>
              <a:rPr lang="en-US" sz="3170" dirty="0" err="1">
                <a:solidFill>
                  <a:srgbClr val="1F3EA1"/>
                </a:solidFill>
                <a:latin typeface="Inter" panose="02000503000000020004" pitchFamily="2" charset="0"/>
                <a:ea typeface="Inter" panose="02000503000000020004" pitchFamily="2" charset="0"/>
              </a:rPr>
              <a:t>company_encoded</a:t>
            </a:r>
            <a:r>
              <a:rPr lang="en-US" sz="3170" dirty="0">
                <a:solidFill>
                  <a:srgbClr val="1F3EA1"/>
                </a:solidFill>
                <a:latin typeface="Inter" panose="02000503000000020004" pitchFamily="2" charset="0"/>
                <a:ea typeface="Inter" panose="02000503000000020004" pitchFamily="2" charset="0"/>
              </a:rPr>
              <a:t>)</a:t>
            </a:r>
          </a:p>
          <a:p>
            <a:pPr latinLnBrk="1"/>
            <a:r>
              <a:rPr lang="en-US" sz="3170" dirty="0">
                <a:solidFill>
                  <a:srgbClr val="1F3EA1"/>
                </a:solidFill>
                <a:latin typeface="Inter" panose="02000503000000020004" pitchFamily="2" charset="0"/>
                <a:ea typeface="Inter" panose="02000503000000020004" pitchFamily="2" charset="0"/>
              </a:rPr>
              <a:t>- Location encoding (</a:t>
            </a:r>
            <a:r>
              <a:rPr lang="en-US" sz="3170" dirty="0" err="1">
                <a:solidFill>
                  <a:srgbClr val="1F3EA1"/>
                </a:solidFill>
                <a:latin typeface="Inter" panose="02000503000000020004" pitchFamily="2" charset="0"/>
                <a:ea typeface="Inter" panose="02000503000000020004" pitchFamily="2" charset="0"/>
              </a:rPr>
              <a:t>city_encoded</a:t>
            </a:r>
            <a:r>
              <a:rPr lang="en-US" sz="3170" dirty="0">
                <a:solidFill>
                  <a:srgbClr val="1F3EA1"/>
                </a:solidFill>
                <a:latin typeface="Inter" panose="02000503000000020004" pitchFamily="2" charset="0"/>
                <a:ea typeface="Inter" panose="02000503000000020004" pitchFamily="2" charset="0"/>
              </a:rPr>
              <a:t>) </a:t>
            </a:r>
          </a:p>
          <a:p>
            <a:pPr latinLnBrk="1"/>
            <a:r>
              <a:rPr lang="en-US" sz="3170" dirty="0">
                <a:solidFill>
                  <a:srgbClr val="1F3EA1"/>
                </a:solidFill>
                <a:latin typeface="Inter" panose="02000503000000020004" pitchFamily="2" charset="0"/>
                <a:ea typeface="Inter" panose="02000503000000020004" pitchFamily="2" charset="0"/>
              </a:rPr>
              <a:t>- Skills metrics (</a:t>
            </a:r>
            <a:r>
              <a:rPr lang="en-US" sz="3170" dirty="0" err="1">
                <a:solidFill>
                  <a:srgbClr val="1F3EA1"/>
                </a:solidFill>
                <a:latin typeface="Inter" panose="02000503000000020004" pitchFamily="2" charset="0"/>
                <a:ea typeface="Inter" panose="02000503000000020004" pitchFamily="2" charset="0"/>
              </a:rPr>
              <a:t>total_skills</a:t>
            </a:r>
            <a:r>
              <a:rPr lang="en-US" sz="3170" dirty="0">
                <a:solidFill>
                  <a:srgbClr val="1F3EA1"/>
                </a:solidFill>
                <a:latin typeface="Inter" panose="02000503000000020004" pitchFamily="2" charset="0"/>
                <a:ea typeface="Inter" panose="02000503000000020004" pitchFamily="2" charset="0"/>
              </a:rPr>
              <a:t>, </a:t>
            </a:r>
            <a:r>
              <a:rPr lang="en-US" sz="3170" dirty="0" err="1">
                <a:solidFill>
                  <a:srgbClr val="1F3EA1"/>
                </a:solidFill>
                <a:latin typeface="Inter" panose="02000503000000020004" pitchFamily="2" charset="0"/>
                <a:ea typeface="Inter" panose="02000503000000020004" pitchFamily="2" charset="0"/>
              </a:rPr>
              <a:t>skills_count_all</a:t>
            </a:r>
            <a:r>
              <a:rPr lang="en-US" sz="3170" dirty="0">
                <a:solidFill>
                  <a:srgbClr val="1F3EA1"/>
                </a:solidFill>
                <a:latin typeface="Inter" panose="02000503000000020004" pitchFamily="2" charset="0"/>
                <a:ea typeface="Inter" panose="02000503000000020004" pitchFamily="2" charset="0"/>
              </a:rPr>
              <a:t>)</a:t>
            </a:r>
          </a:p>
          <a:p>
            <a:pPr latinLnBrk="1"/>
            <a:r>
              <a:rPr lang="en-US" sz="3170" dirty="0">
                <a:solidFill>
                  <a:srgbClr val="1F3EA1"/>
                </a:solidFill>
                <a:latin typeface="Inter" panose="02000503000000020004" pitchFamily="2" charset="0"/>
                <a:ea typeface="Inter" panose="02000503000000020004" pitchFamily="2" charset="0"/>
              </a:rPr>
              <a:t>- Salary information (</a:t>
            </a:r>
            <a:r>
              <a:rPr lang="en-US" sz="3170" dirty="0" err="1">
                <a:solidFill>
                  <a:srgbClr val="1F3EA1"/>
                </a:solidFill>
                <a:latin typeface="Inter" panose="02000503000000020004" pitchFamily="2" charset="0"/>
                <a:ea typeface="Inter" panose="02000503000000020004" pitchFamily="2" charset="0"/>
              </a:rPr>
              <a:t>min_salary</a:t>
            </a:r>
            <a:r>
              <a:rPr lang="en-US" sz="3170" dirty="0">
                <a:solidFill>
                  <a:srgbClr val="1F3EA1"/>
                </a:solidFill>
                <a:latin typeface="Inter" panose="02000503000000020004" pitchFamily="2" charset="0"/>
                <a:ea typeface="Inter" panose="02000503000000020004" pitchFamily="2" charset="0"/>
              </a:rPr>
              <a:t>, </a:t>
            </a:r>
            <a:r>
              <a:rPr lang="en-US" sz="3170" dirty="0" err="1">
                <a:solidFill>
                  <a:srgbClr val="1F3EA1"/>
                </a:solidFill>
                <a:latin typeface="Inter" panose="02000503000000020004" pitchFamily="2" charset="0"/>
                <a:ea typeface="Inter" panose="02000503000000020004" pitchFamily="2" charset="0"/>
              </a:rPr>
              <a:t>max_salary</a:t>
            </a:r>
            <a:r>
              <a:rPr lang="en-US" sz="3170" dirty="0">
                <a:solidFill>
                  <a:srgbClr val="1F3EA1"/>
                </a:solidFill>
                <a:latin typeface="Inter" panose="02000503000000020004" pitchFamily="2" charset="0"/>
                <a:ea typeface="Inter" panose="02000503000000020004" pitchFamily="2" charset="0"/>
              </a:rPr>
              <a:t>, </a:t>
            </a:r>
            <a:r>
              <a:rPr lang="en-US" sz="3170" dirty="0" err="1">
                <a:solidFill>
                  <a:srgbClr val="1F3EA1"/>
                </a:solidFill>
                <a:latin typeface="Inter" panose="02000503000000020004" pitchFamily="2" charset="0"/>
                <a:ea typeface="Inter" panose="02000503000000020004" pitchFamily="2" charset="0"/>
              </a:rPr>
              <a:t>average_salary</a:t>
            </a:r>
            <a:r>
              <a:rPr lang="en-US" sz="3170" dirty="0">
                <a:solidFill>
                  <a:srgbClr val="1F3EA1"/>
                </a:solidFill>
                <a:latin typeface="Inter" panose="02000503000000020004" pitchFamily="2" charset="0"/>
                <a:ea typeface="Inter" panose="02000503000000020004" pitchFamily="2" charset="0"/>
              </a:rPr>
              <a:t>)</a:t>
            </a:r>
          </a:p>
          <a:p>
            <a:pPr latinLnBrk="1"/>
            <a:r>
              <a:rPr lang="en-US" sz="3170" dirty="0">
                <a:solidFill>
                  <a:srgbClr val="1F3EA1"/>
                </a:solidFill>
                <a:latin typeface="Inter" panose="02000503000000020004" pitchFamily="2" charset="0"/>
                <a:ea typeface="Inter" panose="02000503000000020004" pitchFamily="2" charset="0"/>
              </a:rPr>
              <a:t>- Title indicators (</a:t>
            </a:r>
            <a:r>
              <a:rPr lang="en-US" sz="3170" dirty="0" err="1">
                <a:solidFill>
                  <a:srgbClr val="1F3EA1"/>
                </a:solidFill>
                <a:latin typeface="Inter" panose="02000503000000020004" pitchFamily="2" charset="0"/>
                <a:ea typeface="Inter" panose="02000503000000020004" pitchFamily="2" charset="0"/>
              </a:rPr>
              <a:t>has_scientist</a:t>
            </a:r>
            <a:r>
              <a:rPr lang="en-US" sz="3170" dirty="0">
                <a:solidFill>
                  <a:srgbClr val="1F3EA1"/>
                </a:solidFill>
                <a:latin typeface="Inter" panose="02000503000000020004" pitchFamily="2" charset="0"/>
                <a:ea typeface="Inter" panose="02000503000000020004" pitchFamily="2" charset="0"/>
              </a:rPr>
              <a:t>, </a:t>
            </a:r>
            <a:r>
              <a:rPr lang="en-US" sz="3170" dirty="0" err="1">
                <a:solidFill>
                  <a:srgbClr val="1F3EA1"/>
                </a:solidFill>
                <a:latin typeface="Inter" panose="02000503000000020004" pitchFamily="2" charset="0"/>
                <a:ea typeface="Inter" panose="02000503000000020004" pitchFamily="2" charset="0"/>
              </a:rPr>
              <a:t>has_engineer</a:t>
            </a:r>
            <a:r>
              <a:rPr lang="en-US" sz="3170" dirty="0">
                <a:solidFill>
                  <a:srgbClr val="1F3EA1"/>
                </a:solidFill>
                <a:latin typeface="Inter" panose="02000503000000020004" pitchFamily="2" charset="0"/>
                <a:ea typeface="Inter" panose="02000503000000020004" pitchFamily="2" charset="0"/>
              </a:rPr>
              <a:t>, </a:t>
            </a:r>
            <a:r>
              <a:rPr lang="en-US" sz="3170" dirty="0" err="1">
                <a:solidFill>
                  <a:srgbClr val="1F3EA1"/>
                </a:solidFill>
                <a:latin typeface="Inter" panose="02000503000000020004" pitchFamily="2" charset="0"/>
                <a:ea typeface="Inter" panose="02000503000000020004" pitchFamily="2" charset="0"/>
              </a:rPr>
              <a:t>has_analyst</a:t>
            </a:r>
            <a:r>
              <a:rPr lang="en-US" sz="3170" dirty="0">
                <a:solidFill>
                  <a:srgbClr val="1F3EA1"/>
                </a:solidFill>
                <a:latin typeface="Inter" panose="02000503000000020004" pitchFamily="2" charset="0"/>
                <a:ea typeface="Inter" panose="02000503000000020004" pitchFamily="2" charset="0"/>
              </a:rPr>
              <a:t>, </a:t>
            </a:r>
            <a:r>
              <a:rPr lang="en-US" sz="3170" dirty="0" err="1">
                <a:solidFill>
                  <a:srgbClr val="1F3EA1"/>
                </a:solidFill>
                <a:latin typeface="Inter" panose="02000503000000020004" pitchFamily="2" charset="0"/>
                <a:ea typeface="Inter" panose="02000503000000020004" pitchFamily="2" charset="0"/>
              </a:rPr>
              <a:t>has_architect</a:t>
            </a:r>
            <a:r>
              <a:rPr lang="en-US" sz="3170" dirty="0">
                <a:solidFill>
                  <a:srgbClr val="1F3EA1"/>
                </a:solidFill>
                <a:latin typeface="Inter" panose="02000503000000020004" pitchFamily="2" charset="0"/>
                <a:ea typeface="Inter" panose="02000503000000020004" pitchFamily="2" charset="0"/>
              </a:rPr>
              <a:t>, </a:t>
            </a:r>
            <a:r>
              <a:rPr lang="en-US" sz="3170" dirty="0" err="1">
                <a:solidFill>
                  <a:srgbClr val="1F3EA1"/>
                </a:solidFill>
                <a:latin typeface="Inter" panose="02000503000000020004" pitchFamily="2" charset="0"/>
                <a:ea typeface="Inter" panose="02000503000000020004" pitchFamily="2" charset="0"/>
              </a:rPr>
              <a:t>has_research</a:t>
            </a:r>
            <a:r>
              <a:rPr lang="en-US" sz="3170" dirty="0">
                <a:solidFill>
                  <a:srgbClr val="1F3EA1"/>
                </a:solidFill>
                <a:latin typeface="Inter" panose="02000503000000020004" pitchFamily="2" charset="0"/>
                <a:ea typeface="Inter" panose="02000503000000020004" pitchFamily="2" charset="0"/>
              </a:rPr>
              <a:t>)</a:t>
            </a:r>
          </a:p>
          <a:p>
            <a:br>
              <a:rPr lang="en-US" sz="3200" dirty="0"/>
            </a:br>
            <a:endParaRPr lang="en-US" sz="3165" dirty="0">
              <a:solidFill>
                <a:srgbClr val="050E9B"/>
              </a:solidFill>
              <a:latin typeface="Inter" panose="02000503000000020004" pitchFamily="2" charset="0"/>
              <a:ea typeface="Inter" panose="02000503000000020004" pitchFamily="2" charset="0"/>
              <a:cs typeface="Monda"/>
              <a:sym typeface="Monda"/>
            </a:endParaRPr>
          </a:p>
        </p:txBody>
      </p:sp>
      <p:sp>
        <p:nvSpPr>
          <p:cNvPr id="5" name="Freeform 5">
            <a:extLst>
              <a:ext uri="{FF2B5EF4-FFF2-40B4-BE49-F238E27FC236}">
                <a16:creationId xmlns:a16="http://schemas.microsoft.com/office/drawing/2014/main" id="{997BB810-A02E-7C0B-3B61-A53FCD2D3807}"/>
              </a:ext>
            </a:extLst>
          </p:cNvPr>
          <p:cNvSpPr/>
          <p:nvPr/>
        </p:nvSpPr>
        <p:spPr>
          <a:xfrm flipH="1" flipV="1">
            <a:off x="14645974" y="7042697"/>
            <a:ext cx="5226651" cy="4114800"/>
          </a:xfrm>
          <a:custGeom>
            <a:avLst/>
            <a:gdLst/>
            <a:ahLst/>
            <a:cxnLst/>
            <a:rect l="l" t="t" r="r" b="b"/>
            <a:pathLst>
              <a:path w="5226651" h="4114800">
                <a:moveTo>
                  <a:pt x="5226652" y="4114800"/>
                </a:moveTo>
                <a:lnTo>
                  <a:pt x="0" y="4114800"/>
                </a:lnTo>
                <a:lnTo>
                  <a:pt x="0" y="0"/>
                </a:lnTo>
                <a:lnTo>
                  <a:pt x="5226652" y="0"/>
                </a:lnTo>
                <a:lnTo>
                  <a:pt x="5226652" y="411480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6" name="Freeform 6">
            <a:extLst>
              <a:ext uri="{FF2B5EF4-FFF2-40B4-BE49-F238E27FC236}">
                <a16:creationId xmlns:a16="http://schemas.microsoft.com/office/drawing/2014/main" id="{BC5B946A-C073-6131-C05A-9312CBA4067E}"/>
              </a:ext>
            </a:extLst>
          </p:cNvPr>
          <p:cNvSpPr/>
          <p:nvPr/>
        </p:nvSpPr>
        <p:spPr>
          <a:xfrm>
            <a:off x="15729343" y="-740607"/>
            <a:ext cx="3059915" cy="4114800"/>
          </a:xfrm>
          <a:custGeom>
            <a:avLst/>
            <a:gdLst/>
            <a:ahLst/>
            <a:cxnLst/>
            <a:rect l="l" t="t" r="r" b="b"/>
            <a:pathLst>
              <a:path w="3059915" h="4114800">
                <a:moveTo>
                  <a:pt x="0" y="0"/>
                </a:moveTo>
                <a:lnTo>
                  <a:pt x="3059914" y="0"/>
                </a:lnTo>
                <a:lnTo>
                  <a:pt x="305991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7" name="Freeform 7">
            <a:extLst>
              <a:ext uri="{FF2B5EF4-FFF2-40B4-BE49-F238E27FC236}">
                <a16:creationId xmlns:a16="http://schemas.microsoft.com/office/drawing/2014/main" id="{C5B1B380-37CE-CCBC-5643-DE2AA47D0483}"/>
              </a:ext>
            </a:extLst>
          </p:cNvPr>
          <p:cNvSpPr/>
          <p:nvPr/>
        </p:nvSpPr>
        <p:spPr>
          <a:xfrm flipH="1" flipV="1">
            <a:off x="-501257" y="7042697"/>
            <a:ext cx="3059915" cy="4114800"/>
          </a:xfrm>
          <a:custGeom>
            <a:avLst/>
            <a:gdLst/>
            <a:ahLst/>
            <a:cxnLst/>
            <a:rect l="l" t="t" r="r" b="b"/>
            <a:pathLst>
              <a:path w="3059915" h="4114800">
                <a:moveTo>
                  <a:pt x="3059914" y="4114800"/>
                </a:moveTo>
                <a:lnTo>
                  <a:pt x="0" y="4114800"/>
                </a:lnTo>
                <a:lnTo>
                  <a:pt x="0" y="0"/>
                </a:lnTo>
                <a:lnTo>
                  <a:pt x="3059914" y="0"/>
                </a:lnTo>
                <a:lnTo>
                  <a:pt x="3059914" y="411480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
        <p:nvSpPr>
          <p:cNvPr id="8" name="TextBox 8">
            <a:extLst>
              <a:ext uri="{FF2B5EF4-FFF2-40B4-BE49-F238E27FC236}">
                <a16:creationId xmlns:a16="http://schemas.microsoft.com/office/drawing/2014/main" id="{797D88F1-B417-D91F-2960-A1CDF52C1BD6}"/>
              </a:ext>
            </a:extLst>
          </p:cNvPr>
          <p:cNvSpPr txBox="1"/>
          <p:nvPr/>
        </p:nvSpPr>
        <p:spPr>
          <a:xfrm>
            <a:off x="3166864" y="323598"/>
            <a:ext cx="12853098" cy="1509644"/>
          </a:xfrm>
          <a:prstGeom prst="rect">
            <a:avLst/>
          </a:prstGeom>
        </p:spPr>
        <p:txBody>
          <a:bodyPr wrap="square" lIns="0" tIns="0" rIns="0" bIns="0" rtlCol="0" anchor="t">
            <a:spAutoFit/>
          </a:bodyPr>
          <a:lstStyle/>
          <a:p>
            <a:pPr algn="ctr">
              <a:lnSpc>
                <a:spcPts val="13375"/>
              </a:lnSpc>
            </a:pPr>
            <a:r>
              <a:rPr lang="en-US" sz="7200" u="sng" dirty="0">
                <a:solidFill>
                  <a:srgbClr val="050E9B"/>
                </a:solidFill>
                <a:latin typeface="Inter" panose="02000503000000020004" pitchFamily="2" charset="0"/>
                <a:ea typeface="Inter" panose="02000503000000020004" pitchFamily="2" charset="0"/>
                <a:cs typeface="Merriweather Sans"/>
                <a:sym typeface="Merriweather Sans"/>
              </a:rPr>
              <a:t>Feature selection</a:t>
            </a:r>
          </a:p>
        </p:txBody>
      </p:sp>
    </p:spTree>
    <p:extLst>
      <p:ext uri="{BB962C8B-B14F-4D97-AF65-F5344CB8AC3E}">
        <p14:creationId xmlns:p14="http://schemas.microsoft.com/office/powerpoint/2010/main" val="3680755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275</TotalTime>
  <Words>1502</Words>
  <Application>Microsoft Office PowerPoint</Application>
  <PresentationFormat>Custom</PresentationFormat>
  <Paragraphs>158</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Wingdings</vt:lpstr>
      <vt:lpstr>Calibri Light</vt:lpstr>
      <vt:lpstr>Arial</vt:lpstr>
      <vt:lpstr>Calibri</vt:lpstr>
      <vt:lpstr>Inter</vt:lpstr>
      <vt:lpstr>Aptos</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Professional Geometric Presentation</dc:title>
  <dc:creator>Aryan S Nair</dc:creator>
  <cp:lastModifiedBy>Arjun S Nair</cp:lastModifiedBy>
  <cp:revision>94</cp:revision>
  <dcterms:created xsi:type="dcterms:W3CDTF">2006-08-16T00:00:00Z</dcterms:created>
  <dcterms:modified xsi:type="dcterms:W3CDTF">2025-10-23T21:58:05Z</dcterms:modified>
  <dc:identifier>DAG2Wwj-WTg</dc:identifier>
</cp:coreProperties>
</file>