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8"/>
  </p:notesMasterIdLst>
  <p:sldIdLst>
    <p:sldId id="256" r:id="rId2"/>
    <p:sldId id="292" r:id="rId3"/>
    <p:sldId id="289"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93" r:id="rId20"/>
    <p:sldId id="291" r:id="rId21"/>
    <p:sldId id="290" r:id="rId22"/>
    <p:sldId id="273" r:id="rId23"/>
    <p:sldId id="274" r:id="rId24"/>
    <p:sldId id="275" r:id="rId25"/>
    <p:sldId id="276" r:id="rId26"/>
    <p:sldId id="277" r:id="rId27"/>
    <p:sldId id="278" r:id="rId28"/>
    <p:sldId id="279" r:id="rId29"/>
    <p:sldId id="280" r:id="rId30"/>
    <p:sldId id="282" r:id="rId31"/>
    <p:sldId id="288" r:id="rId32"/>
    <p:sldId id="283" r:id="rId33"/>
    <p:sldId id="284" r:id="rId34"/>
    <p:sldId id="285" r:id="rId35"/>
    <p:sldId id="286"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766F1A-14BB-4844-BF19-8F259DAB4DF6}" v="6" dt="2023-02-21T04:14:10.917"/>
    <p1510:client id="{3454A2CC-699E-48F2-88BE-DA161C43D74E}" v="9" dt="2023-02-21T15:09:51.388"/>
    <p1510:client id="{483203B7-0992-4571-9FE1-D8AC2365BFAF}" v="202" dt="2023-02-21T01:57:48.241"/>
    <p1510:client id="{50E8A936-1B05-1F4B-AEE9-04395915DBC5}" v="181" dt="2023-02-21T20:40:27.928"/>
    <p1510:client id="{80CCE6A4-3FFD-4F46-8BF0-CEE2574B36DF}" v="1" dt="2023-02-21T05:08:05.807"/>
    <p1510:client id="{ABAE8F22-4C15-40CB-B780-527CD13AFDB9}" v="1" dt="2023-02-21T05:33:57.908"/>
    <p1510:client id="{AC44464D-9490-4A8D-90FA-F6C6A7036951}" v="7" dt="2023-02-21T12:57:57.644"/>
    <p1510:client id="{CF1AB0BA-A63B-40DA-8510-C9100798C701}" v="16" dt="2023-02-21T04:12:31.183"/>
    <p1510:client id="{DE188C0B-8CB7-4948-A1CC-E023F2F670B1}" v="11" dt="2023-02-21T20:05:34.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3"/>
  </p:normalViewPr>
  <p:slideViewPr>
    <p:cSldViewPr snapToGrid="0">
      <p:cViewPr varScale="1">
        <p:scale>
          <a:sx n="118" d="100"/>
          <a:sy n="118" d="100"/>
        </p:scale>
        <p:origin x="6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han, Prithvi" userId="1c7af06c-a653-48dd-bfeb-50e818883b3c" providerId="ADAL" clId="{50E8A936-1B05-1F4B-AEE9-04395915DBC5}"/>
    <pc:docChg chg="undo custSel addSld delSld modSld">
      <pc:chgData name="Chauhan, Prithvi" userId="1c7af06c-a653-48dd-bfeb-50e818883b3c" providerId="ADAL" clId="{50E8A936-1B05-1F4B-AEE9-04395915DBC5}" dt="2023-02-21T21:17:35.060" v="263" actId="20577"/>
      <pc:docMkLst>
        <pc:docMk/>
      </pc:docMkLst>
      <pc:sldChg chg="modSp mod">
        <pc:chgData name="Chauhan, Prithvi" userId="1c7af06c-a653-48dd-bfeb-50e818883b3c" providerId="ADAL" clId="{50E8A936-1B05-1F4B-AEE9-04395915DBC5}" dt="2023-02-21T21:17:35.060" v="263" actId="20577"/>
        <pc:sldMkLst>
          <pc:docMk/>
          <pc:sldMk cId="3297730016" sldId="256"/>
        </pc:sldMkLst>
        <pc:spChg chg="mod">
          <ac:chgData name="Chauhan, Prithvi" userId="1c7af06c-a653-48dd-bfeb-50e818883b3c" providerId="ADAL" clId="{50E8A936-1B05-1F4B-AEE9-04395915DBC5}" dt="2023-02-21T21:17:35.060" v="263" actId="20577"/>
          <ac:spMkLst>
            <pc:docMk/>
            <pc:sldMk cId="3297730016" sldId="256"/>
            <ac:spMk id="3" creationId="{4B401CC2-A6B7-03B1-1BBC-6ECDCA0FDC31}"/>
          </ac:spMkLst>
        </pc:spChg>
      </pc:sldChg>
      <pc:sldChg chg="modAnim">
        <pc:chgData name="Chauhan, Prithvi" userId="1c7af06c-a653-48dd-bfeb-50e818883b3c" providerId="ADAL" clId="{50E8A936-1B05-1F4B-AEE9-04395915DBC5}" dt="2023-02-21T20:40:16.532" v="259"/>
        <pc:sldMkLst>
          <pc:docMk/>
          <pc:sldMk cId="1956963438" sldId="258"/>
        </pc:sldMkLst>
      </pc:sldChg>
      <pc:sldChg chg="modSp modAnim modNotesTx">
        <pc:chgData name="Chauhan, Prithvi" userId="1c7af06c-a653-48dd-bfeb-50e818883b3c" providerId="ADAL" clId="{50E8A936-1B05-1F4B-AEE9-04395915DBC5}" dt="2023-02-21T20:40:27.928" v="261"/>
        <pc:sldMkLst>
          <pc:docMk/>
          <pc:sldMk cId="3107184125" sldId="259"/>
        </pc:sldMkLst>
        <pc:graphicFrameChg chg="mod">
          <ac:chgData name="Chauhan, Prithvi" userId="1c7af06c-a653-48dd-bfeb-50e818883b3c" providerId="ADAL" clId="{50E8A936-1B05-1F4B-AEE9-04395915DBC5}" dt="2023-02-21T05:39:39.279" v="247" actId="20577"/>
          <ac:graphicFrameMkLst>
            <pc:docMk/>
            <pc:sldMk cId="3107184125" sldId="259"/>
            <ac:graphicFrameMk id="9" creationId="{34D1B9D1-539D-9991-5C83-BB1E9CA9C7CE}"/>
          </ac:graphicFrameMkLst>
        </pc:graphicFrameChg>
      </pc:sldChg>
      <pc:sldChg chg="modSp mod">
        <pc:chgData name="Chauhan, Prithvi" userId="1c7af06c-a653-48dd-bfeb-50e818883b3c" providerId="ADAL" clId="{50E8A936-1B05-1F4B-AEE9-04395915DBC5}" dt="2023-02-21T19:52:44.033" v="252" actId="20577"/>
        <pc:sldMkLst>
          <pc:docMk/>
          <pc:sldMk cId="567416092" sldId="289"/>
        </pc:sldMkLst>
        <pc:spChg chg="mod">
          <ac:chgData name="Chauhan, Prithvi" userId="1c7af06c-a653-48dd-bfeb-50e818883b3c" providerId="ADAL" clId="{50E8A936-1B05-1F4B-AEE9-04395915DBC5}" dt="2023-02-21T19:52:44.033" v="252" actId="20577"/>
          <ac:spMkLst>
            <pc:docMk/>
            <pc:sldMk cId="567416092" sldId="289"/>
            <ac:spMk id="3" creationId="{18D0B30C-46D9-E8C6-479D-0F5AC3DAFD0E}"/>
          </ac:spMkLst>
        </pc:spChg>
      </pc:sldChg>
      <pc:sldChg chg="addSp delSp modSp add del mod">
        <pc:chgData name="Chauhan, Prithvi" userId="1c7af06c-a653-48dd-bfeb-50e818883b3c" providerId="ADAL" clId="{50E8A936-1B05-1F4B-AEE9-04395915DBC5}" dt="2023-02-21T05:33:28.019" v="187" actId="12"/>
        <pc:sldMkLst>
          <pc:docMk/>
          <pc:sldMk cId="1316915753" sldId="292"/>
        </pc:sldMkLst>
        <pc:spChg chg="mod">
          <ac:chgData name="Chauhan, Prithvi" userId="1c7af06c-a653-48dd-bfeb-50e818883b3c" providerId="ADAL" clId="{50E8A936-1B05-1F4B-AEE9-04395915DBC5}" dt="2023-02-21T05:33:16.390" v="186" actId="26606"/>
          <ac:spMkLst>
            <pc:docMk/>
            <pc:sldMk cId="1316915753" sldId="292"/>
            <ac:spMk id="2" creationId="{2DFD0965-3DA6-4033-495E-D90EA82A9E51}"/>
          </ac:spMkLst>
        </pc:spChg>
        <pc:spChg chg="add mod">
          <ac:chgData name="Chauhan, Prithvi" userId="1c7af06c-a653-48dd-bfeb-50e818883b3c" providerId="ADAL" clId="{50E8A936-1B05-1F4B-AEE9-04395915DBC5}" dt="2023-02-21T05:33:28.019" v="187" actId="12"/>
          <ac:spMkLst>
            <pc:docMk/>
            <pc:sldMk cId="1316915753" sldId="292"/>
            <ac:spMk id="3" creationId="{D3524046-5E28-FDA0-378A-8872225E2FB5}"/>
          </ac:spMkLst>
        </pc:spChg>
        <pc:spChg chg="del">
          <ac:chgData name="Chauhan, Prithvi" userId="1c7af06c-a653-48dd-bfeb-50e818883b3c" providerId="ADAL" clId="{50E8A936-1B05-1F4B-AEE9-04395915DBC5}" dt="2023-02-21T05:33:16.390" v="186" actId="26606"/>
          <ac:spMkLst>
            <pc:docMk/>
            <pc:sldMk cId="1316915753" sldId="292"/>
            <ac:spMk id="38" creationId="{4EFE82FE-7465-AE46-88DF-34D347E83B84}"/>
          </ac:spMkLst>
        </pc:spChg>
        <pc:spChg chg="del">
          <ac:chgData name="Chauhan, Prithvi" userId="1c7af06c-a653-48dd-bfeb-50e818883b3c" providerId="ADAL" clId="{50E8A936-1B05-1F4B-AEE9-04395915DBC5}" dt="2023-02-21T05:33:16.390" v="186" actId="26606"/>
          <ac:spMkLst>
            <pc:docMk/>
            <pc:sldMk cId="1316915753" sldId="292"/>
            <ac:spMk id="40" creationId="{2B31B496-E92B-C84B-83E3-6272409ED238}"/>
          </ac:spMkLst>
        </pc:spChg>
        <pc:spChg chg="add">
          <ac:chgData name="Chauhan, Prithvi" userId="1c7af06c-a653-48dd-bfeb-50e818883b3c" providerId="ADAL" clId="{50E8A936-1B05-1F4B-AEE9-04395915DBC5}" dt="2023-02-21T05:33:16.390" v="186" actId="26606"/>
          <ac:spMkLst>
            <pc:docMk/>
            <pc:sldMk cId="1316915753" sldId="292"/>
            <ac:spMk id="57" creationId="{C7F2E4D6-EF46-1C43-8F3E-3620C3C83F36}"/>
          </ac:spMkLst>
        </pc:spChg>
        <pc:spChg chg="add">
          <ac:chgData name="Chauhan, Prithvi" userId="1c7af06c-a653-48dd-bfeb-50e818883b3c" providerId="ADAL" clId="{50E8A936-1B05-1F4B-AEE9-04395915DBC5}" dt="2023-02-21T05:33:16.390" v="186" actId="26606"/>
          <ac:spMkLst>
            <pc:docMk/>
            <pc:sldMk cId="1316915753" sldId="292"/>
            <ac:spMk id="59" creationId="{14ACB00F-615E-0E4F-9794-329E08F6E499}"/>
          </ac:spMkLst>
        </pc:spChg>
        <pc:grpChg chg="del">
          <ac:chgData name="Chauhan, Prithvi" userId="1c7af06c-a653-48dd-bfeb-50e818883b3c" providerId="ADAL" clId="{50E8A936-1B05-1F4B-AEE9-04395915DBC5}" dt="2023-02-21T05:33:16.390" v="186" actId="26606"/>
          <ac:grpSpMkLst>
            <pc:docMk/>
            <pc:sldMk cId="1316915753" sldId="292"/>
            <ac:grpSpMk id="10" creationId="{EB46B8FB-F6A2-5F47-A6CD-A7E17E69270F}"/>
          </ac:grpSpMkLst>
        </pc:grpChg>
        <pc:grpChg chg="del">
          <ac:chgData name="Chauhan, Prithvi" userId="1c7af06c-a653-48dd-bfeb-50e818883b3c" providerId="ADAL" clId="{50E8A936-1B05-1F4B-AEE9-04395915DBC5}" dt="2023-02-21T05:33:16.390" v="186" actId="26606"/>
          <ac:grpSpMkLst>
            <pc:docMk/>
            <pc:sldMk cId="1316915753" sldId="292"/>
            <ac:grpSpMk id="42" creationId="{558D799D-6817-AF48-958F-CAC89BB717FB}"/>
          </ac:grpSpMkLst>
        </pc:grpChg>
        <pc:grpChg chg="add">
          <ac:chgData name="Chauhan, Prithvi" userId="1c7af06c-a653-48dd-bfeb-50e818883b3c" providerId="ADAL" clId="{50E8A936-1B05-1F4B-AEE9-04395915DBC5}" dt="2023-02-21T05:33:16.390" v="186" actId="26606"/>
          <ac:grpSpMkLst>
            <pc:docMk/>
            <pc:sldMk cId="1316915753" sldId="292"/>
            <ac:grpSpMk id="63" creationId="{35B55452-0B37-B747-9C68-70C4EF8F7539}"/>
          </ac:grpSpMkLst>
        </pc:grpChg>
        <pc:picChg chg="mod">
          <ac:chgData name="Chauhan, Prithvi" userId="1c7af06c-a653-48dd-bfeb-50e818883b3c" providerId="ADAL" clId="{50E8A936-1B05-1F4B-AEE9-04395915DBC5}" dt="2023-02-21T05:33:16.390" v="186" actId="26606"/>
          <ac:picMkLst>
            <pc:docMk/>
            <pc:sldMk cId="1316915753" sldId="292"/>
            <ac:picMk id="5" creationId="{91ABAA05-0EE4-1B6D-63BF-F07BDEEB6BED}"/>
          </ac:picMkLst>
        </pc:picChg>
        <pc:cxnChg chg="del">
          <ac:chgData name="Chauhan, Prithvi" userId="1c7af06c-a653-48dd-bfeb-50e818883b3c" providerId="ADAL" clId="{50E8A936-1B05-1F4B-AEE9-04395915DBC5}" dt="2023-02-21T05:33:16.390" v="186" actId="26606"/>
          <ac:cxnSpMkLst>
            <pc:docMk/>
            <pc:sldMk cId="1316915753" sldId="292"/>
            <ac:cxnSpMk id="36" creationId="{D33A3282-0389-C547-8CA6-7F3E7F27B34D}"/>
          </ac:cxnSpMkLst>
        </pc:cxnChg>
        <pc:cxnChg chg="add">
          <ac:chgData name="Chauhan, Prithvi" userId="1c7af06c-a653-48dd-bfeb-50e818883b3c" providerId="ADAL" clId="{50E8A936-1B05-1F4B-AEE9-04395915DBC5}" dt="2023-02-21T05:33:16.390" v="186" actId="26606"/>
          <ac:cxnSpMkLst>
            <pc:docMk/>
            <pc:sldMk cId="1316915753" sldId="292"/>
            <ac:cxnSpMk id="61" creationId="{1D2BBFA3-6EA8-1C48-B3A5-DFCC389D2821}"/>
          </ac:cxnSpMkLst>
        </pc:cxnChg>
      </pc:sldChg>
    </pc:docChg>
  </pc:docChgLst>
  <pc:docChgLst>
    <pc:chgData name="Lnu, Sharon" userId="S::sxl220024@utdallas.edu::0a54e5c1-a446-49cd-9e34-8c208e12797a" providerId="AD" clId="Web-{CF1AB0BA-A63B-40DA-8510-C9100798C701}"/>
    <pc:docChg chg="modSld">
      <pc:chgData name="Lnu, Sharon" userId="S::sxl220024@utdallas.edu::0a54e5c1-a446-49cd-9e34-8c208e12797a" providerId="AD" clId="Web-{CF1AB0BA-A63B-40DA-8510-C9100798C701}" dt="2023-02-21T04:12:31.183" v="15" actId="14100"/>
      <pc:docMkLst>
        <pc:docMk/>
      </pc:docMkLst>
      <pc:sldChg chg="modSp">
        <pc:chgData name="Lnu, Sharon" userId="S::sxl220024@utdallas.edu::0a54e5c1-a446-49cd-9e34-8c208e12797a" providerId="AD" clId="Web-{CF1AB0BA-A63B-40DA-8510-C9100798C701}" dt="2023-02-21T04:12:31.183" v="15" actId="14100"/>
        <pc:sldMkLst>
          <pc:docMk/>
          <pc:sldMk cId="1329587563" sldId="274"/>
        </pc:sldMkLst>
        <pc:spChg chg="mod">
          <ac:chgData name="Lnu, Sharon" userId="S::sxl220024@utdallas.edu::0a54e5c1-a446-49cd-9e34-8c208e12797a" providerId="AD" clId="Web-{CF1AB0BA-A63B-40DA-8510-C9100798C701}" dt="2023-02-21T04:12:31.183" v="15" actId="14100"/>
          <ac:spMkLst>
            <pc:docMk/>
            <pc:sldMk cId="1329587563" sldId="274"/>
            <ac:spMk id="2" creationId="{36F38B21-EDE4-E44D-CB38-988316B95CE1}"/>
          </ac:spMkLst>
        </pc:spChg>
      </pc:sldChg>
      <pc:sldChg chg="modSp">
        <pc:chgData name="Lnu, Sharon" userId="S::sxl220024@utdallas.edu::0a54e5c1-a446-49cd-9e34-8c208e12797a" providerId="AD" clId="Web-{CF1AB0BA-A63B-40DA-8510-C9100798C701}" dt="2023-02-21T04:12:17.542" v="13" actId="20577"/>
        <pc:sldMkLst>
          <pc:docMk/>
          <pc:sldMk cId="4026794844" sldId="290"/>
        </pc:sldMkLst>
        <pc:spChg chg="mod">
          <ac:chgData name="Lnu, Sharon" userId="S::sxl220024@utdallas.edu::0a54e5c1-a446-49cd-9e34-8c208e12797a" providerId="AD" clId="Web-{CF1AB0BA-A63B-40DA-8510-C9100798C701}" dt="2023-02-21T04:11:40.010" v="4" actId="14100"/>
          <ac:spMkLst>
            <pc:docMk/>
            <pc:sldMk cId="4026794844" sldId="290"/>
            <ac:spMk id="2" creationId="{10915EAE-D2AD-5FD7-84B9-AC5B51104635}"/>
          </ac:spMkLst>
        </pc:spChg>
        <pc:spChg chg="mod">
          <ac:chgData name="Lnu, Sharon" userId="S::sxl220024@utdallas.edu::0a54e5c1-a446-49cd-9e34-8c208e12797a" providerId="AD" clId="Web-{CF1AB0BA-A63B-40DA-8510-C9100798C701}" dt="2023-02-21T04:12:17.542" v="13" actId="20577"/>
          <ac:spMkLst>
            <pc:docMk/>
            <pc:sldMk cId="4026794844" sldId="290"/>
            <ac:spMk id="3" creationId="{D91CEAD5-655F-1A82-F25E-AAA513F8A4E1}"/>
          </ac:spMkLst>
        </pc:spChg>
      </pc:sldChg>
    </pc:docChg>
  </pc:docChgLst>
  <pc:docChgLst>
    <pc:chgData name="Lnu, Sharon" userId="S::sxl220024@utdallas.edu::0a54e5c1-a446-49cd-9e34-8c208e12797a" providerId="AD" clId="Web-{06766F1A-14BB-4844-BF19-8F259DAB4DF6}"/>
    <pc:docChg chg="modSld">
      <pc:chgData name="Lnu, Sharon" userId="S::sxl220024@utdallas.edu::0a54e5c1-a446-49cd-9e34-8c208e12797a" providerId="AD" clId="Web-{06766F1A-14BB-4844-BF19-8F259DAB4DF6}" dt="2023-02-21T04:14:10.917" v="5" actId="14100"/>
      <pc:docMkLst>
        <pc:docMk/>
      </pc:docMkLst>
      <pc:sldChg chg="modSp">
        <pc:chgData name="Lnu, Sharon" userId="S::sxl220024@utdallas.edu::0a54e5c1-a446-49cd-9e34-8c208e12797a" providerId="AD" clId="Web-{06766F1A-14BB-4844-BF19-8F259DAB4DF6}" dt="2023-02-21T04:14:10.917" v="5" actId="14100"/>
        <pc:sldMkLst>
          <pc:docMk/>
          <pc:sldMk cId="1912508647" sldId="264"/>
        </pc:sldMkLst>
        <pc:spChg chg="mod">
          <ac:chgData name="Lnu, Sharon" userId="S::sxl220024@utdallas.edu::0a54e5c1-a446-49cd-9e34-8c208e12797a" providerId="AD" clId="Web-{06766F1A-14BB-4844-BF19-8F259DAB4DF6}" dt="2023-02-21T04:14:10.917" v="5" actId="14100"/>
          <ac:spMkLst>
            <pc:docMk/>
            <pc:sldMk cId="1912508647" sldId="264"/>
            <ac:spMk id="2" creationId="{1E03366B-2E5E-7151-C3AE-ABEA9DFBA809}"/>
          </ac:spMkLst>
        </pc:spChg>
        <pc:picChg chg="mod">
          <ac:chgData name="Lnu, Sharon" userId="S::sxl220024@utdallas.edu::0a54e5c1-a446-49cd-9e34-8c208e12797a" providerId="AD" clId="Web-{06766F1A-14BB-4844-BF19-8F259DAB4DF6}" dt="2023-02-21T04:13:55.010" v="1" actId="14100"/>
          <ac:picMkLst>
            <pc:docMk/>
            <pc:sldMk cId="1912508647" sldId="264"/>
            <ac:picMk id="6" creationId="{4215AFDE-2489-02C4-7E97-98EFF5603868}"/>
          </ac:picMkLst>
        </pc:picChg>
      </pc:sldChg>
    </pc:docChg>
  </pc:docChgLst>
  <pc:docChgLst>
    <pc:chgData name="Lnu, Sharon" userId="S::sxl220024@utdallas.edu::0a54e5c1-a446-49cd-9e34-8c208e12797a" providerId="AD" clId="Web-{483203B7-0992-4571-9FE1-D8AC2365BFAF}"/>
    <pc:docChg chg="modSld">
      <pc:chgData name="Lnu, Sharon" userId="S::sxl220024@utdallas.edu::0a54e5c1-a446-49cd-9e34-8c208e12797a" providerId="AD" clId="Web-{483203B7-0992-4571-9FE1-D8AC2365BFAF}" dt="2023-02-21T01:57:47.538" v="200" actId="20577"/>
      <pc:docMkLst>
        <pc:docMk/>
      </pc:docMkLst>
      <pc:sldChg chg="modSp">
        <pc:chgData name="Lnu, Sharon" userId="S::sxl220024@utdallas.edu::0a54e5c1-a446-49cd-9e34-8c208e12797a" providerId="AD" clId="Web-{483203B7-0992-4571-9FE1-D8AC2365BFAF}" dt="2023-02-21T01:44:45.780" v="85" actId="14100"/>
        <pc:sldMkLst>
          <pc:docMk/>
          <pc:sldMk cId="648695820" sldId="262"/>
        </pc:sldMkLst>
        <pc:spChg chg="mod">
          <ac:chgData name="Lnu, Sharon" userId="S::sxl220024@utdallas.edu::0a54e5c1-a446-49cd-9e34-8c208e12797a" providerId="AD" clId="Web-{483203B7-0992-4571-9FE1-D8AC2365BFAF}" dt="2023-02-21T01:44:45.780" v="85" actId="14100"/>
          <ac:spMkLst>
            <pc:docMk/>
            <pc:sldMk cId="648695820" sldId="262"/>
            <ac:spMk id="3" creationId="{AE4CC9F8-DDCC-99D0-8940-0EE6D23D065C}"/>
          </ac:spMkLst>
        </pc:spChg>
        <pc:picChg chg="mod">
          <ac:chgData name="Lnu, Sharon" userId="S::sxl220024@utdallas.edu::0a54e5c1-a446-49cd-9e34-8c208e12797a" providerId="AD" clId="Web-{483203B7-0992-4571-9FE1-D8AC2365BFAF}" dt="2023-02-21T01:44:14.060" v="78" actId="14100"/>
          <ac:picMkLst>
            <pc:docMk/>
            <pc:sldMk cId="648695820" sldId="262"/>
            <ac:picMk id="25" creationId="{2B1506D6-C2CB-04B1-CC8B-38C0C2F214E8}"/>
          </ac:picMkLst>
        </pc:picChg>
      </pc:sldChg>
      <pc:sldChg chg="modSp">
        <pc:chgData name="Lnu, Sharon" userId="S::sxl220024@utdallas.edu::0a54e5c1-a446-49cd-9e34-8c208e12797a" providerId="AD" clId="Web-{483203B7-0992-4571-9FE1-D8AC2365BFAF}" dt="2023-02-21T01:57:47.538" v="200" actId="20577"/>
        <pc:sldMkLst>
          <pc:docMk/>
          <pc:sldMk cId="3503654635" sldId="285"/>
        </pc:sldMkLst>
        <pc:spChg chg="mod">
          <ac:chgData name="Lnu, Sharon" userId="S::sxl220024@utdallas.edu::0a54e5c1-a446-49cd-9e34-8c208e12797a" providerId="AD" clId="Web-{483203B7-0992-4571-9FE1-D8AC2365BFAF}" dt="2023-02-21T01:57:30.131" v="193" actId="14100"/>
          <ac:spMkLst>
            <pc:docMk/>
            <pc:sldMk cId="3503654635" sldId="285"/>
            <ac:spMk id="2" creationId="{DD182EA8-62F2-D405-5A25-8706F88A8DA3}"/>
          </ac:spMkLst>
        </pc:spChg>
        <pc:spChg chg="mod">
          <ac:chgData name="Lnu, Sharon" userId="S::sxl220024@utdallas.edu::0a54e5c1-a446-49cd-9e34-8c208e12797a" providerId="AD" clId="Web-{483203B7-0992-4571-9FE1-D8AC2365BFAF}" dt="2023-02-21T01:57:47.538" v="200" actId="20577"/>
          <ac:spMkLst>
            <pc:docMk/>
            <pc:sldMk cId="3503654635" sldId="285"/>
            <ac:spMk id="3" creationId="{2D8FA2EC-507F-2B38-A537-32FFF4FAD00B}"/>
          </ac:spMkLst>
        </pc:spChg>
      </pc:sldChg>
      <pc:sldChg chg="modSp">
        <pc:chgData name="Lnu, Sharon" userId="S::sxl220024@utdallas.edu::0a54e5c1-a446-49cd-9e34-8c208e12797a" providerId="AD" clId="Web-{483203B7-0992-4571-9FE1-D8AC2365BFAF}" dt="2023-02-21T01:54:30.141" v="176" actId="20577"/>
        <pc:sldMkLst>
          <pc:docMk/>
          <pc:sldMk cId="567416092" sldId="289"/>
        </pc:sldMkLst>
        <pc:spChg chg="mod">
          <ac:chgData name="Lnu, Sharon" userId="S::sxl220024@utdallas.edu::0a54e5c1-a446-49cd-9e34-8c208e12797a" providerId="AD" clId="Web-{483203B7-0992-4571-9FE1-D8AC2365BFAF}" dt="2023-02-21T01:35:19.763" v="14" actId="14100"/>
          <ac:spMkLst>
            <pc:docMk/>
            <pc:sldMk cId="567416092" sldId="289"/>
            <ac:spMk id="2" creationId="{335E2AAF-6E73-37FB-7FDF-A3AC1A316A3F}"/>
          </ac:spMkLst>
        </pc:spChg>
        <pc:spChg chg="mod">
          <ac:chgData name="Lnu, Sharon" userId="S::sxl220024@utdallas.edu::0a54e5c1-a446-49cd-9e34-8c208e12797a" providerId="AD" clId="Web-{483203B7-0992-4571-9FE1-D8AC2365BFAF}" dt="2023-02-21T01:54:30.141" v="176" actId="20577"/>
          <ac:spMkLst>
            <pc:docMk/>
            <pc:sldMk cId="567416092" sldId="289"/>
            <ac:spMk id="3" creationId="{18D0B30C-46D9-E8C6-479D-0F5AC3DAFD0E}"/>
          </ac:spMkLst>
        </pc:spChg>
      </pc:sldChg>
      <pc:sldChg chg="modSp">
        <pc:chgData name="Lnu, Sharon" userId="S::sxl220024@utdallas.edu::0a54e5c1-a446-49cd-9e34-8c208e12797a" providerId="AD" clId="Web-{483203B7-0992-4571-9FE1-D8AC2365BFAF}" dt="2023-02-21T01:55:34.018" v="189" actId="14100"/>
        <pc:sldMkLst>
          <pc:docMk/>
          <pc:sldMk cId="4026794844" sldId="290"/>
        </pc:sldMkLst>
        <pc:spChg chg="mod">
          <ac:chgData name="Lnu, Sharon" userId="S::sxl220024@utdallas.edu::0a54e5c1-a446-49cd-9e34-8c208e12797a" providerId="AD" clId="Web-{483203B7-0992-4571-9FE1-D8AC2365BFAF}" dt="2023-02-21T01:55:34.018" v="189" actId="14100"/>
          <ac:spMkLst>
            <pc:docMk/>
            <pc:sldMk cId="4026794844" sldId="290"/>
            <ac:spMk id="3" creationId="{D91CEAD5-655F-1A82-F25E-AAA513F8A4E1}"/>
          </ac:spMkLst>
        </pc:spChg>
      </pc:sldChg>
      <pc:sldChg chg="modSp">
        <pc:chgData name="Lnu, Sharon" userId="S::sxl220024@utdallas.edu::0a54e5c1-a446-49cd-9e34-8c208e12797a" providerId="AD" clId="Web-{483203B7-0992-4571-9FE1-D8AC2365BFAF}" dt="2023-02-21T01:55:18.189" v="188" actId="20577"/>
        <pc:sldMkLst>
          <pc:docMk/>
          <pc:sldMk cId="3587882962" sldId="293"/>
        </pc:sldMkLst>
        <pc:spChg chg="mod">
          <ac:chgData name="Lnu, Sharon" userId="S::sxl220024@utdallas.edu::0a54e5c1-a446-49cd-9e34-8c208e12797a" providerId="AD" clId="Web-{483203B7-0992-4571-9FE1-D8AC2365BFAF}" dt="2023-02-21T01:49:27.913" v="126" actId="14100"/>
          <ac:spMkLst>
            <pc:docMk/>
            <pc:sldMk cId="3587882962" sldId="293"/>
            <ac:spMk id="2" creationId="{9126E503-141E-4186-06EF-5172E78D65E9}"/>
          </ac:spMkLst>
        </pc:spChg>
        <pc:spChg chg="mod">
          <ac:chgData name="Lnu, Sharon" userId="S::sxl220024@utdallas.edu::0a54e5c1-a446-49cd-9e34-8c208e12797a" providerId="AD" clId="Web-{483203B7-0992-4571-9FE1-D8AC2365BFAF}" dt="2023-02-21T01:55:18.189" v="188" actId="20577"/>
          <ac:spMkLst>
            <pc:docMk/>
            <pc:sldMk cId="3587882962" sldId="293"/>
            <ac:spMk id="3" creationId="{7ED5A68A-6B60-8D98-1A5C-31E02626F2DC}"/>
          </ac:spMkLst>
        </pc:spChg>
      </pc:sldChg>
    </pc:docChg>
  </pc:docChgLst>
  <pc:docChgLst>
    <pc:chgData name="Chittimalla, Sri Pallavi" userId="S::sxc200107@utdallas.edu::5de2c641-3406-4778-8cff-dd30d65ab2c6" providerId="AD" clId="Web-{AC44464D-9490-4A8D-90FA-F6C6A7036951}"/>
    <pc:docChg chg="modSld">
      <pc:chgData name="Chittimalla, Sri Pallavi" userId="S::sxc200107@utdallas.edu::5de2c641-3406-4778-8cff-dd30d65ab2c6" providerId="AD" clId="Web-{AC44464D-9490-4A8D-90FA-F6C6A7036951}" dt="2023-02-21T12:57:57.644" v="6" actId="20577"/>
      <pc:docMkLst>
        <pc:docMk/>
      </pc:docMkLst>
      <pc:sldChg chg="modSp">
        <pc:chgData name="Chittimalla, Sri Pallavi" userId="S::sxc200107@utdallas.edu::5de2c641-3406-4778-8cff-dd30d65ab2c6" providerId="AD" clId="Web-{AC44464D-9490-4A8D-90FA-F6C6A7036951}" dt="2023-02-21T12:57:57.644" v="6" actId="20577"/>
        <pc:sldMkLst>
          <pc:docMk/>
          <pc:sldMk cId="3297730016" sldId="256"/>
        </pc:sldMkLst>
        <pc:spChg chg="mod">
          <ac:chgData name="Chittimalla, Sri Pallavi" userId="S::sxc200107@utdallas.edu::5de2c641-3406-4778-8cff-dd30d65ab2c6" providerId="AD" clId="Web-{AC44464D-9490-4A8D-90FA-F6C6A7036951}" dt="2023-02-21T12:57:57.644" v="6" actId="20577"/>
          <ac:spMkLst>
            <pc:docMk/>
            <pc:sldMk cId="3297730016" sldId="256"/>
            <ac:spMk id="3" creationId="{4B401CC2-A6B7-03B1-1BBC-6ECDCA0FDC31}"/>
          </ac:spMkLst>
        </pc:spChg>
      </pc:sldChg>
    </pc:docChg>
  </pc:docChgLst>
  <pc:docChgLst>
    <pc:chgData name="Koduri, Sri Harsha Vardhan" userId="S::sxk210338@utdallas.edu::01c7f95c-832b-46fc-8f9a-c73191c5fd67" providerId="AD" clId="Web-{3454A2CC-699E-48F2-88BE-DA161C43D74E}"/>
    <pc:docChg chg="modSld">
      <pc:chgData name="Koduri, Sri Harsha Vardhan" userId="S::sxk210338@utdallas.edu::01c7f95c-832b-46fc-8f9a-c73191c5fd67" providerId="AD" clId="Web-{3454A2CC-699E-48F2-88BE-DA161C43D74E}" dt="2023-02-21T15:09:51.388" v="7" actId="1076"/>
      <pc:docMkLst>
        <pc:docMk/>
      </pc:docMkLst>
      <pc:sldChg chg="addSp delSp modSp">
        <pc:chgData name="Koduri, Sri Harsha Vardhan" userId="S::sxk210338@utdallas.edu::01c7f95c-832b-46fc-8f9a-c73191c5fd67" providerId="AD" clId="Web-{3454A2CC-699E-48F2-88BE-DA161C43D74E}" dt="2023-02-21T15:09:51.388" v="7" actId="1076"/>
        <pc:sldMkLst>
          <pc:docMk/>
          <pc:sldMk cId="1056007197" sldId="288"/>
        </pc:sldMkLst>
        <pc:picChg chg="add mod">
          <ac:chgData name="Koduri, Sri Harsha Vardhan" userId="S::sxk210338@utdallas.edu::01c7f95c-832b-46fc-8f9a-c73191c5fd67" providerId="AD" clId="Web-{3454A2CC-699E-48F2-88BE-DA161C43D74E}" dt="2023-02-21T15:09:51.388" v="7" actId="1076"/>
          <ac:picMkLst>
            <pc:docMk/>
            <pc:sldMk cId="1056007197" sldId="288"/>
            <ac:picMk id="2" creationId="{D5B43581-251E-DD2F-DE7B-25A7994E603E}"/>
          </ac:picMkLst>
        </pc:picChg>
        <pc:picChg chg="del">
          <ac:chgData name="Koduri, Sri Harsha Vardhan" userId="S::sxk210338@utdallas.edu::01c7f95c-832b-46fc-8f9a-c73191c5fd67" providerId="AD" clId="Web-{3454A2CC-699E-48F2-88BE-DA161C43D74E}" dt="2023-02-21T15:09:33.872" v="1"/>
          <ac:picMkLst>
            <pc:docMk/>
            <pc:sldMk cId="1056007197" sldId="288"/>
            <ac:picMk id="4" creationId="{79F5657A-3356-7F07-30DD-7D6A7F60F95E}"/>
          </ac:picMkLst>
        </pc:picChg>
      </pc:sldChg>
    </pc:docChg>
  </pc:docChgLst>
  <pc:docChgLst>
    <pc:chgData name="Potu, Sai Jahnavi" userId="96324437-f551-4571-b8f3-a5333ef2e544" providerId="ADAL" clId="{ABAE8F22-4C15-40CB-B780-527CD13AFDB9}"/>
    <pc:docChg chg="modSld">
      <pc:chgData name="Potu, Sai Jahnavi" userId="96324437-f551-4571-b8f3-a5333ef2e544" providerId="ADAL" clId="{ABAE8F22-4C15-40CB-B780-527CD13AFDB9}" dt="2023-02-21T05:33:57.908" v="0" actId="20577"/>
      <pc:docMkLst>
        <pc:docMk/>
      </pc:docMkLst>
      <pc:sldChg chg="modSp mod">
        <pc:chgData name="Potu, Sai Jahnavi" userId="96324437-f551-4571-b8f3-a5333ef2e544" providerId="ADAL" clId="{ABAE8F22-4C15-40CB-B780-527CD13AFDB9}" dt="2023-02-21T05:33:57.908" v="0" actId="20577"/>
        <pc:sldMkLst>
          <pc:docMk/>
          <pc:sldMk cId="1486288913" sldId="267"/>
        </pc:sldMkLst>
        <pc:spChg chg="mod">
          <ac:chgData name="Potu, Sai Jahnavi" userId="96324437-f551-4571-b8f3-a5333ef2e544" providerId="ADAL" clId="{ABAE8F22-4C15-40CB-B780-527CD13AFDB9}" dt="2023-02-21T05:33:57.908" v="0" actId="20577"/>
          <ac:spMkLst>
            <pc:docMk/>
            <pc:sldMk cId="1486288913" sldId="267"/>
            <ac:spMk id="17" creationId="{3F8AB341-1617-B227-088D-974855F1CFF4}"/>
          </ac:spMkLst>
        </pc:spChg>
      </pc:sldChg>
    </pc:docChg>
  </pc:docChgLst>
  <pc:docChgLst>
    <pc:chgData name="Koduri, Sri Harsha Vardhan" userId="S::sxk210338@utdallas.edu::01c7f95c-832b-46fc-8f9a-c73191c5fd67" providerId="AD" clId="Web-{80CCE6A4-3FFD-4F46-8BF0-CEE2574B36DF}"/>
    <pc:docChg chg="modSld">
      <pc:chgData name="Koduri, Sri Harsha Vardhan" userId="S::sxk210338@utdallas.edu::01c7f95c-832b-46fc-8f9a-c73191c5fd67" providerId="AD" clId="Web-{80CCE6A4-3FFD-4F46-8BF0-CEE2574B36DF}" dt="2023-02-21T05:08:05.807" v="0" actId="20577"/>
      <pc:docMkLst>
        <pc:docMk/>
      </pc:docMkLst>
      <pc:sldChg chg="modSp">
        <pc:chgData name="Koduri, Sri Harsha Vardhan" userId="S::sxk210338@utdallas.edu::01c7f95c-832b-46fc-8f9a-c73191c5fd67" providerId="AD" clId="Web-{80CCE6A4-3FFD-4F46-8BF0-CEE2574B36DF}" dt="2023-02-21T05:08:05.807" v="0" actId="20577"/>
        <pc:sldMkLst>
          <pc:docMk/>
          <pc:sldMk cId="2091549787" sldId="276"/>
        </pc:sldMkLst>
        <pc:spChg chg="mod">
          <ac:chgData name="Koduri, Sri Harsha Vardhan" userId="S::sxk210338@utdallas.edu::01c7f95c-832b-46fc-8f9a-c73191c5fd67" providerId="AD" clId="Web-{80CCE6A4-3FFD-4F46-8BF0-CEE2574B36DF}" dt="2023-02-21T05:08:05.807" v="0" actId="20577"/>
          <ac:spMkLst>
            <pc:docMk/>
            <pc:sldMk cId="2091549787" sldId="276"/>
            <ac:spMk id="3" creationId="{89FFF72A-DC38-909E-0755-046CE7080B1F}"/>
          </ac:spMkLst>
        </pc:spChg>
      </pc:sldChg>
    </pc:docChg>
  </pc:docChgLst>
  <pc:docChgLst>
    <pc:chgData name="Pathania, Arjun Singh" userId="b50faa2d-3f2a-4462-b4a4-5752d3300858" providerId="ADAL" clId="{DE188C0B-8CB7-4948-A1CC-E023F2F670B1}"/>
    <pc:docChg chg="modSld">
      <pc:chgData name="Pathania, Arjun Singh" userId="b50faa2d-3f2a-4462-b4a4-5752d3300858" providerId="ADAL" clId="{DE188C0B-8CB7-4948-A1CC-E023F2F670B1}" dt="2023-02-21T20:05:34.891" v="10" actId="20577"/>
      <pc:docMkLst>
        <pc:docMk/>
      </pc:docMkLst>
      <pc:sldChg chg="modSp">
        <pc:chgData name="Pathania, Arjun Singh" userId="b50faa2d-3f2a-4462-b4a4-5752d3300858" providerId="ADAL" clId="{DE188C0B-8CB7-4948-A1CC-E023F2F670B1}" dt="2023-02-21T20:05:14.178" v="5" actId="20577"/>
        <pc:sldMkLst>
          <pc:docMk/>
          <pc:sldMk cId="3026227264" sldId="273"/>
        </pc:sldMkLst>
        <pc:graphicFrameChg chg="mod">
          <ac:chgData name="Pathania, Arjun Singh" userId="b50faa2d-3f2a-4462-b4a4-5752d3300858" providerId="ADAL" clId="{DE188C0B-8CB7-4948-A1CC-E023F2F670B1}" dt="2023-02-21T20:05:14.178" v="5" actId="20577"/>
          <ac:graphicFrameMkLst>
            <pc:docMk/>
            <pc:sldMk cId="3026227264" sldId="273"/>
            <ac:graphicFrameMk id="5" creationId="{67D648A5-18BC-005A-CED6-6FA88AD42197}"/>
          </ac:graphicFrameMkLst>
        </pc:graphicFrameChg>
      </pc:sldChg>
      <pc:sldChg chg="modSp mod">
        <pc:chgData name="Pathania, Arjun Singh" userId="b50faa2d-3f2a-4462-b4a4-5752d3300858" providerId="ADAL" clId="{DE188C0B-8CB7-4948-A1CC-E023F2F670B1}" dt="2023-02-21T16:35:46.617" v="0" actId="1036"/>
        <pc:sldMkLst>
          <pc:docMk/>
          <pc:sldMk cId="3168231525" sldId="277"/>
        </pc:sldMkLst>
        <pc:spChg chg="mod">
          <ac:chgData name="Pathania, Arjun Singh" userId="b50faa2d-3f2a-4462-b4a4-5752d3300858" providerId="ADAL" clId="{DE188C0B-8CB7-4948-A1CC-E023F2F670B1}" dt="2023-02-21T16:35:46.617" v="0" actId="1036"/>
          <ac:spMkLst>
            <pc:docMk/>
            <pc:sldMk cId="3168231525" sldId="277"/>
            <ac:spMk id="3" creationId="{A37DA18D-C4CD-B283-64A3-27C3A86B890D}"/>
          </ac:spMkLst>
        </pc:spChg>
      </pc:sldChg>
      <pc:sldChg chg="modSp mod">
        <pc:chgData name="Pathania, Arjun Singh" userId="b50faa2d-3f2a-4462-b4a4-5752d3300858" providerId="ADAL" clId="{DE188C0B-8CB7-4948-A1CC-E023F2F670B1}" dt="2023-02-21T20:05:34.891" v="10" actId="20577"/>
        <pc:sldMkLst>
          <pc:docMk/>
          <pc:sldMk cId="3447684034" sldId="283"/>
        </pc:sldMkLst>
        <pc:spChg chg="mod">
          <ac:chgData name="Pathania, Arjun Singh" userId="b50faa2d-3f2a-4462-b4a4-5752d3300858" providerId="ADAL" clId="{DE188C0B-8CB7-4948-A1CC-E023F2F670B1}" dt="2023-02-21T20:05:34.891" v="10" actId="20577"/>
          <ac:spMkLst>
            <pc:docMk/>
            <pc:sldMk cId="3447684034" sldId="283"/>
            <ac:spMk id="2" creationId="{81551033-6F4C-E511-23B7-CB63BAE12976}"/>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AA6DF-7168-4B3B-BDF1-647FBFFB88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93E2ABD-0940-4E4E-80FE-B7711D6AD7D8}">
      <dgm:prSet/>
      <dgm:spPr/>
      <dgm:t>
        <a:bodyPr/>
        <a:lstStyle/>
        <a:p>
          <a:r>
            <a:rPr lang="en-US" b="1" i="0"/>
            <a:t>Is the information </a:t>
          </a:r>
          <a:r>
            <a:rPr lang="en-US" b="1" i="1"/>
            <a:t>conceptual</a:t>
          </a:r>
          <a:r>
            <a:rPr lang="en-US" b="1" i="0"/>
            <a:t> or </a:t>
          </a:r>
          <a:r>
            <a:rPr lang="en-US" b="1" i="1"/>
            <a:t>data-driven?</a:t>
          </a:r>
        </a:p>
      </dgm:t>
    </dgm:pt>
    <dgm:pt modelId="{335D76E4-FFE8-4C95-8239-3C4D4FAF7EFA}" type="parTrans" cxnId="{F8FB989A-E8B1-413E-AA06-912DBF94DEF8}">
      <dgm:prSet/>
      <dgm:spPr/>
      <dgm:t>
        <a:bodyPr/>
        <a:lstStyle/>
        <a:p>
          <a:endParaRPr lang="en-US"/>
        </a:p>
      </dgm:t>
    </dgm:pt>
    <dgm:pt modelId="{FD327075-6EAC-4347-931F-1175B05BBDF1}" type="sibTrans" cxnId="{F8FB989A-E8B1-413E-AA06-912DBF94DEF8}">
      <dgm:prSet/>
      <dgm:spPr/>
      <dgm:t>
        <a:bodyPr/>
        <a:lstStyle/>
        <a:p>
          <a:endParaRPr lang="en-US"/>
        </a:p>
      </dgm:t>
    </dgm:pt>
    <dgm:pt modelId="{93415CBB-E1C2-41A9-A2F5-D8E33DFA88AF}">
      <dgm:prSet/>
      <dgm:spPr/>
      <dgm:t>
        <a:bodyPr/>
        <a:lstStyle/>
        <a:p>
          <a:r>
            <a:rPr lang="en-US"/>
            <a:t>Notice that the query is not about the forms you might use to display the information, but rather the information itself. </a:t>
          </a:r>
        </a:p>
      </dgm:t>
    </dgm:pt>
    <dgm:pt modelId="{22CF5EDE-CC98-40AE-899F-A987887E8E7B}" type="parTrans" cxnId="{D1973369-ECD1-49A9-9E46-9547E93C9AC9}">
      <dgm:prSet/>
      <dgm:spPr/>
      <dgm:t>
        <a:bodyPr/>
        <a:lstStyle/>
        <a:p>
          <a:endParaRPr lang="en-US"/>
        </a:p>
      </dgm:t>
    </dgm:pt>
    <dgm:pt modelId="{A7EF9D30-E89D-46E3-B44B-ADA8BB0B6980}" type="sibTrans" cxnId="{D1973369-ECD1-49A9-9E46-9547E93C9AC9}">
      <dgm:prSet/>
      <dgm:spPr/>
      <dgm:t>
        <a:bodyPr/>
        <a:lstStyle/>
        <a:p>
          <a:endParaRPr lang="en-US"/>
        </a:p>
      </dgm:t>
    </dgm:pt>
    <dgm:pt modelId="{7991274E-C753-413F-A31F-A4B3C4093F4A}">
      <dgm:prSet/>
      <dgm:spPr/>
      <dgm:t>
        <a:bodyPr/>
        <a:lstStyle/>
        <a:p>
          <a:r>
            <a:rPr lang="en-US"/>
            <a:t>The following two categories of representations: </a:t>
          </a:r>
        </a:p>
      </dgm:t>
    </dgm:pt>
    <dgm:pt modelId="{96C6A07D-CC4B-4DB7-8367-3393315E9872}" type="parTrans" cxnId="{78957A86-1591-44BD-8BFA-12DDB44AD97A}">
      <dgm:prSet/>
      <dgm:spPr/>
      <dgm:t>
        <a:bodyPr/>
        <a:lstStyle/>
        <a:p>
          <a:endParaRPr lang="en-US"/>
        </a:p>
      </dgm:t>
    </dgm:pt>
    <dgm:pt modelId="{458AAB20-E8F9-4BCA-AAB5-368A87229B7D}" type="sibTrans" cxnId="{78957A86-1591-44BD-8BFA-12DDB44AD97A}">
      <dgm:prSet/>
      <dgm:spPr/>
      <dgm:t>
        <a:bodyPr/>
        <a:lstStyle/>
        <a:p>
          <a:endParaRPr lang="en-US"/>
        </a:p>
      </dgm:t>
    </dgm:pt>
    <dgm:pt modelId="{D8280221-6047-4714-AC53-0CF44C8C789C}">
      <dgm:prSet/>
      <dgm:spPr/>
      <dgm:t>
        <a:bodyPr/>
        <a:lstStyle/>
        <a:p>
          <a:r>
            <a:rPr lang="en-US"/>
            <a:t>Quantitative Data: Analyzing huge numerical data </a:t>
          </a:r>
        </a:p>
      </dgm:t>
    </dgm:pt>
    <dgm:pt modelId="{B6918E9B-E2A7-401A-9927-4A1C5BB41BA2}" type="parTrans" cxnId="{60B549AA-AD17-4D5D-8E86-965D69AE5963}">
      <dgm:prSet/>
      <dgm:spPr/>
      <dgm:t>
        <a:bodyPr/>
        <a:lstStyle/>
        <a:p>
          <a:endParaRPr lang="en-US"/>
        </a:p>
      </dgm:t>
    </dgm:pt>
    <dgm:pt modelId="{DDB40982-ABC2-494D-9ACB-B2DA4607DF4B}" type="sibTrans" cxnId="{60B549AA-AD17-4D5D-8E86-965D69AE5963}">
      <dgm:prSet/>
      <dgm:spPr/>
      <dgm:t>
        <a:bodyPr/>
        <a:lstStyle/>
        <a:p>
          <a:endParaRPr lang="en-US"/>
        </a:p>
      </dgm:t>
    </dgm:pt>
    <dgm:pt modelId="{17FEAAB6-4AB7-4FB7-A2A1-E000540D7F83}">
      <dgm:prSet/>
      <dgm:spPr/>
      <dgm:t>
        <a:bodyPr/>
        <a:lstStyle/>
        <a:p>
          <a:r>
            <a:rPr lang="en-US"/>
            <a:t>Qualitative Data: Highlighting core ideas and the lending environment</a:t>
          </a:r>
        </a:p>
      </dgm:t>
    </dgm:pt>
    <dgm:pt modelId="{53C5FF1F-A83A-4471-BB0A-1F0B191F9F9A}" type="parTrans" cxnId="{3647222D-8A84-400D-9E20-F98A209DC11E}">
      <dgm:prSet/>
      <dgm:spPr/>
      <dgm:t>
        <a:bodyPr/>
        <a:lstStyle/>
        <a:p>
          <a:endParaRPr lang="en-US"/>
        </a:p>
      </dgm:t>
    </dgm:pt>
    <dgm:pt modelId="{CA72153A-75BB-47C8-80BE-8B1EE13C3EC1}" type="sibTrans" cxnId="{3647222D-8A84-400D-9E20-F98A209DC11E}">
      <dgm:prSet/>
      <dgm:spPr/>
      <dgm:t>
        <a:bodyPr/>
        <a:lstStyle/>
        <a:p>
          <a:endParaRPr lang="en-US"/>
        </a:p>
      </dgm:t>
    </dgm:pt>
    <dgm:pt modelId="{26CCAEB5-FC5B-2546-BE69-7D2E769D3F10}" type="pres">
      <dgm:prSet presAssocID="{7ABAA6DF-7168-4B3B-BDF1-647FBFFB8881}" presName="linear" presStyleCnt="0">
        <dgm:presLayoutVars>
          <dgm:animLvl val="lvl"/>
          <dgm:resizeHandles val="exact"/>
        </dgm:presLayoutVars>
      </dgm:prSet>
      <dgm:spPr/>
    </dgm:pt>
    <dgm:pt modelId="{CDD39D0A-B25B-AD4A-804D-7881E07AA8AA}" type="pres">
      <dgm:prSet presAssocID="{193E2ABD-0940-4E4E-80FE-B7711D6AD7D8}" presName="parentText" presStyleLbl="node1" presStyleIdx="0" presStyleCnt="5">
        <dgm:presLayoutVars>
          <dgm:chMax val="0"/>
          <dgm:bulletEnabled val="1"/>
        </dgm:presLayoutVars>
      </dgm:prSet>
      <dgm:spPr/>
    </dgm:pt>
    <dgm:pt modelId="{E5060682-C0AE-FB40-B9AB-68FE665F3637}" type="pres">
      <dgm:prSet presAssocID="{FD327075-6EAC-4347-931F-1175B05BBDF1}" presName="spacer" presStyleCnt="0"/>
      <dgm:spPr/>
    </dgm:pt>
    <dgm:pt modelId="{6E700A6C-9BCE-C048-BBEA-E48C83D4BE27}" type="pres">
      <dgm:prSet presAssocID="{93415CBB-E1C2-41A9-A2F5-D8E33DFA88AF}" presName="parentText" presStyleLbl="node1" presStyleIdx="1" presStyleCnt="5">
        <dgm:presLayoutVars>
          <dgm:chMax val="0"/>
          <dgm:bulletEnabled val="1"/>
        </dgm:presLayoutVars>
      </dgm:prSet>
      <dgm:spPr/>
    </dgm:pt>
    <dgm:pt modelId="{B1CF3B71-6775-CB47-9E09-81B0B1EA9DC5}" type="pres">
      <dgm:prSet presAssocID="{A7EF9D30-E89D-46E3-B44B-ADA8BB0B6980}" presName="spacer" presStyleCnt="0"/>
      <dgm:spPr/>
    </dgm:pt>
    <dgm:pt modelId="{C2BF8F4B-B26B-B24B-80D1-2D58099E86C4}" type="pres">
      <dgm:prSet presAssocID="{7991274E-C753-413F-A31F-A4B3C4093F4A}" presName="parentText" presStyleLbl="node1" presStyleIdx="2" presStyleCnt="5">
        <dgm:presLayoutVars>
          <dgm:chMax val="0"/>
          <dgm:bulletEnabled val="1"/>
        </dgm:presLayoutVars>
      </dgm:prSet>
      <dgm:spPr/>
    </dgm:pt>
    <dgm:pt modelId="{B0D1958C-CFB0-AC41-A990-076E8FAB9830}" type="pres">
      <dgm:prSet presAssocID="{458AAB20-E8F9-4BCA-AAB5-368A87229B7D}" presName="spacer" presStyleCnt="0"/>
      <dgm:spPr/>
    </dgm:pt>
    <dgm:pt modelId="{E848AA49-E2F4-874E-A587-EF1C1FC8B32A}" type="pres">
      <dgm:prSet presAssocID="{D8280221-6047-4714-AC53-0CF44C8C789C}" presName="parentText" presStyleLbl="node1" presStyleIdx="3" presStyleCnt="5">
        <dgm:presLayoutVars>
          <dgm:chMax val="0"/>
          <dgm:bulletEnabled val="1"/>
        </dgm:presLayoutVars>
      </dgm:prSet>
      <dgm:spPr/>
    </dgm:pt>
    <dgm:pt modelId="{C84C3348-A658-AA48-8427-7FB53EE7E023}" type="pres">
      <dgm:prSet presAssocID="{DDB40982-ABC2-494D-9ACB-B2DA4607DF4B}" presName="spacer" presStyleCnt="0"/>
      <dgm:spPr/>
    </dgm:pt>
    <dgm:pt modelId="{B2CD6571-B09D-AA4E-A7CD-A30BBFD66BE1}" type="pres">
      <dgm:prSet presAssocID="{17FEAAB6-4AB7-4FB7-A2A1-E000540D7F83}" presName="parentText" presStyleLbl="node1" presStyleIdx="4" presStyleCnt="5">
        <dgm:presLayoutVars>
          <dgm:chMax val="0"/>
          <dgm:bulletEnabled val="1"/>
        </dgm:presLayoutVars>
      </dgm:prSet>
      <dgm:spPr/>
    </dgm:pt>
  </dgm:ptLst>
  <dgm:cxnLst>
    <dgm:cxn modelId="{CDD5701A-D8D6-B346-A2F3-199396EE8CA4}" type="presOf" srcId="{D8280221-6047-4714-AC53-0CF44C8C789C}" destId="{E848AA49-E2F4-874E-A587-EF1C1FC8B32A}" srcOrd="0" destOrd="0" presId="urn:microsoft.com/office/officeart/2005/8/layout/vList2"/>
    <dgm:cxn modelId="{3647222D-8A84-400D-9E20-F98A209DC11E}" srcId="{7ABAA6DF-7168-4B3B-BDF1-647FBFFB8881}" destId="{17FEAAB6-4AB7-4FB7-A2A1-E000540D7F83}" srcOrd="4" destOrd="0" parTransId="{53C5FF1F-A83A-4471-BB0A-1F0B191F9F9A}" sibTransId="{CA72153A-75BB-47C8-80BE-8B1EE13C3EC1}"/>
    <dgm:cxn modelId="{6DA1E932-970E-274B-BCF2-E6543243E1F2}" type="presOf" srcId="{7ABAA6DF-7168-4B3B-BDF1-647FBFFB8881}" destId="{26CCAEB5-FC5B-2546-BE69-7D2E769D3F10}" srcOrd="0" destOrd="0" presId="urn:microsoft.com/office/officeart/2005/8/layout/vList2"/>
    <dgm:cxn modelId="{7084C167-98E4-FE42-933A-32FB3D15A5EA}" type="presOf" srcId="{7991274E-C753-413F-A31F-A4B3C4093F4A}" destId="{C2BF8F4B-B26B-B24B-80D1-2D58099E86C4}" srcOrd="0" destOrd="0" presId="urn:microsoft.com/office/officeart/2005/8/layout/vList2"/>
    <dgm:cxn modelId="{D1973369-ECD1-49A9-9E46-9547E93C9AC9}" srcId="{7ABAA6DF-7168-4B3B-BDF1-647FBFFB8881}" destId="{93415CBB-E1C2-41A9-A2F5-D8E33DFA88AF}" srcOrd="1" destOrd="0" parTransId="{22CF5EDE-CC98-40AE-899F-A987887E8E7B}" sibTransId="{A7EF9D30-E89D-46E3-B44B-ADA8BB0B6980}"/>
    <dgm:cxn modelId="{78957A86-1591-44BD-8BFA-12DDB44AD97A}" srcId="{7ABAA6DF-7168-4B3B-BDF1-647FBFFB8881}" destId="{7991274E-C753-413F-A31F-A4B3C4093F4A}" srcOrd="2" destOrd="0" parTransId="{96C6A07D-CC4B-4DB7-8367-3393315E9872}" sibTransId="{458AAB20-E8F9-4BCA-AAB5-368A87229B7D}"/>
    <dgm:cxn modelId="{F8FB989A-E8B1-413E-AA06-912DBF94DEF8}" srcId="{7ABAA6DF-7168-4B3B-BDF1-647FBFFB8881}" destId="{193E2ABD-0940-4E4E-80FE-B7711D6AD7D8}" srcOrd="0" destOrd="0" parTransId="{335D76E4-FFE8-4C95-8239-3C4D4FAF7EFA}" sibTransId="{FD327075-6EAC-4347-931F-1175B05BBDF1}"/>
    <dgm:cxn modelId="{79A1009B-2FB5-6B4E-9693-243BFDDBD9ED}" type="presOf" srcId="{93415CBB-E1C2-41A9-A2F5-D8E33DFA88AF}" destId="{6E700A6C-9BCE-C048-BBEA-E48C83D4BE27}" srcOrd="0" destOrd="0" presId="urn:microsoft.com/office/officeart/2005/8/layout/vList2"/>
    <dgm:cxn modelId="{60B549AA-AD17-4D5D-8E86-965D69AE5963}" srcId="{7ABAA6DF-7168-4B3B-BDF1-647FBFFB8881}" destId="{D8280221-6047-4714-AC53-0CF44C8C789C}" srcOrd="3" destOrd="0" parTransId="{B6918E9B-E2A7-401A-9927-4A1C5BB41BA2}" sibTransId="{DDB40982-ABC2-494D-9ACB-B2DA4607DF4B}"/>
    <dgm:cxn modelId="{68D0FBC2-920D-BE42-9DD5-510879893909}" type="presOf" srcId="{193E2ABD-0940-4E4E-80FE-B7711D6AD7D8}" destId="{CDD39D0A-B25B-AD4A-804D-7881E07AA8AA}" srcOrd="0" destOrd="0" presId="urn:microsoft.com/office/officeart/2005/8/layout/vList2"/>
    <dgm:cxn modelId="{1DE626C6-CD01-1346-B355-B461B228715E}" type="presOf" srcId="{17FEAAB6-4AB7-4FB7-A2A1-E000540D7F83}" destId="{B2CD6571-B09D-AA4E-A7CD-A30BBFD66BE1}" srcOrd="0" destOrd="0" presId="urn:microsoft.com/office/officeart/2005/8/layout/vList2"/>
    <dgm:cxn modelId="{30E73E5D-1149-004A-91D5-2D97A495D6DE}" type="presParOf" srcId="{26CCAEB5-FC5B-2546-BE69-7D2E769D3F10}" destId="{CDD39D0A-B25B-AD4A-804D-7881E07AA8AA}" srcOrd="0" destOrd="0" presId="urn:microsoft.com/office/officeart/2005/8/layout/vList2"/>
    <dgm:cxn modelId="{CC493E85-C283-8C42-A28D-464FD5F5BBFF}" type="presParOf" srcId="{26CCAEB5-FC5B-2546-BE69-7D2E769D3F10}" destId="{E5060682-C0AE-FB40-B9AB-68FE665F3637}" srcOrd="1" destOrd="0" presId="urn:microsoft.com/office/officeart/2005/8/layout/vList2"/>
    <dgm:cxn modelId="{F6DD310F-A5EB-0247-85B1-0ED841DA7587}" type="presParOf" srcId="{26CCAEB5-FC5B-2546-BE69-7D2E769D3F10}" destId="{6E700A6C-9BCE-C048-BBEA-E48C83D4BE27}" srcOrd="2" destOrd="0" presId="urn:microsoft.com/office/officeart/2005/8/layout/vList2"/>
    <dgm:cxn modelId="{D1E42D88-E7A8-AD4E-A86E-1040E68B8209}" type="presParOf" srcId="{26CCAEB5-FC5B-2546-BE69-7D2E769D3F10}" destId="{B1CF3B71-6775-CB47-9E09-81B0B1EA9DC5}" srcOrd="3" destOrd="0" presId="urn:microsoft.com/office/officeart/2005/8/layout/vList2"/>
    <dgm:cxn modelId="{A208EE29-E892-8747-9092-2BC0C93065B5}" type="presParOf" srcId="{26CCAEB5-FC5B-2546-BE69-7D2E769D3F10}" destId="{C2BF8F4B-B26B-B24B-80D1-2D58099E86C4}" srcOrd="4" destOrd="0" presId="urn:microsoft.com/office/officeart/2005/8/layout/vList2"/>
    <dgm:cxn modelId="{877FE240-3A82-314A-B86E-7D1B78732CAC}" type="presParOf" srcId="{26CCAEB5-FC5B-2546-BE69-7D2E769D3F10}" destId="{B0D1958C-CFB0-AC41-A990-076E8FAB9830}" srcOrd="5" destOrd="0" presId="urn:microsoft.com/office/officeart/2005/8/layout/vList2"/>
    <dgm:cxn modelId="{359D1C7C-8C08-C340-A718-F7094D963C3C}" type="presParOf" srcId="{26CCAEB5-FC5B-2546-BE69-7D2E769D3F10}" destId="{E848AA49-E2F4-874E-A587-EF1C1FC8B32A}" srcOrd="6" destOrd="0" presId="urn:microsoft.com/office/officeart/2005/8/layout/vList2"/>
    <dgm:cxn modelId="{86943EEC-9A17-E748-8F5C-033638D6C762}" type="presParOf" srcId="{26CCAEB5-FC5B-2546-BE69-7D2E769D3F10}" destId="{C84C3348-A658-AA48-8427-7FB53EE7E023}" srcOrd="7" destOrd="0" presId="urn:microsoft.com/office/officeart/2005/8/layout/vList2"/>
    <dgm:cxn modelId="{22A23697-E996-3D4D-A47C-C8846F9BC73F}" type="presParOf" srcId="{26CCAEB5-FC5B-2546-BE69-7D2E769D3F10}" destId="{B2CD6571-B09D-AA4E-A7CD-A30BBFD66BE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BACD58-B351-4BAE-852D-263D9FE1A96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C2E07D-588A-4EEA-8F29-AC6513E5939D}">
      <dgm:prSet custT="1"/>
      <dgm:spPr/>
      <dgm:t>
        <a:bodyPr/>
        <a:lstStyle/>
        <a:p>
          <a:r>
            <a:rPr lang="en-US" sz="1400"/>
            <a:t>This information appears to be describing a type of working session or meeting that involves complex and undefined information, typically used for brainstorming. </a:t>
          </a:r>
        </a:p>
      </dgm:t>
    </dgm:pt>
    <dgm:pt modelId="{ADE64ABC-C845-4DF9-8E12-398ED5F9D6EA}" type="parTrans" cxnId="{2056779F-24D8-49C9-98F7-FCBCB66BD507}">
      <dgm:prSet/>
      <dgm:spPr/>
      <dgm:t>
        <a:bodyPr/>
        <a:lstStyle/>
        <a:p>
          <a:endParaRPr lang="en-US"/>
        </a:p>
      </dgm:t>
    </dgm:pt>
    <dgm:pt modelId="{EE2DFF69-190C-44A3-A658-2AF65A1888D0}" type="sibTrans" cxnId="{2056779F-24D8-49C9-98F7-FCBCB66BD507}">
      <dgm:prSet/>
      <dgm:spPr/>
      <dgm:t>
        <a:bodyPr/>
        <a:lstStyle/>
        <a:p>
          <a:endParaRPr lang="en-US"/>
        </a:p>
      </dgm:t>
    </dgm:pt>
    <dgm:pt modelId="{D47B33B4-BB9F-4F23-BC49-E430110BD74B}">
      <dgm:prSet custT="1"/>
      <dgm:spPr/>
      <dgm:t>
        <a:bodyPr/>
        <a:lstStyle/>
        <a:p>
          <a:r>
            <a:rPr lang="en-US" sz="1400"/>
            <a:t>The primary skills required for this type of session are team-building and facilitation, with the main goals being problem-solving, discovery, and innovation.</a:t>
          </a:r>
        </a:p>
      </dgm:t>
    </dgm:pt>
    <dgm:pt modelId="{D7AC10FD-2BAC-43BA-A74C-C5EBACF9C063}" type="parTrans" cxnId="{1780A38E-27E7-41F0-A6C2-161FCBCD6F92}">
      <dgm:prSet/>
      <dgm:spPr/>
      <dgm:t>
        <a:bodyPr/>
        <a:lstStyle/>
        <a:p>
          <a:endParaRPr lang="en-US"/>
        </a:p>
      </dgm:t>
    </dgm:pt>
    <dgm:pt modelId="{620CFBBF-9A7A-4D94-8F7A-13F28333AD54}" type="sibTrans" cxnId="{1780A38E-27E7-41F0-A6C2-161FCBCD6F92}">
      <dgm:prSet/>
      <dgm:spPr/>
      <dgm:t>
        <a:bodyPr/>
        <a:lstStyle/>
        <a:p>
          <a:endParaRPr lang="en-US"/>
        </a:p>
      </dgm:t>
    </dgm:pt>
    <dgm:pt modelId="{0BE2357E-6424-46B7-9880-984C273B5ED8}">
      <dgm:prSet custT="1"/>
      <dgm:spPr/>
      <dgm:t>
        <a:bodyPr/>
        <a:lstStyle/>
        <a:p>
          <a:r>
            <a:rPr lang="en-US" sz="1400"/>
            <a:t>In such a session, the focus is on exploring new ideas and solutions to complex problems, often with little or no pre-defined structure or guidance. </a:t>
          </a:r>
        </a:p>
      </dgm:t>
    </dgm:pt>
    <dgm:pt modelId="{60312284-3E42-47BD-A1CB-8A28D05FC80F}" type="parTrans" cxnId="{9DE33AEC-D8EE-43BB-A553-71815AC5099C}">
      <dgm:prSet/>
      <dgm:spPr/>
      <dgm:t>
        <a:bodyPr/>
        <a:lstStyle/>
        <a:p>
          <a:endParaRPr lang="en-US"/>
        </a:p>
      </dgm:t>
    </dgm:pt>
    <dgm:pt modelId="{66106496-9E7B-447A-BD5C-BDFD71D689E4}" type="sibTrans" cxnId="{9DE33AEC-D8EE-43BB-A553-71815AC5099C}">
      <dgm:prSet/>
      <dgm:spPr/>
      <dgm:t>
        <a:bodyPr/>
        <a:lstStyle/>
        <a:p>
          <a:endParaRPr lang="en-US"/>
        </a:p>
      </dgm:t>
    </dgm:pt>
    <dgm:pt modelId="{818AC71A-E0D8-4532-B096-57CC90276AEE}">
      <dgm:prSet custT="1"/>
      <dgm:spPr/>
      <dgm:t>
        <a:bodyPr/>
        <a:lstStyle/>
        <a:p>
          <a:r>
            <a:rPr lang="en-US" sz="1400"/>
            <a:t>The session may involve a diverse group of individuals with different backgrounds and areas of expertise, who are brought together to collaborate and share ideas.</a:t>
          </a:r>
        </a:p>
      </dgm:t>
    </dgm:pt>
    <dgm:pt modelId="{919A82E3-8223-4732-AF69-7A52A9540348}" type="parTrans" cxnId="{0243F67E-456B-4FA0-BA4C-098039942372}">
      <dgm:prSet/>
      <dgm:spPr/>
      <dgm:t>
        <a:bodyPr/>
        <a:lstStyle/>
        <a:p>
          <a:endParaRPr lang="en-US"/>
        </a:p>
      </dgm:t>
    </dgm:pt>
    <dgm:pt modelId="{58D628E6-C380-4405-8095-D1E6B017251D}" type="sibTrans" cxnId="{0243F67E-456B-4FA0-BA4C-098039942372}">
      <dgm:prSet/>
      <dgm:spPr/>
      <dgm:t>
        <a:bodyPr/>
        <a:lstStyle/>
        <a:p>
          <a:endParaRPr lang="en-US"/>
        </a:p>
      </dgm:t>
    </dgm:pt>
    <dgm:pt modelId="{07DF2F9B-1B52-4677-ACAA-6BE7A2A83272}" type="pres">
      <dgm:prSet presAssocID="{BCBACD58-B351-4BAE-852D-263D9FE1A96E}" presName="root" presStyleCnt="0">
        <dgm:presLayoutVars>
          <dgm:dir/>
          <dgm:resizeHandles val="exact"/>
        </dgm:presLayoutVars>
      </dgm:prSet>
      <dgm:spPr/>
    </dgm:pt>
    <dgm:pt modelId="{3654FDD6-F4D1-46FC-92D8-D437D7CB5258}" type="pres">
      <dgm:prSet presAssocID="{92C2E07D-588A-4EEA-8F29-AC6513E5939D}" presName="compNode" presStyleCnt="0"/>
      <dgm:spPr/>
    </dgm:pt>
    <dgm:pt modelId="{F9939BF0-3C34-4B79-B7DE-0598EE83F5A9}" type="pres">
      <dgm:prSet presAssocID="{92C2E07D-588A-4EEA-8F29-AC6513E5939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DDA6CD9A-F9FC-4159-BBE4-530C5EDC80AB}" type="pres">
      <dgm:prSet presAssocID="{92C2E07D-588A-4EEA-8F29-AC6513E5939D}" presName="spaceRect" presStyleCnt="0"/>
      <dgm:spPr/>
    </dgm:pt>
    <dgm:pt modelId="{F8BA6908-F6D0-43B9-9B30-2E68787B70C7}" type="pres">
      <dgm:prSet presAssocID="{92C2E07D-588A-4EEA-8F29-AC6513E5939D}" presName="textRect" presStyleLbl="revTx" presStyleIdx="0" presStyleCnt="4">
        <dgm:presLayoutVars>
          <dgm:chMax val="1"/>
          <dgm:chPref val="1"/>
        </dgm:presLayoutVars>
      </dgm:prSet>
      <dgm:spPr/>
    </dgm:pt>
    <dgm:pt modelId="{A23452AA-F599-4623-A312-0A320A20A920}" type="pres">
      <dgm:prSet presAssocID="{EE2DFF69-190C-44A3-A658-2AF65A1888D0}" presName="sibTrans" presStyleCnt="0"/>
      <dgm:spPr/>
    </dgm:pt>
    <dgm:pt modelId="{2681E6B5-330A-4ED2-BF27-348AF1E53655}" type="pres">
      <dgm:prSet presAssocID="{D47B33B4-BB9F-4F23-BC49-E430110BD74B}" presName="compNode" presStyleCnt="0"/>
      <dgm:spPr/>
    </dgm:pt>
    <dgm:pt modelId="{B0FDF5C2-5C5B-43A4-95F5-DFE912726718}" type="pres">
      <dgm:prSet presAssocID="{D47B33B4-BB9F-4F23-BC49-E430110BD74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D1CFD6C9-E13C-45DF-ABB7-0A03A3A48A20}" type="pres">
      <dgm:prSet presAssocID="{D47B33B4-BB9F-4F23-BC49-E430110BD74B}" presName="spaceRect" presStyleCnt="0"/>
      <dgm:spPr/>
    </dgm:pt>
    <dgm:pt modelId="{3429AFF8-1F59-42B4-BFA3-542B7C984996}" type="pres">
      <dgm:prSet presAssocID="{D47B33B4-BB9F-4F23-BC49-E430110BD74B}" presName="textRect" presStyleLbl="revTx" presStyleIdx="1" presStyleCnt="4">
        <dgm:presLayoutVars>
          <dgm:chMax val="1"/>
          <dgm:chPref val="1"/>
        </dgm:presLayoutVars>
      </dgm:prSet>
      <dgm:spPr/>
    </dgm:pt>
    <dgm:pt modelId="{1DF8B2C4-03C9-4708-B121-44E0B2F8A6D6}" type="pres">
      <dgm:prSet presAssocID="{620CFBBF-9A7A-4D94-8F7A-13F28333AD54}" presName="sibTrans" presStyleCnt="0"/>
      <dgm:spPr/>
    </dgm:pt>
    <dgm:pt modelId="{22563F60-10DF-4CDB-9158-4FC11CC0A1EC}" type="pres">
      <dgm:prSet presAssocID="{0BE2357E-6424-46B7-9880-984C273B5ED8}" presName="compNode" presStyleCnt="0"/>
      <dgm:spPr/>
    </dgm:pt>
    <dgm:pt modelId="{7243B2F7-56E3-4571-A132-828E8526C463}" type="pres">
      <dgm:prSet presAssocID="{0BE2357E-6424-46B7-9880-984C273B5E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5A882F06-34F1-4C31-AEB2-CDDA82F20E66}" type="pres">
      <dgm:prSet presAssocID="{0BE2357E-6424-46B7-9880-984C273B5ED8}" presName="spaceRect" presStyleCnt="0"/>
      <dgm:spPr/>
    </dgm:pt>
    <dgm:pt modelId="{6F7DC997-1DB7-4877-B1C5-C7017FF68351}" type="pres">
      <dgm:prSet presAssocID="{0BE2357E-6424-46B7-9880-984C273B5ED8}" presName="textRect" presStyleLbl="revTx" presStyleIdx="2" presStyleCnt="4">
        <dgm:presLayoutVars>
          <dgm:chMax val="1"/>
          <dgm:chPref val="1"/>
        </dgm:presLayoutVars>
      </dgm:prSet>
      <dgm:spPr/>
    </dgm:pt>
    <dgm:pt modelId="{C95DF45D-8C4B-4641-AC59-F17643199C48}" type="pres">
      <dgm:prSet presAssocID="{66106496-9E7B-447A-BD5C-BDFD71D689E4}" presName="sibTrans" presStyleCnt="0"/>
      <dgm:spPr/>
    </dgm:pt>
    <dgm:pt modelId="{220D0A53-6536-4AD2-81D0-3DDFEC324D28}" type="pres">
      <dgm:prSet presAssocID="{818AC71A-E0D8-4532-B096-57CC90276AEE}" presName="compNode" presStyleCnt="0"/>
      <dgm:spPr/>
    </dgm:pt>
    <dgm:pt modelId="{93ACDAB5-CE44-4DEF-8AAE-A3684FF7254B}" type="pres">
      <dgm:prSet presAssocID="{818AC71A-E0D8-4532-B096-57CC90276A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Brainstorm"/>
        </a:ext>
      </dgm:extLst>
    </dgm:pt>
    <dgm:pt modelId="{57F2F2FD-AB69-4C66-BB34-CEAAD62FCC01}" type="pres">
      <dgm:prSet presAssocID="{818AC71A-E0D8-4532-B096-57CC90276AEE}" presName="spaceRect" presStyleCnt="0"/>
      <dgm:spPr/>
    </dgm:pt>
    <dgm:pt modelId="{B9A17D48-C5F5-4781-A1BC-AC07D4598505}" type="pres">
      <dgm:prSet presAssocID="{818AC71A-E0D8-4532-B096-57CC90276AEE}" presName="textRect" presStyleLbl="revTx" presStyleIdx="3" presStyleCnt="4">
        <dgm:presLayoutVars>
          <dgm:chMax val="1"/>
          <dgm:chPref val="1"/>
        </dgm:presLayoutVars>
      </dgm:prSet>
      <dgm:spPr/>
    </dgm:pt>
  </dgm:ptLst>
  <dgm:cxnLst>
    <dgm:cxn modelId="{49C3E425-0826-409D-BBEC-0EA2C0B91BCB}" type="presOf" srcId="{818AC71A-E0D8-4532-B096-57CC90276AEE}" destId="{B9A17D48-C5F5-4781-A1BC-AC07D4598505}" srcOrd="0" destOrd="0" presId="urn:microsoft.com/office/officeart/2018/2/layout/IconLabelList"/>
    <dgm:cxn modelId="{4C91D966-89D8-42D6-9B8D-779898B92304}" type="presOf" srcId="{92C2E07D-588A-4EEA-8F29-AC6513E5939D}" destId="{F8BA6908-F6D0-43B9-9B30-2E68787B70C7}" srcOrd="0" destOrd="0" presId="urn:microsoft.com/office/officeart/2018/2/layout/IconLabelList"/>
    <dgm:cxn modelId="{423DEC71-105A-4909-8139-506B89B83D3F}" type="presOf" srcId="{0BE2357E-6424-46B7-9880-984C273B5ED8}" destId="{6F7DC997-1DB7-4877-B1C5-C7017FF68351}" srcOrd="0" destOrd="0" presId="urn:microsoft.com/office/officeart/2018/2/layout/IconLabelList"/>
    <dgm:cxn modelId="{0243F67E-456B-4FA0-BA4C-098039942372}" srcId="{BCBACD58-B351-4BAE-852D-263D9FE1A96E}" destId="{818AC71A-E0D8-4532-B096-57CC90276AEE}" srcOrd="3" destOrd="0" parTransId="{919A82E3-8223-4732-AF69-7A52A9540348}" sibTransId="{58D628E6-C380-4405-8095-D1E6B017251D}"/>
    <dgm:cxn modelId="{1780A38E-27E7-41F0-A6C2-161FCBCD6F92}" srcId="{BCBACD58-B351-4BAE-852D-263D9FE1A96E}" destId="{D47B33B4-BB9F-4F23-BC49-E430110BD74B}" srcOrd="1" destOrd="0" parTransId="{D7AC10FD-2BAC-43BA-A74C-C5EBACF9C063}" sibTransId="{620CFBBF-9A7A-4D94-8F7A-13F28333AD54}"/>
    <dgm:cxn modelId="{82B95690-1012-46DB-86A3-C2848C4D7B95}" type="presOf" srcId="{D47B33B4-BB9F-4F23-BC49-E430110BD74B}" destId="{3429AFF8-1F59-42B4-BFA3-542B7C984996}" srcOrd="0" destOrd="0" presId="urn:microsoft.com/office/officeart/2018/2/layout/IconLabelList"/>
    <dgm:cxn modelId="{2056779F-24D8-49C9-98F7-FCBCB66BD507}" srcId="{BCBACD58-B351-4BAE-852D-263D9FE1A96E}" destId="{92C2E07D-588A-4EEA-8F29-AC6513E5939D}" srcOrd="0" destOrd="0" parTransId="{ADE64ABC-C845-4DF9-8E12-398ED5F9D6EA}" sibTransId="{EE2DFF69-190C-44A3-A658-2AF65A1888D0}"/>
    <dgm:cxn modelId="{9DE33AEC-D8EE-43BB-A553-71815AC5099C}" srcId="{BCBACD58-B351-4BAE-852D-263D9FE1A96E}" destId="{0BE2357E-6424-46B7-9880-984C273B5ED8}" srcOrd="2" destOrd="0" parTransId="{60312284-3E42-47BD-A1CB-8A28D05FC80F}" sibTransId="{66106496-9E7B-447A-BD5C-BDFD71D689E4}"/>
    <dgm:cxn modelId="{6D304BF9-CF9A-4C82-B9BE-61CA4D3A8996}" type="presOf" srcId="{BCBACD58-B351-4BAE-852D-263D9FE1A96E}" destId="{07DF2F9B-1B52-4677-ACAA-6BE7A2A83272}" srcOrd="0" destOrd="0" presId="urn:microsoft.com/office/officeart/2018/2/layout/IconLabelList"/>
    <dgm:cxn modelId="{542014CA-B83B-463D-8388-FF9D894D8036}" type="presParOf" srcId="{07DF2F9B-1B52-4677-ACAA-6BE7A2A83272}" destId="{3654FDD6-F4D1-46FC-92D8-D437D7CB5258}" srcOrd="0" destOrd="0" presId="urn:microsoft.com/office/officeart/2018/2/layout/IconLabelList"/>
    <dgm:cxn modelId="{A45F7FD4-B213-4C2B-B031-4A7062E00DA1}" type="presParOf" srcId="{3654FDD6-F4D1-46FC-92D8-D437D7CB5258}" destId="{F9939BF0-3C34-4B79-B7DE-0598EE83F5A9}" srcOrd="0" destOrd="0" presId="urn:microsoft.com/office/officeart/2018/2/layout/IconLabelList"/>
    <dgm:cxn modelId="{0C8B09B2-C234-466F-BE37-02398EA6AAE8}" type="presParOf" srcId="{3654FDD6-F4D1-46FC-92D8-D437D7CB5258}" destId="{DDA6CD9A-F9FC-4159-BBE4-530C5EDC80AB}" srcOrd="1" destOrd="0" presId="urn:microsoft.com/office/officeart/2018/2/layout/IconLabelList"/>
    <dgm:cxn modelId="{0F464BB1-BCB6-4E55-B0DE-03544A4F806E}" type="presParOf" srcId="{3654FDD6-F4D1-46FC-92D8-D437D7CB5258}" destId="{F8BA6908-F6D0-43B9-9B30-2E68787B70C7}" srcOrd="2" destOrd="0" presId="urn:microsoft.com/office/officeart/2018/2/layout/IconLabelList"/>
    <dgm:cxn modelId="{5993540D-6360-47A9-8567-B32C02D43B3D}" type="presParOf" srcId="{07DF2F9B-1B52-4677-ACAA-6BE7A2A83272}" destId="{A23452AA-F599-4623-A312-0A320A20A920}" srcOrd="1" destOrd="0" presId="urn:microsoft.com/office/officeart/2018/2/layout/IconLabelList"/>
    <dgm:cxn modelId="{F2A77852-271E-4731-B27A-901C18A0224C}" type="presParOf" srcId="{07DF2F9B-1B52-4677-ACAA-6BE7A2A83272}" destId="{2681E6B5-330A-4ED2-BF27-348AF1E53655}" srcOrd="2" destOrd="0" presId="urn:microsoft.com/office/officeart/2018/2/layout/IconLabelList"/>
    <dgm:cxn modelId="{D07A41F0-739C-40ED-AA2E-6FE9C3B86A89}" type="presParOf" srcId="{2681E6B5-330A-4ED2-BF27-348AF1E53655}" destId="{B0FDF5C2-5C5B-43A4-95F5-DFE912726718}" srcOrd="0" destOrd="0" presId="urn:microsoft.com/office/officeart/2018/2/layout/IconLabelList"/>
    <dgm:cxn modelId="{917C0D25-CE0D-423F-8C12-E3FF17F19D86}" type="presParOf" srcId="{2681E6B5-330A-4ED2-BF27-348AF1E53655}" destId="{D1CFD6C9-E13C-45DF-ABB7-0A03A3A48A20}" srcOrd="1" destOrd="0" presId="urn:microsoft.com/office/officeart/2018/2/layout/IconLabelList"/>
    <dgm:cxn modelId="{FAC00366-73CB-4D3F-848E-5BA430B2A280}" type="presParOf" srcId="{2681E6B5-330A-4ED2-BF27-348AF1E53655}" destId="{3429AFF8-1F59-42B4-BFA3-542B7C984996}" srcOrd="2" destOrd="0" presId="urn:microsoft.com/office/officeart/2018/2/layout/IconLabelList"/>
    <dgm:cxn modelId="{E2121F97-6381-43F2-9795-8786D95A137B}" type="presParOf" srcId="{07DF2F9B-1B52-4677-ACAA-6BE7A2A83272}" destId="{1DF8B2C4-03C9-4708-B121-44E0B2F8A6D6}" srcOrd="3" destOrd="0" presId="urn:microsoft.com/office/officeart/2018/2/layout/IconLabelList"/>
    <dgm:cxn modelId="{57E74518-1D5F-47EF-8E3D-25B2BBA7264D}" type="presParOf" srcId="{07DF2F9B-1B52-4677-ACAA-6BE7A2A83272}" destId="{22563F60-10DF-4CDB-9158-4FC11CC0A1EC}" srcOrd="4" destOrd="0" presId="urn:microsoft.com/office/officeart/2018/2/layout/IconLabelList"/>
    <dgm:cxn modelId="{3B4FE01F-9A27-4BC2-AB9D-75FCCAC2D4FE}" type="presParOf" srcId="{22563F60-10DF-4CDB-9158-4FC11CC0A1EC}" destId="{7243B2F7-56E3-4571-A132-828E8526C463}" srcOrd="0" destOrd="0" presId="urn:microsoft.com/office/officeart/2018/2/layout/IconLabelList"/>
    <dgm:cxn modelId="{0225B9AC-93A7-4444-936D-E553D49AD77F}" type="presParOf" srcId="{22563F60-10DF-4CDB-9158-4FC11CC0A1EC}" destId="{5A882F06-34F1-4C31-AEB2-CDDA82F20E66}" srcOrd="1" destOrd="0" presId="urn:microsoft.com/office/officeart/2018/2/layout/IconLabelList"/>
    <dgm:cxn modelId="{C9D5D146-226C-49A2-9170-9AC8F6604C4B}" type="presParOf" srcId="{22563F60-10DF-4CDB-9158-4FC11CC0A1EC}" destId="{6F7DC997-1DB7-4877-B1C5-C7017FF68351}" srcOrd="2" destOrd="0" presId="urn:microsoft.com/office/officeart/2018/2/layout/IconLabelList"/>
    <dgm:cxn modelId="{09D495FC-CE54-44D9-B5D0-20AE5C5661B1}" type="presParOf" srcId="{07DF2F9B-1B52-4677-ACAA-6BE7A2A83272}" destId="{C95DF45D-8C4B-4641-AC59-F17643199C48}" srcOrd="5" destOrd="0" presId="urn:microsoft.com/office/officeart/2018/2/layout/IconLabelList"/>
    <dgm:cxn modelId="{42946CF6-0FE5-4587-9649-3301A53A768B}" type="presParOf" srcId="{07DF2F9B-1B52-4677-ACAA-6BE7A2A83272}" destId="{220D0A53-6536-4AD2-81D0-3DDFEC324D28}" srcOrd="6" destOrd="0" presId="urn:microsoft.com/office/officeart/2018/2/layout/IconLabelList"/>
    <dgm:cxn modelId="{91CCC6BC-84FA-4E96-ACE7-4B7491F01D61}" type="presParOf" srcId="{220D0A53-6536-4AD2-81D0-3DDFEC324D28}" destId="{93ACDAB5-CE44-4DEF-8AAE-A3684FF7254B}" srcOrd="0" destOrd="0" presId="urn:microsoft.com/office/officeart/2018/2/layout/IconLabelList"/>
    <dgm:cxn modelId="{67560EAA-511C-4325-AE89-2DDAFF3C1C1D}" type="presParOf" srcId="{220D0A53-6536-4AD2-81D0-3DDFEC324D28}" destId="{57F2F2FD-AB69-4C66-BB34-CEAAD62FCC01}" srcOrd="1" destOrd="0" presId="urn:microsoft.com/office/officeart/2018/2/layout/IconLabelList"/>
    <dgm:cxn modelId="{1AAE946F-ECE9-4672-A24C-87BFA955A1ED}" type="presParOf" srcId="{220D0A53-6536-4AD2-81D0-3DDFEC324D28}" destId="{B9A17D48-C5F5-4781-A1BC-AC07D459850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3838AE-BC3E-4CFC-A9C6-BB5ECD59B8D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DA33781-82EF-4B8D-87C7-53C317F373DB}">
      <dgm:prSet/>
      <dgm:spPr/>
      <dgm:t>
        <a:bodyPr/>
        <a:lstStyle/>
        <a:p>
          <a:pPr>
            <a:lnSpc>
              <a:spcPct val="100000"/>
            </a:lnSpc>
          </a:pPr>
          <a:r>
            <a:rPr lang="en-US" b="0" i="0"/>
            <a:t>This information describes a process or framework that is typically used in a presentation or teaching setting.</a:t>
          </a:r>
          <a:endParaRPr lang="en-US"/>
        </a:p>
      </dgm:t>
    </dgm:pt>
    <dgm:pt modelId="{376D4CB3-0AA9-4EA2-9CFB-7545C2EC6586}" type="parTrans" cxnId="{E136D0EA-2769-4316-87B1-ED7AD1B0F1BE}">
      <dgm:prSet/>
      <dgm:spPr/>
      <dgm:t>
        <a:bodyPr/>
        <a:lstStyle/>
        <a:p>
          <a:endParaRPr lang="en-US"/>
        </a:p>
      </dgm:t>
    </dgm:pt>
    <dgm:pt modelId="{23D2190E-BF6B-432C-837B-7D96E07633F1}" type="sibTrans" cxnId="{E136D0EA-2769-4316-87B1-ED7AD1B0F1BE}">
      <dgm:prSet/>
      <dgm:spPr/>
      <dgm:t>
        <a:bodyPr/>
        <a:lstStyle/>
        <a:p>
          <a:endParaRPr lang="en-US"/>
        </a:p>
      </dgm:t>
    </dgm:pt>
    <dgm:pt modelId="{B205253E-63B6-498B-AF62-15BEDC941070}">
      <dgm:prSet/>
      <dgm:spPr/>
      <dgm:t>
        <a:bodyPr/>
        <a:lstStyle/>
        <a:p>
          <a:pPr>
            <a:lnSpc>
              <a:spcPct val="100000"/>
            </a:lnSpc>
          </a:pPr>
          <a:r>
            <a:rPr lang="en-US" b="0" i="0"/>
            <a:t>The main goals of this process </a:t>
          </a:r>
          <a:r>
            <a:rPr lang="en-US" b="0" i="0" baseline="0"/>
            <a:t>or </a:t>
          </a:r>
          <a:r>
            <a:rPr lang="en-US" b="0" i="0"/>
            <a:t>framework are learning, simplifying, and explaining complex information.</a:t>
          </a:r>
          <a:endParaRPr lang="en-US"/>
        </a:p>
      </dgm:t>
    </dgm:pt>
    <dgm:pt modelId="{E3ED00DE-8EE3-4F0C-B8F2-DCD818162424}" type="parTrans" cxnId="{C33F20C7-C2BA-4AA9-AEF3-77B3EEAA061A}">
      <dgm:prSet/>
      <dgm:spPr/>
      <dgm:t>
        <a:bodyPr/>
        <a:lstStyle/>
        <a:p>
          <a:endParaRPr lang="en-US"/>
        </a:p>
      </dgm:t>
    </dgm:pt>
    <dgm:pt modelId="{8F493016-8DD5-4439-AFDB-33DBDE4C821A}" type="sibTrans" cxnId="{C33F20C7-C2BA-4AA9-AEF3-77B3EEAA061A}">
      <dgm:prSet/>
      <dgm:spPr/>
      <dgm:t>
        <a:bodyPr/>
        <a:lstStyle/>
        <a:p>
          <a:endParaRPr lang="en-US"/>
        </a:p>
      </dgm:t>
    </dgm:pt>
    <dgm:pt modelId="{B6CDB273-FE39-4EEB-B7C3-824EA4F94F69}">
      <dgm:prSet/>
      <dgm:spPr/>
      <dgm:t>
        <a:bodyPr/>
        <a:lstStyle/>
        <a:p>
          <a:pPr>
            <a:lnSpc>
              <a:spcPct val="100000"/>
            </a:lnSpc>
          </a:pPr>
          <a:r>
            <a:rPr lang="en-US" b="0" i="0"/>
            <a:t>The process or framework is designed to make complex information more accessible and easier to understand for an audience.</a:t>
          </a:r>
          <a:endParaRPr lang="en-US"/>
        </a:p>
      </dgm:t>
    </dgm:pt>
    <dgm:pt modelId="{5E76D3ED-4F63-4861-8FE7-AC4AD5C0B258}" type="parTrans" cxnId="{6F384FA4-7593-451E-ADB0-8CCC296E6EA4}">
      <dgm:prSet/>
      <dgm:spPr/>
      <dgm:t>
        <a:bodyPr/>
        <a:lstStyle/>
        <a:p>
          <a:endParaRPr lang="en-US"/>
        </a:p>
      </dgm:t>
    </dgm:pt>
    <dgm:pt modelId="{37CE6EF8-8884-4D3E-B108-CEDF438B11AD}" type="sibTrans" cxnId="{6F384FA4-7593-451E-ADB0-8CCC296E6EA4}">
      <dgm:prSet/>
      <dgm:spPr/>
      <dgm:t>
        <a:bodyPr/>
        <a:lstStyle/>
        <a:p>
          <a:endParaRPr lang="en-US"/>
        </a:p>
      </dgm:t>
    </dgm:pt>
    <dgm:pt modelId="{11499FC5-D84F-4A5A-8191-2C8C8BAC50AB}">
      <dgm:prSet/>
      <dgm:spPr/>
      <dgm:t>
        <a:bodyPr/>
        <a:lstStyle/>
        <a:p>
          <a:pPr>
            <a:lnSpc>
              <a:spcPct val="100000"/>
            </a:lnSpc>
          </a:pPr>
          <a:r>
            <a:rPr lang="en-US" b="0" i="0"/>
            <a:t>The process may also involve editing and simplifying complex language or ideas</a:t>
          </a:r>
          <a:r>
            <a:rPr lang="en-US" b="0" i="0" baseline="0"/>
            <a:t>, </a:t>
          </a:r>
          <a:r>
            <a:rPr lang="en-US" b="0" i="0"/>
            <a:t>so that they are more easily digestible for the audience.</a:t>
          </a:r>
          <a:endParaRPr lang="en-US"/>
        </a:p>
      </dgm:t>
    </dgm:pt>
    <dgm:pt modelId="{23712265-3C5F-43DF-A7E1-02E118962FB9}" type="parTrans" cxnId="{5D334BC2-2362-437F-945A-7B66CB643020}">
      <dgm:prSet/>
      <dgm:spPr/>
      <dgm:t>
        <a:bodyPr/>
        <a:lstStyle/>
        <a:p>
          <a:endParaRPr lang="en-US"/>
        </a:p>
      </dgm:t>
    </dgm:pt>
    <dgm:pt modelId="{24C4A245-C348-4D22-A38A-082BA50D9931}" type="sibTrans" cxnId="{5D334BC2-2362-437F-945A-7B66CB643020}">
      <dgm:prSet/>
      <dgm:spPr/>
      <dgm:t>
        <a:bodyPr/>
        <a:lstStyle/>
        <a:p>
          <a:endParaRPr lang="en-US"/>
        </a:p>
      </dgm:t>
    </dgm:pt>
    <dgm:pt modelId="{DD13F06D-D2B6-4263-893E-DBF50E0BF195}">
      <dgm:prSet/>
      <dgm:spPr/>
      <dgm:t>
        <a:bodyPr/>
        <a:lstStyle/>
        <a:p>
          <a:pPr>
            <a:lnSpc>
              <a:spcPct val="100000"/>
            </a:lnSpc>
          </a:pPr>
          <a:r>
            <a:rPr lang="en-US" b="0" i="0"/>
            <a:t>The primary skills needed for success in this process or framework include design and editing. </a:t>
          </a:r>
          <a:endParaRPr lang="en-US"/>
        </a:p>
      </dgm:t>
    </dgm:pt>
    <dgm:pt modelId="{0ADD7B4E-986B-4221-957F-6A87D7FA9F14}" type="parTrans" cxnId="{BB8D0A11-7EFB-4325-990E-0867474A1132}">
      <dgm:prSet/>
      <dgm:spPr/>
      <dgm:t>
        <a:bodyPr/>
        <a:lstStyle/>
        <a:p>
          <a:endParaRPr lang="en-US"/>
        </a:p>
      </dgm:t>
    </dgm:pt>
    <dgm:pt modelId="{FA0E5397-1BAB-4383-9901-A0D5537131DC}" type="sibTrans" cxnId="{BB8D0A11-7EFB-4325-990E-0867474A1132}">
      <dgm:prSet/>
      <dgm:spPr/>
      <dgm:t>
        <a:bodyPr/>
        <a:lstStyle/>
        <a:p>
          <a:endParaRPr lang="en-US"/>
        </a:p>
      </dgm:t>
    </dgm:pt>
    <dgm:pt modelId="{80082142-9B16-4A92-A5E1-B4389F81BC69}" type="pres">
      <dgm:prSet presAssocID="{DC3838AE-BC3E-4CFC-A9C6-BB5ECD59B8D7}" presName="root" presStyleCnt="0">
        <dgm:presLayoutVars>
          <dgm:dir/>
          <dgm:resizeHandles val="exact"/>
        </dgm:presLayoutVars>
      </dgm:prSet>
      <dgm:spPr/>
    </dgm:pt>
    <dgm:pt modelId="{9DAA7431-5C27-4E34-8550-099F4E2FF07C}" type="pres">
      <dgm:prSet presAssocID="{FDA33781-82EF-4B8D-87C7-53C317F373DB}" presName="compNode" presStyleCnt="0"/>
      <dgm:spPr/>
    </dgm:pt>
    <dgm:pt modelId="{AFF0D63D-636B-464B-9404-9C44336C87CD}" type="pres">
      <dgm:prSet presAssocID="{FDA33781-82EF-4B8D-87C7-53C317F373DB}" presName="bgRect" presStyleLbl="bgShp" presStyleIdx="0" presStyleCnt="5"/>
      <dgm:spPr/>
    </dgm:pt>
    <dgm:pt modelId="{DC650A1E-0EB8-4816-A0DE-C6A93D268773}" type="pres">
      <dgm:prSet presAssocID="{FDA33781-82EF-4B8D-87C7-53C317F373D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F3CE11F7-F458-4E40-B0C9-2067F4EE267C}" type="pres">
      <dgm:prSet presAssocID="{FDA33781-82EF-4B8D-87C7-53C317F373DB}" presName="spaceRect" presStyleCnt="0"/>
      <dgm:spPr/>
    </dgm:pt>
    <dgm:pt modelId="{23FD6ABC-075E-48F3-8026-3AC617AE65A4}" type="pres">
      <dgm:prSet presAssocID="{FDA33781-82EF-4B8D-87C7-53C317F373DB}" presName="parTx" presStyleLbl="revTx" presStyleIdx="0" presStyleCnt="5">
        <dgm:presLayoutVars>
          <dgm:chMax val="0"/>
          <dgm:chPref val="0"/>
        </dgm:presLayoutVars>
      </dgm:prSet>
      <dgm:spPr/>
    </dgm:pt>
    <dgm:pt modelId="{147A91CD-C1F4-4B7C-92D3-B4836FFA5F4C}" type="pres">
      <dgm:prSet presAssocID="{23D2190E-BF6B-432C-837B-7D96E07633F1}" presName="sibTrans" presStyleCnt="0"/>
      <dgm:spPr/>
    </dgm:pt>
    <dgm:pt modelId="{C9D97B49-862D-4705-BB26-B1C62717D6F6}" type="pres">
      <dgm:prSet presAssocID="{B205253E-63B6-498B-AF62-15BEDC941070}" presName="compNode" presStyleCnt="0"/>
      <dgm:spPr/>
    </dgm:pt>
    <dgm:pt modelId="{ECE546C0-5DEE-4C57-8193-8DA60DECCFF0}" type="pres">
      <dgm:prSet presAssocID="{B205253E-63B6-498B-AF62-15BEDC941070}" presName="bgRect" presStyleLbl="bgShp" presStyleIdx="1" presStyleCnt="5"/>
      <dgm:spPr/>
    </dgm:pt>
    <dgm:pt modelId="{4621B5D8-7D7C-4A64-8ED5-02E012C27653}" type="pres">
      <dgm:prSet presAssocID="{B205253E-63B6-498B-AF62-15BEDC9410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F537AECE-F4DC-4444-805F-F16914B87048}" type="pres">
      <dgm:prSet presAssocID="{B205253E-63B6-498B-AF62-15BEDC941070}" presName="spaceRect" presStyleCnt="0"/>
      <dgm:spPr/>
    </dgm:pt>
    <dgm:pt modelId="{C29DA708-3C54-492B-9533-93452D49ED1D}" type="pres">
      <dgm:prSet presAssocID="{B205253E-63B6-498B-AF62-15BEDC941070}" presName="parTx" presStyleLbl="revTx" presStyleIdx="1" presStyleCnt="5">
        <dgm:presLayoutVars>
          <dgm:chMax val="0"/>
          <dgm:chPref val="0"/>
        </dgm:presLayoutVars>
      </dgm:prSet>
      <dgm:spPr/>
    </dgm:pt>
    <dgm:pt modelId="{D324B52C-2FB3-4248-BA2B-D3E1EE0C034E}" type="pres">
      <dgm:prSet presAssocID="{8F493016-8DD5-4439-AFDB-33DBDE4C821A}" presName="sibTrans" presStyleCnt="0"/>
      <dgm:spPr/>
    </dgm:pt>
    <dgm:pt modelId="{8B0AC741-B435-4BE9-BF2E-678619C77CB0}" type="pres">
      <dgm:prSet presAssocID="{B6CDB273-FE39-4EEB-B7C3-824EA4F94F69}" presName="compNode" presStyleCnt="0"/>
      <dgm:spPr/>
    </dgm:pt>
    <dgm:pt modelId="{6BBAD208-AA79-4E66-A34B-5CDE333B0747}" type="pres">
      <dgm:prSet presAssocID="{B6CDB273-FE39-4EEB-B7C3-824EA4F94F69}" presName="bgRect" presStyleLbl="bgShp" presStyleIdx="2" presStyleCnt="5"/>
      <dgm:spPr/>
    </dgm:pt>
    <dgm:pt modelId="{FEC1DD3A-5D07-43A9-B22D-7C4769C61EAE}" type="pres">
      <dgm:prSet presAssocID="{B6CDB273-FE39-4EEB-B7C3-824EA4F94F6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ze"/>
        </a:ext>
      </dgm:extLst>
    </dgm:pt>
    <dgm:pt modelId="{258E9A31-E5F3-455A-8640-423B6C18B770}" type="pres">
      <dgm:prSet presAssocID="{B6CDB273-FE39-4EEB-B7C3-824EA4F94F69}" presName="spaceRect" presStyleCnt="0"/>
      <dgm:spPr/>
    </dgm:pt>
    <dgm:pt modelId="{E68392F7-7527-41D4-9FE2-3512D842EE1B}" type="pres">
      <dgm:prSet presAssocID="{B6CDB273-FE39-4EEB-B7C3-824EA4F94F69}" presName="parTx" presStyleLbl="revTx" presStyleIdx="2" presStyleCnt="5">
        <dgm:presLayoutVars>
          <dgm:chMax val="0"/>
          <dgm:chPref val="0"/>
        </dgm:presLayoutVars>
      </dgm:prSet>
      <dgm:spPr/>
    </dgm:pt>
    <dgm:pt modelId="{99F42E22-DC46-4FAC-B352-8E90F58D1584}" type="pres">
      <dgm:prSet presAssocID="{37CE6EF8-8884-4D3E-B108-CEDF438B11AD}" presName="sibTrans" presStyleCnt="0"/>
      <dgm:spPr/>
    </dgm:pt>
    <dgm:pt modelId="{CCCEE59D-351F-47E3-B782-2CF794D91A29}" type="pres">
      <dgm:prSet presAssocID="{11499FC5-D84F-4A5A-8191-2C8C8BAC50AB}" presName="compNode" presStyleCnt="0"/>
      <dgm:spPr/>
    </dgm:pt>
    <dgm:pt modelId="{578D3846-E547-479C-B894-06DA73980C50}" type="pres">
      <dgm:prSet presAssocID="{11499FC5-D84F-4A5A-8191-2C8C8BAC50AB}" presName="bgRect" presStyleLbl="bgShp" presStyleIdx="3" presStyleCnt="5"/>
      <dgm:spPr/>
    </dgm:pt>
    <dgm:pt modelId="{5F416F76-547D-4E2C-880E-4C4961EEF2CD}" type="pres">
      <dgm:prSet presAssocID="{11499FC5-D84F-4A5A-8191-2C8C8BAC50A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Quotes"/>
        </a:ext>
      </dgm:extLst>
    </dgm:pt>
    <dgm:pt modelId="{3CFF7CFB-4A8A-46B8-B626-5AE4624827BA}" type="pres">
      <dgm:prSet presAssocID="{11499FC5-D84F-4A5A-8191-2C8C8BAC50AB}" presName="spaceRect" presStyleCnt="0"/>
      <dgm:spPr/>
    </dgm:pt>
    <dgm:pt modelId="{69389BB3-15DF-47F9-AA9C-FFFCC0D576CB}" type="pres">
      <dgm:prSet presAssocID="{11499FC5-D84F-4A5A-8191-2C8C8BAC50AB}" presName="parTx" presStyleLbl="revTx" presStyleIdx="3" presStyleCnt="5">
        <dgm:presLayoutVars>
          <dgm:chMax val="0"/>
          <dgm:chPref val="0"/>
        </dgm:presLayoutVars>
      </dgm:prSet>
      <dgm:spPr/>
    </dgm:pt>
    <dgm:pt modelId="{758D7984-A57C-42CA-8C18-DAC131B092E4}" type="pres">
      <dgm:prSet presAssocID="{24C4A245-C348-4D22-A38A-082BA50D9931}" presName="sibTrans" presStyleCnt="0"/>
      <dgm:spPr/>
    </dgm:pt>
    <dgm:pt modelId="{E2A0F030-8C8C-4ECD-B8EE-521D6CE0AF1A}" type="pres">
      <dgm:prSet presAssocID="{DD13F06D-D2B6-4263-893E-DBF50E0BF195}" presName="compNode" presStyleCnt="0"/>
      <dgm:spPr/>
    </dgm:pt>
    <dgm:pt modelId="{08D74BFE-AF04-4B9D-B6E0-AE1378A3185B}" type="pres">
      <dgm:prSet presAssocID="{DD13F06D-D2B6-4263-893E-DBF50E0BF195}" presName="bgRect" presStyleLbl="bgShp" presStyleIdx="4" presStyleCnt="5"/>
      <dgm:spPr/>
    </dgm:pt>
    <dgm:pt modelId="{ADF4869D-E906-4054-9A1C-5C9975896E1B}" type="pres">
      <dgm:prSet presAssocID="{DD13F06D-D2B6-4263-893E-DBF50E0BF19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asel"/>
        </a:ext>
      </dgm:extLst>
    </dgm:pt>
    <dgm:pt modelId="{FA4D5AD6-0C2F-4F1C-B137-87C874C64F83}" type="pres">
      <dgm:prSet presAssocID="{DD13F06D-D2B6-4263-893E-DBF50E0BF195}" presName="spaceRect" presStyleCnt="0"/>
      <dgm:spPr/>
    </dgm:pt>
    <dgm:pt modelId="{99620FA9-1749-4BA0-991A-447B69322390}" type="pres">
      <dgm:prSet presAssocID="{DD13F06D-D2B6-4263-893E-DBF50E0BF195}" presName="parTx" presStyleLbl="revTx" presStyleIdx="4" presStyleCnt="5">
        <dgm:presLayoutVars>
          <dgm:chMax val="0"/>
          <dgm:chPref val="0"/>
        </dgm:presLayoutVars>
      </dgm:prSet>
      <dgm:spPr/>
    </dgm:pt>
  </dgm:ptLst>
  <dgm:cxnLst>
    <dgm:cxn modelId="{6C3B940E-143E-48FA-A2BC-148F59C4963D}" type="presOf" srcId="{11499FC5-D84F-4A5A-8191-2C8C8BAC50AB}" destId="{69389BB3-15DF-47F9-AA9C-FFFCC0D576CB}" srcOrd="0" destOrd="0" presId="urn:microsoft.com/office/officeart/2018/2/layout/IconVerticalSolidList"/>
    <dgm:cxn modelId="{BB8D0A11-7EFB-4325-990E-0867474A1132}" srcId="{DC3838AE-BC3E-4CFC-A9C6-BB5ECD59B8D7}" destId="{DD13F06D-D2B6-4263-893E-DBF50E0BF195}" srcOrd="4" destOrd="0" parTransId="{0ADD7B4E-986B-4221-957F-6A87D7FA9F14}" sibTransId="{FA0E5397-1BAB-4383-9901-A0D5537131DC}"/>
    <dgm:cxn modelId="{44B6A991-EA45-49DD-9185-BE0B793AB87E}" type="presOf" srcId="{DC3838AE-BC3E-4CFC-A9C6-BB5ECD59B8D7}" destId="{80082142-9B16-4A92-A5E1-B4389F81BC69}" srcOrd="0" destOrd="0" presId="urn:microsoft.com/office/officeart/2018/2/layout/IconVerticalSolidList"/>
    <dgm:cxn modelId="{6F384FA4-7593-451E-ADB0-8CCC296E6EA4}" srcId="{DC3838AE-BC3E-4CFC-A9C6-BB5ECD59B8D7}" destId="{B6CDB273-FE39-4EEB-B7C3-824EA4F94F69}" srcOrd="2" destOrd="0" parTransId="{5E76D3ED-4F63-4861-8FE7-AC4AD5C0B258}" sibTransId="{37CE6EF8-8884-4D3E-B108-CEDF438B11AD}"/>
    <dgm:cxn modelId="{62041AAD-220F-452D-8711-EA96869D1A76}" type="presOf" srcId="{DD13F06D-D2B6-4263-893E-DBF50E0BF195}" destId="{99620FA9-1749-4BA0-991A-447B69322390}" srcOrd="0" destOrd="0" presId="urn:microsoft.com/office/officeart/2018/2/layout/IconVerticalSolidList"/>
    <dgm:cxn modelId="{5D334BC2-2362-437F-945A-7B66CB643020}" srcId="{DC3838AE-BC3E-4CFC-A9C6-BB5ECD59B8D7}" destId="{11499FC5-D84F-4A5A-8191-2C8C8BAC50AB}" srcOrd="3" destOrd="0" parTransId="{23712265-3C5F-43DF-A7E1-02E118962FB9}" sibTransId="{24C4A245-C348-4D22-A38A-082BA50D9931}"/>
    <dgm:cxn modelId="{735347C4-3FDA-4FA7-B871-8264631D5A8A}" type="presOf" srcId="{FDA33781-82EF-4B8D-87C7-53C317F373DB}" destId="{23FD6ABC-075E-48F3-8026-3AC617AE65A4}" srcOrd="0" destOrd="0" presId="urn:microsoft.com/office/officeart/2018/2/layout/IconVerticalSolidList"/>
    <dgm:cxn modelId="{C33F20C7-C2BA-4AA9-AEF3-77B3EEAA061A}" srcId="{DC3838AE-BC3E-4CFC-A9C6-BB5ECD59B8D7}" destId="{B205253E-63B6-498B-AF62-15BEDC941070}" srcOrd="1" destOrd="0" parTransId="{E3ED00DE-8EE3-4F0C-B8F2-DCD818162424}" sibTransId="{8F493016-8DD5-4439-AFDB-33DBDE4C821A}"/>
    <dgm:cxn modelId="{E136D0EA-2769-4316-87B1-ED7AD1B0F1BE}" srcId="{DC3838AE-BC3E-4CFC-A9C6-BB5ECD59B8D7}" destId="{FDA33781-82EF-4B8D-87C7-53C317F373DB}" srcOrd="0" destOrd="0" parTransId="{376D4CB3-0AA9-4EA2-9CFB-7545C2EC6586}" sibTransId="{23D2190E-BF6B-432C-837B-7D96E07633F1}"/>
    <dgm:cxn modelId="{86F0ACEC-0DBF-41AD-A43A-ED55CDAE4D43}" type="presOf" srcId="{B6CDB273-FE39-4EEB-B7C3-824EA4F94F69}" destId="{E68392F7-7527-41D4-9FE2-3512D842EE1B}" srcOrd="0" destOrd="0" presId="urn:microsoft.com/office/officeart/2018/2/layout/IconVerticalSolidList"/>
    <dgm:cxn modelId="{BF5261F8-B9E2-48E2-8001-1EFC12DD17BE}" type="presOf" srcId="{B205253E-63B6-498B-AF62-15BEDC941070}" destId="{C29DA708-3C54-492B-9533-93452D49ED1D}" srcOrd="0" destOrd="0" presId="urn:microsoft.com/office/officeart/2018/2/layout/IconVerticalSolidList"/>
    <dgm:cxn modelId="{AE45F840-F1DE-4C63-A790-2DD0D0EDAF75}" type="presParOf" srcId="{80082142-9B16-4A92-A5E1-B4389F81BC69}" destId="{9DAA7431-5C27-4E34-8550-099F4E2FF07C}" srcOrd="0" destOrd="0" presId="urn:microsoft.com/office/officeart/2018/2/layout/IconVerticalSolidList"/>
    <dgm:cxn modelId="{C1187DA9-6D54-4785-8BBE-2FFE90C454E6}" type="presParOf" srcId="{9DAA7431-5C27-4E34-8550-099F4E2FF07C}" destId="{AFF0D63D-636B-464B-9404-9C44336C87CD}" srcOrd="0" destOrd="0" presId="urn:microsoft.com/office/officeart/2018/2/layout/IconVerticalSolidList"/>
    <dgm:cxn modelId="{53BE9559-83E1-4DCB-89ED-6987D8A3BF98}" type="presParOf" srcId="{9DAA7431-5C27-4E34-8550-099F4E2FF07C}" destId="{DC650A1E-0EB8-4816-A0DE-C6A93D268773}" srcOrd="1" destOrd="0" presId="urn:microsoft.com/office/officeart/2018/2/layout/IconVerticalSolidList"/>
    <dgm:cxn modelId="{D2D6D90C-6000-452E-8420-B6832E9F1589}" type="presParOf" srcId="{9DAA7431-5C27-4E34-8550-099F4E2FF07C}" destId="{F3CE11F7-F458-4E40-B0C9-2067F4EE267C}" srcOrd="2" destOrd="0" presId="urn:microsoft.com/office/officeart/2018/2/layout/IconVerticalSolidList"/>
    <dgm:cxn modelId="{0B2841FE-28BC-4200-B6FF-EDB5AA76A296}" type="presParOf" srcId="{9DAA7431-5C27-4E34-8550-099F4E2FF07C}" destId="{23FD6ABC-075E-48F3-8026-3AC617AE65A4}" srcOrd="3" destOrd="0" presId="urn:microsoft.com/office/officeart/2018/2/layout/IconVerticalSolidList"/>
    <dgm:cxn modelId="{FF248BBB-9A14-44EB-88D8-FA5045075B55}" type="presParOf" srcId="{80082142-9B16-4A92-A5E1-B4389F81BC69}" destId="{147A91CD-C1F4-4B7C-92D3-B4836FFA5F4C}" srcOrd="1" destOrd="0" presId="urn:microsoft.com/office/officeart/2018/2/layout/IconVerticalSolidList"/>
    <dgm:cxn modelId="{1F4701E9-5620-4358-9847-7849AAAF8C64}" type="presParOf" srcId="{80082142-9B16-4A92-A5E1-B4389F81BC69}" destId="{C9D97B49-862D-4705-BB26-B1C62717D6F6}" srcOrd="2" destOrd="0" presId="urn:microsoft.com/office/officeart/2018/2/layout/IconVerticalSolidList"/>
    <dgm:cxn modelId="{C82B5D99-FE83-4BE3-914A-17FE5688F1E9}" type="presParOf" srcId="{C9D97B49-862D-4705-BB26-B1C62717D6F6}" destId="{ECE546C0-5DEE-4C57-8193-8DA60DECCFF0}" srcOrd="0" destOrd="0" presId="urn:microsoft.com/office/officeart/2018/2/layout/IconVerticalSolidList"/>
    <dgm:cxn modelId="{3C823D3C-6EA0-4AFB-AA23-EF47DCD2188D}" type="presParOf" srcId="{C9D97B49-862D-4705-BB26-B1C62717D6F6}" destId="{4621B5D8-7D7C-4A64-8ED5-02E012C27653}" srcOrd="1" destOrd="0" presId="urn:microsoft.com/office/officeart/2018/2/layout/IconVerticalSolidList"/>
    <dgm:cxn modelId="{2D04CBED-F706-4D8E-BA03-3AEABDA09C77}" type="presParOf" srcId="{C9D97B49-862D-4705-BB26-B1C62717D6F6}" destId="{F537AECE-F4DC-4444-805F-F16914B87048}" srcOrd="2" destOrd="0" presId="urn:microsoft.com/office/officeart/2018/2/layout/IconVerticalSolidList"/>
    <dgm:cxn modelId="{8A698DD9-17AC-4E65-BA1C-8C5014C29151}" type="presParOf" srcId="{C9D97B49-862D-4705-BB26-B1C62717D6F6}" destId="{C29DA708-3C54-492B-9533-93452D49ED1D}" srcOrd="3" destOrd="0" presId="urn:microsoft.com/office/officeart/2018/2/layout/IconVerticalSolidList"/>
    <dgm:cxn modelId="{D7740AE1-ED92-429C-8CE9-D658177BEB79}" type="presParOf" srcId="{80082142-9B16-4A92-A5E1-B4389F81BC69}" destId="{D324B52C-2FB3-4248-BA2B-D3E1EE0C034E}" srcOrd="3" destOrd="0" presId="urn:microsoft.com/office/officeart/2018/2/layout/IconVerticalSolidList"/>
    <dgm:cxn modelId="{D452724F-85D9-418B-AD6D-3CCA6CEA3EBD}" type="presParOf" srcId="{80082142-9B16-4A92-A5E1-B4389F81BC69}" destId="{8B0AC741-B435-4BE9-BF2E-678619C77CB0}" srcOrd="4" destOrd="0" presId="urn:microsoft.com/office/officeart/2018/2/layout/IconVerticalSolidList"/>
    <dgm:cxn modelId="{682003C5-F1B6-4FA4-B1D0-E33A68DE1CB2}" type="presParOf" srcId="{8B0AC741-B435-4BE9-BF2E-678619C77CB0}" destId="{6BBAD208-AA79-4E66-A34B-5CDE333B0747}" srcOrd="0" destOrd="0" presId="urn:microsoft.com/office/officeart/2018/2/layout/IconVerticalSolidList"/>
    <dgm:cxn modelId="{D435D0B2-8B9B-433B-AB99-BD6931CC0197}" type="presParOf" srcId="{8B0AC741-B435-4BE9-BF2E-678619C77CB0}" destId="{FEC1DD3A-5D07-43A9-B22D-7C4769C61EAE}" srcOrd="1" destOrd="0" presId="urn:microsoft.com/office/officeart/2018/2/layout/IconVerticalSolidList"/>
    <dgm:cxn modelId="{A343C4BB-20E0-40B7-A1AD-61C6B3329A51}" type="presParOf" srcId="{8B0AC741-B435-4BE9-BF2E-678619C77CB0}" destId="{258E9A31-E5F3-455A-8640-423B6C18B770}" srcOrd="2" destOrd="0" presId="urn:microsoft.com/office/officeart/2018/2/layout/IconVerticalSolidList"/>
    <dgm:cxn modelId="{40B65286-135D-4532-B3D5-BEE1F47B5997}" type="presParOf" srcId="{8B0AC741-B435-4BE9-BF2E-678619C77CB0}" destId="{E68392F7-7527-41D4-9FE2-3512D842EE1B}" srcOrd="3" destOrd="0" presId="urn:microsoft.com/office/officeart/2018/2/layout/IconVerticalSolidList"/>
    <dgm:cxn modelId="{B75B1C07-F6AC-4EF5-8590-B69727BBDDCE}" type="presParOf" srcId="{80082142-9B16-4A92-A5E1-B4389F81BC69}" destId="{99F42E22-DC46-4FAC-B352-8E90F58D1584}" srcOrd="5" destOrd="0" presId="urn:microsoft.com/office/officeart/2018/2/layout/IconVerticalSolidList"/>
    <dgm:cxn modelId="{9FF2528A-8AAD-47F7-A45A-062D98FE8088}" type="presParOf" srcId="{80082142-9B16-4A92-A5E1-B4389F81BC69}" destId="{CCCEE59D-351F-47E3-B782-2CF794D91A29}" srcOrd="6" destOrd="0" presId="urn:microsoft.com/office/officeart/2018/2/layout/IconVerticalSolidList"/>
    <dgm:cxn modelId="{6350327D-227B-42B5-9289-DBDADD07176D}" type="presParOf" srcId="{CCCEE59D-351F-47E3-B782-2CF794D91A29}" destId="{578D3846-E547-479C-B894-06DA73980C50}" srcOrd="0" destOrd="0" presId="urn:microsoft.com/office/officeart/2018/2/layout/IconVerticalSolidList"/>
    <dgm:cxn modelId="{4D431880-068F-4AEB-9ECD-60F7ED4D75E1}" type="presParOf" srcId="{CCCEE59D-351F-47E3-B782-2CF794D91A29}" destId="{5F416F76-547D-4E2C-880E-4C4961EEF2CD}" srcOrd="1" destOrd="0" presId="urn:microsoft.com/office/officeart/2018/2/layout/IconVerticalSolidList"/>
    <dgm:cxn modelId="{E6CC09B3-D53B-44D5-8C69-47957D075402}" type="presParOf" srcId="{CCCEE59D-351F-47E3-B782-2CF794D91A29}" destId="{3CFF7CFB-4A8A-46B8-B626-5AE4624827BA}" srcOrd="2" destOrd="0" presId="urn:microsoft.com/office/officeart/2018/2/layout/IconVerticalSolidList"/>
    <dgm:cxn modelId="{F88DE633-77DD-40CF-AE54-BC6E1122C0F7}" type="presParOf" srcId="{CCCEE59D-351F-47E3-B782-2CF794D91A29}" destId="{69389BB3-15DF-47F9-AA9C-FFFCC0D576CB}" srcOrd="3" destOrd="0" presId="urn:microsoft.com/office/officeart/2018/2/layout/IconVerticalSolidList"/>
    <dgm:cxn modelId="{2B8A8FDC-C675-437D-ABED-E18992862DF3}" type="presParOf" srcId="{80082142-9B16-4A92-A5E1-B4389F81BC69}" destId="{758D7984-A57C-42CA-8C18-DAC131B092E4}" srcOrd="7" destOrd="0" presId="urn:microsoft.com/office/officeart/2018/2/layout/IconVerticalSolidList"/>
    <dgm:cxn modelId="{A04DF6F6-F510-49AD-9D93-C0AA30E6EC67}" type="presParOf" srcId="{80082142-9B16-4A92-A5E1-B4389F81BC69}" destId="{E2A0F030-8C8C-4ECD-B8EE-521D6CE0AF1A}" srcOrd="8" destOrd="0" presId="urn:microsoft.com/office/officeart/2018/2/layout/IconVerticalSolidList"/>
    <dgm:cxn modelId="{DB552E5C-8508-4B32-A9B9-2851BC8C80C7}" type="presParOf" srcId="{E2A0F030-8C8C-4ECD-B8EE-521D6CE0AF1A}" destId="{08D74BFE-AF04-4B9D-B6E0-AE1378A3185B}" srcOrd="0" destOrd="0" presId="urn:microsoft.com/office/officeart/2018/2/layout/IconVerticalSolidList"/>
    <dgm:cxn modelId="{659AFB85-BDDF-4567-8B47-9637D6A6E00C}" type="presParOf" srcId="{E2A0F030-8C8C-4ECD-B8EE-521D6CE0AF1A}" destId="{ADF4869D-E906-4054-9A1C-5C9975896E1B}" srcOrd="1" destOrd="0" presId="urn:microsoft.com/office/officeart/2018/2/layout/IconVerticalSolidList"/>
    <dgm:cxn modelId="{42AC7E16-E720-4F30-A98B-BD1C6B069391}" type="presParOf" srcId="{E2A0F030-8C8C-4ECD-B8EE-521D6CE0AF1A}" destId="{FA4D5AD6-0C2F-4F1C-B137-87C874C64F83}" srcOrd="2" destOrd="0" presId="urn:microsoft.com/office/officeart/2018/2/layout/IconVerticalSolidList"/>
    <dgm:cxn modelId="{E0542685-C076-479D-A710-5477F5154F91}" type="presParOf" srcId="{E2A0F030-8C8C-4ECD-B8EE-521D6CE0AF1A}" destId="{99620FA9-1749-4BA0-991A-447B693223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02A633-9CC9-43B6-918C-59EB9512223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9F9F1308-0C95-499F-967D-1902E58955D4}">
      <dgm:prSet/>
      <dgm:spPr/>
      <dgm:t>
        <a:bodyPr/>
        <a:lstStyle/>
        <a:p>
          <a:r>
            <a:rPr lang="en-US"/>
            <a:t>Data visualization can be difficult since various principles apply in different situations.</a:t>
          </a:r>
        </a:p>
      </dgm:t>
    </dgm:pt>
    <dgm:pt modelId="{30A959CA-9FF9-4B2F-A0EB-C2D1728A8A41}" type="parTrans" cxnId="{A2F2EFAD-FA51-48BD-820D-15AFC027C00C}">
      <dgm:prSet/>
      <dgm:spPr/>
      <dgm:t>
        <a:bodyPr/>
        <a:lstStyle/>
        <a:p>
          <a:endParaRPr lang="en-US"/>
        </a:p>
      </dgm:t>
    </dgm:pt>
    <dgm:pt modelId="{CA842485-A689-48F6-B992-1E05ADB51115}" type="sibTrans" cxnId="{A2F2EFAD-FA51-48BD-820D-15AFC027C00C}">
      <dgm:prSet/>
      <dgm:spPr/>
      <dgm:t>
        <a:bodyPr/>
        <a:lstStyle/>
        <a:p>
          <a:endParaRPr lang="en-US"/>
        </a:p>
      </dgm:t>
    </dgm:pt>
    <dgm:pt modelId="{8AFB7BF4-FEB4-4C7B-87CA-6F6A221850C1}">
      <dgm:prSet/>
      <dgm:spPr/>
      <dgm:t>
        <a:bodyPr/>
        <a:lstStyle/>
        <a:p>
          <a:r>
            <a:rPr lang="en-US"/>
            <a:t>Before presenting your data, consider the following five questions:</a:t>
          </a:r>
        </a:p>
      </dgm:t>
    </dgm:pt>
    <dgm:pt modelId="{6EA7E269-B2FB-42DD-86E2-9A9D1294F06F}" type="parTrans" cxnId="{22D7934E-5E0A-4FD3-8E55-6EF4F54CB9BB}">
      <dgm:prSet/>
      <dgm:spPr/>
      <dgm:t>
        <a:bodyPr/>
        <a:lstStyle/>
        <a:p>
          <a:endParaRPr lang="en-US"/>
        </a:p>
      </dgm:t>
    </dgm:pt>
    <dgm:pt modelId="{FC398673-09F7-4A3D-9319-C6864E44A89C}" type="sibTrans" cxnId="{22D7934E-5E0A-4FD3-8E55-6EF4F54CB9BB}">
      <dgm:prSet/>
      <dgm:spPr/>
      <dgm:t>
        <a:bodyPr/>
        <a:lstStyle/>
        <a:p>
          <a:endParaRPr lang="en-US"/>
        </a:p>
      </dgm:t>
    </dgm:pt>
    <dgm:pt modelId="{175DD722-B7EA-4CC7-A846-B01E9408E444}">
      <dgm:prSet/>
      <dgm:spPr/>
      <dgm:t>
        <a:bodyPr/>
        <a:lstStyle/>
        <a:p>
          <a:r>
            <a:rPr lang="en-US" i="1"/>
            <a:t>1. Am I presenting or circulating my data?</a:t>
          </a:r>
          <a:endParaRPr lang="en-US"/>
        </a:p>
      </dgm:t>
    </dgm:pt>
    <dgm:pt modelId="{5C3268E4-E173-4C54-BE0E-113F57198E23}" type="parTrans" cxnId="{64C1283E-7D82-4649-B6BA-1871C9EFE04F}">
      <dgm:prSet/>
      <dgm:spPr/>
      <dgm:t>
        <a:bodyPr/>
        <a:lstStyle/>
        <a:p>
          <a:endParaRPr lang="en-US"/>
        </a:p>
      </dgm:t>
    </dgm:pt>
    <dgm:pt modelId="{C8E741B9-DE59-4360-80A6-C0F5E525D7A6}" type="sibTrans" cxnId="{64C1283E-7D82-4649-B6BA-1871C9EFE04F}">
      <dgm:prSet/>
      <dgm:spPr/>
      <dgm:t>
        <a:bodyPr/>
        <a:lstStyle/>
        <a:p>
          <a:endParaRPr lang="en-US"/>
        </a:p>
      </dgm:t>
    </dgm:pt>
    <dgm:pt modelId="{B32F0D25-4C32-4967-AF04-5035175C3374}">
      <dgm:prSet/>
      <dgm:spPr/>
      <dgm:t>
        <a:bodyPr/>
        <a:lstStyle/>
        <a:p>
          <a:r>
            <a:rPr lang="en-US" i="1"/>
            <a:t>2. Am I using the right kind of chart or table?</a:t>
          </a:r>
          <a:endParaRPr lang="en-US"/>
        </a:p>
      </dgm:t>
    </dgm:pt>
    <dgm:pt modelId="{2DAD1D17-4C9C-4D10-A419-5C9C58681E7E}" type="parTrans" cxnId="{2D906595-42D0-4186-AD96-B97EE96593FD}">
      <dgm:prSet/>
      <dgm:spPr/>
      <dgm:t>
        <a:bodyPr/>
        <a:lstStyle/>
        <a:p>
          <a:endParaRPr lang="en-US"/>
        </a:p>
      </dgm:t>
    </dgm:pt>
    <dgm:pt modelId="{90E6330D-E9BB-4DBF-8711-AD37A1BDFB0F}" type="sibTrans" cxnId="{2D906595-42D0-4186-AD96-B97EE96593FD}">
      <dgm:prSet/>
      <dgm:spPr/>
      <dgm:t>
        <a:bodyPr/>
        <a:lstStyle/>
        <a:p>
          <a:endParaRPr lang="en-US"/>
        </a:p>
      </dgm:t>
    </dgm:pt>
    <dgm:pt modelId="{5E27812C-429D-4DAC-BAB0-98B23A38AD4E}">
      <dgm:prSet/>
      <dgm:spPr/>
      <dgm:t>
        <a:bodyPr/>
        <a:lstStyle/>
        <a:p>
          <a:r>
            <a:rPr lang="en-US" i="1"/>
            <a:t>3. What message am I trying to convey?</a:t>
          </a:r>
          <a:endParaRPr lang="en-US"/>
        </a:p>
      </dgm:t>
    </dgm:pt>
    <dgm:pt modelId="{295807AC-2B2A-49A2-8A56-F91839FF5479}" type="parTrans" cxnId="{53CE3FEF-52E5-4E74-9B87-494B9F7D6597}">
      <dgm:prSet/>
      <dgm:spPr/>
      <dgm:t>
        <a:bodyPr/>
        <a:lstStyle/>
        <a:p>
          <a:endParaRPr lang="en-US"/>
        </a:p>
      </dgm:t>
    </dgm:pt>
    <dgm:pt modelId="{4AB4D439-50CD-4E7F-8472-FA29EE69A2CC}" type="sibTrans" cxnId="{53CE3FEF-52E5-4E74-9B87-494B9F7D6597}">
      <dgm:prSet/>
      <dgm:spPr/>
      <dgm:t>
        <a:bodyPr/>
        <a:lstStyle/>
        <a:p>
          <a:endParaRPr lang="en-US"/>
        </a:p>
      </dgm:t>
    </dgm:pt>
    <dgm:pt modelId="{8BE075E4-220C-498F-9A52-A8555ACDD9A9}">
      <dgm:prSet/>
      <dgm:spPr/>
      <dgm:t>
        <a:bodyPr/>
        <a:lstStyle/>
        <a:p>
          <a:r>
            <a:rPr lang="en-US" i="1"/>
            <a:t>4. Do my visuals accurately reflect the numbers?</a:t>
          </a:r>
          <a:endParaRPr lang="en-US"/>
        </a:p>
      </dgm:t>
    </dgm:pt>
    <dgm:pt modelId="{27FC700A-3567-4946-9CC5-2390D6DF68DC}" type="parTrans" cxnId="{7AEDE92B-0F16-4772-8E4C-B03502DF1066}">
      <dgm:prSet/>
      <dgm:spPr/>
      <dgm:t>
        <a:bodyPr/>
        <a:lstStyle/>
        <a:p>
          <a:endParaRPr lang="en-US"/>
        </a:p>
      </dgm:t>
    </dgm:pt>
    <dgm:pt modelId="{20340866-E674-4F7E-A4D6-88EE3A486375}" type="sibTrans" cxnId="{7AEDE92B-0F16-4772-8E4C-B03502DF1066}">
      <dgm:prSet/>
      <dgm:spPr/>
      <dgm:t>
        <a:bodyPr/>
        <a:lstStyle/>
        <a:p>
          <a:endParaRPr lang="en-US"/>
        </a:p>
      </dgm:t>
    </dgm:pt>
    <dgm:pt modelId="{1EC4FFDD-B41E-455A-98FD-751C4C77916A}">
      <dgm:prSet/>
      <dgm:spPr/>
      <dgm:t>
        <a:bodyPr/>
        <a:lstStyle/>
        <a:p>
          <a:r>
            <a:rPr lang="en-US" i="1"/>
            <a:t>5. Is my data memorable?</a:t>
          </a:r>
          <a:endParaRPr lang="en-US"/>
        </a:p>
      </dgm:t>
    </dgm:pt>
    <dgm:pt modelId="{350F2FB5-E12E-4EAD-B095-E595BBA8EAA8}" type="parTrans" cxnId="{3BF148F2-D87B-44DB-B478-C297C4ADABB6}">
      <dgm:prSet/>
      <dgm:spPr/>
      <dgm:t>
        <a:bodyPr/>
        <a:lstStyle/>
        <a:p>
          <a:endParaRPr lang="en-US"/>
        </a:p>
      </dgm:t>
    </dgm:pt>
    <dgm:pt modelId="{13EA0282-977E-44EF-86F6-A189F8D4F1BA}" type="sibTrans" cxnId="{3BF148F2-D87B-44DB-B478-C297C4ADABB6}">
      <dgm:prSet/>
      <dgm:spPr/>
      <dgm:t>
        <a:bodyPr/>
        <a:lstStyle/>
        <a:p>
          <a:endParaRPr lang="en-US"/>
        </a:p>
      </dgm:t>
    </dgm:pt>
    <dgm:pt modelId="{B422BFCA-3E37-B74A-BEF1-01A311942387}" type="pres">
      <dgm:prSet presAssocID="{EE02A633-9CC9-43B6-918C-59EB95122231}" presName="Name0" presStyleCnt="0">
        <dgm:presLayoutVars>
          <dgm:dir/>
          <dgm:animLvl val="lvl"/>
          <dgm:resizeHandles val="exact"/>
        </dgm:presLayoutVars>
      </dgm:prSet>
      <dgm:spPr/>
    </dgm:pt>
    <dgm:pt modelId="{B0FDDB8C-0E0A-AC4A-B85A-9C5218E542CC}" type="pres">
      <dgm:prSet presAssocID="{8AFB7BF4-FEB4-4C7B-87CA-6F6A221850C1}" presName="boxAndChildren" presStyleCnt="0"/>
      <dgm:spPr/>
    </dgm:pt>
    <dgm:pt modelId="{42EA7644-10E9-4F41-BA63-95408A49CF12}" type="pres">
      <dgm:prSet presAssocID="{8AFB7BF4-FEB4-4C7B-87CA-6F6A221850C1}" presName="parentTextBox" presStyleLbl="node1" presStyleIdx="0" presStyleCnt="2"/>
      <dgm:spPr/>
    </dgm:pt>
    <dgm:pt modelId="{0289BF48-E7F4-6844-A555-1452FCB7B1AF}" type="pres">
      <dgm:prSet presAssocID="{8AFB7BF4-FEB4-4C7B-87CA-6F6A221850C1}" presName="entireBox" presStyleLbl="node1" presStyleIdx="0" presStyleCnt="2"/>
      <dgm:spPr/>
    </dgm:pt>
    <dgm:pt modelId="{2BDED091-7F8D-D246-B803-7ADA46EFF6DD}" type="pres">
      <dgm:prSet presAssocID="{8AFB7BF4-FEB4-4C7B-87CA-6F6A221850C1}" presName="descendantBox" presStyleCnt="0"/>
      <dgm:spPr/>
    </dgm:pt>
    <dgm:pt modelId="{6FEC3D94-C77D-DB40-876A-53767E12DCB0}" type="pres">
      <dgm:prSet presAssocID="{175DD722-B7EA-4CC7-A846-B01E9408E444}" presName="childTextBox" presStyleLbl="fgAccFollowNode1" presStyleIdx="0" presStyleCnt="5">
        <dgm:presLayoutVars>
          <dgm:bulletEnabled val="1"/>
        </dgm:presLayoutVars>
      </dgm:prSet>
      <dgm:spPr/>
    </dgm:pt>
    <dgm:pt modelId="{3DAAC4FD-52EA-E740-8E9D-AE94B5DFAB7E}" type="pres">
      <dgm:prSet presAssocID="{B32F0D25-4C32-4967-AF04-5035175C3374}" presName="childTextBox" presStyleLbl="fgAccFollowNode1" presStyleIdx="1" presStyleCnt="5">
        <dgm:presLayoutVars>
          <dgm:bulletEnabled val="1"/>
        </dgm:presLayoutVars>
      </dgm:prSet>
      <dgm:spPr/>
    </dgm:pt>
    <dgm:pt modelId="{8C7D719C-61E8-9840-BFA0-B4E8B721C49A}" type="pres">
      <dgm:prSet presAssocID="{5E27812C-429D-4DAC-BAB0-98B23A38AD4E}" presName="childTextBox" presStyleLbl="fgAccFollowNode1" presStyleIdx="2" presStyleCnt="5">
        <dgm:presLayoutVars>
          <dgm:bulletEnabled val="1"/>
        </dgm:presLayoutVars>
      </dgm:prSet>
      <dgm:spPr/>
    </dgm:pt>
    <dgm:pt modelId="{F96A127F-5632-2344-972D-66851033C100}" type="pres">
      <dgm:prSet presAssocID="{8BE075E4-220C-498F-9A52-A8555ACDD9A9}" presName="childTextBox" presStyleLbl="fgAccFollowNode1" presStyleIdx="3" presStyleCnt="5">
        <dgm:presLayoutVars>
          <dgm:bulletEnabled val="1"/>
        </dgm:presLayoutVars>
      </dgm:prSet>
      <dgm:spPr/>
    </dgm:pt>
    <dgm:pt modelId="{7FE2C53D-75F3-444E-AA20-AFA4788ED956}" type="pres">
      <dgm:prSet presAssocID="{1EC4FFDD-B41E-455A-98FD-751C4C77916A}" presName="childTextBox" presStyleLbl="fgAccFollowNode1" presStyleIdx="4" presStyleCnt="5">
        <dgm:presLayoutVars>
          <dgm:bulletEnabled val="1"/>
        </dgm:presLayoutVars>
      </dgm:prSet>
      <dgm:spPr/>
    </dgm:pt>
    <dgm:pt modelId="{A597BB13-4B1C-5F4F-A53B-881BE3B25F8C}" type="pres">
      <dgm:prSet presAssocID="{CA842485-A689-48F6-B992-1E05ADB51115}" presName="sp" presStyleCnt="0"/>
      <dgm:spPr/>
    </dgm:pt>
    <dgm:pt modelId="{714A66B8-E78F-144A-B16A-B96265D28560}" type="pres">
      <dgm:prSet presAssocID="{9F9F1308-0C95-499F-967D-1902E58955D4}" presName="arrowAndChildren" presStyleCnt="0"/>
      <dgm:spPr/>
    </dgm:pt>
    <dgm:pt modelId="{9154A4B4-C3B4-E44D-ABED-A33A6CFAE265}" type="pres">
      <dgm:prSet presAssocID="{9F9F1308-0C95-499F-967D-1902E58955D4}" presName="parentTextArrow" presStyleLbl="node1" presStyleIdx="1" presStyleCnt="2"/>
      <dgm:spPr/>
    </dgm:pt>
  </dgm:ptLst>
  <dgm:cxnLst>
    <dgm:cxn modelId="{8D5F1207-3EE0-BC4F-964F-894983107F17}" type="presOf" srcId="{B32F0D25-4C32-4967-AF04-5035175C3374}" destId="{3DAAC4FD-52EA-E740-8E9D-AE94B5DFAB7E}" srcOrd="0" destOrd="0" presId="urn:microsoft.com/office/officeart/2005/8/layout/process4"/>
    <dgm:cxn modelId="{7AEDE92B-0F16-4772-8E4C-B03502DF1066}" srcId="{8AFB7BF4-FEB4-4C7B-87CA-6F6A221850C1}" destId="{8BE075E4-220C-498F-9A52-A8555ACDD9A9}" srcOrd="3" destOrd="0" parTransId="{27FC700A-3567-4946-9CC5-2390D6DF68DC}" sibTransId="{20340866-E674-4F7E-A4D6-88EE3A486375}"/>
    <dgm:cxn modelId="{D54E3530-07A5-1C4D-B312-5B7A08F92B42}" type="presOf" srcId="{8BE075E4-220C-498F-9A52-A8555ACDD9A9}" destId="{F96A127F-5632-2344-972D-66851033C100}" srcOrd="0" destOrd="0" presId="urn:microsoft.com/office/officeart/2005/8/layout/process4"/>
    <dgm:cxn modelId="{64C1283E-7D82-4649-B6BA-1871C9EFE04F}" srcId="{8AFB7BF4-FEB4-4C7B-87CA-6F6A221850C1}" destId="{175DD722-B7EA-4CC7-A846-B01E9408E444}" srcOrd="0" destOrd="0" parTransId="{5C3268E4-E173-4C54-BE0E-113F57198E23}" sibTransId="{C8E741B9-DE59-4360-80A6-C0F5E525D7A6}"/>
    <dgm:cxn modelId="{22D7934E-5E0A-4FD3-8E55-6EF4F54CB9BB}" srcId="{EE02A633-9CC9-43B6-918C-59EB95122231}" destId="{8AFB7BF4-FEB4-4C7B-87CA-6F6A221850C1}" srcOrd="1" destOrd="0" parTransId="{6EA7E269-B2FB-42DD-86E2-9A9D1294F06F}" sibTransId="{FC398673-09F7-4A3D-9319-C6864E44A89C}"/>
    <dgm:cxn modelId="{56C5AC64-B3AE-F645-9729-DA6B4072D58D}" type="presOf" srcId="{9F9F1308-0C95-499F-967D-1902E58955D4}" destId="{9154A4B4-C3B4-E44D-ABED-A33A6CFAE265}" srcOrd="0" destOrd="0" presId="urn:microsoft.com/office/officeart/2005/8/layout/process4"/>
    <dgm:cxn modelId="{71A8FD89-F243-8D4B-AED3-AB63C6CA15AA}" type="presOf" srcId="{5E27812C-429D-4DAC-BAB0-98B23A38AD4E}" destId="{8C7D719C-61E8-9840-BFA0-B4E8B721C49A}" srcOrd="0" destOrd="0" presId="urn:microsoft.com/office/officeart/2005/8/layout/process4"/>
    <dgm:cxn modelId="{2D906595-42D0-4186-AD96-B97EE96593FD}" srcId="{8AFB7BF4-FEB4-4C7B-87CA-6F6A221850C1}" destId="{B32F0D25-4C32-4967-AF04-5035175C3374}" srcOrd="1" destOrd="0" parTransId="{2DAD1D17-4C9C-4D10-A419-5C9C58681E7E}" sibTransId="{90E6330D-E9BB-4DBF-8711-AD37A1BDFB0F}"/>
    <dgm:cxn modelId="{78C7239D-5432-3F4E-9255-5BDB2ADB736E}" type="presOf" srcId="{1EC4FFDD-B41E-455A-98FD-751C4C77916A}" destId="{7FE2C53D-75F3-444E-AA20-AFA4788ED956}" srcOrd="0" destOrd="0" presId="urn:microsoft.com/office/officeart/2005/8/layout/process4"/>
    <dgm:cxn modelId="{7C35A59D-8506-9A43-82CE-925C8ED9997F}" type="presOf" srcId="{175DD722-B7EA-4CC7-A846-B01E9408E444}" destId="{6FEC3D94-C77D-DB40-876A-53767E12DCB0}" srcOrd="0" destOrd="0" presId="urn:microsoft.com/office/officeart/2005/8/layout/process4"/>
    <dgm:cxn modelId="{A2F2EFAD-FA51-48BD-820D-15AFC027C00C}" srcId="{EE02A633-9CC9-43B6-918C-59EB95122231}" destId="{9F9F1308-0C95-499F-967D-1902E58955D4}" srcOrd="0" destOrd="0" parTransId="{30A959CA-9FF9-4B2F-A0EB-C2D1728A8A41}" sibTransId="{CA842485-A689-48F6-B992-1E05ADB51115}"/>
    <dgm:cxn modelId="{0AA40EB6-3C62-9342-823B-B3E4B730D081}" type="presOf" srcId="{8AFB7BF4-FEB4-4C7B-87CA-6F6A221850C1}" destId="{0289BF48-E7F4-6844-A555-1452FCB7B1AF}" srcOrd="1" destOrd="0" presId="urn:microsoft.com/office/officeart/2005/8/layout/process4"/>
    <dgm:cxn modelId="{7418E4BD-DD88-2A46-A952-CEE99FEAFAD5}" type="presOf" srcId="{8AFB7BF4-FEB4-4C7B-87CA-6F6A221850C1}" destId="{42EA7644-10E9-4F41-BA63-95408A49CF12}" srcOrd="0" destOrd="0" presId="urn:microsoft.com/office/officeart/2005/8/layout/process4"/>
    <dgm:cxn modelId="{53CE3FEF-52E5-4E74-9B87-494B9F7D6597}" srcId="{8AFB7BF4-FEB4-4C7B-87CA-6F6A221850C1}" destId="{5E27812C-429D-4DAC-BAB0-98B23A38AD4E}" srcOrd="2" destOrd="0" parTransId="{295807AC-2B2A-49A2-8A56-F91839FF5479}" sibTransId="{4AB4D439-50CD-4E7F-8472-FA29EE69A2CC}"/>
    <dgm:cxn modelId="{3BF148F2-D87B-44DB-B478-C297C4ADABB6}" srcId="{8AFB7BF4-FEB4-4C7B-87CA-6F6A221850C1}" destId="{1EC4FFDD-B41E-455A-98FD-751C4C77916A}" srcOrd="4" destOrd="0" parTransId="{350F2FB5-E12E-4EAD-B095-E595BBA8EAA8}" sibTransId="{13EA0282-977E-44EF-86F6-A189F8D4F1BA}"/>
    <dgm:cxn modelId="{907C79F3-3CC0-1047-A303-D1237F1C24E4}" type="presOf" srcId="{EE02A633-9CC9-43B6-918C-59EB95122231}" destId="{B422BFCA-3E37-B74A-BEF1-01A311942387}" srcOrd="0" destOrd="0" presId="urn:microsoft.com/office/officeart/2005/8/layout/process4"/>
    <dgm:cxn modelId="{8130184A-E223-C94C-9B6B-C8A3E8C5E12F}" type="presParOf" srcId="{B422BFCA-3E37-B74A-BEF1-01A311942387}" destId="{B0FDDB8C-0E0A-AC4A-B85A-9C5218E542CC}" srcOrd="0" destOrd="0" presId="urn:microsoft.com/office/officeart/2005/8/layout/process4"/>
    <dgm:cxn modelId="{127C67EF-1681-6148-AAEC-BA371F1721A6}" type="presParOf" srcId="{B0FDDB8C-0E0A-AC4A-B85A-9C5218E542CC}" destId="{42EA7644-10E9-4F41-BA63-95408A49CF12}" srcOrd="0" destOrd="0" presId="urn:microsoft.com/office/officeart/2005/8/layout/process4"/>
    <dgm:cxn modelId="{3A85007B-DF2E-6548-A666-05A50ABC0CC5}" type="presParOf" srcId="{B0FDDB8C-0E0A-AC4A-B85A-9C5218E542CC}" destId="{0289BF48-E7F4-6844-A555-1452FCB7B1AF}" srcOrd="1" destOrd="0" presId="urn:microsoft.com/office/officeart/2005/8/layout/process4"/>
    <dgm:cxn modelId="{41BBA01E-D884-4241-B8A8-3612AB13F827}" type="presParOf" srcId="{B0FDDB8C-0E0A-AC4A-B85A-9C5218E542CC}" destId="{2BDED091-7F8D-D246-B803-7ADA46EFF6DD}" srcOrd="2" destOrd="0" presId="urn:microsoft.com/office/officeart/2005/8/layout/process4"/>
    <dgm:cxn modelId="{694F9AFF-B34A-2944-8608-FDA979CE634C}" type="presParOf" srcId="{2BDED091-7F8D-D246-B803-7ADA46EFF6DD}" destId="{6FEC3D94-C77D-DB40-876A-53767E12DCB0}" srcOrd="0" destOrd="0" presId="urn:microsoft.com/office/officeart/2005/8/layout/process4"/>
    <dgm:cxn modelId="{6FB958E7-687C-7246-8E67-D3E0C2C5B1ED}" type="presParOf" srcId="{2BDED091-7F8D-D246-B803-7ADA46EFF6DD}" destId="{3DAAC4FD-52EA-E740-8E9D-AE94B5DFAB7E}" srcOrd="1" destOrd="0" presId="urn:microsoft.com/office/officeart/2005/8/layout/process4"/>
    <dgm:cxn modelId="{7664B398-71C0-9D41-8751-90F72F4C8939}" type="presParOf" srcId="{2BDED091-7F8D-D246-B803-7ADA46EFF6DD}" destId="{8C7D719C-61E8-9840-BFA0-B4E8B721C49A}" srcOrd="2" destOrd="0" presId="urn:microsoft.com/office/officeart/2005/8/layout/process4"/>
    <dgm:cxn modelId="{AA0139CC-3B2C-3141-A854-B5A5A4D088F2}" type="presParOf" srcId="{2BDED091-7F8D-D246-B803-7ADA46EFF6DD}" destId="{F96A127F-5632-2344-972D-66851033C100}" srcOrd="3" destOrd="0" presId="urn:microsoft.com/office/officeart/2005/8/layout/process4"/>
    <dgm:cxn modelId="{AD886054-51A1-9643-B469-632860817475}" type="presParOf" srcId="{2BDED091-7F8D-D246-B803-7ADA46EFF6DD}" destId="{7FE2C53D-75F3-444E-AA20-AFA4788ED956}" srcOrd="4" destOrd="0" presId="urn:microsoft.com/office/officeart/2005/8/layout/process4"/>
    <dgm:cxn modelId="{DCE52BE1-9FAF-AA44-8B90-148186A41F70}" type="presParOf" srcId="{B422BFCA-3E37-B74A-BEF1-01A311942387}" destId="{A597BB13-4B1C-5F4F-A53B-881BE3B25F8C}" srcOrd="1" destOrd="0" presId="urn:microsoft.com/office/officeart/2005/8/layout/process4"/>
    <dgm:cxn modelId="{F4E5ED69-93E0-6F4F-B359-04D5716C8A4B}" type="presParOf" srcId="{B422BFCA-3E37-B74A-BEF1-01A311942387}" destId="{714A66B8-E78F-144A-B16A-B96265D28560}" srcOrd="2" destOrd="0" presId="urn:microsoft.com/office/officeart/2005/8/layout/process4"/>
    <dgm:cxn modelId="{768FAD4D-10A7-D140-BB7A-50437CECD48D}" type="presParOf" srcId="{714A66B8-E78F-144A-B16A-B96265D28560}" destId="{9154A4B4-C3B4-E44D-ABED-A33A6CFAE26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39D0A-B25B-AD4A-804D-7881E07AA8AA}">
      <dsp:nvSpPr>
        <dsp:cNvPr id="0" name=""/>
        <dsp:cNvSpPr/>
      </dsp:nvSpPr>
      <dsp:spPr>
        <a:xfrm>
          <a:off x="0" y="5820"/>
          <a:ext cx="7335835" cy="6787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Is the information </a:t>
          </a:r>
          <a:r>
            <a:rPr lang="en-US" sz="1700" b="1" i="1" kern="1200"/>
            <a:t>conceptual</a:t>
          </a:r>
          <a:r>
            <a:rPr lang="en-US" sz="1700" b="1" i="0" kern="1200"/>
            <a:t> or </a:t>
          </a:r>
          <a:r>
            <a:rPr lang="en-US" sz="1700" b="1" i="1" kern="1200"/>
            <a:t>data-driven?</a:t>
          </a:r>
        </a:p>
      </dsp:txBody>
      <dsp:txXfrm>
        <a:off x="33134" y="38954"/>
        <a:ext cx="7269567" cy="612478"/>
      </dsp:txXfrm>
    </dsp:sp>
    <dsp:sp modelId="{6E700A6C-9BCE-C048-BBEA-E48C83D4BE27}">
      <dsp:nvSpPr>
        <dsp:cNvPr id="0" name=""/>
        <dsp:cNvSpPr/>
      </dsp:nvSpPr>
      <dsp:spPr>
        <a:xfrm>
          <a:off x="0" y="733526"/>
          <a:ext cx="7335835" cy="6787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Notice that the query is not about the forms you might use to display the information, but rather the information itself. </a:t>
          </a:r>
        </a:p>
      </dsp:txBody>
      <dsp:txXfrm>
        <a:off x="33134" y="766660"/>
        <a:ext cx="7269567" cy="612478"/>
      </dsp:txXfrm>
    </dsp:sp>
    <dsp:sp modelId="{C2BF8F4B-B26B-B24B-80D1-2D58099E86C4}">
      <dsp:nvSpPr>
        <dsp:cNvPr id="0" name=""/>
        <dsp:cNvSpPr/>
      </dsp:nvSpPr>
      <dsp:spPr>
        <a:xfrm>
          <a:off x="0" y="1461232"/>
          <a:ext cx="7335835" cy="6787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following two categories of representations: </a:t>
          </a:r>
        </a:p>
      </dsp:txBody>
      <dsp:txXfrm>
        <a:off x="33134" y="1494366"/>
        <a:ext cx="7269567" cy="612478"/>
      </dsp:txXfrm>
    </dsp:sp>
    <dsp:sp modelId="{E848AA49-E2F4-874E-A587-EF1C1FC8B32A}">
      <dsp:nvSpPr>
        <dsp:cNvPr id="0" name=""/>
        <dsp:cNvSpPr/>
      </dsp:nvSpPr>
      <dsp:spPr>
        <a:xfrm>
          <a:off x="0" y="2188939"/>
          <a:ext cx="7335835" cy="6787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Quantitative Data: Analyzing huge numerical data </a:t>
          </a:r>
        </a:p>
      </dsp:txBody>
      <dsp:txXfrm>
        <a:off x="33134" y="2222073"/>
        <a:ext cx="7269567" cy="612478"/>
      </dsp:txXfrm>
    </dsp:sp>
    <dsp:sp modelId="{B2CD6571-B09D-AA4E-A7CD-A30BBFD66BE1}">
      <dsp:nvSpPr>
        <dsp:cNvPr id="0" name=""/>
        <dsp:cNvSpPr/>
      </dsp:nvSpPr>
      <dsp:spPr>
        <a:xfrm>
          <a:off x="0" y="2916645"/>
          <a:ext cx="7335835" cy="6787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Qualitative Data: Highlighting core ideas and the lending environment</a:t>
          </a:r>
        </a:p>
      </dsp:txBody>
      <dsp:txXfrm>
        <a:off x="33134" y="2949779"/>
        <a:ext cx="7269567" cy="6124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39BF0-3C34-4B79-B7DE-0598EE83F5A9}">
      <dsp:nvSpPr>
        <dsp:cNvPr id="0" name=""/>
        <dsp:cNvSpPr/>
      </dsp:nvSpPr>
      <dsp:spPr>
        <a:xfrm>
          <a:off x="1022582" y="431919"/>
          <a:ext cx="928825" cy="928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BA6908-F6D0-43B9-9B30-2E68787B70C7}">
      <dsp:nvSpPr>
        <dsp:cNvPr id="0" name=""/>
        <dsp:cNvSpPr/>
      </dsp:nvSpPr>
      <dsp:spPr>
        <a:xfrm>
          <a:off x="454967" y="1801386"/>
          <a:ext cx="2064055" cy="1566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This information appears to be describing a type of working session or meeting that involves complex and undefined information, typically used for brainstorming. </a:t>
          </a:r>
        </a:p>
      </dsp:txBody>
      <dsp:txXfrm>
        <a:off x="454967" y="1801386"/>
        <a:ext cx="2064055" cy="1566848"/>
      </dsp:txXfrm>
    </dsp:sp>
    <dsp:sp modelId="{B0FDF5C2-5C5B-43A4-95F5-DFE912726718}">
      <dsp:nvSpPr>
        <dsp:cNvPr id="0" name=""/>
        <dsp:cNvSpPr/>
      </dsp:nvSpPr>
      <dsp:spPr>
        <a:xfrm>
          <a:off x="3447848" y="431919"/>
          <a:ext cx="928825" cy="928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29AFF8-1F59-42B4-BFA3-542B7C984996}">
      <dsp:nvSpPr>
        <dsp:cNvPr id="0" name=""/>
        <dsp:cNvSpPr/>
      </dsp:nvSpPr>
      <dsp:spPr>
        <a:xfrm>
          <a:off x="2880232" y="1801386"/>
          <a:ext cx="2064055" cy="1566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The primary skills required for this type of session are team-building and facilitation, with the main goals being problem-solving, discovery, and innovation.</a:t>
          </a:r>
        </a:p>
      </dsp:txBody>
      <dsp:txXfrm>
        <a:off x="2880232" y="1801386"/>
        <a:ext cx="2064055" cy="1566848"/>
      </dsp:txXfrm>
    </dsp:sp>
    <dsp:sp modelId="{7243B2F7-56E3-4571-A132-828E8526C463}">
      <dsp:nvSpPr>
        <dsp:cNvPr id="0" name=""/>
        <dsp:cNvSpPr/>
      </dsp:nvSpPr>
      <dsp:spPr>
        <a:xfrm>
          <a:off x="5873113" y="431919"/>
          <a:ext cx="928825" cy="928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7DC997-1DB7-4877-B1C5-C7017FF68351}">
      <dsp:nvSpPr>
        <dsp:cNvPr id="0" name=""/>
        <dsp:cNvSpPr/>
      </dsp:nvSpPr>
      <dsp:spPr>
        <a:xfrm>
          <a:off x="5305498" y="1801386"/>
          <a:ext cx="2064055" cy="1566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In such a session, the focus is on exploring new ideas and solutions to complex problems, often with little or no pre-defined structure or guidance. </a:t>
          </a:r>
        </a:p>
      </dsp:txBody>
      <dsp:txXfrm>
        <a:off x="5305498" y="1801386"/>
        <a:ext cx="2064055" cy="1566848"/>
      </dsp:txXfrm>
    </dsp:sp>
    <dsp:sp modelId="{93ACDAB5-CE44-4DEF-8AAE-A3684FF7254B}">
      <dsp:nvSpPr>
        <dsp:cNvPr id="0" name=""/>
        <dsp:cNvSpPr/>
      </dsp:nvSpPr>
      <dsp:spPr>
        <a:xfrm>
          <a:off x="8298379" y="431919"/>
          <a:ext cx="928825" cy="9288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A17D48-C5F5-4781-A1BC-AC07D4598505}">
      <dsp:nvSpPr>
        <dsp:cNvPr id="0" name=""/>
        <dsp:cNvSpPr/>
      </dsp:nvSpPr>
      <dsp:spPr>
        <a:xfrm>
          <a:off x="7730764" y="1801386"/>
          <a:ext cx="2064055" cy="1566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The session may involve a diverse group of individuals with different backgrounds and areas of expertise, who are brought together to collaborate and share ideas.</a:t>
          </a:r>
        </a:p>
      </dsp:txBody>
      <dsp:txXfrm>
        <a:off x="7730764" y="1801386"/>
        <a:ext cx="2064055" cy="15668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0D63D-636B-464B-9404-9C44336C87CD}">
      <dsp:nvSpPr>
        <dsp:cNvPr id="0" name=""/>
        <dsp:cNvSpPr/>
      </dsp:nvSpPr>
      <dsp:spPr>
        <a:xfrm>
          <a:off x="0" y="3619"/>
          <a:ext cx="9378418" cy="7710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650A1E-0EB8-4816-A0DE-C6A93D268773}">
      <dsp:nvSpPr>
        <dsp:cNvPr id="0" name=""/>
        <dsp:cNvSpPr/>
      </dsp:nvSpPr>
      <dsp:spPr>
        <a:xfrm>
          <a:off x="233239" y="177103"/>
          <a:ext cx="424070" cy="4240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D6ABC-075E-48F3-8026-3AC617AE65A4}">
      <dsp:nvSpPr>
        <dsp:cNvPr id="0" name=""/>
        <dsp:cNvSpPr/>
      </dsp:nvSpPr>
      <dsp:spPr>
        <a:xfrm>
          <a:off x="890548" y="3619"/>
          <a:ext cx="8487869" cy="77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2" tIns="81602" rIns="81602" bIns="81602" numCol="1" spcCol="1270" anchor="ctr" anchorCtr="0">
          <a:noAutofit/>
        </a:bodyPr>
        <a:lstStyle/>
        <a:p>
          <a:pPr marL="0" lvl="0" indent="0" algn="l" defTabSz="844550">
            <a:lnSpc>
              <a:spcPct val="100000"/>
            </a:lnSpc>
            <a:spcBef>
              <a:spcPct val="0"/>
            </a:spcBef>
            <a:spcAft>
              <a:spcPct val="35000"/>
            </a:spcAft>
            <a:buNone/>
          </a:pPr>
          <a:r>
            <a:rPr lang="en-US" sz="1900" b="0" i="0" kern="1200"/>
            <a:t>This information describes a process or framework that is typically used in a presentation or teaching setting.</a:t>
          </a:r>
          <a:endParaRPr lang="en-US" sz="1900" kern="1200"/>
        </a:p>
      </dsp:txBody>
      <dsp:txXfrm>
        <a:off x="890548" y="3619"/>
        <a:ext cx="8487869" cy="771038"/>
      </dsp:txXfrm>
    </dsp:sp>
    <dsp:sp modelId="{ECE546C0-5DEE-4C57-8193-8DA60DECCFF0}">
      <dsp:nvSpPr>
        <dsp:cNvPr id="0" name=""/>
        <dsp:cNvSpPr/>
      </dsp:nvSpPr>
      <dsp:spPr>
        <a:xfrm>
          <a:off x="0" y="967417"/>
          <a:ext cx="9378418" cy="7710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21B5D8-7D7C-4A64-8ED5-02E012C27653}">
      <dsp:nvSpPr>
        <dsp:cNvPr id="0" name=""/>
        <dsp:cNvSpPr/>
      </dsp:nvSpPr>
      <dsp:spPr>
        <a:xfrm>
          <a:off x="233239" y="1140900"/>
          <a:ext cx="424070" cy="4240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9DA708-3C54-492B-9533-93452D49ED1D}">
      <dsp:nvSpPr>
        <dsp:cNvPr id="0" name=""/>
        <dsp:cNvSpPr/>
      </dsp:nvSpPr>
      <dsp:spPr>
        <a:xfrm>
          <a:off x="890548" y="967417"/>
          <a:ext cx="8487869" cy="77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2" tIns="81602" rIns="81602" bIns="81602" numCol="1" spcCol="1270" anchor="ctr" anchorCtr="0">
          <a:noAutofit/>
        </a:bodyPr>
        <a:lstStyle/>
        <a:p>
          <a:pPr marL="0" lvl="0" indent="0" algn="l" defTabSz="844550">
            <a:lnSpc>
              <a:spcPct val="100000"/>
            </a:lnSpc>
            <a:spcBef>
              <a:spcPct val="0"/>
            </a:spcBef>
            <a:spcAft>
              <a:spcPct val="35000"/>
            </a:spcAft>
            <a:buNone/>
          </a:pPr>
          <a:r>
            <a:rPr lang="en-US" sz="1900" b="0" i="0" kern="1200"/>
            <a:t>The main goals of this process </a:t>
          </a:r>
          <a:r>
            <a:rPr lang="en-US" sz="1900" b="0" i="0" kern="1200" baseline="0"/>
            <a:t>or </a:t>
          </a:r>
          <a:r>
            <a:rPr lang="en-US" sz="1900" b="0" i="0" kern="1200"/>
            <a:t>framework are learning, simplifying, and explaining complex information.</a:t>
          </a:r>
          <a:endParaRPr lang="en-US" sz="1900" kern="1200"/>
        </a:p>
      </dsp:txBody>
      <dsp:txXfrm>
        <a:off x="890548" y="967417"/>
        <a:ext cx="8487869" cy="771038"/>
      </dsp:txXfrm>
    </dsp:sp>
    <dsp:sp modelId="{6BBAD208-AA79-4E66-A34B-5CDE333B0747}">
      <dsp:nvSpPr>
        <dsp:cNvPr id="0" name=""/>
        <dsp:cNvSpPr/>
      </dsp:nvSpPr>
      <dsp:spPr>
        <a:xfrm>
          <a:off x="0" y="1931214"/>
          <a:ext cx="9378418" cy="7710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C1DD3A-5D07-43A9-B22D-7C4769C61EAE}">
      <dsp:nvSpPr>
        <dsp:cNvPr id="0" name=""/>
        <dsp:cNvSpPr/>
      </dsp:nvSpPr>
      <dsp:spPr>
        <a:xfrm>
          <a:off x="233239" y="2104698"/>
          <a:ext cx="424070" cy="4240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8392F7-7527-41D4-9FE2-3512D842EE1B}">
      <dsp:nvSpPr>
        <dsp:cNvPr id="0" name=""/>
        <dsp:cNvSpPr/>
      </dsp:nvSpPr>
      <dsp:spPr>
        <a:xfrm>
          <a:off x="890548" y="1931214"/>
          <a:ext cx="8487869" cy="77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2" tIns="81602" rIns="81602" bIns="81602" numCol="1" spcCol="1270" anchor="ctr" anchorCtr="0">
          <a:noAutofit/>
        </a:bodyPr>
        <a:lstStyle/>
        <a:p>
          <a:pPr marL="0" lvl="0" indent="0" algn="l" defTabSz="844550">
            <a:lnSpc>
              <a:spcPct val="100000"/>
            </a:lnSpc>
            <a:spcBef>
              <a:spcPct val="0"/>
            </a:spcBef>
            <a:spcAft>
              <a:spcPct val="35000"/>
            </a:spcAft>
            <a:buNone/>
          </a:pPr>
          <a:r>
            <a:rPr lang="en-US" sz="1900" b="0" i="0" kern="1200"/>
            <a:t>The process or framework is designed to make complex information more accessible and easier to understand for an audience.</a:t>
          </a:r>
          <a:endParaRPr lang="en-US" sz="1900" kern="1200"/>
        </a:p>
      </dsp:txBody>
      <dsp:txXfrm>
        <a:off x="890548" y="1931214"/>
        <a:ext cx="8487869" cy="771038"/>
      </dsp:txXfrm>
    </dsp:sp>
    <dsp:sp modelId="{578D3846-E547-479C-B894-06DA73980C50}">
      <dsp:nvSpPr>
        <dsp:cNvPr id="0" name=""/>
        <dsp:cNvSpPr/>
      </dsp:nvSpPr>
      <dsp:spPr>
        <a:xfrm>
          <a:off x="0" y="2895012"/>
          <a:ext cx="9378418" cy="7710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416F76-547D-4E2C-880E-4C4961EEF2CD}">
      <dsp:nvSpPr>
        <dsp:cNvPr id="0" name=""/>
        <dsp:cNvSpPr/>
      </dsp:nvSpPr>
      <dsp:spPr>
        <a:xfrm>
          <a:off x="233239" y="3068496"/>
          <a:ext cx="424070" cy="4240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89BB3-15DF-47F9-AA9C-FFFCC0D576CB}">
      <dsp:nvSpPr>
        <dsp:cNvPr id="0" name=""/>
        <dsp:cNvSpPr/>
      </dsp:nvSpPr>
      <dsp:spPr>
        <a:xfrm>
          <a:off x="890548" y="2895012"/>
          <a:ext cx="8487869" cy="77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2" tIns="81602" rIns="81602" bIns="81602" numCol="1" spcCol="1270" anchor="ctr" anchorCtr="0">
          <a:noAutofit/>
        </a:bodyPr>
        <a:lstStyle/>
        <a:p>
          <a:pPr marL="0" lvl="0" indent="0" algn="l" defTabSz="844550">
            <a:lnSpc>
              <a:spcPct val="100000"/>
            </a:lnSpc>
            <a:spcBef>
              <a:spcPct val="0"/>
            </a:spcBef>
            <a:spcAft>
              <a:spcPct val="35000"/>
            </a:spcAft>
            <a:buNone/>
          </a:pPr>
          <a:r>
            <a:rPr lang="en-US" sz="1900" b="0" i="0" kern="1200"/>
            <a:t>The process may also involve editing and simplifying complex language or ideas</a:t>
          </a:r>
          <a:r>
            <a:rPr lang="en-US" sz="1900" b="0" i="0" kern="1200" baseline="0"/>
            <a:t>, </a:t>
          </a:r>
          <a:r>
            <a:rPr lang="en-US" sz="1900" b="0" i="0" kern="1200"/>
            <a:t>so that they are more easily digestible for the audience.</a:t>
          </a:r>
          <a:endParaRPr lang="en-US" sz="1900" kern="1200"/>
        </a:p>
      </dsp:txBody>
      <dsp:txXfrm>
        <a:off x="890548" y="2895012"/>
        <a:ext cx="8487869" cy="771038"/>
      </dsp:txXfrm>
    </dsp:sp>
    <dsp:sp modelId="{08D74BFE-AF04-4B9D-B6E0-AE1378A3185B}">
      <dsp:nvSpPr>
        <dsp:cNvPr id="0" name=""/>
        <dsp:cNvSpPr/>
      </dsp:nvSpPr>
      <dsp:spPr>
        <a:xfrm>
          <a:off x="0" y="3858810"/>
          <a:ext cx="9378418" cy="7710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F4869D-E906-4054-9A1C-5C9975896E1B}">
      <dsp:nvSpPr>
        <dsp:cNvPr id="0" name=""/>
        <dsp:cNvSpPr/>
      </dsp:nvSpPr>
      <dsp:spPr>
        <a:xfrm>
          <a:off x="233239" y="4032293"/>
          <a:ext cx="424070" cy="4240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620FA9-1749-4BA0-991A-447B69322390}">
      <dsp:nvSpPr>
        <dsp:cNvPr id="0" name=""/>
        <dsp:cNvSpPr/>
      </dsp:nvSpPr>
      <dsp:spPr>
        <a:xfrm>
          <a:off x="890548" y="3858810"/>
          <a:ext cx="8487869" cy="77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02" tIns="81602" rIns="81602" bIns="81602" numCol="1" spcCol="1270" anchor="ctr" anchorCtr="0">
          <a:noAutofit/>
        </a:bodyPr>
        <a:lstStyle/>
        <a:p>
          <a:pPr marL="0" lvl="0" indent="0" algn="l" defTabSz="844550">
            <a:lnSpc>
              <a:spcPct val="100000"/>
            </a:lnSpc>
            <a:spcBef>
              <a:spcPct val="0"/>
            </a:spcBef>
            <a:spcAft>
              <a:spcPct val="35000"/>
            </a:spcAft>
            <a:buNone/>
          </a:pPr>
          <a:r>
            <a:rPr lang="en-US" sz="1900" b="0" i="0" kern="1200"/>
            <a:t>The primary skills needed for success in this process or framework include design and editing. </a:t>
          </a:r>
          <a:endParaRPr lang="en-US" sz="1900" kern="1200"/>
        </a:p>
      </dsp:txBody>
      <dsp:txXfrm>
        <a:off x="890548" y="3858810"/>
        <a:ext cx="8487869" cy="7710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9BF48-E7F4-6844-A555-1452FCB7B1AF}">
      <dsp:nvSpPr>
        <dsp:cNvPr id="0" name=""/>
        <dsp:cNvSpPr/>
      </dsp:nvSpPr>
      <dsp:spPr>
        <a:xfrm>
          <a:off x="0" y="2720045"/>
          <a:ext cx="6168262" cy="17846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Before presenting your data, consider the following five questions:</a:t>
          </a:r>
        </a:p>
      </dsp:txBody>
      <dsp:txXfrm>
        <a:off x="0" y="2720045"/>
        <a:ext cx="6168262" cy="963707"/>
      </dsp:txXfrm>
    </dsp:sp>
    <dsp:sp modelId="{6FEC3D94-C77D-DB40-876A-53767E12DCB0}">
      <dsp:nvSpPr>
        <dsp:cNvPr id="0" name=""/>
        <dsp:cNvSpPr/>
      </dsp:nvSpPr>
      <dsp:spPr>
        <a:xfrm>
          <a:off x="752" y="3648060"/>
          <a:ext cx="1233351" cy="82093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i="1" kern="1200"/>
            <a:t>1. Am I presenting or circulating my data?</a:t>
          </a:r>
          <a:endParaRPr lang="en-US" sz="1100" kern="1200"/>
        </a:p>
      </dsp:txBody>
      <dsp:txXfrm>
        <a:off x="752" y="3648060"/>
        <a:ext cx="1233351" cy="820936"/>
      </dsp:txXfrm>
    </dsp:sp>
    <dsp:sp modelId="{3DAAC4FD-52EA-E740-8E9D-AE94B5DFAB7E}">
      <dsp:nvSpPr>
        <dsp:cNvPr id="0" name=""/>
        <dsp:cNvSpPr/>
      </dsp:nvSpPr>
      <dsp:spPr>
        <a:xfrm>
          <a:off x="1234104" y="3648060"/>
          <a:ext cx="1233351" cy="820936"/>
        </a:xfrm>
        <a:prstGeom prst="rect">
          <a:avLst/>
        </a:prstGeom>
        <a:solidFill>
          <a:schemeClr val="accent2">
            <a:tint val="40000"/>
            <a:alpha val="90000"/>
            <a:hueOff val="319425"/>
            <a:satOff val="2081"/>
            <a:lumOff val="354"/>
            <a:alphaOff val="0"/>
          </a:schemeClr>
        </a:solidFill>
        <a:ln w="12700" cap="flat" cmpd="sng" algn="ctr">
          <a:solidFill>
            <a:schemeClr val="accent2">
              <a:tint val="40000"/>
              <a:alpha val="90000"/>
              <a:hueOff val="319425"/>
              <a:satOff val="2081"/>
              <a:lumOff val="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i="1" kern="1200"/>
            <a:t>2. Am I using the right kind of chart or table?</a:t>
          </a:r>
          <a:endParaRPr lang="en-US" sz="1100" kern="1200"/>
        </a:p>
      </dsp:txBody>
      <dsp:txXfrm>
        <a:off x="1234104" y="3648060"/>
        <a:ext cx="1233351" cy="820936"/>
      </dsp:txXfrm>
    </dsp:sp>
    <dsp:sp modelId="{8C7D719C-61E8-9840-BFA0-B4E8B721C49A}">
      <dsp:nvSpPr>
        <dsp:cNvPr id="0" name=""/>
        <dsp:cNvSpPr/>
      </dsp:nvSpPr>
      <dsp:spPr>
        <a:xfrm>
          <a:off x="2467455" y="3648060"/>
          <a:ext cx="1233351" cy="820936"/>
        </a:xfrm>
        <a:prstGeom prst="rect">
          <a:avLst/>
        </a:prstGeom>
        <a:solidFill>
          <a:schemeClr val="accent2">
            <a:tint val="40000"/>
            <a:alpha val="90000"/>
            <a:hueOff val="638849"/>
            <a:satOff val="4162"/>
            <a:lumOff val="708"/>
            <a:alphaOff val="0"/>
          </a:schemeClr>
        </a:solidFill>
        <a:ln w="12700" cap="flat" cmpd="sng" algn="ctr">
          <a:solidFill>
            <a:schemeClr val="accent2">
              <a:tint val="40000"/>
              <a:alpha val="90000"/>
              <a:hueOff val="638849"/>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i="1" kern="1200"/>
            <a:t>3. What message am I trying to convey?</a:t>
          </a:r>
          <a:endParaRPr lang="en-US" sz="1100" kern="1200"/>
        </a:p>
      </dsp:txBody>
      <dsp:txXfrm>
        <a:off x="2467455" y="3648060"/>
        <a:ext cx="1233351" cy="820936"/>
      </dsp:txXfrm>
    </dsp:sp>
    <dsp:sp modelId="{F96A127F-5632-2344-972D-66851033C100}">
      <dsp:nvSpPr>
        <dsp:cNvPr id="0" name=""/>
        <dsp:cNvSpPr/>
      </dsp:nvSpPr>
      <dsp:spPr>
        <a:xfrm>
          <a:off x="3700806" y="3648060"/>
          <a:ext cx="1233351" cy="820936"/>
        </a:xfrm>
        <a:prstGeom prst="rect">
          <a:avLst/>
        </a:prstGeom>
        <a:solidFill>
          <a:schemeClr val="accent2">
            <a:tint val="40000"/>
            <a:alpha val="90000"/>
            <a:hueOff val="958274"/>
            <a:satOff val="6244"/>
            <a:lumOff val="1063"/>
            <a:alphaOff val="0"/>
          </a:schemeClr>
        </a:solidFill>
        <a:ln w="12700" cap="flat" cmpd="sng" algn="ctr">
          <a:solidFill>
            <a:schemeClr val="accent2">
              <a:tint val="40000"/>
              <a:alpha val="90000"/>
              <a:hueOff val="958274"/>
              <a:satOff val="6244"/>
              <a:lumOff val="10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i="1" kern="1200"/>
            <a:t>4. Do my visuals accurately reflect the numbers?</a:t>
          </a:r>
          <a:endParaRPr lang="en-US" sz="1100" kern="1200"/>
        </a:p>
      </dsp:txBody>
      <dsp:txXfrm>
        <a:off x="3700806" y="3648060"/>
        <a:ext cx="1233351" cy="820936"/>
      </dsp:txXfrm>
    </dsp:sp>
    <dsp:sp modelId="{7FE2C53D-75F3-444E-AA20-AFA4788ED956}">
      <dsp:nvSpPr>
        <dsp:cNvPr id="0" name=""/>
        <dsp:cNvSpPr/>
      </dsp:nvSpPr>
      <dsp:spPr>
        <a:xfrm>
          <a:off x="4934157" y="3648060"/>
          <a:ext cx="1233351" cy="820936"/>
        </a:xfrm>
        <a:prstGeom prst="rect">
          <a:avLst/>
        </a:prstGeom>
        <a:solidFill>
          <a:schemeClr val="accent2">
            <a:tint val="40000"/>
            <a:alpha val="90000"/>
            <a:hueOff val="1277698"/>
            <a:satOff val="8325"/>
            <a:lumOff val="1417"/>
            <a:alphaOff val="0"/>
          </a:schemeClr>
        </a:solidFill>
        <a:ln w="12700" cap="flat" cmpd="sng" algn="ctr">
          <a:solidFill>
            <a:schemeClr val="accent2">
              <a:tint val="40000"/>
              <a:alpha val="90000"/>
              <a:hueOff val="1277698"/>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i="1" kern="1200"/>
            <a:t>5. Is my data memorable?</a:t>
          </a:r>
          <a:endParaRPr lang="en-US" sz="1100" kern="1200"/>
        </a:p>
      </dsp:txBody>
      <dsp:txXfrm>
        <a:off x="4934157" y="3648060"/>
        <a:ext cx="1233351" cy="820936"/>
      </dsp:txXfrm>
    </dsp:sp>
    <dsp:sp modelId="{9154A4B4-C3B4-E44D-ABED-A33A6CFAE265}">
      <dsp:nvSpPr>
        <dsp:cNvPr id="0" name=""/>
        <dsp:cNvSpPr/>
      </dsp:nvSpPr>
      <dsp:spPr>
        <a:xfrm rot="10800000">
          <a:off x="0" y="2032"/>
          <a:ext cx="6168262" cy="2744782"/>
        </a:xfrm>
        <a:prstGeom prst="upArrowCallout">
          <a:avLst/>
        </a:prstGeom>
        <a:solidFill>
          <a:schemeClr val="accent2">
            <a:hueOff val="149485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Data visualization can be difficult since various principles apply in different situations.</a:t>
          </a:r>
        </a:p>
      </dsp:txBody>
      <dsp:txXfrm rot="10800000">
        <a:off x="0" y="2032"/>
        <a:ext cx="6168262" cy="17834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20FF9-D47F-1A4A-8610-DE0031AC2A66}" type="datetimeFigureOut">
              <a:rPr lang="en-US" smtClean="0"/>
              <a:t>2/21/23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745DF-3C71-824F-8AF2-FF88B71200C1}" type="slidenum">
              <a:rPr lang="en-US" smtClean="0"/>
              <a:t>‹#›</a:t>
            </a:fld>
            <a:endParaRPr lang="en-US"/>
          </a:p>
        </p:txBody>
      </p:sp>
    </p:spTree>
    <p:extLst>
      <p:ext uri="{BB962C8B-B14F-4D97-AF65-F5344CB8AC3E}">
        <p14:creationId xmlns:p14="http://schemas.microsoft.com/office/powerpoint/2010/main" val="2877002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9745DF-3C71-824F-8AF2-FF88B71200C1}" type="slidenum">
              <a:rPr lang="en-US" smtClean="0"/>
              <a:t>2</a:t>
            </a:fld>
            <a:endParaRPr lang="en-US"/>
          </a:p>
        </p:txBody>
      </p:sp>
    </p:spTree>
    <p:extLst>
      <p:ext uri="{BB962C8B-B14F-4D97-AF65-F5344CB8AC3E}">
        <p14:creationId xmlns:p14="http://schemas.microsoft.com/office/powerpoint/2010/main" val="335573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Before starting any visualization we need to know where and how to start. For this it is always better to ask yourself 2 questions.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Is the information conceptual or data driven and Am I declaring something or exploring something.</a:t>
            </a:r>
            <a:r>
              <a:rPr lang="en-US" sz="1200">
                <a:solidFill>
                  <a:srgbClr val="282828"/>
                </a:solidFill>
                <a:latin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282828"/>
                </a:solidFill>
                <a:latin typeface="+mn-lt"/>
              </a:rPr>
              <a:t>If you know the answers to these questions, you can plan what resources and tools you’ll need and begin to discern what type of visualization will help you achieve your goals most effectively. Let’s dig deep into each question.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282828"/>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282828"/>
                </a:solidFill>
                <a:latin typeface="+mn-lt"/>
              </a:rPr>
              <a:t>The first question is the simpler of the two and easy to answer.</a:t>
            </a:r>
            <a:r>
              <a:rPr lang="en-US" sz="1200">
                <a:solidFill>
                  <a:srgbClr val="282828"/>
                </a:solidFill>
                <a:latin typeface="Calibri" panose="020F0502020204030204" pitchFamily="34" charset="0"/>
                <a:cs typeface="Calibri" panose="020F0502020204030204" pitchFamily="34" charset="0"/>
              </a:rPr>
              <a:t> Either you’re visualizing qualitative information or you’re plotting quantitative information: ideas or statistics. Note that the question is about the information and not the forms of charts or depictions you will ultimately use.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282828"/>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282828"/>
                </a:solidFill>
                <a:latin typeface="Calibri" panose="020F0502020204030204" pitchFamily="34" charset="0"/>
                <a:cs typeface="Calibri" panose="020F0502020204030204" pitchFamily="34" charset="0"/>
              </a:rPr>
              <a:t>Visualizing quant data is about helping others digest large data sets and raw numbers in a way that’s easier to interpret into action. It is easier to depict, harder to analyze.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282828"/>
                </a:solidFill>
                <a:latin typeface="Calibri" panose="020F0502020204030204" pitchFamily="34" charset="0"/>
                <a:cs typeface="Calibri" panose="020F0502020204030204" pitchFamily="34" charset="0"/>
              </a:rPr>
              <a:t>Qualitative data visualization is all about depicting key themes, building connections, and lending context. It is less intuitive to human brain.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282828"/>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282828"/>
                </a:solidFill>
                <a:latin typeface="Calibri" panose="020F0502020204030204" pitchFamily="34" charset="0"/>
                <a:cs typeface="Calibri" panose="020F0502020204030204" pitchFamily="34" charset="0"/>
              </a:rPr>
              <a:t>The second question elicits what you are doing. Either you are communicating information (declarative) or trying to figure something out (exploratory)</a:t>
            </a:r>
          </a:p>
          <a:p>
            <a:endParaRPr lang="en-US"/>
          </a:p>
        </p:txBody>
      </p:sp>
      <p:sp>
        <p:nvSpPr>
          <p:cNvPr id="4" name="Slide Number Placeholder 3"/>
          <p:cNvSpPr>
            <a:spLocks noGrp="1"/>
          </p:cNvSpPr>
          <p:nvPr>
            <p:ph type="sldNum" sz="quarter" idx="5"/>
          </p:nvPr>
        </p:nvSpPr>
        <p:spPr/>
        <p:txBody>
          <a:bodyPr/>
          <a:lstStyle/>
          <a:p>
            <a:fld id="{339745DF-3C71-824F-8AF2-FF88B71200C1}" type="slidenum">
              <a:rPr lang="en-US" smtClean="0"/>
              <a:t>5</a:t>
            </a:fld>
            <a:endParaRPr lang="en-US"/>
          </a:p>
        </p:txBody>
      </p:sp>
    </p:spTree>
    <p:extLst>
      <p:ext uri="{BB962C8B-B14F-4D97-AF65-F5344CB8AC3E}">
        <p14:creationId xmlns:p14="http://schemas.microsoft.com/office/powerpoint/2010/main" val="1590686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2/21/23</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01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2/21/23</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83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2/21/23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8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2/21/23</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70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2/21/23</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03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2/21/23</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05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2/21/23</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56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2/21/23</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62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2/21/23</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370830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2/21/23</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15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2/21/23</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24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2/21/23</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37884968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43322B2-2674-DB88-FE92-7047D7A8BE0F}"/>
              </a:ext>
            </a:extLst>
          </p:cNvPr>
          <p:cNvSpPr>
            <a:spLocks noGrp="1"/>
          </p:cNvSpPr>
          <p:nvPr>
            <p:ph type="ctrTitle"/>
          </p:nvPr>
        </p:nvSpPr>
        <p:spPr>
          <a:xfrm>
            <a:off x="4739751" y="768334"/>
            <a:ext cx="6479629" cy="2866405"/>
          </a:xfrm>
        </p:spPr>
        <p:txBody>
          <a:bodyPr>
            <a:normAutofit fontScale="90000"/>
          </a:bodyPr>
          <a:lstStyle/>
          <a:p>
            <a:pPr algn="ctr"/>
            <a:r>
              <a:rPr lang="en-US" sz="3200" b="1">
                <a:latin typeface="Calibri" panose="020F0502020204030204" pitchFamily="34" charset="0"/>
                <a:cs typeface="Calibri" panose="020F0502020204030204" pitchFamily="34" charset="0"/>
              </a:rPr>
              <a:t>Our Topics:</a:t>
            </a:r>
            <a:br>
              <a:rPr lang="en-US" sz="3200">
                <a:latin typeface="+mn-lt"/>
              </a:rPr>
            </a:br>
            <a:br>
              <a:rPr lang="en-US" sz="3200">
                <a:latin typeface="+mn-lt"/>
              </a:rPr>
            </a:br>
            <a:r>
              <a:rPr lang="en-US" sz="3200">
                <a:latin typeface="+mn-lt"/>
              </a:rPr>
              <a:t>Visualization That Really Works</a:t>
            </a:r>
            <a:br>
              <a:rPr lang="en-US" sz="3200">
                <a:latin typeface="+mn-lt"/>
              </a:rPr>
            </a:br>
            <a:br>
              <a:rPr lang="en-US" sz="3200">
                <a:latin typeface="+mn-lt"/>
              </a:rPr>
            </a:br>
            <a:r>
              <a:rPr lang="en-US" sz="3200">
                <a:latin typeface="+mn-lt"/>
              </a:rPr>
              <a:t>The Quick and Dirty on Visualization</a:t>
            </a:r>
            <a:endParaRPr lang="en-US" sz="3200"/>
          </a:p>
        </p:txBody>
      </p:sp>
      <p:sp>
        <p:nvSpPr>
          <p:cNvPr id="3" name="Subtitle 2">
            <a:extLst>
              <a:ext uri="{FF2B5EF4-FFF2-40B4-BE49-F238E27FC236}">
                <a16:creationId xmlns:a16="http://schemas.microsoft.com/office/drawing/2014/main" id="{4B401CC2-A6B7-03B1-1BBC-6ECDCA0FDC31}"/>
              </a:ext>
            </a:extLst>
          </p:cNvPr>
          <p:cNvSpPr>
            <a:spLocks noGrp="1"/>
          </p:cNvSpPr>
          <p:nvPr>
            <p:ph type="subTitle" idx="1"/>
          </p:nvPr>
        </p:nvSpPr>
        <p:spPr>
          <a:xfrm>
            <a:off x="4739751" y="3429001"/>
            <a:ext cx="6479629" cy="2329416"/>
          </a:xfrm>
        </p:spPr>
        <p:txBody>
          <a:bodyPr>
            <a:normAutofit fontScale="85000" lnSpcReduction="20000"/>
          </a:bodyPr>
          <a:lstStyle/>
          <a:p>
            <a:r>
              <a:rPr lang="en-US" dirty="0"/>
              <a:t>Group 5</a:t>
            </a:r>
          </a:p>
          <a:p>
            <a:r>
              <a:rPr lang="en-US" dirty="0"/>
              <a:t>Prithvi Chauhan (PXC210028)</a:t>
            </a:r>
          </a:p>
          <a:p>
            <a:r>
              <a:rPr lang="en-US" dirty="0"/>
              <a:t>Sri Pallavi Chittimalla (SXC200107)</a:t>
            </a:r>
          </a:p>
          <a:p>
            <a:r>
              <a:rPr lang="en-US" dirty="0"/>
              <a:t>Sai </a:t>
            </a:r>
            <a:r>
              <a:rPr lang="en-US" dirty="0" err="1"/>
              <a:t>Jahnavi</a:t>
            </a:r>
            <a:r>
              <a:rPr lang="en-US" dirty="0"/>
              <a:t> </a:t>
            </a:r>
            <a:r>
              <a:rPr lang="en-US" dirty="0" err="1"/>
              <a:t>Potu</a:t>
            </a:r>
            <a:r>
              <a:rPr lang="en-US" dirty="0"/>
              <a:t> ( SXP210280)</a:t>
            </a:r>
          </a:p>
          <a:p>
            <a:r>
              <a:rPr lang="en-US" dirty="0"/>
              <a:t>Sharon </a:t>
            </a:r>
            <a:r>
              <a:rPr lang="en-US" dirty="0" err="1"/>
              <a:t>Lnu</a:t>
            </a:r>
            <a:r>
              <a:rPr lang="en-US" dirty="0"/>
              <a:t> (SXL220024)</a:t>
            </a:r>
          </a:p>
          <a:p>
            <a:r>
              <a:rPr lang="en-US" dirty="0"/>
              <a:t>Arjun Singh </a:t>
            </a:r>
            <a:r>
              <a:rPr lang="en-US" dirty="0" err="1"/>
              <a:t>Pathania</a:t>
            </a:r>
            <a:r>
              <a:rPr lang="en-US" dirty="0"/>
              <a:t> (AXP220145)</a:t>
            </a:r>
          </a:p>
          <a:p>
            <a:r>
              <a:rPr lang="en-US" dirty="0"/>
              <a:t>Sri Harsha Vardhan </a:t>
            </a:r>
            <a:r>
              <a:rPr lang="en-US" dirty="0" err="1"/>
              <a:t>Koduri</a:t>
            </a:r>
            <a:r>
              <a:rPr lang="en-US" dirty="0"/>
              <a:t> (SXK210338)                </a:t>
            </a:r>
          </a:p>
        </p:txBody>
      </p:sp>
      <p:pic>
        <p:nvPicPr>
          <p:cNvPr id="4" name="Picture 3" descr="Aesthetic liquid watercolor and ink">
            <a:extLst>
              <a:ext uri="{FF2B5EF4-FFF2-40B4-BE49-F238E27FC236}">
                <a16:creationId xmlns:a16="http://schemas.microsoft.com/office/drawing/2014/main" id="{F1610E9B-04A5-1CB1-2908-93FCBBD73C65}"/>
              </a:ext>
            </a:extLst>
          </p:cNvPr>
          <p:cNvPicPr>
            <a:picLocks noChangeAspect="1"/>
          </p:cNvPicPr>
          <p:nvPr/>
        </p:nvPicPr>
        <p:blipFill rotWithShape="1">
          <a:blip r:embed="rId2"/>
          <a:srcRect l="17592" r="44983"/>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730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8E67A6F5-F47F-BD4C-9336-30E0A60EB9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29613" y="0"/>
            <a:ext cx="1901686" cy="4677439"/>
            <a:chOff x="10290315" y="0"/>
            <a:chExt cx="1901686" cy="4677439"/>
          </a:xfrm>
        </p:grpSpPr>
        <p:sp>
          <p:nvSpPr>
            <p:cNvPr id="52" name="Freeform 19">
              <a:extLst>
                <a:ext uri="{FF2B5EF4-FFF2-40B4-BE49-F238E27FC236}">
                  <a16:creationId xmlns:a16="http://schemas.microsoft.com/office/drawing/2014/main" id="{DA710708-67E0-194C-9A96-FD528D207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21">
              <a:extLst>
                <a:ext uri="{FF2B5EF4-FFF2-40B4-BE49-F238E27FC236}">
                  <a16:creationId xmlns:a16="http://schemas.microsoft.com/office/drawing/2014/main" id="{2B6DA887-E216-1245-8F6F-B21233D94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23">
              <a:extLst>
                <a:ext uri="{FF2B5EF4-FFF2-40B4-BE49-F238E27FC236}">
                  <a16:creationId xmlns:a16="http://schemas.microsoft.com/office/drawing/2014/main" id="{2AE2F0EF-0001-F243-85DC-2B8812AB4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24">
              <a:extLst>
                <a:ext uri="{FF2B5EF4-FFF2-40B4-BE49-F238E27FC236}">
                  <a16:creationId xmlns:a16="http://schemas.microsoft.com/office/drawing/2014/main" id="{1491B174-1F11-D548-A885-7F98AF742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E03366B-2E5E-7151-C3AE-ABEA9DFBA809}"/>
              </a:ext>
            </a:extLst>
          </p:cNvPr>
          <p:cNvSpPr>
            <a:spLocks noGrp="1"/>
          </p:cNvSpPr>
          <p:nvPr>
            <p:ph type="title"/>
          </p:nvPr>
        </p:nvSpPr>
        <p:spPr>
          <a:xfrm>
            <a:off x="1443566" y="770890"/>
            <a:ext cx="5316771" cy="676318"/>
          </a:xfrm>
        </p:spPr>
        <p:txBody>
          <a:bodyPr>
            <a:normAutofit fontScale="90000"/>
          </a:bodyPr>
          <a:lstStyle/>
          <a:p>
            <a:r>
              <a:rPr lang="en-US" b="1">
                <a:latin typeface="Neue Haas Grotesk Text Pro (Body)"/>
                <a:cs typeface="Calibri" panose="020F0502020204030204" pitchFamily="34" charset="0"/>
              </a:rPr>
              <a:t>Idea Illustration</a:t>
            </a:r>
            <a:endParaRPr lang="en-US">
              <a:latin typeface="Neue Haas Grotesk Text Pro (Body)"/>
            </a:endParaRPr>
          </a:p>
        </p:txBody>
      </p:sp>
      <p:sp>
        <p:nvSpPr>
          <p:cNvPr id="3" name="Content Placeholder 2">
            <a:extLst>
              <a:ext uri="{FF2B5EF4-FFF2-40B4-BE49-F238E27FC236}">
                <a16:creationId xmlns:a16="http://schemas.microsoft.com/office/drawing/2014/main" id="{3B34BE02-1EFD-110D-3969-6E2B237364C3}"/>
              </a:ext>
            </a:extLst>
          </p:cNvPr>
          <p:cNvSpPr>
            <a:spLocks noGrp="1"/>
          </p:cNvSpPr>
          <p:nvPr>
            <p:ph idx="1"/>
          </p:nvPr>
        </p:nvSpPr>
        <p:spPr>
          <a:xfrm>
            <a:off x="565150" y="2160016"/>
            <a:ext cx="6195187" cy="3601212"/>
          </a:xfrm>
        </p:spPr>
        <p:txBody>
          <a:bodyPr>
            <a:normAutofit/>
          </a:bodyPr>
          <a:lstStyle/>
          <a:p>
            <a:r>
              <a:rPr lang="en-US">
                <a:latin typeface="Calibri" panose="020F0502020204030204" pitchFamily="34" charset="0"/>
                <a:cs typeface="Calibri" panose="020F0502020204030204" pitchFamily="34" charset="0"/>
              </a:rPr>
              <a:t>Example – Company has engaged their Consultants to help its R &amp; D Team to find inspirations in other industries</a:t>
            </a:r>
          </a:p>
          <a:p>
            <a:endParaRPr lang="en-US"/>
          </a:p>
        </p:txBody>
      </p:sp>
      <p:cxnSp>
        <p:nvCxnSpPr>
          <p:cNvPr id="57" name="Straight Connector 5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2" name="Picture 31" descr="Person holding a puzzle piece">
            <a:extLst>
              <a:ext uri="{FF2B5EF4-FFF2-40B4-BE49-F238E27FC236}">
                <a16:creationId xmlns:a16="http://schemas.microsoft.com/office/drawing/2014/main" id="{75BE44FB-BE29-DDDB-7AA3-1422623E5781}"/>
              </a:ext>
            </a:extLst>
          </p:cNvPr>
          <p:cNvPicPr>
            <a:picLocks noChangeAspect="1"/>
          </p:cNvPicPr>
          <p:nvPr/>
        </p:nvPicPr>
        <p:blipFill rotWithShape="1">
          <a:blip r:embed="rId2"/>
          <a:srcRect l="28192" r="25798" b="-1"/>
          <a:stretch/>
        </p:blipFill>
        <p:spPr>
          <a:xfrm>
            <a:off x="7534655" y="1"/>
            <a:ext cx="4657345" cy="6857999"/>
          </a:xfrm>
          <a:prstGeom prst="rect">
            <a:avLst/>
          </a:prstGeom>
        </p:spPr>
      </p:pic>
      <p:pic>
        <p:nvPicPr>
          <p:cNvPr id="6" name="Picture 5">
            <a:extLst>
              <a:ext uri="{FF2B5EF4-FFF2-40B4-BE49-F238E27FC236}">
                <a16:creationId xmlns:a16="http://schemas.microsoft.com/office/drawing/2014/main" id="{4215AFDE-2489-02C4-7E97-98EFF5603868}"/>
              </a:ext>
            </a:extLst>
          </p:cNvPr>
          <p:cNvPicPr>
            <a:picLocks noChangeAspect="1"/>
          </p:cNvPicPr>
          <p:nvPr/>
        </p:nvPicPr>
        <p:blipFill>
          <a:blip r:embed="rId3"/>
          <a:stretch>
            <a:fillRect/>
          </a:stretch>
        </p:blipFill>
        <p:spPr>
          <a:xfrm>
            <a:off x="778800" y="3428819"/>
            <a:ext cx="5799635" cy="2753540"/>
          </a:xfrm>
          <a:prstGeom prst="rect">
            <a:avLst/>
          </a:prstGeom>
        </p:spPr>
      </p:pic>
    </p:spTree>
    <p:extLst>
      <p:ext uri="{BB962C8B-B14F-4D97-AF65-F5344CB8AC3E}">
        <p14:creationId xmlns:p14="http://schemas.microsoft.com/office/powerpoint/2010/main" val="191250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0436-405F-A2E3-DCC9-1CC533685B53}"/>
              </a:ext>
            </a:extLst>
          </p:cNvPr>
          <p:cNvSpPr>
            <a:spLocks noGrp="1"/>
          </p:cNvSpPr>
          <p:nvPr>
            <p:ph type="title"/>
          </p:nvPr>
        </p:nvSpPr>
        <p:spPr>
          <a:xfrm>
            <a:off x="565150" y="770890"/>
            <a:ext cx="9795400" cy="1185131"/>
          </a:xfrm>
        </p:spPr>
        <p:txBody>
          <a:bodyPr>
            <a:normAutofit fontScale="90000"/>
          </a:bodyPr>
          <a:lstStyle/>
          <a:p>
            <a:r>
              <a:rPr lang="en-US" b="1">
                <a:latin typeface="Neue Haas Grotesk Text Pro (Body)"/>
                <a:cs typeface="Calibri" panose="020F0502020204030204" pitchFamily="34" charset="0"/>
              </a:rPr>
              <a:t>What if Idea Illustration does not go well?</a:t>
            </a:r>
            <a:endParaRPr lang="en-US">
              <a:latin typeface="Neue Haas Grotesk Text Pro (Body)"/>
            </a:endParaRPr>
          </a:p>
        </p:txBody>
      </p:sp>
      <p:pic>
        <p:nvPicPr>
          <p:cNvPr id="4" name="Content Placeholder 3">
            <a:extLst>
              <a:ext uri="{FF2B5EF4-FFF2-40B4-BE49-F238E27FC236}">
                <a16:creationId xmlns:a16="http://schemas.microsoft.com/office/drawing/2014/main" id="{8939439C-AA10-FB26-57A9-22BA4898FEF9}"/>
              </a:ext>
            </a:extLst>
          </p:cNvPr>
          <p:cNvPicPr>
            <a:picLocks noChangeAspect="1"/>
          </p:cNvPicPr>
          <p:nvPr/>
        </p:nvPicPr>
        <p:blipFill>
          <a:blip r:embed="rId2"/>
          <a:stretch>
            <a:fillRect/>
          </a:stretch>
        </p:blipFill>
        <p:spPr>
          <a:xfrm>
            <a:off x="490247" y="2039874"/>
            <a:ext cx="7810031" cy="3581400"/>
          </a:xfrm>
          <a:prstGeom prst="rect">
            <a:avLst/>
          </a:prstGeom>
        </p:spPr>
      </p:pic>
    </p:spTree>
    <p:extLst>
      <p:ext uri="{BB962C8B-B14F-4D97-AF65-F5344CB8AC3E}">
        <p14:creationId xmlns:p14="http://schemas.microsoft.com/office/powerpoint/2010/main" val="221097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2519B-D117-B822-BD59-9C2738E45B95}"/>
              </a:ext>
            </a:extLst>
          </p:cNvPr>
          <p:cNvSpPr>
            <a:spLocks noGrp="1"/>
          </p:cNvSpPr>
          <p:nvPr>
            <p:ph type="title"/>
          </p:nvPr>
        </p:nvSpPr>
        <p:spPr>
          <a:xfrm>
            <a:off x="565150" y="770890"/>
            <a:ext cx="5018677" cy="1268984"/>
          </a:xfrm>
        </p:spPr>
        <p:txBody>
          <a:bodyPr>
            <a:normAutofit/>
          </a:bodyPr>
          <a:lstStyle/>
          <a:p>
            <a:r>
              <a:rPr lang="en-US" b="1" i="0">
                <a:effectLst/>
                <a:latin typeface="Neue Haas Grotesk Text Pro (Body)"/>
                <a:cs typeface="Calibri" panose="020F0502020204030204" pitchFamily="34" charset="0"/>
              </a:rPr>
              <a:t>Visual</a:t>
            </a:r>
            <a:r>
              <a:rPr lang="en-US" b="1" i="0">
                <a:effectLst/>
                <a:latin typeface="Neue Haas Grotesk Text Pro (Body)"/>
              </a:rPr>
              <a:t> Discovery</a:t>
            </a:r>
            <a:endParaRPr lang="en-US">
              <a:latin typeface="Neue Haas Grotesk Text Pro (Body)"/>
            </a:endParaRPr>
          </a:p>
        </p:txBody>
      </p:sp>
      <p:sp>
        <p:nvSpPr>
          <p:cNvPr id="3" name="Content Placeholder 2">
            <a:extLst>
              <a:ext uri="{FF2B5EF4-FFF2-40B4-BE49-F238E27FC236}">
                <a16:creationId xmlns:a16="http://schemas.microsoft.com/office/drawing/2014/main" id="{064F47D8-0C12-F868-F67D-E728AB964442}"/>
              </a:ext>
            </a:extLst>
          </p:cNvPr>
          <p:cNvSpPr>
            <a:spLocks noGrp="1"/>
          </p:cNvSpPr>
          <p:nvPr>
            <p:ph idx="1"/>
          </p:nvPr>
        </p:nvSpPr>
        <p:spPr>
          <a:xfrm>
            <a:off x="565150" y="2160016"/>
            <a:ext cx="5018677" cy="3601212"/>
          </a:xfrm>
        </p:spPr>
        <p:txBody>
          <a:bodyPr>
            <a:normAutofit/>
          </a:bodyPr>
          <a:lstStyle/>
          <a:p>
            <a:pPr defTabSz="914400">
              <a:lnSpc>
                <a:spcPct val="90000"/>
              </a:lnSpc>
              <a:buFont typeface="Arial" panose="020B0604020202020204" pitchFamily="34" charset="0"/>
              <a:buChar char="•"/>
              <a:defRPr/>
            </a:pPr>
            <a:r>
              <a:rPr lang="en-US" sz="1500">
                <a:ea typeface="+mn-lt"/>
                <a:cs typeface="+mn-lt"/>
              </a:rPr>
              <a:t>This information describes a type of data analysis that involves big </a:t>
            </a:r>
            <a:r>
              <a:rPr kumimoji="0" lang="en-US" sz="1500" b="0" i="0" u="none" strike="noStrike" kern="1200" cap="none" spc="0" normalizeH="0" baseline="0" noProof="0">
                <a:ln>
                  <a:noFill/>
                </a:ln>
                <a:effectLst/>
                <a:uLnTx/>
                <a:uFillTx/>
                <a:ea typeface="+mn-lt"/>
                <a:cs typeface="+mn-lt"/>
              </a:rPr>
              <a:t>data, </a:t>
            </a:r>
            <a:r>
              <a:rPr lang="en-US" sz="1500">
                <a:ea typeface="+mn-lt"/>
                <a:cs typeface="+mn-lt"/>
              </a:rPr>
              <a:t>which is </a:t>
            </a:r>
            <a:r>
              <a:rPr kumimoji="0" lang="en-US" sz="1500" b="0" i="0" u="none" strike="noStrike" kern="1200" cap="none" spc="0" normalizeH="0" baseline="0" noProof="0">
                <a:ln>
                  <a:noFill/>
                </a:ln>
                <a:effectLst/>
                <a:uLnTx/>
                <a:uFillTx/>
                <a:ea typeface="+mn-lt"/>
                <a:cs typeface="+mn-lt"/>
              </a:rPr>
              <a:t>complex</a:t>
            </a:r>
            <a:r>
              <a:rPr lang="en-US" sz="1500">
                <a:ea typeface="+mn-lt"/>
                <a:cs typeface="+mn-lt"/>
              </a:rPr>
              <a:t> and </a:t>
            </a:r>
            <a:r>
              <a:rPr kumimoji="0" lang="en-US" sz="1500" b="0" i="0" u="none" strike="noStrike" kern="1200" cap="none" spc="0" normalizeH="0" baseline="0" noProof="0">
                <a:ln>
                  <a:noFill/>
                </a:ln>
                <a:effectLst/>
                <a:uLnTx/>
                <a:uFillTx/>
                <a:ea typeface="+mn-lt"/>
                <a:cs typeface="+mn-lt"/>
              </a:rPr>
              <a:t>dynamic</a:t>
            </a:r>
            <a:r>
              <a:rPr lang="en-US" sz="1500">
                <a:ea typeface="+mn-lt"/>
                <a:cs typeface="+mn-lt"/>
              </a:rPr>
              <a:t>.</a:t>
            </a:r>
          </a:p>
          <a:p>
            <a:pPr defTabSz="914400">
              <a:lnSpc>
                <a:spcPct val="90000"/>
              </a:lnSpc>
              <a:buFont typeface="Arial" panose="020B0604020202020204" pitchFamily="34" charset="0"/>
              <a:buChar char="•"/>
              <a:defRPr/>
            </a:pPr>
            <a:r>
              <a:rPr lang="en-US" sz="1500">
                <a:ea typeface="+mn-lt"/>
                <a:cs typeface="+mn-lt"/>
              </a:rPr>
              <a:t> This type of analysis is typically conducted in a working session setting</a:t>
            </a:r>
            <a:r>
              <a:rPr kumimoji="0" lang="en-US" sz="1500" b="0" i="0" u="none" strike="noStrike" kern="1200" cap="none" spc="0" normalizeH="0" baseline="0" noProof="0">
                <a:ln>
                  <a:noFill/>
                </a:ln>
                <a:effectLst/>
                <a:uLnTx/>
                <a:uFillTx/>
                <a:ea typeface="+mn-lt"/>
                <a:cs typeface="+mn-lt"/>
              </a:rPr>
              <a:t>, </a:t>
            </a:r>
            <a:r>
              <a:rPr lang="en-US" sz="1500">
                <a:ea typeface="+mn-lt"/>
                <a:cs typeface="+mn-lt"/>
              </a:rPr>
              <a:t>such as during </a:t>
            </a:r>
            <a:r>
              <a:rPr kumimoji="0" lang="en-US" sz="1500" b="0" i="0" u="none" strike="noStrike" kern="1200" cap="none" spc="0" normalizeH="0" baseline="0" noProof="0">
                <a:ln>
                  <a:noFill/>
                </a:ln>
                <a:effectLst/>
                <a:uLnTx/>
                <a:uFillTx/>
                <a:ea typeface="+mn-lt"/>
                <a:cs typeface="+mn-lt"/>
              </a:rPr>
              <a:t>testing</a:t>
            </a:r>
            <a:r>
              <a:rPr lang="en-US" sz="1500">
                <a:ea typeface="+mn-lt"/>
                <a:cs typeface="+mn-lt"/>
              </a:rPr>
              <a:t> or analysis. </a:t>
            </a:r>
          </a:p>
          <a:p>
            <a:pPr defTabSz="914400">
              <a:lnSpc>
                <a:spcPct val="90000"/>
              </a:lnSpc>
              <a:buFont typeface="Arial" panose="020B0604020202020204" pitchFamily="34" charset="0"/>
              <a:buChar char="•"/>
              <a:defRPr/>
            </a:pPr>
            <a:r>
              <a:rPr lang="en-US" sz="1500">
                <a:ea typeface="+mn-lt"/>
                <a:cs typeface="+mn-lt"/>
              </a:rPr>
              <a:t>The primary skills required for this type of </a:t>
            </a:r>
            <a:r>
              <a:rPr kumimoji="0" lang="en-US" sz="1500" b="0" i="0" u="none" strike="noStrike" kern="1200" cap="none" spc="0" normalizeH="0" baseline="0" noProof="0">
                <a:ln>
                  <a:noFill/>
                </a:ln>
                <a:effectLst/>
                <a:uLnTx/>
                <a:uFillTx/>
                <a:ea typeface="+mn-lt"/>
                <a:cs typeface="+mn-lt"/>
              </a:rPr>
              <a:t>analysis</a:t>
            </a:r>
            <a:r>
              <a:rPr lang="en-US" sz="1500">
                <a:ea typeface="+mn-lt"/>
                <a:cs typeface="+mn-lt"/>
              </a:rPr>
              <a:t> are business </a:t>
            </a:r>
            <a:r>
              <a:rPr kumimoji="0" lang="en-US" sz="1500" b="0" i="0" u="none" strike="noStrike" kern="1200" cap="none" spc="0" normalizeH="0" baseline="0" noProof="0">
                <a:ln>
                  <a:noFill/>
                </a:ln>
                <a:effectLst/>
                <a:uLnTx/>
                <a:uFillTx/>
                <a:ea typeface="+mn-lt"/>
                <a:cs typeface="+mn-lt"/>
              </a:rPr>
              <a:t>intelligence, programming, </a:t>
            </a:r>
            <a:r>
              <a:rPr lang="en-US" sz="1500">
                <a:ea typeface="+mn-lt"/>
                <a:cs typeface="+mn-lt"/>
              </a:rPr>
              <a:t>and </a:t>
            </a:r>
            <a:r>
              <a:rPr kumimoji="0" lang="en-US" sz="1500" b="0" i="0" u="none" strike="noStrike" kern="1200" cap="none" spc="0" normalizeH="0" baseline="0" noProof="0">
                <a:ln>
                  <a:noFill/>
                </a:ln>
                <a:effectLst/>
                <a:uLnTx/>
                <a:uFillTx/>
                <a:ea typeface="+mn-lt"/>
                <a:cs typeface="+mn-lt"/>
              </a:rPr>
              <a:t>paired analysis</a:t>
            </a:r>
            <a:r>
              <a:rPr lang="en-US" sz="1500">
                <a:ea typeface="+mn-lt"/>
                <a:cs typeface="+mn-lt"/>
              </a:rPr>
              <a:t>, which involves two people working together to analyze the data.</a:t>
            </a:r>
          </a:p>
          <a:p>
            <a:pPr defTabSz="914400">
              <a:lnSpc>
                <a:spcPct val="90000"/>
              </a:lnSpc>
              <a:buFont typeface="Arial" panose="020B0604020202020204" pitchFamily="34" charset="0"/>
              <a:buChar char="•"/>
              <a:defRPr/>
            </a:pPr>
            <a:r>
              <a:rPr lang="en-US" sz="1500">
                <a:ea typeface="+mn-lt"/>
                <a:cs typeface="+mn-lt"/>
              </a:rPr>
              <a:t>The main goals of this type of data analysis are trend </a:t>
            </a:r>
            <a:r>
              <a:rPr kumimoji="0" lang="en-US" sz="1500" b="0" i="0" u="none" strike="noStrike" kern="1200" cap="none" spc="0" normalizeH="0" baseline="0" noProof="0">
                <a:ln>
                  <a:noFill/>
                </a:ln>
                <a:effectLst/>
                <a:uLnTx/>
                <a:uFillTx/>
                <a:ea typeface="+mn-lt"/>
                <a:cs typeface="+mn-lt"/>
              </a:rPr>
              <a:t>spotting, </a:t>
            </a:r>
            <a:r>
              <a:rPr lang="en-US" sz="1500">
                <a:ea typeface="+mn-lt"/>
                <a:cs typeface="+mn-lt"/>
              </a:rPr>
              <a:t>sense-making</a:t>
            </a:r>
            <a:r>
              <a:rPr kumimoji="0" lang="en-US" sz="1500" b="0" i="0" u="none" strike="noStrike" kern="1200" cap="none" spc="0" normalizeH="0" baseline="0" noProof="0">
                <a:ln>
                  <a:noFill/>
                </a:ln>
                <a:effectLst/>
                <a:uLnTx/>
                <a:uFillTx/>
                <a:ea typeface="+mn-lt"/>
                <a:cs typeface="+mn-lt"/>
              </a:rPr>
              <a:t>, </a:t>
            </a:r>
            <a:r>
              <a:rPr lang="en-US" sz="1500">
                <a:ea typeface="+mn-lt"/>
                <a:cs typeface="+mn-lt"/>
              </a:rPr>
              <a:t>and </a:t>
            </a:r>
            <a:r>
              <a:rPr kumimoji="0" lang="en-US" sz="1500" b="0" i="0" u="none" strike="noStrike" kern="1200" cap="none" spc="0" normalizeH="0" baseline="0" noProof="0">
                <a:ln>
                  <a:noFill/>
                </a:ln>
                <a:effectLst/>
                <a:uLnTx/>
                <a:uFillTx/>
                <a:ea typeface="+mn-lt"/>
                <a:cs typeface="+mn-lt"/>
              </a:rPr>
              <a:t>deep analysis</a:t>
            </a:r>
            <a:r>
              <a:rPr lang="en-US" sz="1500">
                <a:ea typeface="+mn-lt"/>
                <a:cs typeface="+mn-lt"/>
              </a:rPr>
              <a:t>. </a:t>
            </a:r>
            <a:endParaRPr lang="en-US" sz="1500">
              <a:ea typeface="Calibri"/>
              <a:cs typeface="Calibri" panose="020F0502020204030204" pitchFamily="34" charset="0"/>
            </a:endParaRP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1867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BFD251E3-961F-2440-B872-1D2667182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4" y="0"/>
            <a:ext cx="1901687" cy="6858000"/>
            <a:chOff x="10290314" y="0"/>
            <a:chExt cx="1901687" cy="6858000"/>
          </a:xfrm>
        </p:grpSpPr>
        <p:sp>
          <p:nvSpPr>
            <p:cNvPr id="14" name="Freeform 21">
              <a:extLst>
                <a:ext uri="{FF2B5EF4-FFF2-40B4-BE49-F238E27FC236}">
                  <a16:creationId xmlns:a16="http://schemas.microsoft.com/office/drawing/2014/main" id="{5558ED88-23E3-3941-8644-676CD732E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2">
              <a:extLst>
                <a:ext uri="{FF2B5EF4-FFF2-40B4-BE49-F238E27FC236}">
                  <a16:creationId xmlns:a16="http://schemas.microsoft.com/office/drawing/2014/main" id="{24B1447F-72DA-384E-9D7D-C33A13EF4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3">
              <a:extLst>
                <a:ext uri="{FF2B5EF4-FFF2-40B4-BE49-F238E27FC236}">
                  <a16:creationId xmlns:a16="http://schemas.microsoft.com/office/drawing/2014/main" id="{86089DDC-F160-E24D-A726-0082953C0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4">
              <a:extLst>
                <a:ext uri="{FF2B5EF4-FFF2-40B4-BE49-F238E27FC236}">
                  <a16:creationId xmlns:a16="http://schemas.microsoft.com/office/drawing/2014/main" id="{1A211FA8-50B3-3C4E-A234-1580EA200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5">
              <a:extLst>
                <a:ext uri="{FF2B5EF4-FFF2-40B4-BE49-F238E27FC236}">
                  <a16:creationId xmlns:a16="http://schemas.microsoft.com/office/drawing/2014/main" id="{6A73788D-F322-0047-BF9E-A8E69D84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6">
              <a:extLst>
                <a:ext uri="{FF2B5EF4-FFF2-40B4-BE49-F238E27FC236}">
                  <a16:creationId xmlns:a16="http://schemas.microsoft.com/office/drawing/2014/main" id="{7E90A8A1-A164-EA41-86BB-166893179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6894343D-4C51-384E-BEC6-1517A940C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descr="R1606H_BERINATO_F">
            <a:extLst>
              <a:ext uri="{FF2B5EF4-FFF2-40B4-BE49-F238E27FC236}">
                <a16:creationId xmlns:a16="http://schemas.microsoft.com/office/drawing/2014/main" id="{201F7608-154D-44BB-2175-BACBC6D415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 b="5"/>
          <a:stretch/>
        </p:blipFill>
        <p:spPr bwMode="auto">
          <a:xfrm>
            <a:off x="6230213" y="768334"/>
            <a:ext cx="5318776" cy="5318776"/>
          </a:xfrm>
          <a:custGeom>
            <a:avLst/>
            <a:gdLst/>
            <a:ahLst/>
            <a:cxnLst/>
            <a:rect l="l" t="t" r="r" b="b"/>
            <a:pathLst>
              <a:path w="5768526" h="5768526">
                <a:moveTo>
                  <a:pt x="2884263" y="0"/>
                </a:moveTo>
                <a:cubicBezTo>
                  <a:pt x="4477197" y="0"/>
                  <a:pt x="5768526" y="1291329"/>
                  <a:pt x="5768526" y="2884263"/>
                </a:cubicBezTo>
                <a:cubicBezTo>
                  <a:pt x="5768526" y="4477197"/>
                  <a:pt x="4477197" y="5768526"/>
                  <a:pt x="2884263" y="5768526"/>
                </a:cubicBezTo>
                <a:cubicBezTo>
                  <a:pt x="1291329" y="5768526"/>
                  <a:pt x="0" y="4477197"/>
                  <a:pt x="0" y="2884263"/>
                </a:cubicBezTo>
                <a:cubicBezTo>
                  <a:pt x="0" y="1291329"/>
                  <a:pt x="1291329" y="0"/>
                  <a:pt x="288426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609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E7455-B5BA-FF2F-F543-6C67E7F3052E}"/>
              </a:ext>
            </a:extLst>
          </p:cNvPr>
          <p:cNvSpPr>
            <a:spLocks noGrp="1"/>
          </p:cNvSpPr>
          <p:nvPr>
            <p:ph type="title"/>
          </p:nvPr>
        </p:nvSpPr>
        <p:spPr>
          <a:xfrm>
            <a:off x="565151" y="770890"/>
            <a:ext cx="4133559" cy="1268984"/>
          </a:xfrm>
        </p:spPr>
        <p:txBody>
          <a:bodyPr>
            <a:normAutofit fontScale="90000"/>
          </a:bodyPr>
          <a:lstStyle/>
          <a:p>
            <a:r>
              <a:rPr lang="en-US" b="1" i="0">
                <a:effectLst/>
                <a:latin typeface="Neue Haas Grotesk Text Pro (Body)"/>
                <a:cs typeface="Calibri" panose="020F0502020204030204" pitchFamily="34" charset="0"/>
              </a:rPr>
              <a:t>Visual Discovery</a:t>
            </a:r>
            <a:endParaRPr lang="en-US">
              <a:latin typeface="Neue Haas Grotesk Text Pro (Body)"/>
            </a:endParaRPr>
          </a:p>
        </p:txBody>
      </p:sp>
      <p:sp>
        <p:nvSpPr>
          <p:cNvPr id="17" name="Content Placeholder 2">
            <a:extLst>
              <a:ext uri="{FF2B5EF4-FFF2-40B4-BE49-F238E27FC236}">
                <a16:creationId xmlns:a16="http://schemas.microsoft.com/office/drawing/2014/main" id="{3F8AB341-1617-B227-088D-974855F1CFF4}"/>
              </a:ext>
            </a:extLst>
          </p:cNvPr>
          <p:cNvSpPr>
            <a:spLocks noGrp="1"/>
          </p:cNvSpPr>
          <p:nvPr>
            <p:ph idx="1"/>
          </p:nvPr>
        </p:nvSpPr>
        <p:spPr>
          <a:xfrm>
            <a:off x="565151" y="1767843"/>
            <a:ext cx="7294878" cy="4702468"/>
          </a:xfrm>
        </p:spPr>
        <p:txBody>
          <a:bodyPr vert="horz" lIns="91440" tIns="45720" rIns="91440" bIns="45720" rtlCol="0" anchor="t">
            <a:normAutofit/>
          </a:bodyPr>
          <a:lstStyle/>
          <a:p>
            <a:pPr>
              <a:lnSpc>
                <a:spcPct val="90000"/>
              </a:lnSpc>
            </a:pPr>
            <a:r>
              <a:rPr lang="en-US" sz="1400"/>
              <a:t>Visual discovery is one of the four quadrants of visual communication , and it is the quadrant where business analyst often work the most </a:t>
            </a:r>
            <a:endParaRPr lang="en-US" sz="1400">
              <a:ea typeface="+mn-lt"/>
              <a:cs typeface="+mn-lt"/>
            </a:endParaRPr>
          </a:p>
          <a:p>
            <a:pPr>
              <a:lnSpc>
                <a:spcPct val="90000"/>
              </a:lnSpc>
            </a:pPr>
            <a:r>
              <a:rPr lang="en-US" sz="1400">
                <a:ea typeface="+mn-lt"/>
                <a:cs typeface="+mn-lt"/>
              </a:rPr>
              <a:t>The purposes of visual discovery can be separated into two types: .                                  </a:t>
            </a:r>
          </a:p>
          <a:p>
            <a:pPr>
              <a:lnSpc>
                <a:spcPct val="90000"/>
              </a:lnSpc>
              <a:buFont typeface="+mj-lt"/>
              <a:buAutoNum type="arabicPeriod"/>
            </a:pPr>
            <a:r>
              <a:rPr lang="en-US" sz="1400">
                <a:ea typeface="+mn-lt"/>
                <a:cs typeface="+mn-lt"/>
              </a:rPr>
              <a:t>Testing a hypothesis   </a:t>
            </a:r>
          </a:p>
          <a:p>
            <a:pPr>
              <a:lnSpc>
                <a:spcPct val="90000"/>
              </a:lnSpc>
              <a:buFont typeface="+mj-lt"/>
              <a:buAutoNum type="arabicPeriod"/>
            </a:pPr>
            <a:r>
              <a:rPr lang="en-US" sz="1400">
                <a:ea typeface="+mn-lt"/>
                <a:cs typeface="+mn-lt"/>
              </a:rPr>
              <a:t>Mining for patterns, trends, and anomalies.</a:t>
            </a:r>
          </a:p>
          <a:p>
            <a:pPr>
              <a:lnSpc>
                <a:spcPct val="90000"/>
              </a:lnSpc>
            </a:pPr>
            <a:r>
              <a:rPr lang="en-US" sz="1400">
                <a:ea typeface="+mn-lt"/>
                <a:cs typeface="+mn-lt"/>
              </a:rPr>
              <a:t>Testing a hypothesis is more focused, while mining for patterns, trends, and anomalies is more flexible. </a:t>
            </a:r>
          </a:p>
          <a:p>
            <a:pPr>
              <a:lnSpc>
                <a:spcPct val="90000"/>
              </a:lnSpc>
            </a:pPr>
            <a:r>
              <a:rPr lang="en-US" sz="1400">
                <a:ea typeface="+mn-lt"/>
                <a:cs typeface="+mn-lt"/>
              </a:rPr>
              <a:t>When conducting visual discovery, the questions that Business Analysts are trying to solve include "what I suspect is true" and "what are some other ways of depicting this idea</a:t>
            </a:r>
          </a:p>
          <a:p>
            <a:pPr>
              <a:lnSpc>
                <a:spcPct val="90000"/>
              </a:lnSpc>
            </a:pPr>
            <a:r>
              <a:rPr lang="en-US" sz="1400">
                <a:ea typeface="+mn-lt"/>
                <a:cs typeface="+mn-lt"/>
              </a:rPr>
              <a:t>Choosing chart types is an important aspect of visual discovery, and Business Analysts typically use mostly common charts</a:t>
            </a:r>
          </a:p>
          <a:p>
            <a:pPr>
              <a:lnSpc>
                <a:spcPct val="90000"/>
              </a:lnSpc>
            </a:pPr>
            <a:r>
              <a:rPr lang="en-US" sz="1400">
                <a:ea typeface="+mn-lt"/>
                <a:cs typeface="+mn-lt"/>
              </a:rPr>
              <a:t>The skills needed for visual discovery include manipulating spreadsheets, as well as having knowledge of programs or sites that enable swift prototyping </a:t>
            </a:r>
          </a:p>
        </p:txBody>
      </p:sp>
      <p:pic>
        <p:nvPicPr>
          <p:cNvPr id="7" name="Graphic 6" descr="Eye">
            <a:extLst>
              <a:ext uri="{FF2B5EF4-FFF2-40B4-BE49-F238E27FC236}">
                <a16:creationId xmlns:a16="http://schemas.microsoft.com/office/drawing/2014/main" id="{B081116A-49D3-6543-1091-77F218D6EF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4323" y="1475395"/>
            <a:ext cx="4300725" cy="3993808"/>
          </a:xfrm>
          <a:prstGeom prst="rect">
            <a:avLst/>
          </a:prstGeom>
        </p:spPr>
      </p:pic>
      <p:grpSp>
        <p:nvGrpSpPr>
          <p:cNvPr id="12" name="Group 1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28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8E23B-A409-0B02-5FA5-0D015934FA87}"/>
              </a:ext>
            </a:extLst>
          </p:cNvPr>
          <p:cNvSpPr>
            <a:spLocks noGrp="1"/>
          </p:cNvSpPr>
          <p:nvPr>
            <p:ph type="title"/>
          </p:nvPr>
        </p:nvSpPr>
        <p:spPr>
          <a:xfrm>
            <a:off x="565150" y="770889"/>
            <a:ext cx="4541445" cy="1587449"/>
          </a:xfrm>
        </p:spPr>
        <p:txBody>
          <a:bodyPr>
            <a:normAutofit/>
          </a:bodyPr>
          <a:lstStyle/>
          <a:p>
            <a:r>
              <a:rPr lang="en-US" b="1" i="0">
                <a:effectLst/>
                <a:latin typeface="Neue Haas Grotesk Text Pro (Body)"/>
                <a:cs typeface="Calibri" panose="020F0502020204030204" pitchFamily="34" charset="0"/>
              </a:rPr>
              <a:t>Visual Discovery</a:t>
            </a:r>
            <a:endParaRPr lang="en-US">
              <a:latin typeface="Neue Haas Grotesk Text Pro (Body)"/>
            </a:endParaRPr>
          </a:p>
        </p:txBody>
      </p:sp>
      <p:sp>
        <p:nvSpPr>
          <p:cNvPr id="3" name="Content Placeholder 2">
            <a:extLst>
              <a:ext uri="{FF2B5EF4-FFF2-40B4-BE49-F238E27FC236}">
                <a16:creationId xmlns:a16="http://schemas.microsoft.com/office/drawing/2014/main" id="{1A770EBC-2140-B868-4AE7-98F144943497}"/>
              </a:ext>
            </a:extLst>
          </p:cNvPr>
          <p:cNvSpPr>
            <a:spLocks noGrp="1"/>
          </p:cNvSpPr>
          <p:nvPr>
            <p:ph idx="1"/>
          </p:nvPr>
        </p:nvSpPr>
        <p:spPr>
          <a:xfrm>
            <a:off x="6155706" y="817197"/>
            <a:ext cx="5457725" cy="1541148"/>
          </a:xfrm>
        </p:spPr>
        <p:txBody>
          <a:bodyPr>
            <a:normAutofit/>
          </a:bodyPr>
          <a:lstStyle/>
          <a:p>
            <a:r>
              <a:rPr kumimoji="0" lang="en-US" b="1" i="0" u="none" strike="noStrike" kern="1200" cap="none" spc="0" normalizeH="0" baseline="0" noProof="0">
                <a:ln>
                  <a:noFill/>
                </a:ln>
                <a:effectLst/>
                <a:uLnTx/>
                <a:uFillTx/>
                <a:latin typeface="Calibri" panose="020F0502020204030204" pitchFamily="34" charset="0"/>
                <a:cs typeface="Calibri" panose="020F0502020204030204" pitchFamily="34" charset="0"/>
              </a:rPr>
              <a:t>Hypothesis by marketing manager:</a:t>
            </a:r>
            <a:r>
              <a:rPr kumimoji="0" lang="en-US" b="0" i="0" u="none" strike="noStrike" kern="1200" cap="none" spc="0" normalizeH="0" baseline="0" noProof="0">
                <a:ln>
                  <a:noFill/>
                </a:ln>
                <a:effectLst/>
                <a:uLnTx/>
                <a:uFillTx/>
                <a:latin typeface="Calibri" panose="020F0502020204030204" pitchFamily="34" charset="0"/>
                <a:cs typeface="Calibri" panose="020F0502020204030204" pitchFamily="34" charset="0"/>
              </a:rPr>
              <a:t> At certain times of the day more customers shop mobile devices than on desktops</a:t>
            </a:r>
          </a:p>
          <a:p>
            <a:endParaRPr lang="en-US"/>
          </a:p>
        </p:txBody>
      </p:sp>
      <p:pic>
        <p:nvPicPr>
          <p:cNvPr id="4" name="Picture 3" descr="Chart, bar chart, histogram&#10;&#10;Description automatically generated">
            <a:extLst>
              <a:ext uri="{FF2B5EF4-FFF2-40B4-BE49-F238E27FC236}">
                <a16:creationId xmlns:a16="http://schemas.microsoft.com/office/drawing/2014/main" id="{685C18FA-A99A-102E-48D6-4C21FE5176F5}"/>
              </a:ext>
            </a:extLst>
          </p:cNvPr>
          <p:cNvPicPr>
            <a:picLocks/>
          </p:cNvPicPr>
          <p:nvPr/>
        </p:nvPicPr>
        <p:blipFill rotWithShape="1">
          <a:blip r:embed="rId2">
            <a:extLst>
              <a:ext uri="{28A0092B-C50C-407E-A947-70E740481C1C}">
                <a14:useLocalDpi xmlns:a14="http://schemas.microsoft.com/office/drawing/2010/main" val="0"/>
              </a:ext>
            </a:extLst>
          </a:blip>
          <a:srcRect l="3444" t="8651" r="1596" b="6588"/>
          <a:stretch/>
        </p:blipFill>
        <p:spPr>
          <a:xfrm>
            <a:off x="829010" y="2691637"/>
            <a:ext cx="4975132" cy="3186265"/>
          </a:xfrm>
          <a:prstGeom prst="rect">
            <a:avLst/>
          </a:prstGeom>
        </p:spPr>
      </p:pic>
      <p:pic>
        <p:nvPicPr>
          <p:cNvPr id="5" name="Picture 4" descr="Chart, line chart&#10;&#10;Description automatically generated">
            <a:extLst>
              <a:ext uri="{FF2B5EF4-FFF2-40B4-BE49-F238E27FC236}">
                <a16:creationId xmlns:a16="http://schemas.microsoft.com/office/drawing/2014/main" id="{0BFDE9DD-0254-3C4D-77C2-68DF78B8ED4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272426" y="2691637"/>
            <a:ext cx="5202066" cy="3186265"/>
          </a:xfrm>
          <a:prstGeom prst="rect">
            <a:avLst/>
          </a:prstGeom>
        </p:spPr>
      </p:pic>
      <p:grpSp>
        <p:nvGrpSpPr>
          <p:cNvPr id="21" name="Group 11">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2"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6" name="Straight Connector 17">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07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5807D-5255-E5F1-7465-328C81718EA2}"/>
              </a:ext>
            </a:extLst>
          </p:cNvPr>
          <p:cNvSpPr>
            <a:spLocks noGrp="1"/>
          </p:cNvSpPr>
          <p:nvPr>
            <p:ph type="title"/>
          </p:nvPr>
        </p:nvSpPr>
        <p:spPr>
          <a:xfrm>
            <a:off x="565150" y="770889"/>
            <a:ext cx="4541445" cy="1587449"/>
          </a:xfrm>
        </p:spPr>
        <p:txBody>
          <a:bodyPr>
            <a:normAutofit/>
          </a:bodyPr>
          <a:lstStyle/>
          <a:p>
            <a:r>
              <a:rPr lang="en-US" b="1" i="0">
                <a:effectLst/>
                <a:latin typeface="Neue Haas Grotesk Text Pro (Body)"/>
              </a:rPr>
              <a:t>Visual </a:t>
            </a:r>
            <a:r>
              <a:rPr lang="en-US" b="1" i="0">
                <a:effectLst/>
                <a:latin typeface="Neue Haas Grotesk Text Pro (Body)"/>
                <a:cs typeface="Calibri" panose="020F0502020204030204" pitchFamily="34" charset="0"/>
              </a:rPr>
              <a:t>Discovery</a:t>
            </a:r>
            <a:endParaRPr lang="en-US">
              <a:latin typeface="Neue Haas Grotesk Text Pro (Body)"/>
            </a:endParaRPr>
          </a:p>
        </p:txBody>
      </p:sp>
      <p:sp>
        <p:nvSpPr>
          <p:cNvPr id="3" name="Content Placeholder 2">
            <a:extLst>
              <a:ext uri="{FF2B5EF4-FFF2-40B4-BE49-F238E27FC236}">
                <a16:creationId xmlns:a16="http://schemas.microsoft.com/office/drawing/2014/main" id="{73B96618-35CF-627E-0DD0-9A96A3D6C778}"/>
              </a:ext>
            </a:extLst>
          </p:cNvPr>
          <p:cNvSpPr>
            <a:spLocks noGrp="1"/>
          </p:cNvSpPr>
          <p:nvPr>
            <p:ph idx="1"/>
          </p:nvPr>
        </p:nvSpPr>
        <p:spPr>
          <a:xfrm>
            <a:off x="6155706" y="817197"/>
            <a:ext cx="5457725" cy="1541148"/>
          </a:xfrm>
        </p:spPr>
        <p:txBody>
          <a:bodyPr>
            <a:normAutofit/>
          </a:bodyPr>
          <a:lstStyle/>
          <a:p>
            <a:r>
              <a:rPr kumimoji="0" lang="en-US" b="1" i="0" u="none" strike="noStrike" kern="1200" cap="none" spc="0" normalizeH="0" baseline="0" noProof="0">
                <a:ln>
                  <a:noFill/>
                </a:ln>
                <a:effectLst/>
                <a:uLnTx/>
                <a:uFillTx/>
                <a:latin typeface="Tiempos Text"/>
                <a:ea typeface="+mn-ea"/>
                <a:cs typeface="+mn-cs"/>
              </a:rPr>
              <a:t>Hypothesis by marketing manager:</a:t>
            </a:r>
            <a:r>
              <a:rPr kumimoji="0" lang="en-US" b="0" i="0" u="none" strike="noStrike" kern="1200" cap="none" spc="0" normalizeH="0" baseline="0" noProof="0">
                <a:ln>
                  <a:noFill/>
                </a:ln>
                <a:effectLst/>
                <a:uLnTx/>
                <a:uFillTx/>
                <a:latin typeface="Tiempos Text"/>
                <a:ea typeface="+mn-ea"/>
                <a:cs typeface="+mn-cs"/>
              </a:rPr>
              <a:t> At certain times of the day more customers shop mobile devices than </a:t>
            </a:r>
            <a:r>
              <a:rPr kumimoji="0" lang="en-US" b="0" i="0" u="none" strike="noStrike" kern="1200" cap="none" spc="0" normalizeH="0" baseline="0" noProof="0">
                <a:ln>
                  <a:noFill/>
                </a:ln>
                <a:effectLst/>
                <a:uLnTx/>
                <a:uFillTx/>
                <a:latin typeface="Calibri" panose="020F0502020204030204" pitchFamily="34" charset="0"/>
                <a:cs typeface="Calibri" panose="020F0502020204030204" pitchFamily="34" charset="0"/>
              </a:rPr>
              <a:t>on</a:t>
            </a:r>
            <a:r>
              <a:rPr kumimoji="0" lang="en-US" b="0" i="0" u="none" strike="noStrike" kern="1200" cap="none" spc="0" normalizeH="0" baseline="0" noProof="0">
                <a:ln>
                  <a:noFill/>
                </a:ln>
                <a:effectLst/>
                <a:uLnTx/>
                <a:uFillTx/>
                <a:latin typeface="Tiempos Text"/>
                <a:ea typeface="+mn-ea"/>
                <a:cs typeface="+mn-cs"/>
              </a:rPr>
              <a:t> desktops</a:t>
            </a:r>
          </a:p>
          <a:p>
            <a:endParaRPr lang="en-US"/>
          </a:p>
        </p:txBody>
      </p:sp>
      <p:pic>
        <p:nvPicPr>
          <p:cNvPr id="4" name="Picture 3" descr="Chart, line chart&#10;&#10;Description automatically generated">
            <a:extLst>
              <a:ext uri="{FF2B5EF4-FFF2-40B4-BE49-F238E27FC236}">
                <a16:creationId xmlns:a16="http://schemas.microsoft.com/office/drawing/2014/main" id="{C341FB29-13A4-03ED-35FA-0A8EF563CF8F}"/>
              </a:ext>
            </a:extLst>
          </p:cNvPr>
          <p:cNvPicPr>
            <a:picLocks/>
          </p:cNvPicPr>
          <p:nvPr/>
        </p:nvPicPr>
        <p:blipFill rotWithShape="1">
          <a:blip r:embed="rId2">
            <a:extLst>
              <a:ext uri="{28A0092B-C50C-407E-A947-70E740481C1C}">
                <a14:useLocalDpi xmlns:a14="http://schemas.microsoft.com/office/drawing/2010/main" val="0"/>
              </a:ext>
            </a:extLst>
          </a:blip>
          <a:srcRect l="1300" t="3548"/>
          <a:stretch/>
        </p:blipFill>
        <p:spPr>
          <a:xfrm>
            <a:off x="818088" y="2691637"/>
            <a:ext cx="4996976" cy="3186265"/>
          </a:xfrm>
          <a:prstGeom prst="rect">
            <a:avLst/>
          </a:prstGeom>
        </p:spPr>
      </p:pic>
      <p:pic>
        <p:nvPicPr>
          <p:cNvPr id="5" name="Picture 4" descr="A picture containing line chart&#10;&#10;Description automatically generated">
            <a:extLst>
              <a:ext uri="{FF2B5EF4-FFF2-40B4-BE49-F238E27FC236}">
                <a16:creationId xmlns:a16="http://schemas.microsoft.com/office/drawing/2014/main" id="{CA3CF628-1770-6F2E-2161-78688307674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354673" y="2691637"/>
            <a:ext cx="5037572" cy="3186265"/>
          </a:xfrm>
          <a:prstGeom prst="rect">
            <a:avLst/>
          </a:prstGeom>
        </p:spPr>
      </p:pic>
      <p:grpSp>
        <p:nvGrpSpPr>
          <p:cNvPr id="12" name="Group 11">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570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FDC78-0561-941E-3B2D-5D2826CF945F}"/>
              </a:ext>
            </a:extLst>
          </p:cNvPr>
          <p:cNvSpPr>
            <a:spLocks noGrp="1"/>
          </p:cNvSpPr>
          <p:nvPr>
            <p:ph type="title"/>
          </p:nvPr>
        </p:nvSpPr>
        <p:spPr>
          <a:xfrm>
            <a:off x="565151" y="770890"/>
            <a:ext cx="4133559" cy="1268984"/>
          </a:xfrm>
        </p:spPr>
        <p:txBody>
          <a:bodyPr>
            <a:normAutofit fontScale="90000"/>
          </a:bodyPr>
          <a:lstStyle/>
          <a:p>
            <a:r>
              <a:rPr lang="en-US" b="1">
                <a:latin typeface="Neue Haas Grotesk Text Pro (Body)"/>
                <a:cs typeface="Calibri" panose="020F0502020204030204" pitchFamily="34" charset="0"/>
              </a:rPr>
              <a:t>Everyday DataViz</a:t>
            </a:r>
            <a:endParaRPr lang="en-US">
              <a:latin typeface="Neue Haas Grotesk Text Pro (Body)"/>
            </a:endParaRPr>
          </a:p>
        </p:txBody>
      </p:sp>
      <p:sp>
        <p:nvSpPr>
          <p:cNvPr id="3" name="Content Placeholder 2">
            <a:extLst>
              <a:ext uri="{FF2B5EF4-FFF2-40B4-BE49-F238E27FC236}">
                <a16:creationId xmlns:a16="http://schemas.microsoft.com/office/drawing/2014/main" id="{C841E795-8E43-483F-E0E1-FB8A897D0FC4}"/>
              </a:ext>
            </a:extLst>
          </p:cNvPr>
          <p:cNvSpPr>
            <a:spLocks noGrp="1"/>
          </p:cNvSpPr>
          <p:nvPr>
            <p:ph idx="1"/>
          </p:nvPr>
        </p:nvSpPr>
        <p:spPr>
          <a:xfrm>
            <a:off x="565151" y="2160016"/>
            <a:ext cx="4133559" cy="3601212"/>
          </a:xfrm>
        </p:spPr>
        <p:txBody>
          <a:bodyPr>
            <a:normAutofit/>
          </a:bodyPr>
          <a:lstStyle/>
          <a:p>
            <a:pPr defTabSz="914400">
              <a:lnSpc>
                <a:spcPct val="90000"/>
              </a:lnSpc>
              <a:buFont typeface="Arial" panose="020B0604020202020204" pitchFamily="34" charset="0"/>
              <a:buChar char="•"/>
              <a:defRPr/>
            </a:pPr>
            <a:r>
              <a:rPr lang="en-US" sz="1700">
                <a:ea typeface="+mn-lt"/>
                <a:cs typeface="+mn-lt"/>
              </a:rPr>
              <a:t>This information describes a type of information that is simple and </a:t>
            </a:r>
            <a:r>
              <a:rPr lang="en-US" sz="1700" b="0" i="0">
                <a:effectLst/>
                <a:ea typeface="+mn-lt"/>
                <a:cs typeface="+mn-lt"/>
              </a:rPr>
              <a:t>low </a:t>
            </a:r>
            <a:r>
              <a:rPr lang="en-US" sz="1700">
                <a:ea typeface="+mn-lt"/>
                <a:cs typeface="+mn-lt"/>
              </a:rPr>
              <a:t>in </a:t>
            </a:r>
            <a:r>
              <a:rPr lang="en-US" sz="1700" b="0" i="0">
                <a:effectLst/>
                <a:ea typeface="+mn-lt"/>
                <a:cs typeface="+mn-lt"/>
              </a:rPr>
              <a:t>volume</a:t>
            </a:r>
            <a:r>
              <a:rPr lang="en-US" sz="1700">
                <a:ea typeface="+mn-lt"/>
                <a:cs typeface="+mn-lt"/>
              </a:rPr>
              <a:t>. </a:t>
            </a:r>
          </a:p>
          <a:p>
            <a:pPr defTabSz="914400">
              <a:lnSpc>
                <a:spcPct val="90000"/>
              </a:lnSpc>
              <a:buFont typeface="Arial" panose="020B0604020202020204" pitchFamily="34" charset="0"/>
              <a:buChar char="•"/>
              <a:defRPr/>
            </a:pPr>
            <a:r>
              <a:rPr lang="en-US" sz="1700">
                <a:ea typeface="+mn-lt"/>
                <a:cs typeface="+mn-lt"/>
              </a:rPr>
              <a:t>This type of information is typically presented in a formal setting</a:t>
            </a:r>
            <a:r>
              <a:rPr lang="en-US" sz="1700" b="0" i="0">
                <a:effectLst/>
                <a:ea typeface="+mn-lt"/>
                <a:cs typeface="+mn-lt"/>
              </a:rPr>
              <a:t>, </a:t>
            </a:r>
            <a:r>
              <a:rPr lang="en-US" sz="1700">
                <a:ea typeface="+mn-lt"/>
                <a:cs typeface="+mn-lt"/>
              </a:rPr>
              <a:t>such as during a presentation.</a:t>
            </a:r>
          </a:p>
          <a:p>
            <a:pPr defTabSz="914400">
              <a:lnSpc>
                <a:spcPct val="90000"/>
              </a:lnSpc>
              <a:buFont typeface="Arial" panose="020B0604020202020204" pitchFamily="34" charset="0"/>
              <a:buChar char="•"/>
              <a:defRPr/>
            </a:pPr>
            <a:r>
              <a:rPr lang="en-US" sz="1700">
                <a:ea typeface="+mn-lt"/>
                <a:cs typeface="+mn-lt"/>
              </a:rPr>
              <a:t> The primary skills required for its effective communication are design and </a:t>
            </a:r>
            <a:r>
              <a:rPr lang="en-US" sz="1700" b="0" i="0">
                <a:effectLst/>
                <a:ea typeface="+mn-lt"/>
                <a:cs typeface="+mn-lt"/>
              </a:rPr>
              <a:t>storytelling</a:t>
            </a:r>
            <a:r>
              <a:rPr lang="en-US" sz="1700">
                <a:ea typeface="+mn-lt"/>
                <a:cs typeface="+mn-lt"/>
              </a:rPr>
              <a:t>.</a:t>
            </a:r>
          </a:p>
          <a:p>
            <a:pPr defTabSz="914400">
              <a:lnSpc>
                <a:spcPct val="90000"/>
              </a:lnSpc>
              <a:buFont typeface="Arial" panose="020B0604020202020204" pitchFamily="34" charset="0"/>
              <a:buChar char="•"/>
              <a:defRPr/>
            </a:pPr>
            <a:r>
              <a:rPr lang="en-US" sz="1700">
                <a:ea typeface="+mn-lt"/>
                <a:cs typeface="+mn-lt"/>
              </a:rPr>
              <a:t>The main goals of presenting this type of information are to affirm existing knowledge and set the </a:t>
            </a:r>
            <a:r>
              <a:rPr lang="en-US" sz="1700" b="0" i="0">
                <a:effectLst/>
                <a:ea typeface="+mn-lt"/>
                <a:cs typeface="+mn-lt"/>
              </a:rPr>
              <a:t>context</a:t>
            </a:r>
            <a:r>
              <a:rPr lang="en-US" sz="1700">
                <a:ea typeface="+mn-lt"/>
                <a:cs typeface="+mn-lt"/>
              </a:rPr>
              <a:t> for the audience</a:t>
            </a:r>
            <a:endParaRPr lang="en-US" sz="1700"/>
          </a:p>
          <a:p>
            <a:pPr>
              <a:lnSpc>
                <a:spcPct val="90000"/>
              </a:lnSpc>
            </a:pPr>
            <a:endParaRPr lang="en-US" sz="1700"/>
          </a:p>
        </p:txBody>
      </p:sp>
      <p:pic>
        <p:nvPicPr>
          <p:cNvPr id="6" name="Content Placeholder 3">
            <a:extLst>
              <a:ext uri="{FF2B5EF4-FFF2-40B4-BE49-F238E27FC236}">
                <a16:creationId xmlns:a16="http://schemas.microsoft.com/office/drawing/2014/main" id="{4F30BD0A-27A3-2AB0-51F1-B1F17ABBB478}"/>
              </a:ext>
            </a:extLst>
          </p:cNvPr>
          <p:cNvPicPr>
            <a:picLocks noChangeAspect="1"/>
          </p:cNvPicPr>
          <p:nvPr/>
        </p:nvPicPr>
        <p:blipFill>
          <a:blip r:embed="rId2"/>
          <a:stretch>
            <a:fillRect/>
          </a:stretch>
        </p:blipFill>
        <p:spPr>
          <a:xfrm>
            <a:off x="5526575" y="681645"/>
            <a:ext cx="5590555" cy="5486059"/>
          </a:xfrm>
          <a:prstGeom prst="rect">
            <a:avLst/>
          </a:prstGeom>
        </p:spPr>
      </p:pic>
      <p:grpSp>
        <p:nvGrpSpPr>
          <p:cNvPr id="24" name="Group 23">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0" name="Straight Connector 29">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26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0E53-3FD5-1108-6A4F-B34CE3B5631F}"/>
              </a:ext>
            </a:extLst>
          </p:cNvPr>
          <p:cNvSpPr>
            <a:spLocks noGrp="1"/>
          </p:cNvSpPr>
          <p:nvPr>
            <p:ph type="title"/>
          </p:nvPr>
        </p:nvSpPr>
        <p:spPr/>
        <p:txBody>
          <a:bodyPr/>
          <a:lstStyle/>
          <a:p>
            <a:r>
              <a:rPr lang="en-US" b="1">
                <a:latin typeface="Neue Haas Grotesk Text Pro (Body)"/>
                <a:cs typeface="Calibri" panose="020F0502020204030204" pitchFamily="34" charset="0"/>
              </a:rPr>
              <a:t>Everyday DataViz</a:t>
            </a:r>
            <a:endParaRPr lang="en-US">
              <a:latin typeface="Neue Haas Grotesk Text Pro (Body)"/>
            </a:endParaRPr>
          </a:p>
        </p:txBody>
      </p:sp>
      <p:sp>
        <p:nvSpPr>
          <p:cNvPr id="3" name="Content Placeholder 2">
            <a:extLst>
              <a:ext uri="{FF2B5EF4-FFF2-40B4-BE49-F238E27FC236}">
                <a16:creationId xmlns:a16="http://schemas.microsoft.com/office/drawing/2014/main" id="{48E8D372-875B-461D-BCDF-138AE70AA823}"/>
              </a:ext>
            </a:extLst>
          </p:cNvPr>
          <p:cNvSpPr>
            <a:spLocks noGrp="1"/>
          </p:cNvSpPr>
          <p:nvPr>
            <p:ph idx="1"/>
          </p:nvPr>
        </p:nvSpPr>
        <p:spPr>
          <a:xfrm>
            <a:off x="565150" y="1775460"/>
            <a:ext cx="7875585" cy="4208018"/>
          </a:xfrm>
        </p:spPr>
        <p:txBody>
          <a:bodyPr>
            <a:normAutofit fontScale="77500" lnSpcReduction="20000"/>
          </a:bodyPr>
          <a:lstStyle/>
          <a:p>
            <a:pPr marL="285750" indent="-285750" algn="l" fontAlgn="base">
              <a:buFont typeface="Arial" panose="020B0604020202020204" pitchFamily="34" charset="0"/>
              <a:buChar char="•"/>
            </a:pPr>
            <a:r>
              <a:rPr lang="en-US" sz="2200">
                <a:solidFill>
                  <a:srgbClr val="000000"/>
                </a:solidFill>
                <a:effectLst/>
                <a:latin typeface="Calibri" panose="020F0502020204030204" pitchFamily="34" charset="0"/>
                <a:ea typeface="Calibri" panose="020F0502020204030204" pitchFamily="34" charset="0"/>
                <a:cs typeface="Calibri" panose="020F0502020204030204" pitchFamily="34" charset="0"/>
              </a:rPr>
              <a:t>Sits in the quadrant between data-driven and declarative.</a:t>
            </a:r>
          </a:p>
          <a:p>
            <a:pPr marL="285750" indent="-285750" algn="l" fontAlgn="base">
              <a:buFont typeface="Arial" panose="020B0604020202020204" pitchFamily="34" charset="0"/>
              <a:buChar char="•"/>
            </a:pPr>
            <a:r>
              <a:rPr lang="en-US" sz="2200" b="0" i="0">
                <a:solidFill>
                  <a:schemeClr val="tx1"/>
                </a:solidFill>
                <a:effectLst/>
                <a:latin typeface="Calibri" panose="020F0502020204030204" pitchFamily="34" charset="0"/>
                <a:cs typeface="Calibri" panose="020F0502020204030204" pitchFamily="34" charset="0"/>
              </a:rPr>
              <a:t>Basic charts and graphs that may be made in Excel, most commonly in the form of </a:t>
            </a:r>
          </a:p>
          <a:p>
            <a:pPr marL="742950" lvl="1" indent="-285750" fontAlgn="base">
              <a:buFont typeface="Courier New" panose="02070309020205020404" pitchFamily="49" charset="0"/>
              <a:buChar char="o"/>
            </a:pPr>
            <a:r>
              <a:rPr lang="en-US" sz="2200" b="0" i="0">
                <a:solidFill>
                  <a:schemeClr val="tx1"/>
                </a:solidFill>
                <a:effectLst/>
                <a:latin typeface="Calibri" panose="020F0502020204030204" pitchFamily="34" charset="0"/>
                <a:cs typeface="Calibri" panose="020F0502020204030204" pitchFamily="34" charset="0"/>
              </a:rPr>
              <a:t>Bar graphs</a:t>
            </a:r>
            <a:endParaRPr lang="en-US" sz="2200">
              <a:solidFill>
                <a:schemeClr val="tx1"/>
              </a:solidFill>
              <a:latin typeface="Calibri" panose="020F0502020204030204" pitchFamily="34" charset="0"/>
              <a:cs typeface="Calibri" panose="020F0502020204030204" pitchFamily="34" charset="0"/>
            </a:endParaRPr>
          </a:p>
          <a:p>
            <a:pPr marL="742950" lvl="1" indent="-285750" fontAlgn="base">
              <a:buFont typeface="Courier New" panose="02070309020205020404" pitchFamily="49" charset="0"/>
              <a:buChar char="o"/>
            </a:pPr>
            <a:r>
              <a:rPr lang="en-US" sz="2200" b="0" i="0">
                <a:solidFill>
                  <a:schemeClr val="tx1"/>
                </a:solidFill>
                <a:effectLst/>
                <a:latin typeface="Calibri" panose="020F0502020204030204" pitchFamily="34" charset="0"/>
                <a:cs typeface="Calibri" panose="020F0502020204030204" pitchFamily="34" charset="0"/>
              </a:rPr>
              <a:t>Line graphs</a:t>
            </a:r>
          </a:p>
          <a:p>
            <a:pPr marL="742950" lvl="1" indent="-285750" fontAlgn="base">
              <a:buFont typeface="Courier New" panose="02070309020205020404" pitchFamily="49" charset="0"/>
              <a:buChar char="o"/>
            </a:pPr>
            <a:r>
              <a:rPr lang="en-US" sz="2200">
                <a:solidFill>
                  <a:schemeClr val="tx1"/>
                </a:solidFill>
                <a:latin typeface="Calibri" panose="020F0502020204030204" pitchFamily="34" charset="0"/>
                <a:cs typeface="Calibri" panose="020F0502020204030204" pitchFamily="34" charset="0"/>
              </a:rPr>
              <a:t>P</a:t>
            </a:r>
            <a:r>
              <a:rPr lang="en-US" sz="2200" b="0" i="0">
                <a:solidFill>
                  <a:schemeClr val="tx1"/>
                </a:solidFill>
                <a:effectLst/>
                <a:latin typeface="Calibri" panose="020F0502020204030204" pitchFamily="34" charset="0"/>
                <a:cs typeface="Calibri" panose="020F0502020204030204" pitchFamily="34" charset="0"/>
              </a:rPr>
              <a:t>ie charts</a:t>
            </a:r>
          </a:p>
          <a:p>
            <a:pPr marL="742950" lvl="1" indent="-285750" fontAlgn="base">
              <a:buFont typeface="Courier New" panose="02070309020205020404" pitchFamily="49" charset="0"/>
              <a:buChar char="o"/>
            </a:pPr>
            <a:r>
              <a:rPr lang="en-US" sz="2200">
                <a:solidFill>
                  <a:schemeClr val="tx1"/>
                </a:solidFill>
                <a:latin typeface="Calibri" panose="020F0502020204030204" pitchFamily="34" charset="0"/>
                <a:cs typeface="Calibri" panose="020F0502020204030204" pitchFamily="34" charset="0"/>
              </a:rPr>
              <a:t>S</a:t>
            </a:r>
            <a:r>
              <a:rPr lang="en-US" sz="2200" b="0" i="0">
                <a:solidFill>
                  <a:schemeClr val="tx1"/>
                </a:solidFill>
                <a:effectLst/>
                <a:latin typeface="Calibri" panose="020F0502020204030204" pitchFamily="34" charset="0"/>
                <a:cs typeface="Calibri" panose="020F0502020204030204" pitchFamily="34" charset="0"/>
              </a:rPr>
              <a:t>catter charts, fall under this category.</a:t>
            </a:r>
          </a:p>
          <a:p>
            <a:pPr marL="285750" indent="-285750" algn="l" fontAlgn="base">
              <a:buFont typeface="Arial" panose="020B0604020202020204" pitchFamily="34" charset="0"/>
              <a:buChar char="•"/>
            </a:pPr>
            <a:r>
              <a:rPr lang="en-US" sz="2200" b="0" i="0">
                <a:solidFill>
                  <a:schemeClr val="tx1"/>
                </a:solidFill>
                <a:effectLst/>
                <a:latin typeface="Calibri" panose="020F0502020204030204" pitchFamily="34" charset="0"/>
                <a:cs typeface="Calibri" panose="020F0502020204030204" pitchFamily="34" charset="0"/>
              </a:rPr>
              <a:t>The main purpose of Data visualization is to offer </a:t>
            </a:r>
            <a:r>
              <a:rPr lang="en-US" sz="2200">
                <a:solidFill>
                  <a:schemeClr val="tx1"/>
                </a:solidFill>
                <a:latin typeface="Calibri" panose="020F0502020204030204" pitchFamily="34" charset="0"/>
                <a:cs typeface="Calibri" panose="020F0502020204030204" pitchFamily="34" charset="0"/>
              </a:rPr>
              <a:t>ac</a:t>
            </a:r>
            <a:r>
              <a:rPr lang="en-US" sz="2200" b="0" i="0">
                <a:solidFill>
                  <a:schemeClr val="tx1"/>
                </a:solidFill>
                <a:effectLst/>
                <a:latin typeface="Calibri" panose="020F0502020204030204" pitchFamily="34" charset="0"/>
                <a:cs typeface="Calibri" panose="020F0502020204030204" pitchFamily="34" charset="0"/>
              </a:rPr>
              <a:t>curate information in an easy-to-understand way.</a:t>
            </a:r>
          </a:p>
          <a:p>
            <a:pPr marL="285750" indent="-285750" algn="l" fontAlgn="base">
              <a:buFont typeface="Arial" panose="020B0604020202020204" pitchFamily="34" charset="0"/>
              <a:buChar char="•"/>
            </a:pPr>
            <a:r>
              <a:rPr lang="en-US" sz="2200">
                <a:solidFill>
                  <a:schemeClr val="tx1"/>
                </a:solidFill>
                <a:latin typeface="Calibri" panose="020F0502020204030204" pitchFamily="34" charset="0"/>
                <a:cs typeface="Calibri" panose="020F0502020204030204" pitchFamily="34" charset="0"/>
              </a:rPr>
              <a:t>The emphasize is on providing clear and concise message that is quickly understood by the audience, rather than overwhelming them with to much data</a:t>
            </a:r>
            <a:r>
              <a:rPr lang="en-US" sz="2200" b="0" i="0">
                <a:solidFill>
                  <a:schemeClr val="tx1"/>
                </a:solidFill>
                <a:effectLst/>
                <a:latin typeface="Calibri" panose="020F0502020204030204" pitchFamily="34" charset="0"/>
                <a:cs typeface="Calibri" panose="020F0502020204030204" pitchFamily="34" charset="0"/>
              </a:rPr>
              <a:t> or cluttered graphics. </a:t>
            </a:r>
            <a:endParaRPr lang="en-US" sz="2200">
              <a:solidFill>
                <a:schemeClr val="tx1"/>
              </a:solidFill>
              <a:latin typeface="Calibri" panose="020F0502020204030204" pitchFamily="34" charset="0"/>
              <a:cs typeface="Calibri" panose="020F0502020204030204" pitchFamily="34" charset="0"/>
            </a:endParaRPr>
          </a:p>
          <a:p>
            <a:pPr marL="285750" indent="-285750" algn="l" fontAlgn="base">
              <a:buFont typeface="Arial" panose="020B0604020202020204" pitchFamily="34" charset="0"/>
              <a:buChar char="•"/>
            </a:pPr>
            <a:r>
              <a:rPr lang="en-US" sz="2200" b="0" i="0">
                <a:solidFill>
                  <a:schemeClr val="tx1"/>
                </a:solidFill>
                <a:effectLst/>
                <a:latin typeface="Calibri" panose="020F0502020204030204" pitchFamily="34" charset="0"/>
                <a:cs typeface="Calibri" panose="020F0502020204030204" pitchFamily="34" charset="0"/>
              </a:rPr>
              <a:t>The Data Driver declarative visualization strives to remove potential issues by making the chart peak for itself and stimulating content discussion. </a:t>
            </a:r>
            <a:endParaRPr kumimoji="0" lang="en-US" sz="22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a:p>
            <a:endParaRPr lang="en-US"/>
          </a:p>
        </p:txBody>
      </p:sp>
    </p:spTree>
    <p:extLst>
      <p:ext uri="{BB962C8B-B14F-4D97-AF65-F5344CB8AC3E}">
        <p14:creationId xmlns:p14="http://schemas.microsoft.com/office/powerpoint/2010/main" val="268999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F838C7-CAB9-2682-8CDD-53716F40895D}"/>
              </a:ext>
            </a:extLst>
          </p:cNvPr>
          <p:cNvSpPr>
            <a:spLocks noGrp="1"/>
          </p:cNvSpPr>
          <p:nvPr>
            <p:ph type="title"/>
          </p:nvPr>
        </p:nvSpPr>
        <p:spPr>
          <a:xfrm>
            <a:off x="565150" y="770889"/>
            <a:ext cx="4541445" cy="1587449"/>
          </a:xfrm>
        </p:spPr>
        <p:txBody>
          <a:bodyPr>
            <a:normAutofit/>
          </a:bodyPr>
          <a:lstStyle/>
          <a:p>
            <a:r>
              <a:rPr lang="en-US" b="1">
                <a:latin typeface="Neue Haas Grotesk Text Pro (Body)"/>
                <a:cs typeface="Calibri" panose="020F0502020204030204" pitchFamily="34" charset="0"/>
              </a:rPr>
              <a:t>Everyday DataViz</a:t>
            </a:r>
            <a:endParaRPr lang="en-US">
              <a:latin typeface="Neue Haas Grotesk Text Pro (Body)"/>
            </a:endParaRPr>
          </a:p>
        </p:txBody>
      </p:sp>
      <p:sp>
        <p:nvSpPr>
          <p:cNvPr id="3" name="Content Placeholder 2">
            <a:extLst>
              <a:ext uri="{FF2B5EF4-FFF2-40B4-BE49-F238E27FC236}">
                <a16:creationId xmlns:a16="http://schemas.microsoft.com/office/drawing/2014/main" id="{56761FC4-04AA-A8EC-6111-39CA5C0F9612}"/>
              </a:ext>
            </a:extLst>
          </p:cNvPr>
          <p:cNvSpPr>
            <a:spLocks noGrp="1"/>
          </p:cNvSpPr>
          <p:nvPr>
            <p:ph idx="1"/>
          </p:nvPr>
        </p:nvSpPr>
        <p:spPr>
          <a:xfrm>
            <a:off x="6155706" y="817197"/>
            <a:ext cx="5457725" cy="1541148"/>
          </a:xfrm>
        </p:spPr>
        <p:txBody>
          <a:bodyPr>
            <a:normAutofit/>
          </a:bodyPr>
          <a:lstStyle/>
          <a:p>
            <a:pPr>
              <a:lnSpc>
                <a:spcPct val="90000"/>
              </a:lnSpc>
            </a:pPr>
            <a:r>
              <a:rPr lang="en-US" sz="2000">
                <a:latin typeface="Calibri" panose="020F0502020204030204" pitchFamily="34" charset="0"/>
                <a:cs typeface="Calibri" panose="020F0502020204030204" pitchFamily="34" charset="0"/>
              </a:rPr>
              <a:t>Typical example – HR VP of a company wants to convey that company’s health care costs have slowed significantly, creating an opportunity to invest in additional health care services.</a:t>
            </a:r>
            <a:endParaRPr kumimoji="0" lang="en-US" sz="2000" b="0" i="0" u="none" strike="noStrike" kern="1200" cap="none" spc="0" normalizeH="0" baseline="0" noProof="0">
              <a:ln>
                <a:noFill/>
              </a:ln>
              <a:effectLst/>
              <a:uLnTx/>
              <a:uFillTx/>
              <a:latin typeface="Calibri" panose="020F0502020204030204" pitchFamily="34" charset="0"/>
              <a:cs typeface="Calibri" panose="020F0502020204030204" pitchFamily="34" charset="0"/>
            </a:endParaRPr>
          </a:p>
          <a:p>
            <a:pPr>
              <a:lnSpc>
                <a:spcPct val="90000"/>
              </a:lnSpc>
            </a:pPr>
            <a:endParaRPr lang="en-US" sz="2000"/>
          </a:p>
        </p:txBody>
      </p:sp>
      <p:pic>
        <p:nvPicPr>
          <p:cNvPr id="5" name="Picture 4" descr="R1606H_BERINATO_M">
            <a:extLst>
              <a:ext uri="{FF2B5EF4-FFF2-40B4-BE49-F238E27FC236}">
                <a16:creationId xmlns:a16="http://schemas.microsoft.com/office/drawing/2014/main" id="{2AF2B179-CD16-0AA0-4FA3-6AF23426DE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0" r="26531" b="-2"/>
          <a:stretch/>
        </p:blipFill>
        <p:spPr bwMode="auto">
          <a:xfrm>
            <a:off x="416859" y="2691637"/>
            <a:ext cx="5563033" cy="3186265"/>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153" descr="R1606H_BERINATO_L">
            <a:extLst>
              <a:ext uri="{FF2B5EF4-FFF2-40B4-BE49-F238E27FC236}">
                <a16:creationId xmlns:a16="http://schemas.microsoft.com/office/drawing/2014/main" id="{9DDA89D5-D56D-C41B-404A-8F7FF9337C4D}"/>
              </a:ext>
            </a:extLst>
          </p:cNvPr>
          <p:cNvPicPr>
            <a:picLocks noGrp="1"/>
          </p:cNvPicPr>
          <p:nvPr/>
        </p:nvPicPr>
        <p:blipFill rotWithShape="1">
          <a:blip r:embed="rId3">
            <a:extLst>
              <a:ext uri="{28A0092B-C50C-407E-A947-70E740481C1C}">
                <a14:useLocalDpi xmlns:a14="http://schemas.microsoft.com/office/drawing/2010/main" val="0"/>
              </a:ext>
            </a:extLst>
          </a:blip>
          <a:srcRect l="1827" r="24092" b="-3"/>
          <a:stretch/>
        </p:blipFill>
        <p:spPr bwMode="auto">
          <a:xfrm>
            <a:off x="6208530" y="2691637"/>
            <a:ext cx="5329858" cy="3186265"/>
          </a:xfrm>
          <a:prstGeom prst="rect">
            <a:avLst/>
          </a:prstGeom>
          <a:noFill/>
        </p:spPr>
      </p:pic>
      <p:grpSp>
        <p:nvGrpSpPr>
          <p:cNvPr id="34" name="Group 24">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135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E503-141E-4186-06EF-5172E78D65E9}"/>
              </a:ext>
            </a:extLst>
          </p:cNvPr>
          <p:cNvSpPr>
            <a:spLocks noGrp="1"/>
          </p:cNvSpPr>
          <p:nvPr>
            <p:ph type="title"/>
          </p:nvPr>
        </p:nvSpPr>
        <p:spPr>
          <a:xfrm>
            <a:off x="469900" y="252306"/>
            <a:ext cx="7335835" cy="559902"/>
          </a:xfrm>
        </p:spPr>
        <p:txBody>
          <a:bodyPr>
            <a:normAutofit fontScale="90000"/>
          </a:bodyPr>
          <a:lstStyle/>
          <a:p>
            <a:r>
              <a:rPr lang="en-IN">
                <a:latin typeface="Neue Haas Grotesk Text Pro (Body)"/>
              </a:rPr>
              <a:t>Learning Outcomes</a:t>
            </a:r>
            <a:endParaRPr lang="en-US"/>
          </a:p>
        </p:txBody>
      </p:sp>
      <p:sp>
        <p:nvSpPr>
          <p:cNvPr id="3" name="Content Placeholder 2">
            <a:extLst>
              <a:ext uri="{FF2B5EF4-FFF2-40B4-BE49-F238E27FC236}">
                <a16:creationId xmlns:a16="http://schemas.microsoft.com/office/drawing/2014/main" id="{7ED5A68A-6B60-8D98-1A5C-31E02626F2DC}"/>
              </a:ext>
            </a:extLst>
          </p:cNvPr>
          <p:cNvSpPr>
            <a:spLocks noGrp="1"/>
          </p:cNvSpPr>
          <p:nvPr>
            <p:ph idx="1"/>
          </p:nvPr>
        </p:nvSpPr>
        <p:spPr>
          <a:xfrm>
            <a:off x="565150" y="1281600"/>
            <a:ext cx="10955335" cy="4765378"/>
          </a:xfrm>
        </p:spPr>
        <p:txBody>
          <a:bodyPr vert="horz" lIns="91440" tIns="45720" rIns="91440" bIns="45720" rtlCol="0" anchor="t">
            <a:normAutofit lnSpcReduction="10000"/>
          </a:bodyPr>
          <a:lstStyle/>
          <a:p>
            <a:pPr marL="0" indent="0">
              <a:buNone/>
            </a:pPr>
            <a:r>
              <a:rPr lang="en-US" sz="2000">
                <a:ea typeface="+mn-lt"/>
                <a:cs typeface="+mn-lt"/>
              </a:rPr>
              <a:t>Students will be able to : </a:t>
            </a:r>
          </a:p>
          <a:p>
            <a:pPr marL="0" indent="0">
              <a:buNone/>
            </a:pPr>
            <a:endParaRPr lang="en-US" sz="2000">
              <a:ea typeface="+mn-lt"/>
              <a:cs typeface="+mn-lt"/>
            </a:endParaRPr>
          </a:p>
          <a:p>
            <a:r>
              <a:rPr lang="en-US" sz="2000">
                <a:ea typeface="+mn-lt"/>
                <a:cs typeface="+mn-lt"/>
              </a:rPr>
              <a:t>recognize and appreciate the importance of creating successful visualizations that effectively communicate insights in a clear and concise manner</a:t>
            </a:r>
            <a:endParaRPr lang="en-US" sz="2000"/>
          </a:p>
          <a:p>
            <a:endParaRPr lang="en-US" sz="2000">
              <a:ea typeface="+mn-lt"/>
              <a:cs typeface="+mn-lt"/>
            </a:endParaRPr>
          </a:p>
          <a:p>
            <a:r>
              <a:rPr lang="en-US" sz="2000">
                <a:ea typeface="+mn-lt"/>
                <a:cs typeface="+mn-lt"/>
              </a:rPr>
              <a:t>Apply key concepts and strategies to begin the process of visualizing data  and will be able to identify important factors to consider when creating visualizations</a:t>
            </a:r>
            <a:endParaRPr lang="en-US" sz="2000"/>
          </a:p>
          <a:p>
            <a:endParaRPr lang="en-US" sz="2000">
              <a:ea typeface="+mn-lt"/>
              <a:cs typeface="+mn-lt"/>
            </a:endParaRPr>
          </a:p>
          <a:p>
            <a:r>
              <a:rPr lang="en-US" sz="2000">
                <a:ea typeface="+mn-lt"/>
                <a:cs typeface="+mn-lt"/>
              </a:rPr>
              <a:t> Describe how visualization techniques can be used to resolve complex issues and effectively communicate insights to stakeholders</a:t>
            </a:r>
            <a:endParaRPr lang="en-US" sz="2000"/>
          </a:p>
          <a:p>
            <a:pPr marL="0" indent="0">
              <a:buNone/>
            </a:pPr>
            <a:endParaRPr lang="en-US" sz="2000">
              <a:ea typeface="+mn-lt"/>
              <a:cs typeface="+mn-lt"/>
            </a:endParaRPr>
          </a:p>
          <a:p>
            <a:r>
              <a:rPr lang="en-US" sz="2000">
                <a:ea typeface="+mn-lt"/>
                <a:cs typeface="+mn-lt"/>
              </a:rPr>
              <a:t> Explain the purpose and importance of visual discovery in the process of analyzing and communicating data</a:t>
            </a:r>
            <a:endParaRPr lang="en-US" sz="2000"/>
          </a:p>
          <a:p>
            <a:endParaRPr lang="en-US"/>
          </a:p>
        </p:txBody>
      </p:sp>
    </p:spTree>
    <p:extLst>
      <p:ext uri="{BB962C8B-B14F-4D97-AF65-F5344CB8AC3E}">
        <p14:creationId xmlns:p14="http://schemas.microsoft.com/office/powerpoint/2010/main" val="358788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91ABAA05-0EE4-1B6D-63BF-F07BDEEB6BED}"/>
              </a:ext>
            </a:extLst>
          </p:cNvPr>
          <p:cNvPicPr>
            <a:picLocks noGrp="1" noChangeAspect="1"/>
          </p:cNvPicPr>
          <p:nvPr>
            <p:ph idx="1"/>
          </p:nvPr>
        </p:nvPicPr>
        <p:blipFill rotWithShape="1">
          <a:blip r:embed="rId3"/>
          <a:srcRect l="8291" r="7265" b="1"/>
          <a:stretch/>
        </p:blipFill>
        <p:spPr>
          <a:xfrm>
            <a:off x="20" y="1"/>
            <a:ext cx="12191980" cy="6857999"/>
          </a:xfrm>
          <a:prstGeom prst="rect">
            <a:avLst/>
          </a:prstGeom>
        </p:spPr>
      </p:pic>
      <p:sp>
        <p:nvSpPr>
          <p:cNvPr id="59"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2" name="Title 1">
            <a:extLst>
              <a:ext uri="{FF2B5EF4-FFF2-40B4-BE49-F238E27FC236}">
                <a16:creationId xmlns:a16="http://schemas.microsoft.com/office/drawing/2014/main" id="{2DFD0965-3DA6-4033-495E-D90EA82A9E51}"/>
              </a:ext>
            </a:extLst>
          </p:cNvPr>
          <p:cNvSpPr>
            <a:spLocks noGrp="1"/>
          </p:cNvSpPr>
          <p:nvPr>
            <p:ph type="title"/>
          </p:nvPr>
        </p:nvSpPr>
        <p:spPr>
          <a:xfrm>
            <a:off x="565150" y="770890"/>
            <a:ext cx="7335835" cy="1268984"/>
          </a:xfrm>
        </p:spPr>
        <p:txBody>
          <a:bodyPr vert="horz" lIns="91440" tIns="45720" rIns="91440" bIns="45720" rtlCol="0" anchor="t">
            <a:normAutofit/>
          </a:bodyPr>
          <a:lstStyle/>
          <a:p>
            <a:pPr>
              <a:lnSpc>
                <a:spcPct val="90000"/>
              </a:lnSpc>
            </a:pPr>
            <a:r>
              <a:rPr lang="en-US" sz="3400"/>
              <a:t>Visualizations That Really Work </a:t>
            </a:r>
            <a:br>
              <a:rPr lang="en-US" sz="3400"/>
            </a:br>
            <a:endParaRPr lang="en-US" sz="3400"/>
          </a:p>
        </p:txBody>
      </p:sp>
      <p:sp>
        <p:nvSpPr>
          <p:cNvPr id="3" name="TextBox 2">
            <a:extLst>
              <a:ext uri="{FF2B5EF4-FFF2-40B4-BE49-F238E27FC236}">
                <a16:creationId xmlns:a16="http://schemas.microsoft.com/office/drawing/2014/main" id="{D3524046-5E28-FDA0-378A-8872225E2FB5}"/>
              </a:ext>
            </a:extLst>
          </p:cNvPr>
          <p:cNvSpPr txBox="1"/>
          <p:nvPr/>
        </p:nvSpPr>
        <p:spPr>
          <a:xfrm>
            <a:off x="565150" y="2160016"/>
            <a:ext cx="7335835" cy="3601212"/>
          </a:xfrm>
          <a:prstGeom prst="rect">
            <a:avLst/>
          </a:prstGeom>
        </p:spPr>
        <p:txBody>
          <a:bodyPr vert="horz" lIns="91440" tIns="45720" rIns="91440" bIns="45720" rtlCol="0">
            <a:normAutofit/>
          </a:bodyPr>
          <a:lstStyle/>
          <a:p>
            <a:pPr indent="-228600">
              <a:lnSpc>
                <a:spcPct val="90000"/>
              </a:lnSpc>
              <a:spcBef>
                <a:spcPts val="900"/>
              </a:spcBef>
              <a:buFont typeface="Arial" panose="020B0604020202020204" pitchFamily="34" charset="0"/>
              <a:buChar char="•"/>
            </a:pPr>
            <a:r>
              <a:rPr lang="en-US" sz="1400">
                <a:effectLst/>
              </a:rPr>
              <a:t>Effective data visualizations are essential for communicating complex information in a clear and accessible way. Here are some types of visualizations that have been shown to be effective:</a:t>
            </a:r>
          </a:p>
          <a:p>
            <a:pPr marL="114300" indent="-342900">
              <a:lnSpc>
                <a:spcPct val="90000"/>
              </a:lnSpc>
              <a:spcBef>
                <a:spcPts val="900"/>
              </a:spcBef>
              <a:buFont typeface="+mj-lt"/>
              <a:buAutoNum type="arabicPeriod"/>
            </a:pPr>
            <a:r>
              <a:rPr lang="en-US" sz="1400">
                <a:effectLst/>
              </a:rPr>
              <a:t>Bar charts: Bar charts are one of the most widely used and effective types of visualizations. They are easy to read and provide a clear comparison between different categories or data points.</a:t>
            </a:r>
          </a:p>
          <a:p>
            <a:pPr marL="114300" indent="-342900">
              <a:lnSpc>
                <a:spcPct val="90000"/>
              </a:lnSpc>
              <a:spcBef>
                <a:spcPts val="900"/>
              </a:spcBef>
              <a:buFont typeface="+mj-lt"/>
              <a:buAutoNum type="arabicPeriod"/>
            </a:pPr>
            <a:r>
              <a:rPr lang="en-US" sz="1400">
                <a:effectLst/>
              </a:rPr>
              <a:t>Line charts: Line charts are another common and effective visualization, especially when showing trends over time. They are also useful for comparing different groups or categories.</a:t>
            </a:r>
          </a:p>
          <a:p>
            <a:pPr marL="114300" indent="-342900">
              <a:lnSpc>
                <a:spcPct val="90000"/>
              </a:lnSpc>
              <a:spcBef>
                <a:spcPts val="900"/>
              </a:spcBef>
              <a:buFont typeface="+mj-lt"/>
              <a:buAutoNum type="arabicPeriod"/>
            </a:pPr>
            <a:r>
              <a:rPr lang="en-US" sz="1400">
                <a:effectLst/>
              </a:rPr>
              <a:t>Scatter plots: Scatter plots are useful for showing the relationship between two variables. They are often used in scientific research to show the correlation between two sets of data.</a:t>
            </a:r>
          </a:p>
          <a:p>
            <a:pPr marL="114300" indent="-342900">
              <a:lnSpc>
                <a:spcPct val="90000"/>
              </a:lnSpc>
              <a:spcBef>
                <a:spcPts val="900"/>
              </a:spcBef>
              <a:buFont typeface="+mj-lt"/>
              <a:buAutoNum type="arabicPeriod"/>
            </a:pPr>
            <a:r>
              <a:rPr lang="en-US" sz="1400">
                <a:effectLst/>
              </a:rPr>
              <a:t>Heat maps: Heat maps are a way of visualizing large amounts of data by color-coding it. They are especially useful for showing patterns and trends in geographic data or in large datasets.</a:t>
            </a:r>
          </a:p>
          <a:p>
            <a:pPr indent="-228600">
              <a:lnSpc>
                <a:spcPct val="90000"/>
              </a:lnSpc>
              <a:spcBef>
                <a:spcPts val="900"/>
              </a:spcBef>
              <a:buFont typeface="Arial" panose="020B0604020202020204" pitchFamily="34" charset="0"/>
              <a:buChar char="•"/>
            </a:pPr>
            <a:endParaRPr lang="en-US" sz="1400"/>
          </a:p>
        </p:txBody>
      </p:sp>
      <p:cxnSp>
        <p:nvCxnSpPr>
          <p:cNvPr id="61" name="Straight Connector 60">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64"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1691575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mputer on a table&#10;&#10;Description automatically generated with low confidence">
            <a:extLst>
              <a:ext uri="{FF2B5EF4-FFF2-40B4-BE49-F238E27FC236}">
                <a16:creationId xmlns:a16="http://schemas.microsoft.com/office/drawing/2014/main" id="{5BC9E3E5-A2AC-269F-2FE5-093E95812F49}"/>
              </a:ext>
            </a:extLst>
          </p:cNvPr>
          <p:cNvPicPr>
            <a:picLocks noGrp="1" noChangeAspect="1"/>
          </p:cNvPicPr>
          <p:nvPr>
            <p:ph idx="1"/>
          </p:nvPr>
        </p:nvPicPr>
        <p:blipFill rotWithShape="1">
          <a:blip r:embed="rId2"/>
          <a:srcRect r="-1" b="21032"/>
          <a:stretch/>
        </p:blipFill>
        <p:spPr>
          <a:xfrm>
            <a:off x="3048" y="-1"/>
            <a:ext cx="12188952" cy="6858000"/>
          </a:xfrm>
          <a:prstGeom prst="rect">
            <a:avLst/>
          </a:prstGeom>
        </p:spPr>
      </p:pic>
      <p:sp>
        <p:nvSpPr>
          <p:cNvPr id="40" name="Rectangle">
            <a:extLst>
              <a:ext uri="{FF2B5EF4-FFF2-40B4-BE49-F238E27FC236}">
                <a16:creationId xmlns:a16="http://schemas.microsoft.com/office/drawing/2014/main" id="{2B31B496-E92B-C84B-83E3-6272409ED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7"/>
            <a:ext cx="12192001" cy="2365291"/>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2" name="Title 1">
            <a:extLst>
              <a:ext uri="{FF2B5EF4-FFF2-40B4-BE49-F238E27FC236}">
                <a16:creationId xmlns:a16="http://schemas.microsoft.com/office/drawing/2014/main" id="{7A0A5A3B-29E5-F299-54DD-4C7E791E1456}"/>
              </a:ext>
            </a:extLst>
          </p:cNvPr>
          <p:cNvSpPr>
            <a:spLocks noGrp="1"/>
          </p:cNvSpPr>
          <p:nvPr>
            <p:ph type="title"/>
          </p:nvPr>
        </p:nvSpPr>
        <p:spPr>
          <a:xfrm>
            <a:off x="566924" y="768209"/>
            <a:ext cx="6402597" cy="1063244"/>
          </a:xfrm>
        </p:spPr>
        <p:txBody>
          <a:bodyPr vert="horz" lIns="91440" tIns="45720" rIns="91440" bIns="45720" rtlCol="0" anchor="t">
            <a:normAutofit/>
          </a:bodyPr>
          <a:lstStyle/>
          <a:p>
            <a:pPr>
              <a:lnSpc>
                <a:spcPct val="90000"/>
              </a:lnSpc>
            </a:pPr>
            <a:r>
              <a:rPr lang="en-US" sz="3400"/>
              <a:t>The Quick and Dirty on Data Visualization </a:t>
            </a:r>
          </a:p>
        </p:txBody>
      </p:sp>
      <p:grpSp>
        <p:nvGrpSpPr>
          <p:cNvPr id="42" name="Group 41">
            <a:extLst>
              <a:ext uri="{FF2B5EF4-FFF2-40B4-BE49-F238E27FC236}">
                <a16:creationId xmlns:a16="http://schemas.microsoft.com/office/drawing/2014/main" id="{558D799D-6817-AF48-958F-CAC89BB717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3" name="Freeform 105">
              <a:extLst>
                <a:ext uri="{FF2B5EF4-FFF2-40B4-BE49-F238E27FC236}">
                  <a16:creationId xmlns:a16="http://schemas.microsoft.com/office/drawing/2014/main" id="{6DF0BB04-41B9-2740-9969-3C65CE65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492419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106">
              <a:extLst>
                <a:ext uri="{FF2B5EF4-FFF2-40B4-BE49-F238E27FC236}">
                  <a16:creationId xmlns:a16="http://schemas.microsoft.com/office/drawing/2014/main" id="{67DF20F7-680A-4548-A356-D0B3F4277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107">
              <a:extLst>
                <a:ext uri="{FF2B5EF4-FFF2-40B4-BE49-F238E27FC236}">
                  <a16:creationId xmlns:a16="http://schemas.microsoft.com/office/drawing/2014/main" id="{43CCEEBF-2FC8-D346-BCA8-D48EFF692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108">
              <a:extLst>
                <a:ext uri="{FF2B5EF4-FFF2-40B4-BE49-F238E27FC236}">
                  <a16:creationId xmlns:a16="http://schemas.microsoft.com/office/drawing/2014/main" id="{16B5A5B6-3DE9-A94C-B219-519305E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109">
              <a:extLst>
                <a:ext uri="{FF2B5EF4-FFF2-40B4-BE49-F238E27FC236}">
                  <a16:creationId xmlns:a16="http://schemas.microsoft.com/office/drawing/2014/main" id="{40B5DF0C-97A3-EB44-B608-6A71EFBF78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110">
              <a:extLst>
                <a:ext uri="{FF2B5EF4-FFF2-40B4-BE49-F238E27FC236}">
                  <a16:creationId xmlns:a16="http://schemas.microsoft.com/office/drawing/2014/main" id="{FA869BB4-4F0B-F141-BC49-AF399B47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111">
              <a:extLst>
                <a:ext uri="{FF2B5EF4-FFF2-40B4-BE49-F238E27FC236}">
                  <a16:creationId xmlns:a16="http://schemas.microsoft.com/office/drawing/2014/main" id="{4AF46C70-EE90-EC45-978A-0A8FEB66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0289099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5EAE-D2AD-5FD7-84B9-AC5B51104635}"/>
              </a:ext>
            </a:extLst>
          </p:cNvPr>
          <p:cNvSpPr>
            <a:spLocks noGrp="1"/>
          </p:cNvSpPr>
          <p:nvPr>
            <p:ph type="title"/>
          </p:nvPr>
        </p:nvSpPr>
        <p:spPr>
          <a:xfrm>
            <a:off x="565150" y="294640"/>
            <a:ext cx="7335835" cy="591652"/>
          </a:xfrm>
        </p:spPr>
        <p:txBody>
          <a:bodyPr>
            <a:normAutofit fontScale="90000"/>
          </a:bodyPr>
          <a:lstStyle/>
          <a:p>
            <a:r>
              <a:rPr lang="en-US"/>
              <a:t>Learning Objectives</a:t>
            </a:r>
          </a:p>
        </p:txBody>
      </p:sp>
      <p:sp>
        <p:nvSpPr>
          <p:cNvPr id="3" name="Content Placeholder 2">
            <a:extLst>
              <a:ext uri="{FF2B5EF4-FFF2-40B4-BE49-F238E27FC236}">
                <a16:creationId xmlns:a16="http://schemas.microsoft.com/office/drawing/2014/main" id="{D91CEAD5-655F-1A82-F25E-AAA513F8A4E1}"/>
              </a:ext>
            </a:extLst>
          </p:cNvPr>
          <p:cNvSpPr>
            <a:spLocks noGrp="1"/>
          </p:cNvSpPr>
          <p:nvPr>
            <p:ph idx="1"/>
          </p:nvPr>
        </p:nvSpPr>
        <p:spPr>
          <a:xfrm>
            <a:off x="565150" y="1720062"/>
            <a:ext cx="10765459" cy="4267961"/>
          </a:xfrm>
        </p:spPr>
        <p:txBody>
          <a:bodyPr vert="horz" lIns="91440" tIns="45720" rIns="91440" bIns="45720" rtlCol="0" anchor="t">
            <a:normAutofit/>
          </a:bodyPr>
          <a:lstStyle/>
          <a:p>
            <a:r>
              <a:rPr lang="en-US" sz="2000"/>
              <a:t>Understand the importance of context in displaying data</a:t>
            </a:r>
          </a:p>
          <a:p>
            <a:endParaRPr lang="en-US" sz="2000"/>
          </a:p>
          <a:p>
            <a:r>
              <a:rPr lang="en-US" sz="2000"/>
              <a:t>Identify the appropriate type of chart or table to use for different types of data</a:t>
            </a:r>
          </a:p>
          <a:p>
            <a:endParaRPr lang="en-US" sz="2000"/>
          </a:p>
          <a:p>
            <a:r>
              <a:rPr lang="en-US" sz="2000"/>
              <a:t>Learn how to highlight the most important elements of the data to convey a clear message</a:t>
            </a:r>
          </a:p>
          <a:p>
            <a:endParaRPr lang="en-US" sz="2000"/>
          </a:p>
          <a:p>
            <a:r>
              <a:rPr lang="en-US" sz="2000"/>
              <a:t>Ensure accuracy in visual representations of data</a:t>
            </a:r>
          </a:p>
          <a:p>
            <a:endParaRPr lang="en-US" sz="2000"/>
          </a:p>
          <a:p>
            <a:r>
              <a:rPr lang="en-US" sz="2000"/>
              <a:t>Explore strategies for making data memorable through the use of visual metaphors</a:t>
            </a:r>
          </a:p>
          <a:p>
            <a:endParaRPr lang="en-US"/>
          </a:p>
        </p:txBody>
      </p:sp>
    </p:spTree>
    <p:extLst>
      <p:ext uri="{BB962C8B-B14F-4D97-AF65-F5344CB8AC3E}">
        <p14:creationId xmlns:p14="http://schemas.microsoft.com/office/powerpoint/2010/main" val="4026794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814B1-2882-CF28-6726-07EFFA2401A3}"/>
              </a:ext>
            </a:extLst>
          </p:cNvPr>
          <p:cNvSpPr>
            <a:spLocks noGrp="1"/>
          </p:cNvSpPr>
          <p:nvPr>
            <p:ph type="title"/>
          </p:nvPr>
        </p:nvSpPr>
        <p:spPr>
          <a:xfrm>
            <a:off x="255971" y="189414"/>
            <a:ext cx="11050783" cy="2157219"/>
          </a:xfrm>
        </p:spPr>
        <p:txBody>
          <a:bodyPr>
            <a:normAutofit/>
          </a:bodyPr>
          <a:lstStyle/>
          <a:p>
            <a:r>
              <a:rPr lang="en-IN">
                <a:latin typeface="Neue Haas Grotesk Text Pro (Body)"/>
                <a:cs typeface="Calibri" panose="020F0502020204030204" pitchFamily="34" charset="0"/>
              </a:rPr>
              <a:t>The quick and dirty on data visualization</a:t>
            </a:r>
            <a:endParaRPr lang="en-US">
              <a:latin typeface="Neue Haas Grotesk Text Pro (Body)"/>
            </a:endParaRP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7D648A5-18BC-005A-CED6-6FA88AD42197}"/>
              </a:ext>
            </a:extLst>
          </p:cNvPr>
          <p:cNvGraphicFramePr>
            <a:graphicFrameLocks noGrp="1"/>
          </p:cNvGraphicFramePr>
          <p:nvPr>
            <p:ph idx="1"/>
            <p:extLst>
              <p:ext uri="{D42A27DB-BD31-4B8C-83A1-F6EECF244321}">
                <p14:modId xmlns:p14="http://schemas.microsoft.com/office/powerpoint/2010/main" val="3771118508"/>
              </p:ext>
            </p:extLst>
          </p:nvPr>
        </p:nvGraphicFramePr>
        <p:xfrm>
          <a:off x="3114944" y="1401705"/>
          <a:ext cx="6168262" cy="4506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622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F38B21-EDE4-E44D-CB38-988316B95CE1}"/>
              </a:ext>
            </a:extLst>
          </p:cNvPr>
          <p:cNvSpPr>
            <a:spLocks noGrp="1"/>
          </p:cNvSpPr>
          <p:nvPr>
            <p:ph type="title"/>
          </p:nvPr>
        </p:nvSpPr>
        <p:spPr>
          <a:xfrm>
            <a:off x="1221316" y="770890"/>
            <a:ext cx="8987095" cy="1036151"/>
          </a:xfrm>
        </p:spPr>
        <p:txBody>
          <a:bodyPr>
            <a:normAutofit fontScale="90000"/>
          </a:bodyPr>
          <a:lstStyle/>
          <a:p>
            <a:r>
              <a:rPr lang="en-IN">
                <a:latin typeface="Neue Haas Grotesk Text Pro (Body)"/>
              </a:rPr>
              <a:t>Am I presenting or circulating the Data?</a:t>
            </a:r>
            <a:endParaRPr lang="en-US">
              <a:latin typeface="Neue Haas Grotesk Text Pro (Body)"/>
            </a:endParaRPr>
          </a:p>
        </p:txBody>
      </p:sp>
      <p:sp>
        <p:nvSpPr>
          <p:cNvPr id="3" name="Content Placeholder 2">
            <a:extLst>
              <a:ext uri="{FF2B5EF4-FFF2-40B4-BE49-F238E27FC236}">
                <a16:creationId xmlns:a16="http://schemas.microsoft.com/office/drawing/2014/main" id="{F5CD158F-1647-FB5B-E859-1FF6F86C1108}"/>
              </a:ext>
            </a:extLst>
          </p:cNvPr>
          <p:cNvSpPr>
            <a:spLocks noGrp="1"/>
          </p:cNvSpPr>
          <p:nvPr>
            <p:ph idx="1"/>
          </p:nvPr>
        </p:nvSpPr>
        <p:spPr>
          <a:xfrm>
            <a:off x="565150" y="2160016"/>
            <a:ext cx="10500511" cy="4130378"/>
          </a:xfrm>
        </p:spPr>
        <p:txBody>
          <a:bodyPr vert="horz" lIns="91440" tIns="45720" rIns="91440" bIns="45720" rtlCol="0" anchor="t">
            <a:normAutofit/>
          </a:bodyPr>
          <a:lstStyle/>
          <a:p>
            <a:pPr marL="342900" indent="-342900">
              <a:lnSpc>
                <a:spcPct val="90000"/>
              </a:lnSpc>
              <a:buFont typeface="Arial" panose="020B0604020202020204" pitchFamily="34" charset="0"/>
              <a:buChar char="•"/>
            </a:pPr>
            <a:r>
              <a:rPr lang="en-IN" sz="2000"/>
              <a:t>Providing context can help the audience understand why the data is important, what it represents, and how it relates to the topic or problem being discussed.</a:t>
            </a:r>
          </a:p>
          <a:p>
            <a:pPr marL="342900" indent="-342900">
              <a:lnSpc>
                <a:spcPct val="90000"/>
              </a:lnSpc>
            </a:pPr>
            <a:endParaRPr lang="en-IN" sz="2000"/>
          </a:p>
          <a:p>
            <a:pPr marL="342900" indent="-342900">
              <a:lnSpc>
                <a:spcPct val="90000"/>
              </a:lnSpc>
            </a:pPr>
            <a:r>
              <a:rPr lang="en-IN" sz="2000"/>
              <a:t>It's important to present conclusions and key insights, </a:t>
            </a:r>
            <a:r>
              <a:rPr lang="en-US" sz="2000"/>
              <a:t>It is more effective to utilize a general approach that emphasizes the primary trends and the most notable comparisons.</a:t>
            </a:r>
            <a:endParaRPr lang="en-IN" sz="2000"/>
          </a:p>
          <a:p>
            <a:pPr marL="342900" indent="-342900">
              <a:lnSpc>
                <a:spcPct val="90000"/>
              </a:lnSpc>
            </a:pPr>
            <a:endParaRPr lang="en-IN" sz="2000"/>
          </a:p>
          <a:p>
            <a:pPr marL="342900" indent="-342900">
              <a:lnSpc>
                <a:spcPct val="90000"/>
              </a:lnSpc>
            </a:pPr>
            <a:r>
              <a:rPr lang="en-US" sz="2000"/>
              <a:t>It is crucial that the audience can swiftly comprehend the information presented. They should be able to grasp the facts almost instantly as the slide appears</a:t>
            </a:r>
            <a:r>
              <a:rPr lang="en-IN" sz="2000"/>
              <a:t>.</a:t>
            </a:r>
            <a:endParaRPr lang="en-IN" sz="2000">
              <a:latin typeface="Calibri" panose="020F0502020204030204" pitchFamily="34" charset="0"/>
              <a:cs typeface="Calibri" panose="020F0502020204030204" pitchFamily="34" charset="0"/>
            </a:endParaRPr>
          </a:p>
          <a:p>
            <a:pPr>
              <a:lnSpc>
                <a:spcPct val="90000"/>
              </a:lnSpc>
            </a:pPr>
            <a:endParaRPr lang="en-US" sz="2000"/>
          </a:p>
        </p:txBody>
      </p:sp>
      <p:cxnSp>
        <p:nvCxnSpPr>
          <p:cNvPr id="10" name="Straight Connector 9">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3" name="Oval 12">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29587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5A1F7CB-7E29-ED12-F2F4-9255678ED89B}"/>
              </a:ext>
            </a:extLst>
          </p:cNvPr>
          <p:cNvSpPr>
            <a:spLocks noGrp="1"/>
          </p:cNvSpPr>
          <p:nvPr>
            <p:ph type="title"/>
          </p:nvPr>
        </p:nvSpPr>
        <p:spPr>
          <a:xfrm>
            <a:off x="5224243" y="770890"/>
            <a:ext cx="6400999" cy="1268984"/>
          </a:xfrm>
        </p:spPr>
        <p:txBody>
          <a:bodyPr>
            <a:normAutofit/>
          </a:bodyPr>
          <a:lstStyle/>
          <a:p>
            <a:r>
              <a:rPr lang="en-IN">
                <a:latin typeface="Neue Haas Grotesk Text Pro (Body)"/>
              </a:rPr>
              <a:t>How do we do this??</a:t>
            </a:r>
            <a:endParaRPr lang="en-US">
              <a:latin typeface="Neue Haas Grotesk Text Pro (Body)"/>
            </a:endParaRPr>
          </a:p>
        </p:txBody>
      </p:sp>
      <p:sp>
        <p:nvSpPr>
          <p:cNvPr id="3" name="Content Placeholder 2">
            <a:extLst>
              <a:ext uri="{FF2B5EF4-FFF2-40B4-BE49-F238E27FC236}">
                <a16:creationId xmlns:a16="http://schemas.microsoft.com/office/drawing/2014/main" id="{EC5F463C-52BD-1D3C-AAE4-C267684DC2B6}"/>
              </a:ext>
            </a:extLst>
          </p:cNvPr>
          <p:cNvSpPr>
            <a:spLocks noGrp="1"/>
          </p:cNvSpPr>
          <p:nvPr>
            <p:ph idx="1"/>
          </p:nvPr>
        </p:nvSpPr>
        <p:spPr>
          <a:xfrm>
            <a:off x="5224243" y="2339932"/>
            <a:ext cx="6400999" cy="3421296"/>
          </a:xfrm>
        </p:spPr>
        <p:txBody>
          <a:bodyPr vert="horz" lIns="91440" tIns="45720" rIns="91440" bIns="45720" rtlCol="0" anchor="t">
            <a:normAutofit/>
          </a:bodyPr>
          <a:lstStyle/>
          <a:p>
            <a:pPr marL="0" indent="0">
              <a:buNone/>
            </a:pPr>
            <a:r>
              <a:rPr lang="en-IN">
                <a:latin typeface="Calibri" panose="020F0502020204030204" pitchFamily="34" charset="0"/>
                <a:cs typeface="Calibri" panose="020F0502020204030204" pitchFamily="34" charset="0"/>
              </a:rPr>
              <a:t>We need to reflect on issues such as :</a:t>
            </a:r>
            <a:endParaRPr lang="en-US"/>
          </a:p>
          <a:p>
            <a:endParaRPr lang="en-IN">
              <a:latin typeface="Calibri"/>
              <a:cs typeface="Calibri"/>
              <a:sym typeface="Wingdings" panose="05000000000000000000" pitchFamily="2" charset="2"/>
            </a:endParaRPr>
          </a:p>
          <a:p>
            <a:pPr lvl="1"/>
            <a:r>
              <a:rPr lang="en-IN">
                <a:latin typeface="Calibri"/>
                <a:cs typeface="Calibri"/>
                <a:sym typeface="Wingdings" panose="05000000000000000000" pitchFamily="2" charset="2"/>
              </a:rPr>
              <a:t> What must be underlined in terms of trends? (Incremental prediction of pumpkin sales around Halloween)</a:t>
            </a:r>
          </a:p>
          <a:p>
            <a:pPr lvl="1"/>
            <a:endParaRPr lang="en-IN">
              <a:latin typeface="Calibri" panose="020F0502020204030204" pitchFamily="34" charset="0"/>
              <a:cs typeface="Calibri" panose="020F0502020204030204" pitchFamily="34" charset="0"/>
            </a:endParaRPr>
          </a:p>
          <a:p>
            <a:pPr lvl="1"/>
            <a:r>
              <a:rPr lang="en-IN">
                <a:latin typeface="Calibri"/>
                <a:cs typeface="Calibri"/>
                <a:sym typeface="Wingdings" panose="05000000000000000000" pitchFamily="2" charset="2"/>
              </a:rPr>
              <a:t>What variables need to be compared? (Sales vs Profit) </a:t>
            </a:r>
            <a:endParaRPr lang="en-IN">
              <a:latin typeface="Calibri" panose="020F0502020204030204" pitchFamily="34" charset="0"/>
              <a:cs typeface="Calibri" panose="020F0502020204030204" pitchFamily="34" charset="0"/>
            </a:endParaRPr>
          </a:p>
          <a:p>
            <a:endParaRPr lang="en-US"/>
          </a:p>
        </p:txBody>
      </p:sp>
      <p:pic>
        <p:nvPicPr>
          <p:cNvPr id="5" name="Picture 4" descr="Ripe pumpkins in a field at sunset">
            <a:extLst>
              <a:ext uri="{FF2B5EF4-FFF2-40B4-BE49-F238E27FC236}">
                <a16:creationId xmlns:a16="http://schemas.microsoft.com/office/drawing/2014/main" id="{7A5D55DD-4437-15AE-F9BF-59FF28854D67}"/>
              </a:ext>
            </a:extLst>
          </p:cNvPr>
          <p:cNvPicPr>
            <a:picLocks noChangeAspect="1"/>
          </p:cNvPicPr>
          <p:nvPr/>
        </p:nvPicPr>
        <p:blipFill rotWithShape="1">
          <a:blip r:embed="rId2"/>
          <a:srcRect l="14707" r="49130" b="-1"/>
          <a:stretch/>
        </p:blipFill>
        <p:spPr>
          <a:xfrm>
            <a:off x="20" y="1"/>
            <a:ext cx="4657325"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269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FFF72A-DC38-909E-0755-046CE7080B1F}"/>
              </a:ext>
            </a:extLst>
          </p:cNvPr>
          <p:cNvSpPr>
            <a:spLocks noGrp="1"/>
          </p:cNvSpPr>
          <p:nvPr>
            <p:ph idx="1"/>
          </p:nvPr>
        </p:nvSpPr>
        <p:spPr>
          <a:xfrm>
            <a:off x="770961" y="1001688"/>
            <a:ext cx="5551478" cy="4597725"/>
          </a:xfrm>
        </p:spPr>
        <p:txBody>
          <a:bodyPr vert="horz" lIns="91440" tIns="45720" rIns="91440" bIns="45720" rtlCol="0" anchor="t">
            <a:noAutofit/>
          </a:bodyPr>
          <a:lstStyle/>
          <a:p>
            <a:pPr algn="l">
              <a:buFont typeface="Arial" panose="020B0604020202020204" pitchFamily="34" charset="0"/>
              <a:buChar char="•"/>
            </a:pPr>
            <a:r>
              <a:rPr lang="en-IN" sz="1600" b="0" i="0">
                <a:effectLst/>
              </a:rPr>
              <a:t>Using design elements such as grid lines, legend, and tick marks can help the audience understand the data better.</a:t>
            </a:r>
          </a:p>
          <a:p>
            <a:pPr marL="0" indent="0" algn="l">
              <a:buNone/>
            </a:pPr>
            <a:endParaRPr lang="en-IN" sz="1600"/>
          </a:p>
          <a:p>
            <a:pPr marL="285750" indent="-285750">
              <a:lnSpc>
                <a:spcPct val="90000"/>
              </a:lnSpc>
              <a:buFont typeface="Arial" panose="020B0604020202020204" pitchFamily="34" charset="0"/>
              <a:buChar char="•"/>
            </a:pPr>
            <a:r>
              <a:rPr lang="en-IN" sz="1600" b="0" i="0">
                <a:effectLst/>
              </a:rPr>
              <a:t>Choosing a light neutral colour for the background can help to make the data and design elements more visible.</a:t>
            </a:r>
          </a:p>
          <a:p>
            <a:pPr marL="0" indent="0">
              <a:lnSpc>
                <a:spcPct val="90000"/>
              </a:lnSpc>
              <a:buNone/>
            </a:pPr>
            <a:endParaRPr lang="en-IN" sz="1200" b="0" i="0">
              <a:effectLst/>
              <a:latin typeface="Arial" panose="020B0604020202020204" pitchFamily="34" charset="0"/>
              <a:cs typeface="Arial"/>
            </a:endParaRPr>
          </a:p>
          <a:p>
            <a:pPr marL="0" indent="0">
              <a:lnSpc>
                <a:spcPct val="90000"/>
              </a:lnSpc>
              <a:buNone/>
            </a:pPr>
            <a:endParaRPr lang="en-IN" sz="1200">
              <a:latin typeface="Arial" panose="020B0604020202020204" pitchFamily="34" charset="0"/>
              <a:cs typeface="Arial"/>
            </a:endParaRPr>
          </a:p>
          <a:p>
            <a:pPr marL="0" indent="0">
              <a:lnSpc>
                <a:spcPct val="90000"/>
              </a:lnSpc>
              <a:buNone/>
            </a:pPr>
            <a:endParaRPr lang="en-IN" sz="1200" b="0" i="0">
              <a:effectLst/>
              <a:latin typeface="Arial" panose="020B0604020202020204" pitchFamily="34" charset="0"/>
              <a:cs typeface="Arial"/>
            </a:endParaRPr>
          </a:p>
          <a:p>
            <a:pPr marL="285750" indent="-285750">
              <a:lnSpc>
                <a:spcPct val="90000"/>
              </a:lnSpc>
              <a:buFont typeface="Arial" panose="020B0604020202020204" pitchFamily="34" charset="0"/>
              <a:buChar char="•"/>
            </a:pPr>
            <a:r>
              <a:rPr lang="en-IN" sz="1600" b="0" i="0">
                <a:effectLst/>
              </a:rPr>
              <a:t>Using brighter colours to emphasize certain data points or trends can also be effective, as long as it is done sparingly and with purpose</a:t>
            </a:r>
            <a:endParaRPr lang="en-IN" sz="1600">
              <a:cs typeface="Calibri" panose="020F0502020204030204" pitchFamily="34" charset="0"/>
            </a:endParaRPr>
          </a:p>
        </p:txBody>
      </p:sp>
      <p:cxnSp>
        <p:nvCxnSpPr>
          <p:cNvPr id="47" name="Straight Connector 4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Placeholder 7">
            <a:extLst>
              <a:ext uri="{FF2B5EF4-FFF2-40B4-BE49-F238E27FC236}">
                <a16:creationId xmlns:a16="http://schemas.microsoft.com/office/drawing/2014/main" id="{7BC14997-B3C0-2EAC-C4D8-48DB34EAEAC7}"/>
              </a:ext>
            </a:extLst>
          </p:cNvPr>
          <p:cNvPicPr>
            <a:picLocks noChangeAspect="1"/>
          </p:cNvPicPr>
          <p:nvPr/>
        </p:nvPicPr>
        <p:blipFill rotWithShape="1">
          <a:blip r:embed="rId2"/>
          <a:srcRect l="4686" r="9266" b="2"/>
          <a:stretch/>
        </p:blipFill>
        <p:spPr>
          <a:xfrm>
            <a:off x="6554580" y="1174805"/>
            <a:ext cx="4866459" cy="4255797"/>
          </a:xfrm>
          <a:prstGeom prst="rect">
            <a:avLst/>
          </a:prstGeom>
        </p:spPr>
      </p:pic>
      <p:grpSp>
        <p:nvGrpSpPr>
          <p:cNvPr id="49" name="Group 48">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50"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09154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59FA2-8A2A-BC9F-8894-AB557FD583FD}"/>
              </a:ext>
            </a:extLst>
          </p:cNvPr>
          <p:cNvSpPr>
            <a:spLocks noGrp="1"/>
          </p:cNvSpPr>
          <p:nvPr>
            <p:ph type="title"/>
          </p:nvPr>
        </p:nvSpPr>
        <p:spPr>
          <a:xfrm>
            <a:off x="565151" y="770890"/>
            <a:ext cx="8620891" cy="1268984"/>
          </a:xfrm>
        </p:spPr>
        <p:txBody>
          <a:bodyPr>
            <a:normAutofit/>
          </a:bodyPr>
          <a:lstStyle/>
          <a:p>
            <a:pPr>
              <a:lnSpc>
                <a:spcPct val="90000"/>
              </a:lnSpc>
            </a:pPr>
            <a:r>
              <a:rPr lang="en-IN" sz="3100">
                <a:latin typeface="Neue Haas Grotesk Text Pro (Body)"/>
              </a:rPr>
              <a:t>Am I using the right kind of chart or table?</a:t>
            </a:r>
            <a:endParaRPr lang="en-US" sz="3100">
              <a:latin typeface="Neue Haas Grotesk Text Pro (Body)"/>
            </a:endParaRPr>
          </a:p>
        </p:txBody>
      </p:sp>
      <p:sp>
        <p:nvSpPr>
          <p:cNvPr id="3" name="Content Placeholder 2">
            <a:extLst>
              <a:ext uri="{FF2B5EF4-FFF2-40B4-BE49-F238E27FC236}">
                <a16:creationId xmlns:a16="http://schemas.microsoft.com/office/drawing/2014/main" id="{A37DA18D-C4CD-B283-64A3-27C3A86B890D}"/>
              </a:ext>
            </a:extLst>
          </p:cNvPr>
          <p:cNvSpPr>
            <a:spLocks noGrp="1"/>
          </p:cNvSpPr>
          <p:nvPr>
            <p:ph idx="1"/>
          </p:nvPr>
        </p:nvSpPr>
        <p:spPr>
          <a:xfrm>
            <a:off x="565151" y="2172373"/>
            <a:ext cx="4133559" cy="3601212"/>
          </a:xfrm>
        </p:spPr>
        <p:txBody>
          <a:bodyPr>
            <a:normAutofit/>
          </a:bodyPr>
          <a:lstStyle/>
          <a:p>
            <a:pPr>
              <a:lnSpc>
                <a:spcPct val="90000"/>
              </a:lnSpc>
              <a:buFont typeface="Arial" panose="020B0604020202020204" pitchFamily="34" charset="0"/>
              <a:buChar char="•"/>
            </a:pPr>
            <a:r>
              <a:rPr lang="en-IN" sz="1700"/>
              <a:t>When choosing how to visualize data, it's important to consider what information you want to communicate and what type of chart or graph will be most effective for that purpose. </a:t>
            </a:r>
          </a:p>
          <a:p>
            <a:pPr marL="0" indent="0">
              <a:lnSpc>
                <a:spcPct val="90000"/>
              </a:lnSpc>
              <a:buNone/>
            </a:pPr>
            <a:endParaRPr lang="en-IN" sz="1700"/>
          </a:p>
          <a:p>
            <a:pPr>
              <a:lnSpc>
                <a:spcPct val="90000"/>
              </a:lnSpc>
              <a:buFont typeface="Arial" panose="020B0604020202020204" pitchFamily="34" charset="0"/>
              <a:buChar char="•"/>
            </a:pPr>
            <a:r>
              <a:rPr lang="en-IN" sz="1700"/>
              <a:t>Pie charts can be useful for showing how a whole is divided into different parts, such as how an investment portfolio is allocated across various sectors or asset classes. </a:t>
            </a:r>
          </a:p>
          <a:p>
            <a:pPr>
              <a:lnSpc>
                <a:spcPct val="90000"/>
              </a:lnSpc>
            </a:pPr>
            <a:endParaRPr lang="en-US" sz="1700"/>
          </a:p>
        </p:txBody>
      </p:sp>
      <p:pic>
        <p:nvPicPr>
          <p:cNvPr id="4" name="Content Placeholder 5">
            <a:extLst>
              <a:ext uri="{FF2B5EF4-FFF2-40B4-BE49-F238E27FC236}">
                <a16:creationId xmlns:a16="http://schemas.microsoft.com/office/drawing/2014/main" id="{F14298D6-8344-05FD-39BA-0912825C223F}"/>
              </a:ext>
            </a:extLst>
          </p:cNvPr>
          <p:cNvPicPr>
            <a:picLocks noChangeAspect="1"/>
          </p:cNvPicPr>
          <p:nvPr/>
        </p:nvPicPr>
        <p:blipFill>
          <a:blip r:embed="rId2"/>
          <a:stretch>
            <a:fillRect/>
          </a:stretch>
        </p:blipFill>
        <p:spPr>
          <a:xfrm>
            <a:off x="5106596" y="2048398"/>
            <a:ext cx="6430513" cy="4138967"/>
          </a:xfrm>
          <a:prstGeom prst="rect">
            <a:avLst/>
          </a:prstGeom>
        </p:spPr>
      </p:pic>
      <p:grpSp>
        <p:nvGrpSpPr>
          <p:cNvPr id="11" name="Group 10">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23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45E6C9-9F5F-2D2D-D9A7-DC0FFFB1A180}"/>
              </a:ext>
            </a:extLst>
          </p:cNvPr>
          <p:cNvSpPr>
            <a:spLocks noGrp="1"/>
          </p:cNvSpPr>
          <p:nvPr>
            <p:ph idx="1"/>
          </p:nvPr>
        </p:nvSpPr>
        <p:spPr>
          <a:xfrm>
            <a:off x="745068" y="1004147"/>
            <a:ext cx="4133559" cy="4862914"/>
          </a:xfrm>
        </p:spPr>
        <p:txBody>
          <a:bodyPr>
            <a:normAutofit/>
          </a:bodyPr>
          <a:lstStyle/>
          <a:p>
            <a:pPr>
              <a:lnSpc>
                <a:spcPct val="90000"/>
              </a:lnSpc>
            </a:pPr>
            <a:r>
              <a:rPr lang="en-IN" sz="1600"/>
              <a:t>A bar chart can be an effective way to display the same data that is shown in a pie chart, but with a different emphasis. </a:t>
            </a:r>
          </a:p>
          <a:p>
            <a:pPr marL="0" indent="0">
              <a:lnSpc>
                <a:spcPct val="90000"/>
              </a:lnSpc>
              <a:buNone/>
            </a:pPr>
            <a:endParaRPr lang="en-IN" sz="1600"/>
          </a:p>
          <a:p>
            <a:pPr>
              <a:lnSpc>
                <a:spcPct val="90000"/>
              </a:lnSpc>
            </a:pPr>
            <a:r>
              <a:rPr lang="en-IN" sz="1600"/>
              <a:t>But it’s easier to see how much money is invested in each category, as the height of each bar directly corresponds to the value of that category. This can be particularly useful when comparing the relative size of each category, as it is easier to make precise comparisons between different heights than it is to compare different-sized slices of a pie.</a:t>
            </a:r>
          </a:p>
          <a:p>
            <a:pPr marL="0" indent="0">
              <a:lnSpc>
                <a:spcPct val="90000"/>
              </a:lnSpc>
              <a:buNone/>
            </a:pPr>
            <a:endParaRPr lang="en-IN" sz="1600"/>
          </a:p>
          <a:p>
            <a:pPr>
              <a:lnSpc>
                <a:spcPct val="90000"/>
              </a:lnSpc>
            </a:pPr>
            <a:r>
              <a:rPr lang="en-IN" sz="1600"/>
              <a:t>A pie chart can be useful when trying to show the relative size of a single investment compared to the overall portfolio.</a:t>
            </a:r>
            <a:endParaRPr lang="en-IN" sz="1600">
              <a:latin typeface="Calibri" panose="020F0502020204030204" pitchFamily="34" charset="0"/>
              <a:cs typeface="Calibri" panose="020F0502020204030204" pitchFamily="34" charset="0"/>
            </a:endParaRPr>
          </a:p>
        </p:txBody>
      </p:sp>
      <p:pic>
        <p:nvPicPr>
          <p:cNvPr id="4" name="Content Placeholder 7" descr="Chart&#10;&#10;Description automatically generated">
            <a:extLst>
              <a:ext uri="{FF2B5EF4-FFF2-40B4-BE49-F238E27FC236}">
                <a16:creationId xmlns:a16="http://schemas.microsoft.com/office/drawing/2014/main" id="{7C9123F0-D004-1E0F-379B-163349B47646}"/>
              </a:ext>
            </a:extLst>
          </p:cNvPr>
          <p:cNvPicPr>
            <a:picLocks noChangeAspect="1"/>
          </p:cNvPicPr>
          <p:nvPr/>
        </p:nvPicPr>
        <p:blipFill>
          <a:blip r:embed="rId2"/>
          <a:stretch>
            <a:fillRect/>
          </a:stretch>
        </p:blipFill>
        <p:spPr>
          <a:xfrm>
            <a:off x="5106596" y="1358872"/>
            <a:ext cx="6430513" cy="4131604"/>
          </a:xfrm>
          <a:prstGeom prst="rect">
            <a:avLst/>
          </a:prstGeom>
        </p:spPr>
      </p:pic>
      <p:grpSp>
        <p:nvGrpSpPr>
          <p:cNvPr id="30" name="Group 10">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16">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2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71657-885C-69C1-C3DE-9CFD4F8BB907}"/>
              </a:ext>
            </a:extLst>
          </p:cNvPr>
          <p:cNvSpPr>
            <a:spLocks noGrp="1"/>
          </p:cNvSpPr>
          <p:nvPr>
            <p:ph type="title"/>
          </p:nvPr>
        </p:nvSpPr>
        <p:spPr>
          <a:xfrm>
            <a:off x="1104901" y="770890"/>
            <a:ext cx="9732142" cy="1268984"/>
          </a:xfrm>
        </p:spPr>
        <p:txBody>
          <a:bodyPr>
            <a:normAutofit/>
          </a:bodyPr>
          <a:lstStyle/>
          <a:p>
            <a:pPr>
              <a:lnSpc>
                <a:spcPct val="90000"/>
              </a:lnSpc>
            </a:pPr>
            <a:r>
              <a:rPr lang="en-IN">
                <a:latin typeface="Neue Haas Grotesk Text Pro (Body)"/>
              </a:rPr>
              <a:t>What message am I trying to convey?</a:t>
            </a:r>
            <a:endParaRPr lang="en-US">
              <a:latin typeface="Neue Haas Grotesk Text Pro (Body)"/>
            </a:endParaRPr>
          </a:p>
        </p:txBody>
      </p:sp>
      <p:sp>
        <p:nvSpPr>
          <p:cNvPr id="3" name="Content Placeholder 2">
            <a:extLst>
              <a:ext uri="{FF2B5EF4-FFF2-40B4-BE49-F238E27FC236}">
                <a16:creationId xmlns:a16="http://schemas.microsoft.com/office/drawing/2014/main" id="{9731CB00-30FD-2908-7790-91F3C9512DB2}"/>
              </a:ext>
            </a:extLst>
          </p:cNvPr>
          <p:cNvSpPr>
            <a:spLocks noGrp="1"/>
          </p:cNvSpPr>
          <p:nvPr>
            <p:ph idx="1"/>
          </p:nvPr>
        </p:nvSpPr>
        <p:spPr>
          <a:xfrm>
            <a:off x="565151" y="2160016"/>
            <a:ext cx="4133560" cy="3601212"/>
          </a:xfrm>
        </p:spPr>
        <p:txBody>
          <a:bodyPr>
            <a:normAutofit/>
          </a:bodyPr>
          <a:lstStyle/>
          <a:p>
            <a:pPr>
              <a:lnSpc>
                <a:spcPct val="90000"/>
              </a:lnSpc>
            </a:pPr>
            <a:r>
              <a:rPr lang="en-IN" sz="1600">
                <a:latin typeface="Neue Haas Grotesk Text Pro (Body)"/>
                <a:cs typeface="Calibri" panose="020F0502020204030204" pitchFamily="34" charset="0"/>
              </a:rPr>
              <a:t>While presenting the charts it</a:t>
            </a:r>
            <a:r>
              <a:rPr lang="en-IN" sz="1600">
                <a:latin typeface="Neue Haas Grotesk Text Pro (Body)"/>
              </a:rPr>
              <a:t> is important to highlight important points in your charts and graphs to help guide the audience's attention to the most important information.</a:t>
            </a:r>
          </a:p>
          <a:p>
            <a:pPr>
              <a:lnSpc>
                <a:spcPct val="90000"/>
              </a:lnSpc>
            </a:pPr>
            <a:r>
              <a:rPr lang="en-IN" sz="1600">
                <a:latin typeface="Neue Haas Grotesk Text Pro (Body)"/>
              </a:rPr>
              <a:t>One way to do this is to use visual cues such as bolding, colour, or size to make the key information stand out.</a:t>
            </a:r>
          </a:p>
          <a:p>
            <a:pPr>
              <a:lnSpc>
                <a:spcPct val="90000"/>
              </a:lnSpc>
            </a:pPr>
            <a:r>
              <a:rPr lang="en-IN" sz="1600">
                <a:latin typeface="Neue Haas Grotesk Text Pro (Body)"/>
                <a:cs typeface="Calibri"/>
              </a:rPr>
              <a:t>What are we comparing here?</a:t>
            </a:r>
          </a:p>
          <a:p>
            <a:pPr marL="0" indent="0">
              <a:lnSpc>
                <a:spcPct val="90000"/>
              </a:lnSpc>
              <a:buNone/>
            </a:pPr>
            <a:r>
              <a:rPr lang="en-IN" sz="1600">
                <a:latin typeface="Neue Haas Grotesk Text Pro (Body)"/>
                <a:cs typeface="Calibri"/>
              </a:rPr>
              <a:t>    </a:t>
            </a:r>
            <a:r>
              <a:rPr lang="en-IN" sz="1600">
                <a:latin typeface="Neue Haas Grotesk Text Pro (Body)"/>
                <a:cs typeface="Calibri"/>
                <a:sym typeface="Wingdings" panose="05000000000000000000" pitchFamily="2" charset="2"/>
              </a:rPr>
              <a:t> Quarters?</a:t>
            </a:r>
            <a:endParaRPr lang="en-IN" sz="1600">
              <a:latin typeface="Neue Haas Grotesk Text Pro (Body)"/>
              <a:cs typeface="Calibri"/>
            </a:endParaRPr>
          </a:p>
          <a:p>
            <a:pPr marL="0" indent="0">
              <a:lnSpc>
                <a:spcPct val="90000"/>
              </a:lnSpc>
              <a:buNone/>
            </a:pPr>
            <a:r>
              <a:rPr lang="en-IN" sz="1600">
                <a:latin typeface="Neue Haas Grotesk Text Pro (Body)"/>
                <a:cs typeface="Calibri"/>
                <a:sym typeface="Wingdings" panose="05000000000000000000" pitchFamily="2" charset="2"/>
              </a:rPr>
              <a:t>     Positive vs Negative growth?</a:t>
            </a:r>
            <a:endParaRPr lang="en-IN" sz="1600">
              <a:latin typeface="Neue Haas Grotesk Text Pro (Body)"/>
              <a:cs typeface="Calibri"/>
            </a:endParaRPr>
          </a:p>
          <a:p>
            <a:pPr marL="0" indent="0">
              <a:lnSpc>
                <a:spcPct val="90000"/>
              </a:lnSpc>
              <a:buNone/>
            </a:pPr>
            <a:endParaRPr lang="en-US" sz="1500">
              <a:latin typeface="Neue Haas Grotesk Text Pro (Body)"/>
            </a:endParaRPr>
          </a:p>
        </p:txBody>
      </p:sp>
      <p:cxnSp>
        <p:nvCxnSpPr>
          <p:cNvPr id="20"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42978D7-7F83-81C6-876A-E814C55CBCE3}"/>
              </a:ext>
            </a:extLst>
          </p:cNvPr>
          <p:cNvPicPr>
            <a:picLocks noChangeAspect="1"/>
          </p:cNvPicPr>
          <p:nvPr/>
        </p:nvPicPr>
        <p:blipFill rotWithShape="1">
          <a:blip r:embed="rId2"/>
          <a:srcRect l="8206" r="19468"/>
          <a:stretch/>
        </p:blipFill>
        <p:spPr>
          <a:xfrm>
            <a:off x="5263860" y="1401311"/>
            <a:ext cx="6273249" cy="5602474"/>
          </a:xfrm>
          <a:prstGeom prst="rect">
            <a:avLst/>
          </a:prstGeom>
        </p:spPr>
      </p:pic>
      <p:grpSp>
        <p:nvGrpSpPr>
          <p:cNvPr id="21" name="Group 12">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2"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708984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E21C90-A5CA-472B-FDBE-FC16AD882097}"/>
              </a:ext>
            </a:extLst>
          </p:cNvPr>
          <p:cNvSpPr>
            <a:spLocks noGrp="1"/>
          </p:cNvSpPr>
          <p:nvPr>
            <p:ph idx="1"/>
          </p:nvPr>
        </p:nvSpPr>
        <p:spPr>
          <a:xfrm>
            <a:off x="565151" y="1419183"/>
            <a:ext cx="4133560" cy="4553711"/>
          </a:xfrm>
        </p:spPr>
        <p:txBody>
          <a:bodyPr vert="horz" lIns="91440" tIns="45720" rIns="91440" bIns="45720" rtlCol="0" anchor="t">
            <a:normAutofit/>
          </a:bodyPr>
          <a:lstStyle/>
          <a:p>
            <a:pPr marL="0" indent="0">
              <a:lnSpc>
                <a:spcPct val="90000"/>
              </a:lnSpc>
              <a:buNone/>
            </a:pPr>
            <a:endParaRPr lang="en-IN" sz="2200">
              <a:latin typeface="Calibri"/>
              <a:cs typeface="Calibri"/>
              <a:sym typeface="Wingdings" panose="05000000000000000000" pitchFamily="2" charset="2"/>
            </a:endParaRPr>
          </a:p>
          <a:p>
            <a:pPr>
              <a:lnSpc>
                <a:spcPct val="90000"/>
              </a:lnSpc>
            </a:pPr>
            <a:r>
              <a:rPr lang="en-IN" sz="2200">
                <a:latin typeface="Calibri"/>
                <a:cs typeface="Calibri"/>
                <a:sym typeface="Wingdings" panose="05000000000000000000" pitchFamily="2" charset="2"/>
              </a:rPr>
              <a:t>Highlighting the data points in the chart can help in this case.</a:t>
            </a:r>
            <a:endParaRPr lang="en-IN" sz="2200">
              <a:latin typeface="Calibri"/>
              <a:cs typeface="Calibri"/>
            </a:endParaRPr>
          </a:p>
          <a:p>
            <a:pPr>
              <a:lnSpc>
                <a:spcPct val="90000"/>
              </a:lnSpc>
            </a:pPr>
            <a:endParaRPr lang="en-IN" sz="2200">
              <a:latin typeface="Calibri"/>
              <a:cs typeface="Calibri"/>
              <a:sym typeface="Wingdings" panose="05000000000000000000" pitchFamily="2" charset="2"/>
            </a:endParaRPr>
          </a:p>
          <a:p>
            <a:pPr>
              <a:lnSpc>
                <a:spcPct val="90000"/>
              </a:lnSpc>
            </a:pPr>
            <a:r>
              <a:rPr lang="en-IN" sz="2200">
                <a:latin typeface="Calibri"/>
                <a:cs typeface="Calibri"/>
                <a:sym typeface="Wingdings" panose="05000000000000000000" pitchFamily="2" charset="2"/>
              </a:rPr>
              <a:t>It should be noted that the highlighted points must be brighter than the background. </a:t>
            </a:r>
            <a:endParaRPr lang="en-IN" sz="2200">
              <a:latin typeface="Calibri" panose="020F0502020204030204" pitchFamily="34" charset="0"/>
              <a:cs typeface="Calibri" panose="020F0502020204030204" pitchFamily="34" charset="0"/>
            </a:endParaRPr>
          </a:p>
          <a:p>
            <a:pPr>
              <a:lnSpc>
                <a:spcPct val="90000"/>
              </a:lnSpc>
            </a:pPr>
            <a:endParaRPr lang="en-US" sz="2200"/>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14D0527-9224-88C2-E2AF-B9FF0DE8EF34}"/>
              </a:ext>
            </a:extLst>
          </p:cNvPr>
          <p:cNvPicPr>
            <a:picLocks noChangeAspect="1"/>
          </p:cNvPicPr>
          <p:nvPr/>
        </p:nvPicPr>
        <p:blipFill rotWithShape="1">
          <a:blip r:embed="rId2"/>
          <a:srcRect l="7808" r="18438" b="1"/>
          <a:stretch/>
        </p:blipFill>
        <p:spPr>
          <a:xfrm>
            <a:off x="5263860" y="681645"/>
            <a:ext cx="6273249" cy="5486057"/>
          </a:xfrm>
          <a:prstGeom prst="rect">
            <a:avLst/>
          </a:prstGeom>
        </p:spPr>
      </p:pic>
      <p:grpSp>
        <p:nvGrpSpPr>
          <p:cNvPr id="13" name="Group 12">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4"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44240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2AAF-6E73-37FB-7FDF-A3AC1A316A3F}"/>
              </a:ext>
            </a:extLst>
          </p:cNvPr>
          <p:cNvSpPr>
            <a:spLocks noGrp="1"/>
          </p:cNvSpPr>
          <p:nvPr>
            <p:ph type="title"/>
          </p:nvPr>
        </p:nvSpPr>
        <p:spPr>
          <a:xfrm>
            <a:off x="565150" y="252307"/>
            <a:ext cx="7335835" cy="602234"/>
          </a:xfrm>
        </p:spPr>
        <p:txBody>
          <a:bodyPr>
            <a:normAutofit fontScale="90000"/>
          </a:bodyPr>
          <a:lstStyle/>
          <a:p>
            <a:r>
              <a:rPr lang="en-US"/>
              <a:t>Learning Objectives</a:t>
            </a:r>
          </a:p>
        </p:txBody>
      </p:sp>
      <p:sp>
        <p:nvSpPr>
          <p:cNvPr id="3" name="Content Placeholder 2">
            <a:extLst>
              <a:ext uri="{FF2B5EF4-FFF2-40B4-BE49-F238E27FC236}">
                <a16:creationId xmlns:a16="http://schemas.microsoft.com/office/drawing/2014/main" id="{18D0B30C-46D9-E8C6-479D-0F5AC3DAFD0E}"/>
              </a:ext>
            </a:extLst>
          </p:cNvPr>
          <p:cNvSpPr>
            <a:spLocks noGrp="1"/>
          </p:cNvSpPr>
          <p:nvPr>
            <p:ph idx="1"/>
          </p:nvPr>
        </p:nvSpPr>
        <p:spPr>
          <a:xfrm>
            <a:off x="565150" y="1704933"/>
            <a:ext cx="11135251" cy="4056295"/>
          </a:xfrm>
        </p:spPr>
        <p:txBody>
          <a:bodyPr vert="horz" lIns="91440" tIns="45720" rIns="91440" bIns="45720" rtlCol="0" anchor="t">
            <a:normAutofit/>
          </a:bodyPr>
          <a:lstStyle/>
          <a:p>
            <a:r>
              <a:rPr lang="en-US" sz="2000">
                <a:ea typeface="+mn-lt"/>
                <a:cs typeface="+mn-lt"/>
              </a:rPr>
              <a:t>Understanding the significance of producing successful visualizations that concisely and clearly communicate insights is important</a:t>
            </a:r>
          </a:p>
          <a:p>
            <a:pPr marL="0" indent="0">
              <a:buNone/>
            </a:pPr>
            <a:endParaRPr lang="en-US" sz="2000"/>
          </a:p>
          <a:p>
            <a:r>
              <a:rPr lang="en-US" sz="2000">
                <a:ea typeface="+mn-lt"/>
                <a:cs typeface="+mn-lt"/>
              </a:rPr>
              <a:t>Learn how to begin visualizing and what concepts to keep in mind</a:t>
            </a:r>
          </a:p>
          <a:p>
            <a:endParaRPr lang="en-US" sz="2000"/>
          </a:p>
          <a:p>
            <a:r>
              <a:rPr lang="en-US" sz="2000">
                <a:ea typeface="+mn-lt"/>
                <a:cs typeface="+mn-lt"/>
              </a:rPr>
              <a:t>Learn how does visualization aid in the resolution of complex issues? </a:t>
            </a:r>
          </a:p>
          <a:p>
            <a:endParaRPr lang="en-US" sz="2000">
              <a:ea typeface="+mn-lt"/>
              <a:cs typeface="+mn-lt"/>
            </a:endParaRPr>
          </a:p>
          <a:p>
            <a:r>
              <a:rPr lang="en-US" sz="2000">
                <a:ea typeface="+mn-lt"/>
                <a:cs typeface="+mn-lt"/>
              </a:rPr>
              <a:t>Understand The purpose and importance of visual discovery</a:t>
            </a:r>
          </a:p>
          <a:p>
            <a:endParaRPr lang="en-US" sz="2000">
              <a:ea typeface="+mn-lt"/>
              <a:cs typeface="+mn-lt"/>
            </a:endParaRPr>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p:txBody>
      </p:sp>
    </p:spTree>
    <p:extLst>
      <p:ext uri="{BB962C8B-B14F-4D97-AF65-F5344CB8AC3E}">
        <p14:creationId xmlns:p14="http://schemas.microsoft.com/office/powerpoint/2010/main" val="567416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22F33-1528-FCA1-7294-17F3CA77F606}"/>
              </a:ext>
            </a:extLst>
          </p:cNvPr>
          <p:cNvSpPr>
            <a:spLocks noGrp="1"/>
          </p:cNvSpPr>
          <p:nvPr>
            <p:ph type="title"/>
          </p:nvPr>
        </p:nvSpPr>
        <p:spPr>
          <a:xfrm>
            <a:off x="565151" y="770890"/>
            <a:ext cx="8857145" cy="1268984"/>
          </a:xfrm>
        </p:spPr>
        <p:txBody>
          <a:bodyPr>
            <a:normAutofit/>
          </a:bodyPr>
          <a:lstStyle/>
          <a:p>
            <a:pPr>
              <a:lnSpc>
                <a:spcPct val="90000"/>
              </a:lnSpc>
            </a:pPr>
            <a:r>
              <a:rPr lang="en-IN" sz="2800">
                <a:latin typeface="Neue Haas Grotesk Text Pro (Body)"/>
              </a:rPr>
              <a:t>Do my visuals accurately reflect the numbers?</a:t>
            </a:r>
            <a:endParaRPr lang="en-US" sz="2800">
              <a:latin typeface="Neue Haas Grotesk Text Pro (Body)"/>
            </a:endParaRPr>
          </a:p>
        </p:txBody>
      </p:sp>
      <p:sp>
        <p:nvSpPr>
          <p:cNvPr id="3" name="Content Placeholder 2">
            <a:extLst>
              <a:ext uri="{FF2B5EF4-FFF2-40B4-BE49-F238E27FC236}">
                <a16:creationId xmlns:a16="http://schemas.microsoft.com/office/drawing/2014/main" id="{E046C1E1-C338-AB2F-4612-5BDCCD7864E5}"/>
              </a:ext>
            </a:extLst>
          </p:cNvPr>
          <p:cNvSpPr>
            <a:spLocks noGrp="1"/>
          </p:cNvSpPr>
          <p:nvPr>
            <p:ph idx="1"/>
          </p:nvPr>
        </p:nvSpPr>
        <p:spPr>
          <a:xfrm>
            <a:off x="565151" y="2160016"/>
            <a:ext cx="4133559" cy="3601212"/>
          </a:xfrm>
        </p:spPr>
        <p:txBody>
          <a:bodyPr>
            <a:normAutofit/>
          </a:bodyPr>
          <a:lstStyle/>
          <a:p>
            <a:pPr>
              <a:lnSpc>
                <a:spcPct val="90000"/>
              </a:lnSpc>
              <a:buFont typeface="Wingdings" pitchFamily="2" charset="2"/>
              <a:buChar char="Ø"/>
            </a:pPr>
            <a:r>
              <a:rPr lang="en-IN" sz="1800">
                <a:latin typeface="Neue Haas Grotesk Text Pro (Body)"/>
              </a:rPr>
              <a:t>Using too many crazy colours, extra labels, and fancy effects can distract and overwhelm your audience, making it more difficult for them to focus on the important information.</a:t>
            </a:r>
          </a:p>
          <a:p>
            <a:pPr marL="0" indent="0">
              <a:lnSpc>
                <a:spcPct val="90000"/>
              </a:lnSpc>
              <a:buNone/>
            </a:pPr>
            <a:endParaRPr lang="en-IN" sz="1800">
              <a:latin typeface="Neue Haas Grotesk Text Pro (Body)"/>
            </a:endParaRPr>
          </a:p>
          <a:p>
            <a:pPr algn="just">
              <a:buFont typeface="Wingdings" panose="05000000000000000000" pitchFamily="2" charset="2"/>
              <a:buChar char="Ø"/>
            </a:pPr>
            <a:r>
              <a:rPr lang="en-IN" sz="1800">
                <a:latin typeface="Neue Haas Grotesk Text Pro (Body)"/>
                <a:cs typeface="Calibri" panose="020F0502020204030204" pitchFamily="34" charset="0"/>
              </a:rPr>
              <a:t>Northern territory’s revenue for year one, Is it 17 or 19?</a:t>
            </a:r>
          </a:p>
          <a:p>
            <a:pPr>
              <a:lnSpc>
                <a:spcPct val="90000"/>
              </a:lnSpc>
            </a:pPr>
            <a:endParaRPr lang="en-US" sz="1500">
              <a:latin typeface="Neue Haas Grotesk Text Pro (Body)"/>
            </a:endParaRPr>
          </a:p>
        </p:txBody>
      </p:sp>
      <p:pic>
        <p:nvPicPr>
          <p:cNvPr id="4" name="Google Shape;141;p14" descr="Chart, bar chart&#10;&#10;Description automatically generated">
            <a:extLst>
              <a:ext uri="{FF2B5EF4-FFF2-40B4-BE49-F238E27FC236}">
                <a16:creationId xmlns:a16="http://schemas.microsoft.com/office/drawing/2014/main" id="{AD067400-B8B3-E6F8-89B0-C4E16DED9DC7}"/>
              </a:ext>
            </a:extLst>
          </p:cNvPr>
          <p:cNvPicPr preferRelativeResize="0"/>
          <p:nvPr/>
        </p:nvPicPr>
        <p:blipFill>
          <a:blip r:embed="rId2"/>
          <a:stretch>
            <a:fillRect/>
          </a:stretch>
        </p:blipFill>
        <p:spPr>
          <a:xfrm>
            <a:off x="5106596" y="1704512"/>
            <a:ext cx="6430513" cy="3440325"/>
          </a:xfrm>
          <a:prstGeom prst="rect">
            <a:avLst/>
          </a:prstGeom>
          <a:noFill/>
        </p:spPr>
      </p:pic>
      <p:grpSp>
        <p:nvGrpSpPr>
          <p:cNvPr id="11" name="Group 10">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06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D139D9-E8AE-256A-59C6-D5E288B5542C}"/>
              </a:ext>
            </a:extLst>
          </p:cNvPr>
          <p:cNvSpPr>
            <a:spLocks noGrp="1"/>
          </p:cNvSpPr>
          <p:nvPr>
            <p:ph idx="1"/>
          </p:nvPr>
        </p:nvSpPr>
        <p:spPr>
          <a:xfrm>
            <a:off x="565151" y="1371725"/>
            <a:ext cx="4133559" cy="3601212"/>
          </a:xfrm>
        </p:spPr>
        <p:txBody>
          <a:bodyPr>
            <a:normAutofit/>
          </a:bodyPr>
          <a:lstStyle/>
          <a:p>
            <a:pPr algn="l">
              <a:buFont typeface="Arial" panose="020B0604020202020204" pitchFamily="34" charset="0"/>
              <a:buChar char="•"/>
            </a:pPr>
            <a:r>
              <a:rPr lang="en-IN" sz="1600" i="0">
                <a:effectLst/>
                <a:latin typeface="+mj-lt"/>
              </a:rPr>
              <a:t>Rather than using too many colours, labels, and effects, it can be better to use a clean and simple design to communicate the key information effectively.</a:t>
            </a:r>
          </a:p>
          <a:p>
            <a:pPr marL="0" indent="0">
              <a:lnSpc>
                <a:spcPct val="90000"/>
              </a:lnSpc>
              <a:buNone/>
            </a:pPr>
            <a:endParaRPr lang="en-US" sz="1900"/>
          </a:p>
        </p:txBody>
      </p:sp>
      <p:grpSp>
        <p:nvGrpSpPr>
          <p:cNvPr id="27" name="Group 26">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 name="Picture 4" descr="Chart, bar chart&#10;&#10;Description automatically generated">
            <a:extLst>
              <a:ext uri="{FF2B5EF4-FFF2-40B4-BE49-F238E27FC236}">
                <a16:creationId xmlns:a16="http://schemas.microsoft.com/office/drawing/2014/main" id="{D5B43581-251E-DD2F-DE7B-25A7994E603E}"/>
              </a:ext>
            </a:extLst>
          </p:cNvPr>
          <p:cNvPicPr>
            <a:picLocks noChangeAspect="1"/>
          </p:cNvPicPr>
          <p:nvPr/>
        </p:nvPicPr>
        <p:blipFill>
          <a:blip r:embed="rId2"/>
          <a:stretch>
            <a:fillRect/>
          </a:stretch>
        </p:blipFill>
        <p:spPr>
          <a:xfrm>
            <a:off x="4696692" y="1088523"/>
            <a:ext cx="6733307" cy="4182188"/>
          </a:xfrm>
          <a:prstGeom prst="rect">
            <a:avLst/>
          </a:prstGeom>
        </p:spPr>
      </p:pic>
    </p:spTree>
    <p:extLst>
      <p:ext uri="{BB962C8B-B14F-4D97-AF65-F5344CB8AC3E}">
        <p14:creationId xmlns:p14="http://schemas.microsoft.com/office/powerpoint/2010/main" val="1056007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1033-6F4C-E511-23B7-CB63BAE12976}"/>
              </a:ext>
            </a:extLst>
          </p:cNvPr>
          <p:cNvSpPr>
            <a:spLocks noGrp="1"/>
          </p:cNvSpPr>
          <p:nvPr>
            <p:ph type="title"/>
          </p:nvPr>
        </p:nvSpPr>
        <p:spPr/>
        <p:txBody>
          <a:bodyPr/>
          <a:lstStyle/>
          <a:p>
            <a:r>
              <a:rPr lang="en-IN">
                <a:latin typeface="Neue Haas Grotesk Text Pro (Body)"/>
              </a:rPr>
              <a:t> Is my data memorable?</a:t>
            </a:r>
            <a:endParaRPr lang="en-US">
              <a:latin typeface="Neue Haas Grotesk Text Pro (Body)"/>
            </a:endParaRPr>
          </a:p>
        </p:txBody>
      </p:sp>
      <p:sp>
        <p:nvSpPr>
          <p:cNvPr id="3" name="Content Placeholder 2">
            <a:extLst>
              <a:ext uri="{FF2B5EF4-FFF2-40B4-BE49-F238E27FC236}">
                <a16:creationId xmlns:a16="http://schemas.microsoft.com/office/drawing/2014/main" id="{EE325F8D-75AC-EC5A-DB3C-D4A09560A403}"/>
              </a:ext>
            </a:extLst>
          </p:cNvPr>
          <p:cNvSpPr>
            <a:spLocks noGrp="1"/>
          </p:cNvSpPr>
          <p:nvPr>
            <p:ph idx="1"/>
          </p:nvPr>
        </p:nvSpPr>
        <p:spPr>
          <a:xfrm>
            <a:off x="565150" y="1641231"/>
            <a:ext cx="10923465" cy="4360984"/>
          </a:xfrm>
        </p:spPr>
        <p:txBody>
          <a:bodyPr>
            <a:normAutofit fontScale="92500"/>
          </a:bodyPr>
          <a:lstStyle/>
          <a:p>
            <a:r>
              <a:rPr lang="en-IN"/>
              <a:t>Making information stick with your audience can be a challenging task, even if you have presented the facts in a clear and concise manner. </a:t>
            </a:r>
          </a:p>
          <a:p>
            <a:r>
              <a:rPr lang="en-IN"/>
              <a:t>Use repetition: Repeating important information or key points throughout your presentation can help reinforce those concepts and make them more memorable</a:t>
            </a:r>
          </a:p>
          <a:p>
            <a:r>
              <a:rPr lang="en-IN"/>
              <a:t>Use visuals: Visual aids, such as diagrams, graphs, and images, can help break up the text and make your information more engaging and memorable.</a:t>
            </a:r>
          </a:p>
          <a:p>
            <a:r>
              <a:rPr lang="en-IN"/>
              <a:t>Use storytelling: People are more likely to remember information that is presented in the form of a story.</a:t>
            </a:r>
          </a:p>
          <a:p>
            <a:r>
              <a:rPr lang="en-IN"/>
              <a:t>Use analogies: Analogies can help make complex ideas more accessible and easier to understand.</a:t>
            </a:r>
            <a:endParaRPr lang="en-US">
              <a:solidFill>
                <a:schemeClr val="tx1"/>
              </a:solidFill>
              <a:latin typeface="Georgia"/>
              <a:ea typeface="Georgia"/>
              <a:cs typeface="Georgia"/>
              <a:sym typeface="Georgia"/>
            </a:endParaRPr>
          </a:p>
        </p:txBody>
      </p:sp>
    </p:spTree>
    <p:extLst>
      <p:ext uri="{BB962C8B-B14F-4D97-AF65-F5344CB8AC3E}">
        <p14:creationId xmlns:p14="http://schemas.microsoft.com/office/powerpoint/2010/main" val="3447684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4AF3-FA2D-E80F-DD2B-509B44298B9C}"/>
              </a:ext>
            </a:extLst>
          </p:cNvPr>
          <p:cNvSpPr>
            <a:spLocks noGrp="1"/>
          </p:cNvSpPr>
          <p:nvPr>
            <p:ph type="title"/>
          </p:nvPr>
        </p:nvSpPr>
        <p:spPr/>
        <p:txBody>
          <a:bodyPr/>
          <a:lstStyle/>
          <a:p>
            <a:r>
              <a:rPr lang="en-IN">
                <a:latin typeface="Neue Haas Grotesk Text Pro (Body)"/>
              </a:rPr>
              <a:t> Are my data memorable?</a:t>
            </a:r>
            <a:endParaRPr lang="en-US">
              <a:latin typeface="Neue Haas Grotesk Text Pro (Body)"/>
            </a:endParaRPr>
          </a:p>
        </p:txBody>
      </p:sp>
      <p:sp>
        <p:nvSpPr>
          <p:cNvPr id="3" name="Content Placeholder 2">
            <a:extLst>
              <a:ext uri="{FF2B5EF4-FFF2-40B4-BE49-F238E27FC236}">
                <a16:creationId xmlns:a16="http://schemas.microsoft.com/office/drawing/2014/main" id="{15EE09D8-AD71-77F5-B619-4DC79DA74185}"/>
              </a:ext>
            </a:extLst>
          </p:cNvPr>
          <p:cNvSpPr>
            <a:spLocks noGrp="1"/>
          </p:cNvSpPr>
          <p:nvPr>
            <p:ph idx="1"/>
          </p:nvPr>
        </p:nvSpPr>
        <p:spPr>
          <a:xfrm>
            <a:off x="565150" y="1582615"/>
            <a:ext cx="10958635" cy="4504495"/>
          </a:xfrm>
        </p:spPr>
        <p:txBody>
          <a:bodyPr>
            <a:normAutofit lnSpcReduction="10000"/>
          </a:bodyPr>
          <a:lstStyle/>
          <a:p>
            <a:pPr marL="285750" indent="-285750">
              <a:buFont typeface="Wingdings" pitchFamily="2" charset="2"/>
              <a:buChar char="Ø"/>
            </a:pPr>
            <a:r>
              <a:rPr lang="en-IN"/>
              <a:t>Imagine a series of mountains representing different values or quantities. Each mountain represents a different data point or category, and the height of the mountain represents the magnitude or value of that data point. </a:t>
            </a:r>
          </a:p>
          <a:p>
            <a:pPr marL="0" indent="0">
              <a:buNone/>
            </a:pPr>
            <a:endParaRPr lang="en-IN"/>
          </a:p>
          <a:p>
            <a:pPr marL="285750" indent="-285750">
              <a:buFont typeface="Wingdings" pitchFamily="2" charset="2"/>
              <a:buChar char="Ø"/>
            </a:pPr>
            <a:r>
              <a:rPr lang="en-IN"/>
              <a:t>By using this metaphor, you can visually demonstrate the scale and magnitude of the data in a way that is easy to understand and remember.</a:t>
            </a:r>
          </a:p>
          <a:p>
            <a:pPr marL="0" indent="0">
              <a:buNone/>
            </a:pPr>
            <a:endParaRPr lang="en-IN"/>
          </a:p>
          <a:p>
            <a:pPr marL="285750" indent="-285750">
              <a:buFont typeface="Wingdings" pitchFamily="2" charset="2"/>
              <a:buChar char="Ø"/>
            </a:pPr>
            <a:r>
              <a:rPr lang="en-IN"/>
              <a:t>A metaphor can be a powerful tool to help your audience understand and connect with your ideas by using something they already know and care about.</a:t>
            </a:r>
            <a:endParaRPr lang="en-US">
              <a:solidFill>
                <a:schemeClr val="tx1"/>
              </a:solidFill>
              <a:latin typeface="Calibri" panose="020F0502020204030204" pitchFamily="34" charset="0"/>
              <a:ea typeface="Georgia"/>
              <a:cs typeface="Calibri" panose="020F0502020204030204" pitchFamily="34" charset="0"/>
              <a:sym typeface="Georgia"/>
            </a:endParaRPr>
          </a:p>
          <a:p>
            <a:endParaRPr lang="en-US"/>
          </a:p>
        </p:txBody>
      </p:sp>
    </p:spTree>
    <p:extLst>
      <p:ext uri="{BB962C8B-B14F-4D97-AF65-F5344CB8AC3E}">
        <p14:creationId xmlns:p14="http://schemas.microsoft.com/office/powerpoint/2010/main" val="4126701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2EA8-62F2-D405-5A25-8706F88A8DA3}"/>
              </a:ext>
            </a:extLst>
          </p:cNvPr>
          <p:cNvSpPr>
            <a:spLocks noGrp="1"/>
          </p:cNvSpPr>
          <p:nvPr>
            <p:ph type="title"/>
          </p:nvPr>
        </p:nvSpPr>
        <p:spPr>
          <a:xfrm>
            <a:off x="565150" y="252307"/>
            <a:ext cx="7335835" cy="898567"/>
          </a:xfrm>
        </p:spPr>
        <p:txBody>
          <a:bodyPr>
            <a:normAutofit fontScale="90000"/>
          </a:bodyPr>
          <a:lstStyle/>
          <a:p>
            <a:r>
              <a:rPr lang="en-IN">
                <a:latin typeface="Neue Haas Grotesk Text Pro (Body)"/>
              </a:rPr>
              <a:t>Learning Outcomes</a:t>
            </a:r>
            <a:br>
              <a:rPr lang="en-IN">
                <a:latin typeface="Neue Haas Grotesk Text Pro (Body)"/>
              </a:rPr>
            </a:br>
            <a:endParaRPr lang="en-US">
              <a:latin typeface="Neue Haas Grotesk Text Pro (Body)"/>
            </a:endParaRPr>
          </a:p>
        </p:txBody>
      </p:sp>
      <p:sp>
        <p:nvSpPr>
          <p:cNvPr id="3" name="Content Placeholder 2">
            <a:extLst>
              <a:ext uri="{FF2B5EF4-FFF2-40B4-BE49-F238E27FC236}">
                <a16:creationId xmlns:a16="http://schemas.microsoft.com/office/drawing/2014/main" id="{2D8FA2EC-507F-2B38-A537-32FFF4FAD00B}"/>
              </a:ext>
            </a:extLst>
          </p:cNvPr>
          <p:cNvSpPr>
            <a:spLocks noGrp="1"/>
          </p:cNvSpPr>
          <p:nvPr>
            <p:ph idx="1"/>
          </p:nvPr>
        </p:nvSpPr>
        <p:spPr>
          <a:xfrm>
            <a:off x="620809" y="1628394"/>
            <a:ext cx="9919601" cy="3601212"/>
          </a:xfrm>
        </p:spPr>
        <p:txBody>
          <a:bodyPr vert="horz" lIns="91440" tIns="45720" rIns="91440" bIns="45720" rtlCol="0" anchor="t">
            <a:normAutofit/>
          </a:bodyPr>
          <a:lstStyle/>
          <a:p>
            <a:r>
              <a:rPr lang="en-US" sz="1800"/>
              <a:t>Evaluate the context in which data will be presented or circulated and decide how to best render the data in a way that is easy for the audience to understand.</a:t>
            </a:r>
          </a:p>
          <a:p>
            <a:r>
              <a:rPr lang="en-US" sz="1800"/>
              <a:t>Choose the appropriate type of chart or table based on the type of relationship being emphasized and the message being conveyed.</a:t>
            </a:r>
          </a:p>
          <a:p>
            <a:r>
              <a:rPr lang="en-US" sz="1800"/>
              <a:t>Highlight the most important items in the data to ensure the audience can follow the train of thought and focus on the right elements.</a:t>
            </a:r>
          </a:p>
          <a:p>
            <a:r>
              <a:rPr lang="en-US" sz="1800"/>
              <a:t>Ensure that visuals accurately reflect the numbers and avoid using unnecessary visual clutter that may dilute or misrepresent information.</a:t>
            </a:r>
          </a:p>
          <a:p>
            <a:r>
              <a:rPr lang="en-US" sz="1800"/>
              <a:t>Create memorable data visuals by using meaningful visual metaphors that trigger a visceral response and tie insights to something the audience already knows and cares about.</a:t>
            </a:r>
          </a:p>
          <a:p>
            <a:endParaRPr lang="en-US" sz="1800"/>
          </a:p>
        </p:txBody>
      </p:sp>
    </p:spTree>
    <p:extLst>
      <p:ext uri="{BB962C8B-B14F-4D97-AF65-F5344CB8AC3E}">
        <p14:creationId xmlns:p14="http://schemas.microsoft.com/office/powerpoint/2010/main" val="3503654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D194C728-2ABD-D374-9B23-02493020966E}"/>
              </a:ext>
            </a:extLst>
          </p:cNvPr>
          <p:cNvSpPr>
            <a:spLocks noGrp="1"/>
          </p:cNvSpPr>
          <p:nvPr>
            <p:ph idx="1"/>
          </p:nvPr>
        </p:nvSpPr>
        <p:spPr>
          <a:xfrm>
            <a:off x="5224243" y="2160016"/>
            <a:ext cx="6400999" cy="3601212"/>
          </a:xfrm>
        </p:spPr>
        <p:txBody>
          <a:bodyPr>
            <a:normAutofit/>
          </a:bodyPr>
          <a:lstStyle/>
          <a:p>
            <a:pPr marL="0" indent="0">
              <a:buNone/>
            </a:pPr>
            <a:r>
              <a:rPr lang="en-US" sz="6000" b="1">
                <a:latin typeface="Calibri" panose="020F0502020204030204" pitchFamily="34" charset="0"/>
                <a:cs typeface="Calibri" panose="020F0502020204030204" pitchFamily="34" charset="0"/>
              </a:rPr>
              <a:t>QUESTIONS?</a:t>
            </a:r>
            <a:endParaRPr lang="en-US" sz="6000"/>
          </a:p>
        </p:txBody>
      </p:sp>
      <p:pic>
        <p:nvPicPr>
          <p:cNvPr id="5" name="Picture 4" descr="Question marks in a line and one question mark is lit">
            <a:extLst>
              <a:ext uri="{FF2B5EF4-FFF2-40B4-BE49-F238E27FC236}">
                <a16:creationId xmlns:a16="http://schemas.microsoft.com/office/drawing/2014/main" id="{9C5DD3F2-5F75-680C-C851-869F250E0603}"/>
              </a:ext>
            </a:extLst>
          </p:cNvPr>
          <p:cNvPicPr>
            <a:picLocks noChangeAspect="1"/>
          </p:cNvPicPr>
          <p:nvPr/>
        </p:nvPicPr>
        <p:blipFill rotWithShape="1">
          <a:blip r:embed="rId2"/>
          <a:srcRect l="4877" r="49792" b="-2"/>
          <a:stretch/>
        </p:blipFill>
        <p:spPr>
          <a:xfrm>
            <a:off x="20" y="1"/>
            <a:ext cx="4657325"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664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D494B-BFA5-4C4B-5A7E-95315C7572C9}"/>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Thank you </a:t>
            </a:r>
          </a:p>
        </p:txBody>
      </p:sp>
      <p:grpSp>
        <p:nvGrpSpPr>
          <p:cNvPr id="39" name="Group 38">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0"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Graphic 5" descr="Smiling Face with No Fill">
            <a:extLst>
              <a:ext uri="{FF2B5EF4-FFF2-40B4-BE49-F238E27FC236}">
                <a16:creationId xmlns:a16="http://schemas.microsoft.com/office/drawing/2014/main" id="{6E373B28-2AB1-BA06-2004-F6CB7DEF58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8232" y="2169236"/>
            <a:ext cx="3712134" cy="3712134"/>
          </a:xfrm>
          <a:prstGeom prst="rect">
            <a:avLst/>
          </a:prstGeom>
        </p:spPr>
      </p:pic>
      <p:cxnSp>
        <p:nvCxnSpPr>
          <p:cNvPr id="45" name="Straight Connector 44">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88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F08926-F5AA-F64C-252A-A24935A83729}"/>
              </a:ext>
            </a:extLst>
          </p:cNvPr>
          <p:cNvSpPr txBox="1">
            <a:spLocks/>
          </p:cNvSpPr>
          <p:nvPr/>
        </p:nvSpPr>
        <p:spPr>
          <a:xfrm>
            <a:off x="1524000" y="247464"/>
            <a:ext cx="9144000" cy="13716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282828"/>
                </a:solidFill>
                <a:latin typeface="Neue Haas Grotesk Text Pro (Body)"/>
                <a:cs typeface="Calibri" panose="020F0502020204030204" pitchFamily="34" charset="0"/>
              </a:rPr>
              <a:t>Visualization that really works</a:t>
            </a:r>
            <a:endParaRPr lang="en-US">
              <a:latin typeface="Neue Haas Grotesk Text Pro (Body)"/>
            </a:endParaRPr>
          </a:p>
        </p:txBody>
      </p:sp>
      <p:sp>
        <p:nvSpPr>
          <p:cNvPr id="5" name="Content Placeholder 2">
            <a:extLst>
              <a:ext uri="{FF2B5EF4-FFF2-40B4-BE49-F238E27FC236}">
                <a16:creationId xmlns:a16="http://schemas.microsoft.com/office/drawing/2014/main" id="{1F50FF3F-25E8-8E1E-D3C0-6E6C27F3F862}"/>
              </a:ext>
            </a:extLst>
          </p:cNvPr>
          <p:cNvSpPr txBox="1">
            <a:spLocks/>
          </p:cNvSpPr>
          <p:nvPr/>
        </p:nvSpPr>
        <p:spPr>
          <a:xfrm>
            <a:off x="2728636" y="3676464"/>
            <a:ext cx="3367364" cy="30182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a:t>Issues? </a:t>
            </a:r>
          </a:p>
          <a:p>
            <a:r>
              <a:rPr lang="en-US" sz="1400" b="0">
                <a:effectLst/>
                <a:ea typeface="+mn-lt"/>
                <a:cs typeface="+mn-lt"/>
              </a:rPr>
              <a:t>Convenient</a:t>
            </a:r>
            <a:r>
              <a:rPr lang="en-US" sz="1400">
                <a:ea typeface="+mn-lt"/>
                <a:cs typeface="+mn-lt"/>
              </a:rPr>
              <a:t> results in graphics that are barely sufficient </a:t>
            </a:r>
            <a:r>
              <a:rPr lang="en-US" sz="1400" b="0" i="0">
                <a:effectLst/>
                <a:ea typeface="+mn-lt"/>
                <a:cs typeface="+mn-lt"/>
              </a:rPr>
              <a:t>or, worse</a:t>
            </a:r>
            <a:r>
              <a:rPr lang="en-US" sz="1400">
                <a:ea typeface="+mn-lt"/>
                <a:cs typeface="+mn-lt"/>
              </a:rPr>
              <a:t> yet</a:t>
            </a:r>
            <a:r>
              <a:rPr lang="en-US" sz="1400" b="0" i="0">
                <a:effectLst/>
                <a:ea typeface="+mn-lt"/>
                <a:cs typeface="+mn-lt"/>
              </a:rPr>
              <a:t>, </a:t>
            </a:r>
            <a:r>
              <a:rPr lang="en-US" sz="1400">
                <a:ea typeface="+mn-lt"/>
                <a:cs typeface="+mn-lt"/>
              </a:rPr>
              <a:t>ineffectual</a:t>
            </a:r>
            <a:r>
              <a:rPr lang="en-US" sz="1400" b="0" i="0">
                <a:effectLst/>
                <a:ea typeface="+mn-lt"/>
                <a:cs typeface="+mn-lt"/>
              </a:rPr>
              <a:t>.</a:t>
            </a:r>
            <a:r>
              <a:rPr lang="en-US" sz="1400">
                <a:ea typeface="+mn-lt"/>
                <a:cs typeface="+mn-lt"/>
              </a:rPr>
              <a:t> </a:t>
            </a:r>
            <a:endParaRPr lang="en-US"/>
          </a:p>
          <a:p>
            <a:r>
              <a:rPr lang="en-US" sz="1400">
                <a:ea typeface="+mn-lt"/>
                <a:cs typeface="+mn-lt"/>
              </a:rPr>
              <a:t>The idea, not </a:t>
            </a:r>
            <a:r>
              <a:rPr lang="en-US" sz="1400" b="0" i="0">
                <a:effectLst/>
                <a:ea typeface="+mn-lt"/>
                <a:cs typeface="+mn-lt"/>
              </a:rPr>
              <a:t>the </a:t>
            </a:r>
            <a:r>
              <a:rPr lang="en-US" sz="1400">
                <a:ea typeface="+mn-lt"/>
                <a:cs typeface="+mn-lt"/>
              </a:rPr>
              <a:t>numbers, is what we're after</a:t>
            </a:r>
            <a:r>
              <a:rPr lang="en-US" sz="1400" b="0" i="0">
                <a:effectLst/>
                <a:ea typeface="+mn-lt"/>
                <a:cs typeface="+mn-lt"/>
              </a:rPr>
              <a:t>!</a:t>
            </a:r>
            <a:r>
              <a:rPr lang="en-US" sz="1400">
                <a:ea typeface="+mn-lt"/>
                <a:cs typeface="+mn-lt"/>
              </a:rPr>
              <a:t> </a:t>
            </a:r>
          </a:p>
        </p:txBody>
      </p:sp>
      <p:sp>
        <p:nvSpPr>
          <p:cNvPr id="6" name="Content Placeholder 2">
            <a:extLst>
              <a:ext uri="{FF2B5EF4-FFF2-40B4-BE49-F238E27FC236}">
                <a16:creationId xmlns:a16="http://schemas.microsoft.com/office/drawing/2014/main" id="{3B415EF7-2E41-F22C-6149-6EBCD406C00E}"/>
              </a:ext>
            </a:extLst>
          </p:cNvPr>
          <p:cNvSpPr txBox="1">
            <a:spLocks/>
          </p:cNvSpPr>
          <p:nvPr/>
        </p:nvSpPr>
        <p:spPr>
          <a:xfrm>
            <a:off x="7361074" y="4812720"/>
            <a:ext cx="4282285" cy="149664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b="0" i="0">
              <a:solidFill>
                <a:srgbClr val="282828"/>
              </a:solidFill>
              <a:effectLst/>
              <a:latin typeface="Calibri" panose="020F0502020204030204" pitchFamily="34" charset="0"/>
              <a:cs typeface="Calibri" panose="020F0502020204030204" pitchFamily="34" charset="0"/>
            </a:endParaRPr>
          </a:p>
          <a:p>
            <a:pPr marL="0" indent="0">
              <a:buNone/>
            </a:pPr>
            <a:r>
              <a:rPr lang="en-US" sz="1400" b="0" i="0">
                <a:effectLst/>
                <a:ea typeface="+mn-lt"/>
                <a:cs typeface="+mn-lt"/>
              </a:rPr>
              <a:t>Visual communication is not a </a:t>
            </a:r>
            <a:r>
              <a:rPr lang="en-US" sz="1400">
                <a:ea typeface="+mn-lt"/>
                <a:cs typeface="+mn-lt"/>
              </a:rPr>
              <a:t>single </a:t>
            </a:r>
            <a:r>
              <a:rPr lang="en-US" sz="1400" b="0" i="0">
                <a:effectLst/>
                <a:ea typeface="+mn-lt"/>
                <a:cs typeface="+mn-lt"/>
              </a:rPr>
              <a:t>action but rather</a:t>
            </a:r>
            <a:r>
              <a:rPr lang="en-US" sz="1400">
                <a:ea typeface="+mn-lt"/>
                <a:cs typeface="+mn-lt"/>
              </a:rPr>
              <a:t> a collection of related acts</a:t>
            </a:r>
            <a:r>
              <a:rPr lang="en-US" sz="1400" b="0" i="0">
                <a:effectLst/>
                <a:ea typeface="+mn-lt"/>
                <a:cs typeface="+mn-lt"/>
              </a:rPr>
              <a:t>, each </a:t>
            </a:r>
            <a:r>
              <a:rPr lang="en-US" sz="1400">
                <a:ea typeface="+mn-lt"/>
                <a:cs typeface="+mn-lt"/>
              </a:rPr>
              <a:t>requiring a unique set </a:t>
            </a:r>
            <a:r>
              <a:rPr lang="en-US" sz="1400" b="0" i="0">
                <a:effectLst/>
                <a:ea typeface="+mn-lt"/>
                <a:cs typeface="+mn-lt"/>
              </a:rPr>
              <a:t>of planning, resources, and </a:t>
            </a:r>
            <a:r>
              <a:rPr lang="en-US" sz="1400">
                <a:ea typeface="+mn-lt"/>
                <a:cs typeface="+mn-lt"/>
              </a:rPr>
              <a:t>abilities</a:t>
            </a:r>
            <a:r>
              <a:rPr lang="en-US" sz="1400" b="0" i="0">
                <a:effectLst/>
                <a:ea typeface="+mn-lt"/>
                <a:cs typeface="+mn-lt"/>
              </a:rPr>
              <a:t>.</a:t>
            </a:r>
            <a:r>
              <a:rPr lang="en-US" sz="1400">
                <a:ea typeface="+mn-lt"/>
                <a:cs typeface="+mn-lt"/>
              </a:rPr>
              <a:t> </a:t>
            </a:r>
            <a:endParaRPr lang="en-US"/>
          </a:p>
        </p:txBody>
      </p:sp>
      <p:pic>
        <p:nvPicPr>
          <p:cNvPr id="7" name="Picture 6" descr="Text&#10;&#10;Description automatically generated">
            <a:extLst>
              <a:ext uri="{FF2B5EF4-FFF2-40B4-BE49-F238E27FC236}">
                <a16:creationId xmlns:a16="http://schemas.microsoft.com/office/drawing/2014/main" id="{1E5E2ACD-07BF-F552-4CDC-9B5D0BF33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3705" y="3446200"/>
            <a:ext cx="1659387" cy="1394931"/>
          </a:xfrm>
          <a:prstGeom prst="rect">
            <a:avLst/>
          </a:prstGeom>
        </p:spPr>
      </p:pic>
      <p:pic>
        <p:nvPicPr>
          <p:cNvPr id="8" name="Picture 7" descr="Diagram">
            <a:extLst>
              <a:ext uri="{FF2B5EF4-FFF2-40B4-BE49-F238E27FC236}">
                <a16:creationId xmlns:a16="http://schemas.microsoft.com/office/drawing/2014/main" id="{59967B9F-A1CC-9CC5-1B72-28EBAD14F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097" y="933264"/>
            <a:ext cx="4499104" cy="2426962"/>
          </a:xfrm>
          <a:prstGeom prst="rect">
            <a:avLst/>
          </a:prstGeom>
        </p:spPr>
      </p:pic>
      <p:pic>
        <p:nvPicPr>
          <p:cNvPr id="9" name="Picture 8" descr="Diagram&#10;&#10;Description automatically generated">
            <a:extLst>
              <a:ext uri="{FF2B5EF4-FFF2-40B4-BE49-F238E27FC236}">
                <a16:creationId xmlns:a16="http://schemas.microsoft.com/office/drawing/2014/main" id="{A0E774B7-95D7-1CD1-AC2C-8FF550A201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009" y="4010762"/>
            <a:ext cx="2491105" cy="1660737"/>
          </a:xfrm>
          <a:prstGeom prst="rect">
            <a:avLst/>
          </a:prstGeom>
        </p:spPr>
      </p:pic>
      <p:sp>
        <p:nvSpPr>
          <p:cNvPr id="10" name="Content Placeholder 2">
            <a:extLst>
              <a:ext uri="{FF2B5EF4-FFF2-40B4-BE49-F238E27FC236}">
                <a16:creationId xmlns:a16="http://schemas.microsoft.com/office/drawing/2014/main" id="{B5A432C3-3E04-DD61-9C9F-CF29982DBDA7}"/>
              </a:ext>
            </a:extLst>
          </p:cNvPr>
          <p:cNvSpPr>
            <a:spLocks noGrp="1"/>
          </p:cNvSpPr>
          <p:nvPr/>
        </p:nvSpPr>
        <p:spPr>
          <a:xfrm>
            <a:off x="218009" y="1325780"/>
            <a:ext cx="2712382" cy="1304170"/>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j-lt"/>
                <a:ea typeface="+mj-ea"/>
                <a:cs typeface="+mj-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j-lt"/>
                <a:ea typeface="+mj-ea"/>
                <a:cs typeface="+mj-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j-lt"/>
                <a:ea typeface="+mj-ea"/>
                <a:cs typeface="+mj-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j-lt"/>
                <a:ea typeface="+mj-ea"/>
                <a:cs typeface="+mj-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j-lt"/>
                <a:ea typeface="+mj-ea"/>
                <a:cs typeface="+mj-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j-lt"/>
                <a:ea typeface="+mj-ea"/>
                <a:cs typeface="+mj-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j-lt"/>
                <a:ea typeface="+mj-ea"/>
                <a:cs typeface="+mj-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j-lt"/>
                <a:ea typeface="+mj-ea"/>
                <a:cs typeface="+mj-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j-lt"/>
                <a:ea typeface="+mj-ea"/>
                <a:cs typeface="+mj-cs"/>
              </a:defRPr>
            </a:lvl9pPr>
          </a:lstStyle>
          <a:p>
            <a:pPr marL="0" indent="0">
              <a:buNone/>
            </a:pPr>
            <a:r>
              <a:rPr lang="en-US" sz="1600"/>
              <a:t>Previously: Nice skill to have                                         </a:t>
            </a:r>
          </a:p>
        </p:txBody>
      </p:sp>
      <p:sp>
        <p:nvSpPr>
          <p:cNvPr id="11" name="Arrow: Right 1">
            <a:extLst>
              <a:ext uri="{FF2B5EF4-FFF2-40B4-BE49-F238E27FC236}">
                <a16:creationId xmlns:a16="http://schemas.microsoft.com/office/drawing/2014/main" id="{90E89907-4821-FCD5-DD6A-210DA0B26BF7}"/>
              </a:ext>
            </a:extLst>
          </p:cNvPr>
          <p:cNvSpPr/>
          <p:nvPr/>
        </p:nvSpPr>
        <p:spPr>
          <a:xfrm>
            <a:off x="2845138" y="124639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sp>
        <p:nvSpPr>
          <p:cNvPr id="12" name="Content Placeholder 2">
            <a:extLst>
              <a:ext uri="{FF2B5EF4-FFF2-40B4-BE49-F238E27FC236}">
                <a16:creationId xmlns:a16="http://schemas.microsoft.com/office/drawing/2014/main" id="{4E2A654D-2642-E342-5836-E5D6D04C5E6E}"/>
              </a:ext>
            </a:extLst>
          </p:cNvPr>
          <p:cNvSpPr txBox="1">
            <a:spLocks/>
          </p:cNvSpPr>
          <p:nvPr/>
        </p:nvSpPr>
        <p:spPr>
          <a:xfrm>
            <a:off x="4245647" y="1326096"/>
            <a:ext cx="2205028" cy="325231"/>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ormAutofit lnSpcReduction="10000"/>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0" indent="0">
              <a:buFont typeface="Arial" panose="020B0604020202020204" pitchFamily="34" charset="0"/>
              <a:buNone/>
            </a:pPr>
            <a:r>
              <a:rPr lang="en-US" sz="1600"/>
              <a:t>Now: Must have skill</a:t>
            </a:r>
          </a:p>
        </p:txBody>
      </p:sp>
      <p:sp>
        <p:nvSpPr>
          <p:cNvPr id="13" name="Content Placeholder 2">
            <a:extLst>
              <a:ext uri="{FF2B5EF4-FFF2-40B4-BE49-F238E27FC236}">
                <a16:creationId xmlns:a16="http://schemas.microsoft.com/office/drawing/2014/main" id="{70872B58-910A-DA67-CAAE-1781482E2DCC}"/>
              </a:ext>
            </a:extLst>
          </p:cNvPr>
          <p:cNvSpPr txBox="1">
            <a:spLocks/>
          </p:cNvSpPr>
          <p:nvPr/>
        </p:nvSpPr>
        <p:spPr>
          <a:xfrm>
            <a:off x="4670179" y="1839065"/>
            <a:ext cx="2074099" cy="2135492"/>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0" indent="0">
              <a:buFont typeface="Arial" panose="020B0604020202020204" pitchFamily="34" charset="0"/>
              <a:buNone/>
            </a:pPr>
            <a:r>
              <a:rPr lang="en-US" sz="1400">
                <a:solidFill>
                  <a:srgbClr val="FF0000"/>
                </a:solidFill>
              </a:rPr>
              <a:t>             </a:t>
            </a:r>
            <a:r>
              <a:rPr lang="en-US" sz="1400">
                <a:solidFill>
                  <a:srgbClr val="FF0000"/>
                </a:solidFill>
                <a:latin typeface="Calibri" panose="020F0502020204030204" pitchFamily="34" charset="0"/>
                <a:cs typeface="Calibri" panose="020F0502020204030204" pitchFamily="34" charset="0"/>
              </a:rPr>
              <a:t>Why? </a:t>
            </a:r>
          </a:p>
          <a:p>
            <a:pPr marL="0" indent="0">
              <a:buFont typeface="Arial" panose="020B0604020202020204" pitchFamily="34" charset="0"/>
              <a:buNone/>
            </a:pPr>
            <a:r>
              <a:rPr lang="en-US" sz="1400">
                <a:solidFill>
                  <a:srgbClr val="FF0000"/>
                </a:solidFill>
                <a:latin typeface="Calibri" panose="020F0502020204030204" pitchFamily="34" charset="0"/>
                <a:cs typeface="Calibri" panose="020F0502020204030204" pitchFamily="34" charset="0"/>
              </a:rPr>
              <a:t>Large volume of data</a:t>
            </a:r>
          </a:p>
          <a:p>
            <a:pPr marL="0" indent="0">
              <a:buFont typeface="Arial" panose="020B0604020202020204" pitchFamily="34" charset="0"/>
              <a:buNone/>
            </a:pPr>
            <a:r>
              <a:rPr lang="en-US" sz="1400">
                <a:solidFill>
                  <a:srgbClr val="FF0000"/>
                </a:solidFill>
                <a:latin typeface="Calibri" panose="020F0502020204030204" pitchFamily="34" charset="0"/>
                <a:cs typeface="Calibri" panose="020F0502020204030204" pitchFamily="34" charset="0"/>
              </a:rPr>
              <a:t>High velocity of data</a:t>
            </a:r>
          </a:p>
          <a:p>
            <a:pPr marL="0" indent="0">
              <a:buFont typeface="Arial" panose="020B0604020202020204" pitchFamily="34" charset="0"/>
              <a:buNone/>
            </a:pPr>
            <a:r>
              <a:rPr lang="en-US" sz="1400">
                <a:solidFill>
                  <a:srgbClr val="FF0000"/>
                </a:solidFill>
                <a:latin typeface="Calibri" panose="020F0502020204030204" pitchFamily="34" charset="0"/>
                <a:cs typeface="Calibri" panose="020F0502020204030204" pitchFamily="34" charset="0"/>
              </a:rPr>
              <a:t>Affordable tools</a:t>
            </a:r>
          </a:p>
          <a:p>
            <a:pPr marL="0" indent="0">
              <a:buFont typeface="Arial" panose="020B0604020202020204" pitchFamily="34" charset="0"/>
              <a:buNone/>
            </a:pPr>
            <a:r>
              <a:rPr lang="en-US" sz="1400">
                <a:solidFill>
                  <a:srgbClr val="FF0000"/>
                </a:solidFill>
                <a:latin typeface="Calibri" panose="020F0502020204030204" pitchFamily="34" charset="0"/>
                <a:cs typeface="Calibri" panose="020F0502020204030204" pitchFamily="34" charset="0"/>
              </a:rPr>
              <a:t>Internet</a:t>
            </a:r>
          </a:p>
        </p:txBody>
      </p:sp>
    </p:spTree>
    <p:extLst>
      <p:ext uri="{BB962C8B-B14F-4D97-AF65-F5344CB8AC3E}">
        <p14:creationId xmlns:p14="http://schemas.microsoft.com/office/powerpoint/2010/main" val="195696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AE22-5FA1-EFF7-B0A6-C8E2DC8EE0BF}"/>
              </a:ext>
            </a:extLst>
          </p:cNvPr>
          <p:cNvSpPr>
            <a:spLocks noGrp="1"/>
          </p:cNvSpPr>
          <p:nvPr>
            <p:ph type="title"/>
          </p:nvPr>
        </p:nvSpPr>
        <p:spPr/>
        <p:txBody>
          <a:bodyPr>
            <a:normAutofit fontScale="90000"/>
          </a:bodyPr>
          <a:lstStyle/>
          <a:p>
            <a:r>
              <a:rPr lang="en-US" b="1">
                <a:solidFill>
                  <a:srgbClr val="282828"/>
                </a:solidFill>
                <a:latin typeface="Neue Haas Grotesk Text Pro (Body)"/>
                <a:cs typeface="Calibri" panose="020F0502020204030204" pitchFamily="34" charset="0"/>
              </a:rPr>
              <a:t>How and Where to start?</a:t>
            </a:r>
            <a:br>
              <a:rPr lang="en-US">
                <a:latin typeface="Neue Haas Grotesk Text Pro (Body)"/>
              </a:rPr>
            </a:br>
            <a:endParaRPr lang="en-US">
              <a:latin typeface="Neue Haas Grotesk Text Pro (Body)"/>
            </a:endParaRPr>
          </a:p>
        </p:txBody>
      </p:sp>
      <p:graphicFrame>
        <p:nvGraphicFramePr>
          <p:cNvPr id="9" name="Content Placeholder 2">
            <a:extLst>
              <a:ext uri="{FF2B5EF4-FFF2-40B4-BE49-F238E27FC236}">
                <a16:creationId xmlns:a16="http://schemas.microsoft.com/office/drawing/2014/main" id="{34D1B9D1-539D-9991-5C83-BB1E9CA9C7CE}"/>
              </a:ext>
            </a:extLst>
          </p:cNvPr>
          <p:cNvGraphicFramePr>
            <a:graphicFrameLocks noGrp="1"/>
          </p:cNvGraphicFramePr>
          <p:nvPr>
            <p:ph idx="1"/>
            <p:extLst>
              <p:ext uri="{D42A27DB-BD31-4B8C-83A1-F6EECF244321}">
                <p14:modId xmlns:p14="http://schemas.microsoft.com/office/powerpoint/2010/main" val="3932769679"/>
              </p:ext>
            </p:extLst>
          </p:nvPr>
        </p:nvGraphicFramePr>
        <p:xfrm>
          <a:off x="199390" y="2190496"/>
          <a:ext cx="7335835"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C23E196E-F582-70FA-D7BD-3BCD4C330918}"/>
              </a:ext>
            </a:extLst>
          </p:cNvPr>
          <p:cNvSpPr txBox="1">
            <a:spLocks/>
          </p:cNvSpPr>
          <p:nvPr/>
        </p:nvSpPr>
        <p:spPr>
          <a:xfrm>
            <a:off x="1524000" y="365125"/>
            <a:ext cx="9144000" cy="73389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a:p>
        </p:txBody>
      </p:sp>
      <p:sp>
        <p:nvSpPr>
          <p:cNvPr id="5" name="Title 1">
            <a:extLst>
              <a:ext uri="{FF2B5EF4-FFF2-40B4-BE49-F238E27FC236}">
                <a16:creationId xmlns:a16="http://schemas.microsoft.com/office/drawing/2014/main" id="{C93BE707-9F7A-AA2B-FEED-19498209E63C}"/>
              </a:ext>
            </a:extLst>
          </p:cNvPr>
          <p:cNvSpPr txBox="1">
            <a:spLocks/>
          </p:cNvSpPr>
          <p:nvPr/>
        </p:nvSpPr>
        <p:spPr>
          <a:xfrm>
            <a:off x="7829865" y="2263894"/>
            <a:ext cx="4162745" cy="36012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solidFill>
                  <a:srgbClr val="282828"/>
                </a:solidFill>
                <a:latin typeface="Neue Haas Grotesk Text Pro (Body)"/>
                <a:ea typeface="Calibri"/>
                <a:cs typeface="Calibri"/>
              </a:rPr>
              <a:t>Am I </a:t>
            </a:r>
            <a:r>
              <a:rPr lang="en-US" sz="2000" b="1" i="1">
                <a:solidFill>
                  <a:srgbClr val="282828"/>
                </a:solidFill>
                <a:latin typeface="Neue Haas Grotesk Text Pro (Body)"/>
                <a:ea typeface="Calibri"/>
                <a:cs typeface="Calibri"/>
              </a:rPr>
              <a:t>declaring</a:t>
            </a:r>
            <a:r>
              <a:rPr lang="en-US" sz="2000" b="1">
                <a:solidFill>
                  <a:srgbClr val="282828"/>
                </a:solidFill>
                <a:latin typeface="Neue Haas Grotesk Text Pro (Body)"/>
                <a:ea typeface="Calibri"/>
                <a:cs typeface="Calibri"/>
              </a:rPr>
              <a:t> something or </a:t>
            </a:r>
            <a:r>
              <a:rPr lang="en-US" sz="2000" b="1" i="1">
                <a:solidFill>
                  <a:srgbClr val="282828"/>
                </a:solidFill>
                <a:latin typeface="Neue Haas Grotesk Text Pro (Body)"/>
                <a:ea typeface="Calibri"/>
                <a:cs typeface="Calibri"/>
              </a:rPr>
              <a:t>exploring</a:t>
            </a:r>
            <a:r>
              <a:rPr lang="en-US" sz="2000" b="1">
                <a:solidFill>
                  <a:srgbClr val="282828"/>
                </a:solidFill>
                <a:latin typeface="Neue Haas Grotesk Text Pro (Body)"/>
                <a:ea typeface="Calibri"/>
                <a:cs typeface="Calibri"/>
              </a:rPr>
              <a:t> something?</a:t>
            </a:r>
            <a:br>
              <a:rPr lang="en-US" sz="2000">
                <a:latin typeface="Neue Haas Grotesk Text Pro (Body)"/>
                <a:cs typeface="Calibri"/>
              </a:rPr>
            </a:br>
            <a:br>
              <a:rPr lang="en-US" sz="2000">
                <a:latin typeface="Neue Haas Grotesk Text Pro (Body)"/>
                <a:cs typeface="Calibri"/>
              </a:rPr>
            </a:br>
            <a:r>
              <a:rPr lang="en-US" sz="2000">
                <a:solidFill>
                  <a:srgbClr val="282828"/>
                </a:solidFill>
                <a:latin typeface="Neue Haas Grotesk Text Pro (Body)"/>
                <a:ea typeface="Calibri"/>
                <a:cs typeface="Calibri"/>
              </a:rPr>
              <a:t>If the first question identifies what you have, the second elicits what you’re doing:</a:t>
            </a:r>
            <a:endParaRPr lang="en-US" sz="5400">
              <a:latin typeface="Neue Haas Grotesk Text Pro (Body)"/>
            </a:endParaRPr>
          </a:p>
          <a:p>
            <a:endParaRPr lang="en-US" sz="2000">
              <a:solidFill>
                <a:srgbClr val="282828"/>
              </a:solidFill>
              <a:latin typeface="Neue Haas Grotesk Text Pro (Body)"/>
              <a:ea typeface="Calibri"/>
              <a:cs typeface="Calibri"/>
            </a:endParaRPr>
          </a:p>
          <a:p>
            <a:r>
              <a:rPr lang="en-US" sz="2000">
                <a:solidFill>
                  <a:srgbClr val="282828"/>
                </a:solidFill>
                <a:latin typeface="Neue Haas Grotesk Text Pro (Body)"/>
                <a:ea typeface="Calibri"/>
                <a:cs typeface="Calibri"/>
              </a:rPr>
              <a:t>Declarative- Communicating Information</a:t>
            </a:r>
            <a:endParaRPr lang="en-US" sz="5400">
              <a:latin typeface="Neue Haas Grotesk Text Pro (Body)"/>
            </a:endParaRPr>
          </a:p>
          <a:p>
            <a:endParaRPr lang="en-US" sz="2000">
              <a:solidFill>
                <a:srgbClr val="282828"/>
              </a:solidFill>
              <a:latin typeface="Neue Haas Grotesk Text Pro (Body)"/>
              <a:ea typeface="Calibri"/>
              <a:cs typeface="Calibri"/>
            </a:endParaRPr>
          </a:p>
          <a:p>
            <a:r>
              <a:rPr lang="en-US" sz="2000">
                <a:solidFill>
                  <a:srgbClr val="282828"/>
                </a:solidFill>
                <a:latin typeface="Neue Haas Grotesk Text Pro (Body)"/>
                <a:ea typeface="Calibri"/>
                <a:cs typeface="Calibri"/>
              </a:rPr>
              <a:t>Exploratory- Trying to figure something out</a:t>
            </a:r>
            <a:br>
              <a:rPr lang="en-US" sz="1600">
                <a:latin typeface="Neue Haas Grotesk Text Pro (Body)"/>
                <a:cs typeface="Calibri" panose="020F0502020204030204" pitchFamily="34" charset="0"/>
              </a:rPr>
            </a:br>
            <a:br>
              <a:rPr lang="en-US" sz="1600">
                <a:latin typeface="Neue Haas Grotesk Text Pro (Body)"/>
                <a:cs typeface="Calibri" panose="020F0502020204030204" pitchFamily="34" charset="0"/>
              </a:rPr>
            </a:br>
            <a:endParaRPr lang="en-US" sz="1600">
              <a:latin typeface="Neue Haas Grotesk Text Pro (Body)"/>
              <a:cs typeface="Calibri" panose="020F0502020204030204" pitchFamily="34" charset="0"/>
            </a:endParaRPr>
          </a:p>
        </p:txBody>
      </p:sp>
      <p:pic>
        <p:nvPicPr>
          <p:cNvPr id="6" name="Picture 5" descr="Icon&#10;&#10;Description automatically generated">
            <a:extLst>
              <a:ext uri="{FF2B5EF4-FFF2-40B4-BE49-F238E27FC236}">
                <a16:creationId xmlns:a16="http://schemas.microsoft.com/office/drawing/2014/main" id="{DEEB9371-0181-AE07-6BD5-A17F8FEB08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0994" y="365125"/>
            <a:ext cx="1722399" cy="1722399"/>
          </a:xfrm>
          <a:prstGeom prst="rect">
            <a:avLst/>
          </a:prstGeom>
        </p:spPr>
      </p:pic>
    </p:spTree>
    <p:extLst>
      <p:ext uri="{BB962C8B-B14F-4D97-AF65-F5344CB8AC3E}">
        <p14:creationId xmlns:p14="http://schemas.microsoft.com/office/powerpoint/2010/main" val="310718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349C23-9446-32B3-702C-3EB143F5D9B8}"/>
              </a:ext>
            </a:extLst>
          </p:cNvPr>
          <p:cNvSpPr>
            <a:spLocks noGrp="1"/>
          </p:cNvSpPr>
          <p:nvPr>
            <p:ph idx="1"/>
          </p:nvPr>
        </p:nvSpPr>
        <p:spPr>
          <a:xfrm>
            <a:off x="285750" y="391330"/>
            <a:ext cx="8385810" cy="6121653"/>
          </a:xfrm>
        </p:spPr>
        <p:txBody>
          <a:bodyPr vert="horz" lIns="91440" tIns="45720" rIns="91440" bIns="45720" rtlCol="0" anchor="t">
            <a:normAutofit fontScale="92500" lnSpcReduction="20000"/>
          </a:bodyPr>
          <a:lstStyle/>
          <a:p>
            <a:r>
              <a:rPr lang="en-US">
                <a:ea typeface="+mn-lt"/>
                <a:cs typeface="+mn-lt"/>
              </a:rPr>
              <a:t>The questions about the nature and purpose of visual communication can be used to create a 2x2 matrix that defines four different types of visual communication. These four types are:</a:t>
            </a:r>
          </a:p>
          <a:p>
            <a:pPr>
              <a:buFont typeface="Arial" panose="020B0604020202020204" pitchFamily="34" charset="0"/>
              <a:buChar char="•"/>
            </a:pPr>
            <a:endParaRPr lang="en-US">
              <a:ea typeface="+mn-lt"/>
              <a:cs typeface="+mn-lt"/>
            </a:endParaRPr>
          </a:p>
          <a:p>
            <a:pPr marL="285750" indent="-285750">
              <a:buFont typeface="Arial"/>
              <a:buChar char="•"/>
            </a:pPr>
            <a:r>
              <a:rPr lang="en-US">
                <a:ea typeface="+mn-lt"/>
                <a:cs typeface="+mn-lt"/>
              </a:rPr>
              <a:t>Idea illustration, which involves using visual communication to clarify and explain ideas.</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Idea generation, which involves using visual communication to generate new ideas and explore possibilities.</a:t>
            </a:r>
          </a:p>
          <a:p>
            <a:pPr marL="0" indent="0">
              <a:buNone/>
            </a:pPr>
            <a:endParaRPr lang="en-US">
              <a:ea typeface="+mn-lt"/>
              <a:cs typeface="+mn-lt"/>
            </a:endParaRPr>
          </a:p>
          <a:p>
            <a:pPr marL="285750" indent="-285750">
              <a:buFont typeface="Arial"/>
              <a:buChar char="•"/>
            </a:pPr>
            <a:r>
              <a:rPr lang="en-US">
                <a:ea typeface="+mn-lt"/>
                <a:cs typeface="+mn-lt"/>
              </a:rPr>
              <a:t>Visual discovery, which involves using visual communication to analyze and interpret data and uncover new insights.</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Everyday data visualization, which involves using visual communication to present data in a clear and accessible way for everyday use.</a:t>
            </a:r>
          </a:p>
          <a:p>
            <a:endParaRPr lang="en-US"/>
          </a:p>
        </p:txBody>
      </p:sp>
      <p:pic>
        <p:nvPicPr>
          <p:cNvPr id="4" name="Content Placeholder 3">
            <a:extLst>
              <a:ext uri="{FF2B5EF4-FFF2-40B4-BE49-F238E27FC236}">
                <a16:creationId xmlns:a16="http://schemas.microsoft.com/office/drawing/2014/main" id="{B721C0E3-29CB-C97E-9BA5-A42B5DDFE211}"/>
              </a:ext>
            </a:extLst>
          </p:cNvPr>
          <p:cNvPicPr>
            <a:picLocks noChangeAspect="1"/>
          </p:cNvPicPr>
          <p:nvPr/>
        </p:nvPicPr>
        <p:blipFill>
          <a:blip r:embed="rId2"/>
          <a:stretch>
            <a:fillRect/>
          </a:stretch>
        </p:blipFill>
        <p:spPr>
          <a:xfrm>
            <a:off x="8671560" y="1875282"/>
            <a:ext cx="3314121" cy="3107436"/>
          </a:xfrm>
          <a:prstGeom prst="rect">
            <a:avLst/>
          </a:prstGeom>
        </p:spPr>
      </p:pic>
    </p:spTree>
    <p:extLst>
      <p:ext uri="{BB962C8B-B14F-4D97-AF65-F5344CB8AC3E}">
        <p14:creationId xmlns:p14="http://schemas.microsoft.com/office/powerpoint/2010/main" val="118841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3E168-27EA-4259-7ED2-F9E3DCE35E09}"/>
              </a:ext>
            </a:extLst>
          </p:cNvPr>
          <p:cNvSpPr>
            <a:spLocks noGrp="1"/>
          </p:cNvSpPr>
          <p:nvPr>
            <p:ph type="title"/>
          </p:nvPr>
        </p:nvSpPr>
        <p:spPr>
          <a:xfrm>
            <a:off x="3803650" y="770890"/>
            <a:ext cx="6224585" cy="1268984"/>
          </a:xfrm>
        </p:spPr>
        <p:txBody>
          <a:bodyPr>
            <a:normAutofit/>
          </a:bodyPr>
          <a:lstStyle/>
          <a:p>
            <a:pPr>
              <a:lnSpc>
                <a:spcPct val="90000"/>
              </a:lnSpc>
            </a:pPr>
            <a:r>
              <a:rPr lang="en-US" b="1">
                <a:latin typeface="Neue Haas Grotesk Text Pro (Body)"/>
                <a:cs typeface="Calibri" panose="020F0502020204030204" pitchFamily="34" charset="0"/>
              </a:rPr>
              <a:t>Idea Generation</a:t>
            </a:r>
            <a:br>
              <a:rPr lang="en-US">
                <a:latin typeface="Neue Haas Grotesk Text Pro (Body)"/>
              </a:rPr>
            </a:br>
            <a:endParaRPr lang="en-US">
              <a:latin typeface="Neue Haas Grotesk Text Pro (Body)"/>
            </a:endParaRPr>
          </a:p>
        </p:txBody>
      </p:sp>
      <p:cxnSp>
        <p:nvCxnSpPr>
          <p:cNvPr id="11" name="Straight Connector 10">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A484B4C-02CB-39A8-F19D-06A65D3E2CE2}"/>
              </a:ext>
            </a:extLst>
          </p:cNvPr>
          <p:cNvGraphicFramePr>
            <a:graphicFrameLocks noGrp="1"/>
          </p:cNvGraphicFramePr>
          <p:nvPr>
            <p:ph idx="1"/>
            <p:extLst>
              <p:ext uri="{D42A27DB-BD31-4B8C-83A1-F6EECF244321}">
                <p14:modId xmlns:p14="http://schemas.microsoft.com/office/powerpoint/2010/main" val="2619574804"/>
              </p:ext>
            </p:extLst>
          </p:nvPr>
        </p:nvGraphicFramePr>
        <p:xfrm>
          <a:off x="967562" y="1960884"/>
          <a:ext cx="10249787" cy="3800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061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0">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1"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AE4CC9F8-DDCC-99D0-8940-0EE6D23D065C}"/>
              </a:ext>
            </a:extLst>
          </p:cNvPr>
          <p:cNvSpPr>
            <a:spLocks noGrp="1"/>
          </p:cNvSpPr>
          <p:nvPr>
            <p:ph idx="1"/>
          </p:nvPr>
        </p:nvSpPr>
        <p:spPr>
          <a:xfrm>
            <a:off x="5958697" y="1473064"/>
            <a:ext cx="5953893" cy="4796164"/>
          </a:xfrm>
        </p:spPr>
        <p:txBody>
          <a:bodyPr vert="horz" lIns="91440" tIns="45720" rIns="91440" bIns="45720" rtlCol="0" anchor="t">
            <a:normAutofit/>
          </a:bodyPr>
          <a:lstStyle/>
          <a:p>
            <a:pPr>
              <a:lnSpc>
                <a:spcPct val="90000"/>
              </a:lnSpc>
            </a:pPr>
            <a:r>
              <a:rPr lang="en-US" sz="1700">
                <a:ea typeface="+mn-lt"/>
                <a:cs typeface="+mn-lt"/>
              </a:rPr>
              <a:t>The use of visualization as an idea generation tool is a powerful way to help individuals work through complex problems and generate new ideas</a:t>
            </a:r>
          </a:p>
          <a:p>
            <a:pPr>
              <a:lnSpc>
                <a:spcPct val="90000"/>
              </a:lnSpc>
            </a:pPr>
            <a:endParaRPr lang="en-US" sz="1700">
              <a:ea typeface="+mn-lt"/>
              <a:cs typeface="+mn-lt"/>
            </a:endParaRPr>
          </a:p>
          <a:p>
            <a:pPr>
              <a:lnSpc>
                <a:spcPct val="90000"/>
              </a:lnSpc>
            </a:pPr>
            <a:r>
              <a:rPr lang="en-US" sz="1700">
                <a:ea typeface="+mn-lt"/>
                <a:cs typeface="+mn-lt"/>
              </a:rPr>
              <a:t>The use of visualization in this context relies on the power of visual representation to help individuals work through complex or ambiguous ideas.</a:t>
            </a:r>
          </a:p>
          <a:p>
            <a:pPr>
              <a:lnSpc>
                <a:spcPct val="90000"/>
              </a:lnSpc>
            </a:pPr>
            <a:endParaRPr lang="en-US" sz="1700">
              <a:ea typeface="+mn-lt"/>
              <a:cs typeface="+mn-lt"/>
            </a:endParaRPr>
          </a:p>
          <a:p>
            <a:pPr>
              <a:lnSpc>
                <a:spcPct val="90000"/>
              </a:lnSpc>
            </a:pPr>
            <a:r>
              <a:rPr lang="en-US" sz="1700">
                <a:ea typeface="+mn-lt"/>
                <a:cs typeface="+mn-lt"/>
              </a:rPr>
              <a:t>This process of visualization can help individuals to move from ambiguity to clarity by breaking down complex information into more manageable pieces. </a:t>
            </a:r>
            <a:endParaRPr lang="en-US"/>
          </a:p>
          <a:p>
            <a:pPr>
              <a:lnSpc>
                <a:spcPct val="90000"/>
              </a:lnSpc>
            </a:pPr>
            <a:endParaRPr lang="en-US" sz="1700">
              <a:ea typeface="+mn-lt"/>
              <a:cs typeface="+mn-lt"/>
            </a:endParaRPr>
          </a:p>
          <a:p>
            <a:pPr>
              <a:lnSpc>
                <a:spcPct val="90000"/>
              </a:lnSpc>
            </a:pPr>
            <a:r>
              <a:rPr lang="en-US" sz="1700">
                <a:ea typeface="+mn-lt"/>
                <a:cs typeface="+mn-lt"/>
              </a:rPr>
              <a:t>As they work through the visual representation, they may identify new patterns or connections, leading to new insights and ideas.</a:t>
            </a:r>
            <a:endParaRPr lang="en-US" sz="1700">
              <a:latin typeface="Century Gothic"/>
              <a:cs typeface="Calibri" panose="020F0502020204030204" pitchFamily="34" charset="0"/>
            </a:endParaRPr>
          </a:p>
          <a:p>
            <a:pPr>
              <a:lnSpc>
                <a:spcPct val="90000"/>
              </a:lnSpc>
            </a:pPr>
            <a:endParaRPr lang="en-US" sz="1100"/>
          </a:p>
        </p:txBody>
      </p:sp>
      <p:pic>
        <p:nvPicPr>
          <p:cNvPr id="25" name="Picture 4" descr="A white board with writing on it&#10;&#10;Description automatically generated with low confidence">
            <a:extLst>
              <a:ext uri="{FF2B5EF4-FFF2-40B4-BE49-F238E27FC236}">
                <a16:creationId xmlns:a16="http://schemas.microsoft.com/office/drawing/2014/main" id="{2B1506D6-C2CB-04B1-CC8B-38C0C2F214E8}"/>
              </a:ext>
            </a:extLst>
          </p:cNvPr>
          <p:cNvPicPr>
            <a:picLocks noChangeAspect="1"/>
          </p:cNvPicPr>
          <p:nvPr/>
        </p:nvPicPr>
        <p:blipFill rotWithShape="1">
          <a:blip r:embed="rId2"/>
          <a:srcRect l="13829" r="29353"/>
          <a:stretch/>
        </p:blipFill>
        <p:spPr>
          <a:xfrm>
            <a:off x="20" y="1"/>
            <a:ext cx="5805310" cy="6857999"/>
          </a:xfrm>
          <a:prstGeom prst="rect">
            <a:avLst/>
          </a:prstGeom>
        </p:spPr>
      </p:pic>
      <p:cxnSp>
        <p:nvCxnSpPr>
          <p:cNvPr id="26"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69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1FCBB614-885E-A9D4-4652-5F1645DAC404}"/>
              </a:ext>
            </a:extLst>
          </p:cNvPr>
          <p:cNvGraphicFramePr>
            <a:graphicFrameLocks noGrp="1"/>
          </p:cNvGraphicFramePr>
          <p:nvPr>
            <p:ph idx="1"/>
            <p:extLst>
              <p:ext uri="{D42A27DB-BD31-4B8C-83A1-F6EECF244321}">
                <p14:modId xmlns:p14="http://schemas.microsoft.com/office/powerpoint/2010/main" val="38979367"/>
              </p:ext>
            </p:extLst>
          </p:nvPr>
        </p:nvGraphicFramePr>
        <p:xfrm>
          <a:off x="1443567" y="1318260"/>
          <a:ext cx="9378418" cy="4633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EA978C7D-804F-9582-78A6-5C6A77E43344}"/>
              </a:ext>
            </a:extLst>
          </p:cNvPr>
          <p:cNvSpPr txBox="1">
            <a:spLocks/>
          </p:cNvSpPr>
          <p:nvPr/>
        </p:nvSpPr>
        <p:spPr>
          <a:xfrm>
            <a:off x="838200" y="365125"/>
            <a:ext cx="10515600" cy="107985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a:latin typeface="Neue Haas Grotesk Text Pro (Body)"/>
                <a:cs typeface="Calibri" panose="020F0502020204030204" pitchFamily="34" charset="0"/>
              </a:rPr>
              <a:t>Idea illustration</a:t>
            </a:r>
          </a:p>
        </p:txBody>
      </p:sp>
    </p:spTree>
    <p:extLst>
      <p:ext uri="{BB962C8B-B14F-4D97-AF65-F5344CB8AC3E}">
        <p14:creationId xmlns:p14="http://schemas.microsoft.com/office/powerpoint/2010/main" val="220403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Punchcard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2770</Words>
  <Application>Microsoft Macintosh PowerPoint</Application>
  <PresentationFormat>Widescreen</PresentationFormat>
  <Paragraphs>223</Paragraphs>
  <Slides>36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Century Gothic</vt:lpstr>
      <vt:lpstr>Courier New</vt:lpstr>
      <vt:lpstr>Georgia</vt:lpstr>
      <vt:lpstr>Neue Haas Grotesk Text Pro</vt:lpstr>
      <vt:lpstr>Neue Haas Grotesk Text Pro (Body)</vt:lpstr>
      <vt:lpstr>Tiempos Text</vt:lpstr>
      <vt:lpstr>Wingdings</vt:lpstr>
      <vt:lpstr>Wingdings 3</vt:lpstr>
      <vt:lpstr>PunchcardVTI</vt:lpstr>
      <vt:lpstr>Our Topics:  Visualization That Really Works  The Quick and Dirty on Visualization</vt:lpstr>
      <vt:lpstr>Visualizations That Really Work  </vt:lpstr>
      <vt:lpstr>Learning Objectives</vt:lpstr>
      <vt:lpstr>PowerPoint Presentation</vt:lpstr>
      <vt:lpstr>How and Where to start? </vt:lpstr>
      <vt:lpstr>PowerPoint Presentation</vt:lpstr>
      <vt:lpstr>Idea Generation </vt:lpstr>
      <vt:lpstr>PowerPoint Presentation</vt:lpstr>
      <vt:lpstr>PowerPoint Presentation</vt:lpstr>
      <vt:lpstr>Idea Illustration</vt:lpstr>
      <vt:lpstr>What if Idea Illustration does not go well?</vt:lpstr>
      <vt:lpstr>Visual Discovery</vt:lpstr>
      <vt:lpstr>Visual Discovery</vt:lpstr>
      <vt:lpstr>Visual Discovery</vt:lpstr>
      <vt:lpstr>Visual Discovery</vt:lpstr>
      <vt:lpstr>Everyday DataViz</vt:lpstr>
      <vt:lpstr>Everyday DataViz</vt:lpstr>
      <vt:lpstr>Everyday DataViz</vt:lpstr>
      <vt:lpstr>Learning Outcomes</vt:lpstr>
      <vt:lpstr>The Quick and Dirty on Data Visualization </vt:lpstr>
      <vt:lpstr>Learning Objectives</vt:lpstr>
      <vt:lpstr>The quick and dirty on data visualization</vt:lpstr>
      <vt:lpstr>Am I presenting or circulating the Data?</vt:lpstr>
      <vt:lpstr>How do we do this??</vt:lpstr>
      <vt:lpstr>PowerPoint Presentation</vt:lpstr>
      <vt:lpstr>Am I using the right kind of chart or table?</vt:lpstr>
      <vt:lpstr>PowerPoint Presentation</vt:lpstr>
      <vt:lpstr>What message am I trying to convey?</vt:lpstr>
      <vt:lpstr>PowerPoint Presentation</vt:lpstr>
      <vt:lpstr>Do my visuals accurately reflect the numbers?</vt:lpstr>
      <vt:lpstr>PowerPoint Presentation</vt:lpstr>
      <vt:lpstr> Is my data memorable?</vt:lpstr>
      <vt:lpstr> Are my data memorable?</vt:lpstr>
      <vt:lpstr>Learning Outcomes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Topics:  Visualization that really works  The quick and dirty on visualization</dc:title>
  <dc:creator>Chauhan, Prithvi</dc:creator>
  <cp:lastModifiedBy>Chauhan, Prithvi</cp:lastModifiedBy>
  <cp:revision>1</cp:revision>
  <dcterms:created xsi:type="dcterms:W3CDTF">2023-02-18T18:09:46Z</dcterms:created>
  <dcterms:modified xsi:type="dcterms:W3CDTF">2023-02-21T21:17:39Z</dcterms:modified>
</cp:coreProperties>
</file>