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7" r:id="rId2"/>
    <p:sldId id="260" r:id="rId3"/>
    <p:sldId id="290" r:id="rId4"/>
    <p:sldId id="289" r:id="rId5"/>
    <p:sldId id="280" r:id="rId6"/>
    <p:sldId id="261" r:id="rId7"/>
    <p:sldId id="262" r:id="rId8"/>
    <p:sldId id="263" r:id="rId9"/>
    <p:sldId id="264" r:id="rId10"/>
    <p:sldId id="265" r:id="rId11"/>
    <p:sldId id="267" r:id="rId12"/>
    <p:sldId id="279" r:id="rId13"/>
    <p:sldId id="281" r:id="rId14"/>
    <p:sldId id="286" r:id="rId15"/>
    <p:sldId id="277" r:id="rId16"/>
    <p:sldId id="266" r:id="rId17"/>
    <p:sldId id="268" r:id="rId18"/>
    <p:sldId id="287" r:id="rId19"/>
    <p:sldId id="288" r:id="rId20"/>
    <p:sldId id="291" r:id="rId21"/>
    <p:sldId id="25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p:scale>
          <a:sx n="100" d="100"/>
          <a:sy n="100" d="100"/>
        </p:scale>
        <p:origin x="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2A87FE-3B81-43A0-9DE4-D471A56A5C80}"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FB4D6A-B083-49BA-B1F3-087F6C1E8A8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59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2A87FE-3B81-43A0-9DE4-D471A56A5C80}"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FB4D6A-B083-49BA-B1F3-087F6C1E8A8E}" type="slidenum">
              <a:rPr lang="en-IN" smtClean="0"/>
              <a:t>‹#›</a:t>
            </a:fld>
            <a:endParaRPr lang="en-IN"/>
          </a:p>
        </p:txBody>
      </p:sp>
    </p:spTree>
    <p:extLst>
      <p:ext uri="{BB962C8B-B14F-4D97-AF65-F5344CB8AC3E}">
        <p14:creationId xmlns:p14="http://schemas.microsoft.com/office/powerpoint/2010/main" val="380613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2A87FE-3B81-43A0-9DE4-D471A56A5C80}"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FB4D6A-B083-49BA-B1F3-087F6C1E8A8E}" type="slidenum">
              <a:rPr lang="en-IN" smtClean="0"/>
              <a:t>‹#›</a:t>
            </a:fld>
            <a:endParaRPr lang="en-IN"/>
          </a:p>
        </p:txBody>
      </p:sp>
    </p:spTree>
    <p:extLst>
      <p:ext uri="{BB962C8B-B14F-4D97-AF65-F5344CB8AC3E}">
        <p14:creationId xmlns:p14="http://schemas.microsoft.com/office/powerpoint/2010/main" val="275362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2A87FE-3B81-43A0-9DE4-D471A56A5C80}"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FB4D6A-B083-49BA-B1F3-087F6C1E8A8E}" type="slidenum">
              <a:rPr lang="en-IN" smtClean="0"/>
              <a:t>‹#›</a:t>
            </a:fld>
            <a:endParaRPr lang="en-IN"/>
          </a:p>
        </p:txBody>
      </p:sp>
    </p:spTree>
    <p:extLst>
      <p:ext uri="{BB962C8B-B14F-4D97-AF65-F5344CB8AC3E}">
        <p14:creationId xmlns:p14="http://schemas.microsoft.com/office/powerpoint/2010/main" val="1442345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2A87FE-3B81-43A0-9DE4-D471A56A5C80}"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FB4D6A-B083-49BA-B1F3-087F6C1E8A8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343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2A87FE-3B81-43A0-9DE4-D471A56A5C80}"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FB4D6A-B083-49BA-B1F3-087F6C1E8A8E}" type="slidenum">
              <a:rPr lang="en-IN" smtClean="0"/>
              <a:t>‹#›</a:t>
            </a:fld>
            <a:endParaRPr lang="en-IN"/>
          </a:p>
        </p:txBody>
      </p:sp>
    </p:spTree>
    <p:extLst>
      <p:ext uri="{BB962C8B-B14F-4D97-AF65-F5344CB8AC3E}">
        <p14:creationId xmlns:p14="http://schemas.microsoft.com/office/powerpoint/2010/main" val="86492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2A87FE-3B81-43A0-9DE4-D471A56A5C80}" type="datetimeFigureOut">
              <a:rPr lang="en-IN" smtClean="0"/>
              <a:t>24-04-2023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FB4D6A-B083-49BA-B1F3-087F6C1E8A8E}" type="slidenum">
              <a:rPr lang="en-IN" smtClean="0"/>
              <a:t>‹#›</a:t>
            </a:fld>
            <a:endParaRPr lang="en-IN"/>
          </a:p>
        </p:txBody>
      </p:sp>
    </p:spTree>
    <p:extLst>
      <p:ext uri="{BB962C8B-B14F-4D97-AF65-F5344CB8AC3E}">
        <p14:creationId xmlns:p14="http://schemas.microsoft.com/office/powerpoint/2010/main" val="3014219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2A87FE-3B81-43A0-9DE4-D471A56A5C80}" type="datetimeFigureOut">
              <a:rPr lang="en-IN" smtClean="0"/>
              <a:t>24-04-2023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FB4D6A-B083-49BA-B1F3-087F6C1E8A8E}" type="slidenum">
              <a:rPr lang="en-IN" smtClean="0"/>
              <a:t>‹#›</a:t>
            </a:fld>
            <a:endParaRPr lang="en-IN"/>
          </a:p>
        </p:txBody>
      </p:sp>
    </p:spTree>
    <p:extLst>
      <p:ext uri="{BB962C8B-B14F-4D97-AF65-F5344CB8AC3E}">
        <p14:creationId xmlns:p14="http://schemas.microsoft.com/office/powerpoint/2010/main" val="319594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92A87FE-3B81-43A0-9DE4-D471A56A5C80}" type="datetimeFigureOut">
              <a:rPr lang="en-IN" smtClean="0"/>
              <a:t>24-04-2023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8FB4D6A-B083-49BA-B1F3-087F6C1E8A8E}" type="slidenum">
              <a:rPr lang="en-IN" smtClean="0"/>
              <a:t>‹#›</a:t>
            </a:fld>
            <a:endParaRPr lang="en-IN"/>
          </a:p>
        </p:txBody>
      </p:sp>
    </p:spTree>
    <p:extLst>
      <p:ext uri="{BB962C8B-B14F-4D97-AF65-F5344CB8AC3E}">
        <p14:creationId xmlns:p14="http://schemas.microsoft.com/office/powerpoint/2010/main" val="1386990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2A87FE-3B81-43A0-9DE4-D471A56A5C80}" type="datetimeFigureOut">
              <a:rPr lang="en-IN" smtClean="0"/>
              <a:t>24-04-2023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8FB4D6A-B083-49BA-B1F3-087F6C1E8A8E}" type="slidenum">
              <a:rPr lang="en-IN" smtClean="0"/>
              <a:t>‹#›</a:t>
            </a:fld>
            <a:endParaRPr lang="en-IN"/>
          </a:p>
        </p:txBody>
      </p:sp>
    </p:spTree>
    <p:extLst>
      <p:ext uri="{BB962C8B-B14F-4D97-AF65-F5344CB8AC3E}">
        <p14:creationId xmlns:p14="http://schemas.microsoft.com/office/powerpoint/2010/main" val="237159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92A87FE-3B81-43A0-9DE4-D471A56A5C80}" type="datetimeFigureOut">
              <a:rPr lang="en-IN" smtClean="0"/>
              <a:t>24-04-2023</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8FB4D6A-B083-49BA-B1F3-087F6C1E8A8E}" type="slidenum">
              <a:rPr lang="en-IN" smtClean="0"/>
              <a:t>‹#›</a:t>
            </a:fld>
            <a:endParaRPr lang="en-IN"/>
          </a:p>
        </p:txBody>
      </p:sp>
    </p:spTree>
    <p:extLst>
      <p:ext uri="{BB962C8B-B14F-4D97-AF65-F5344CB8AC3E}">
        <p14:creationId xmlns:p14="http://schemas.microsoft.com/office/powerpoint/2010/main" val="778358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2A87FE-3B81-43A0-9DE4-D471A56A5C80}" type="datetimeFigureOut">
              <a:rPr lang="en-IN" smtClean="0"/>
              <a:t>24-04-2023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8FB4D6A-B083-49BA-B1F3-087F6C1E8A8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75947"/>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3C002ED-9165-4E3E-041F-BD2BB6F4BBA7}"/>
              </a:ext>
            </a:extLst>
          </p:cNvPr>
          <p:cNvSpPr>
            <a:spLocks noGrp="1"/>
          </p:cNvSpPr>
          <p:nvPr>
            <p:ph type="body" idx="1"/>
          </p:nvPr>
        </p:nvSpPr>
        <p:spPr>
          <a:xfrm>
            <a:off x="2556412" y="658029"/>
            <a:ext cx="6953670" cy="954181"/>
          </a:xfrm>
        </p:spPr>
        <p:txBody>
          <a:bodyPr>
            <a:normAutofit fontScale="85000" lnSpcReduction="10000"/>
          </a:bodyPr>
          <a:lstStyle/>
          <a:p>
            <a:pPr algn="ctr"/>
            <a:r>
              <a:rPr lang="en-US" sz="5400" dirty="0"/>
              <a:t>Student Placement Data</a:t>
            </a:r>
            <a:endParaRPr lang="en-IN" sz="5400" dirty="0"/>
          </a:p>
        </p:txBody>
      </p:sp>
      <p:sp>
        <p:nvSpPr>
          <p:cNvPr id="4" name="Content Placeholder 3">
            <a:extLst>
              <a:ext uri="{FF2B5EF4-FFF2-40B4-BE49-F238E27FC236}">
                <a16:creationId xmlns:a16="http://schemas.microsoft.com/office/drawing/2014/main" id="{E7FFC0EC-2B91-DB9F-E156-47186B3DA08C}"/>
              </a:ext>
            </a:extLst>
          </p:cNvPr>
          <p:cNvSpPr>
            <a:spLocks noGrp="1"/>
          </p:cNvSpPr>
          <p:nvPr>
            <p:ph sz="half" idx="2"/>
          </p:nvPr>
        </p:nvSpPr>
        <p:spPr>
          <a:xfrm>
            <a:off x="1375180" y="3429000"/>
            <a:ext cx="5157787" cy="3684588"/>
          </a:xfrm>
        </p:spPr>
        <p:txBody>
          <a:bodyPr/>
          <a:lstStyle/>
          <a:p>
            <a:pPr marL="0" indent="0">
              <a:buNone/>
            </a:pPr>
            <a:r>
              <a:rPr lang="en-US" sz="3200" b="1" dirty="0"/>
              <a:t>Group F:</a:t>
            </a:r>
          </a:p>
          <a:p>
            <a:r>
              <a:rPr lang="en-US" dirty="0"/>
              <a:t>Arjun Singh Pathania</a:t>
            </a:r>
          </a:p>
          <a:p>
            <a:r>
              <a:rPr lang="en-US" dirty="0"/>
              <a:t>Neha Jagtap</a:t>
            </a:r>
          </a:p>
          <a:p>
            <a:r>
              <a:rPr lang="en-US" dirty="0"/>
              <a:t>Nikhil Deore</a:t>
            </a:r>
            <a:endParaRPr lang="en-IN" dirty="0"/>
          </a:p>
        </p:txBody>
      </p:sp>
      <p:pic>
        <p:nvPicPr>
          <p:cNvPr id="6" name="Picture 5">
            <a:extLst>
              <a:ext uri="{FF2B5EF4-FFF2-40B4-BE49-F238E27FC236}">
                <a16:creationId xmlns:a16="http://schemas.microsoft.com/office/drawing/2014/main" id="{03385E68-44D9-BE61-C65C-56AB262BBE3E}"/>
              </a:ext>
            </a:extLst>
          </p:cNvPr>
          <p:cNvPicPr>
            <a:picLocks noChangeAspect="1"/>
          </p:cNvPicPr>
          <p:nvPr/>
        </p:nvPicPr>
        <p:blipFill>
          <a:blip r:embed="rId2"/>
          <a:stretch>
            <a:fillRect/>
          </a:stretch>
        </p:blipFill>
        <p:spPr>
          <a:xfrm>
            <a:off x="3872753" y="2438400"/>
            <a:ext cx="7466164" cy="3602487"/>
          </a:xfrm>
          <a:prstGeom prst="rect">
            <a:avLst/>
          </a:prstGeom>
        </p:spPr>
      </p:pic>
    </p:spTree>
    <p:extLst>
      <p:ext uri="{BB962C8B-B14F-4D97-AF65-F5344CB8AC3E}">
        <p14:creationId xmlns:p14="http://schemas.microsoft.com/office/powerpoint/2010/main" val="3349615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5BF59-AA2C-F7F0-7E23-F9D08DA5B43A}"/>
              </a:ext>
            </a:extLst>
          </p:cNvPr>
          <p:cNvSpPr>
            <a:spLocks noGrp="1"/>
          </p:cNvSpPr>
          <p:nvPr>
            <p:ph type="title"/>
          </p:nvPr>
        </p:nvSpPr>
        <p:spPr/>
        <p:txBody>
          <a:bodyPr>
            <a:normAutofit/>
          </a:bodyPr>
          <a:lstStyle/>
          <a:p>
            <a:pPr algn="ctr"/>
            <a:r>
              <a:rPr lang="en-US" sz="3200" dirty="0">
                <a:solidFill>
                  <a:schemeClr val="tx2"/>
                </a:solidFill>
                <a:latin typeface="+mn-lt"/>
              </a:rPr>
              <a:t>SPLITTING THE DATA INTO TEST DATA</a:t>
            </a:r>
            <a:endParaRPr lang="en-IN" sz="3200" dirty="0">
              <a:solidFill>
                <a:schemeClr val="tx2"/>
              </a:solidFill>
              <a:latin typeface="+mn-lt"/>
            </a:endParaRPr>
          </a:p>
        </p:txBody>
      </p:sp>
      <p:sp>
        <p:nvSpPr>
          <p:cNvPr id="5" name="Text Placeholder 4">
            <a:extLst>
              <a:ext uri="{FF2B5EF4-FFF2-40B4-BE49-F238E27FC236}">
                <a16:creationId xmlns:a16="http://schemas.microsoft.com/office/drawing/2014/main" id="{728B4940-3CA7-AA1D-8375-FCB794D7E1BE}"/>
              </a:ext>
            </a:extLst>
          </p:cNvPr>
          <p:cNvSpPr>
            <a:spLocks noGrp="1"/>
          </p:cNvSpPr>
          <p:nvPr>
            <p:ph type="body" idx="1"/>
          </p:nvPr>
        </p:nvSpPr>
        <p:spPr>
          <a:xfrm>
            <a:off x="6172200" y="3334541"/>
            <a:ext cx="5183188" cy="1325563"/>
          </a:xfrm>
        </p:spPr>
        <p:txBody>
          <a:bodyPr>
            <a:normAutofit/>
          </a:bodyPr>
          <a:lstStyle/>
          <a:p>
            <a:r>
              <a:rPr lang="en-IN" sz="1800" cap="none" dirty="0">
                <a:solidFill>
                  <a:schemeClr val="tx1"/>
                </a:solidFill>
              </a:rPr>
              <a:t>The data is separated into 2 datasets. The testing dataset consists of 1/3</a:t>
            </a:r>
            <a:r>
              <a:rPr lang="en-IN" sz="1800" cap="none" baseline="30000" dirty="0">
                <a:solidFill>
                  <a:schemeClr val="tx1"/>
                </a:solidFill>
              </a:rPr>
              <a:t>rd</a:t>
            </a:r>
            <a:r>
              <a:rPr lang="en-IN" sz="1800" cap="none" dirty="0">
                <a:solidFill>
                  <a:schemeClr val="tx1"/>
                </a:solidFill>
              </a:rPr>
              <a:t> of the total data which is 215 rows.   </a:t>
            </a:r>
          </a:p>
          <a:p>
            <a:endParaRPr lang="en-IN" dirty="0"/>
          </a:p>
        </p:txBody>
      </p:sp>
      <p:pic>
        <p:nvPicPr>
          <p:cNvPr id="12" name="Content Placeholder 11">
            <a:extLst>
              <a:ext uri="{FF2B5EF4-FFF2-40B4-BE49-F238E27FC236}">
                <a16:creationId xmlns:a16="http://schemas.microsoft.com/office/drawing/2014/main" id="{424BD630-C1E8-E67B-3115-3B3DC468033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3" y="1866112"/>
            <a:ext cx="4855975" cy="4454222"/>
          </a:xfrm>
        </p:spPr>
      </p:pic>
    </p:spTree>
    <p:extLst>
      <p:ext uri="{BB962C8B-B14F-4D97-AF65-F5344CB8AC3E}">
        <p14:creationId xmlns:p14="http://schemas.microsoft.com/office/powerpoint/2010/main" val="1719703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E9B3-DF1F-1941-1D45-F359D802D687}"/>
              </a:ext>
            </a:extLst>
          </p:cNvPr>
          <p:cNvSpPr>
            <a:spLocks noGrp="1"/>
          </p:cNvSpPr>
          <p:nvPr>
            <p:ph type="title"/>
          </p:nvPr>
        </p:nvSpPr>
        <p:spPr>
          <a:xfrm>
            <a:off x="2135738" y="334646"/>
            <a:ext cx="8186822" cy="1250314"/>
          </a:xfrm>
        </p:spPr>
        <p:txBody>
          <a:bodyPr>
            <a:normAutofit/>
          </a:bodyPr>
          <a:lstStyle/>
          <a:p>
            <a:pPr algn="ctr"/>
            <a:r>
              <a:rPr lang="en-US" sz="3200" b="1" dirty="0">
                <a:solidFill>
                  <a:schemeClr val="tx2"/>
                </a:solidFill>
                <a:latin typeface="+mn-lt"/>
              </a:rPr>
              <a:t>GROWING A TREE AND DISPLAY BASIC RESULTS</a:t>
            </a:r>
            <a:endParaRPr lang="en-IN" sz="3200" b="1" dirty="0">
              <a:solidFill>
                <a:schemeClr val="tx2"/>
              </a:solidFill>
              <a:latin typeface="+mn-lt"/>
            </a:endParaRPr>
          </a:p>
        </p:txBody>
      </p:sp>
      <p:sp>
        <p:nvSpPr>
          <p:cNvPr id="5" name="Text Placeholder 4">
            <a:extLst>
              <a:ext uri="{FF2B5EF4-FFF2-40B4-BE49-F238E27FC236}">
                <a16:creationId xmlns:a16="http://schemas.microsoft.com/office/drawing/2014/main" id="{1B668458-9813-915D-B5F6-8264DFAE4A69}"/>
              </a:ext>
            </a:extLst>
          </p:cNvPr>
          <p:cNvSpPr>
            <a:spLocks noGrp="1"/>
          </p:cNvSpPr>
          <p:nvPr>
            <p:ph type="body" idx="1"/>
          </p:nvPr>
        </p:nvSpPr>
        <p:spPr>
          <a:xfrm>
            <a:off x="7058025" y="3429000"/>
            <a:ext cx="4863358" cy="715168"/>
          </a:xfrm>
        </p:spPr>
        <p:txBody>
          <a:bodyPr>
            <a:normAutofit fontScale="25000" lnSpcReduction="20000"/>
          </a:bodyPr>
          <a:lstStyle/>
          <a:p>
            <a:pPr marL="342900" indent="-342900">
              <a:buFont typeface="Arial" panose="020B0604020202020204" pitchFamily="34" charset="0"/>
              <a:buChar char="•"/>
            </a:pPr>
            <a:r>
              <a:rPr lang="en-US" sz="7200" cap="none" dirty="0">
                <a:solidFill>
                  <a:schemeClr val="tx1"/>
                </a:solidFill>
              </a:rPr>
              <a:t>SSC percentage is the determining factor for decision tree</a:t>
            </a:r>
          </a:p>
          <a:p>
            <a:pPr marL="342900" indent="-342900">
              <a:buFont typeface="Arial" panose="020B0604020202020204" pitchFamily="34" charset="0"/>
              <a:buChar char="•"/>
            </a:pPr>
            <a:r>
              <a:rPr lang="en-US" sz="7200" cap="none" dirty="0">
                <a:solidFill>
                  <a:schemeClr val="tx1"/>
                </a:solidFill>
              </a:rPr>
              <a:t>Decision tree is divided into two categories below and above 60%. </a:t>
            </a:r>
          </a:p>
          <a:p>
            <a:pPr marL="342900" indent="-342900">
              <a:buFont typeface="Arial" panose="020B0604020202020204" pitchFamily="34" charset="0"/>
              <a:buChar char="•"/>
            </a:pPr>
            <a:endParaRPr lang="en-IN" dirty="0"/>
          </a:p>
        </p:txBody>
      </p:sp>
      <p:pic>
        <p:nvPicPr>
          <p:cNvPr id="8" name="Content Placeholder 7">
            <a:extLst>
              <a:ext uri="{FF2B5EF4-FFF2-40B4-BE49-F238E27FC236}">
                <a16:creationId xmlns:a16="http://schemas.microsoft.com/office/drawing/2014/main" id="{4A297AA0-7B93-6F57-9DBB-9343B09408E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1868364"/>
            <a:ext cx="5875337" cy="3121272"/>
          </a:xfrm>
        </p:spPr>
      </p:pic>
    </p:spTree>
    <p:extLst>
      <p:ext uri="{BB962C8B-B14F-4D97-AF65-F5344CB8AC3E}">
        <p14:creationId xmlns:p14="http://schemas.microsoft.com/office/powerpoint/2010/main" val="2278224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1413-46A5-EB5F-6774-8C10FE90D449}"/>
              </a:ext>
            </a:extLst>
          </p:cNvPr>
          <p:cNvSpPr>
            <a:spLocks noGrp="1"/>
          </p:cNvSpPr>
          <p:nvPr>
            <p:ph type="title"/>
          </p:nvPr>
        </p:nvSpPr>
        <p:spPr>
          <a:xfrm>
            <a:off x="344131" y="323970"/>
            <a:ext cx="11267440" cy="1325562"/>
          </a:xfrm>
        </p:spPr>
        <p:txBody>
          <a:bodyPr>
            <a:normAutofit fontScale="90000"/>
          </a:bodyPr>
          <a:lstStyle/>
          <a:p>
            <a:pPr algn="ctr"/>
            <a:r>
              <a:rPr lang="en-US" dirty="0">
                <a:solidFill>
                  <a:schemeClr val="tx2"/>
                </a:solidFill>
              </a:rPr>
              <a:t>PLOTTING A TREE AND MAKE AN INTERPRETATION</a:t>
            </a:r>
            <a:endParaRPr lang="en-IN" dirty="0">
              <a:solidFill>
                <a:schemeClr val="tx2"/>
              </a:solidFill>
            </a:endParaRPr>
          </a:p>
        </p:txBody>
      </p:sp>
      <p:sp>
        <p:nvSpPr>
          <p:cNvPr id="5" name="Text Placeholder 4">
            <a:extLst>
              <a:ext uri="{FF2B5EF4-FFF2-40B4-BE49-F238E27FC236}">
                <a16:creationId xmlns:a16="http://schemas.microsoft.com/office/drawing/2014/main" id="{0E3DDCC6-B044-A298-D1AF-4314DBC7F08B}"/>
              </a:ext>
            </a:extLst>
          </p:cNvPr>
          <p:cNvSpPr>
            <a:spLocks noGrp="1"/>
          </p:cNvSpPr>
          <p:nvPr>
            <p:ph type="body" idx="1"/>
          </p:nvPr>
        </p:nvSpPr>
        <p:spPr>
          <a:xfrm>
            <a:off x="7221197" y="3178174"/>
            <a:ext cx="4705884" cy="1325562"/>
          </a:xfrm>
        </p:spPr>
        <p:txBody>
          <a:bodyPr>
            <a:noAutofit/>
          </a:bodyPr>
          <a:lstStyle/>
          <a:p>
            <a:pPr marL="342900" indent="-342900">
              <a:buFont typeface="Arial" panose="020B0604020202020204" pitchFamily="34" charset="0"/>
              <a:buChar char="•"/>
            </a:pPr>
            <a:r>
              <a:rPr lang="en-IN" sz="1800" cap="none" dirty="0">
                <a:solidFill>
                  <a:schemeClr val="tx1"/>
                </a:solidFill>
              </a:rPr>
              <a:t>In this we have found the confusion matrix for decision tree</a:t>
            </a:r>
          </a:p>
          <a:p>
            <a:pPr marL="342900" indent="-342900">
              <a:buFont typeface="Arial" panose="020B0604020202020204" pitchFamily="34" charset="0"/>
              <a:buChar char="•"/>
            </a:pPr>
            <a:r>
              <a:rPr lang="en-US" sz="1800" cap="none" dirty="0">
                <a:solidFill>
                  <a:schemeClr val="tx1"/>
                </a:solidFill>
              </a:rPr>
              <a:t>Positive values for decision tree are 45(28+17)</a:t>
            </a:r>
          </a:p>
          <a:p>
            <a:pPr marL="342900" indent="-342900">
              <a:buFont typeface="Arial" panose="020B0604020202020204" pitchFamily="34" charset="0"/>
              <a:buChar char="•"/>
            </a:pPr>
            <a:r>
              <a:rPr lang="en-US" sz="1800" cap="none" dirty="0">
                <a:solidFill>
                  <a:schemeClr val="tx1"/>
                </a:solidFill>
              </a:rPr>
              <a:t>Negative values for decision tree are 104 (98+06) </a:t>
            </a:r>
          </a:p>
        </p:txBody>
      </p:sp>
      <p:pic>
        <p:nvPicPr>
          <p:cNvPr id="8" name="Content Placeholder 7">
            <a:extLst>
              <a:ext uri="{FF2B5EF4-FFF2-40B4-BE49-F238E27FC236}">
                <a16:creationId xmlns:a16="http://schemas.microsoft.com/office/drawing/2014/main" id="{31D04039-D521-C2DE-6315-06B7FF9E76D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4131" y="2039375"/>
            <a:ext cx="6766501" cy="3603161"/>
          </a:xfrm>
        </p:spPr>
      </p:pic>
    </p:spTree>
    <p:extLst>
      <p:ext uri="{BB962C8B-B14F-4D97-AF65-F5344CB8AC3E}">
        <p14:creationId xmlns:p14="http://schemas.microsoft.com/office/powerpoint/2010/main" val="3330357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F348-9065-0F40-2432-CB2E69D57A49}"/>
              </a:ext>
            </a:extLst>
          </p:cNvPr>
          <p:cNvSpPr>
            <a:spLocks noGrp="1"/>
          </p:cNvSpPr>
          <p:nvPr>
            <p:ph type="title"/>
          </p:nvPr>
        </p:nvSpPr>
        <p:spPr/>
        <p:txBody>
          <a:bodyPr/>
          <a:lstStyle/>
          <a:p>
            <a:pPr algn="ctr"/>
            <a:r>
              <a:rPr lang="en-US" dirty="0">
                <a:solidFill>
                  <a:schemeClr val="tx2"/>
                </a:solidFill>
              </a:rPr>
              <a:t>ACCURACY ON THE TRAINING DATA</a:t>
            </a:r>
            <a:endParaRPr lang="en-IN" dirty="0">
              <a:solidFill>
                <a:schemeClr val="tx2"/>
              </a:solidFill>
            </a:endParaRPr>
          </a:p>
        </p:txBody>
      </p:sp>
      <p:sp>
        <p:nvSpPr>
          <p:cNvPr id="5" name="Text Placeholder 4">
            <a:extLst>
              <a:ext uri="{FF2B5EF4-FFF2-40B4-BE49-F238E27FC236}">
                <a16:creationId xmlns:a16="http://schemas.microsoft.com/office/drawing/2014/main" id="{31E03C45-1C32-67F4-9C0F-57ED8D9C33E6}"/>
              </a:ext>
            </a:extLst>
          </p:cNvPr>
          <p:cNvSpPr>
            <a:spLocks noGrp="1"/>
          </p:cNvSpPr>
          <p:nvPr>
            <p:ph type="body" idx="1"/>
          </p:nvPr>
        </p:nvSpPr>
        <p:spPr>
          <a:xfrm>
            <a:off x="6669828" y="3131560"/>
            <a:ext cx="5390259" cy="922567"/>
          </a:xfrm>
        </p:spPr>
        <p:txBody>
          <a:bodyPr>
            <a:normAutofit/>
          </a:bodyPr>
          <a:lstStyle/>
          <a:p>
            <a:r>
              <a:rPr lang="en-IN" cap="none" dirty="0">
                <a:solidFill>
                  <a:schemeClr val="tx1"/>
                </a:solidFill>
              </a:rPr>
              <a:t>After finding the confusion matrix the accuracy of the training dataset is 83% and the error rate is 17%</a:t>
            </a:r>
          </a:p>
        </p:txBody>
      </p:sp>
      <p:pic>
        <p:nvPicPr>
          <p:cNvPr id="8" name="Content Placeholder 7">
            <a:extLst>
              <a:ext uri="{FF2B5EF4-FFF2-40B4-BE49-F238E27FC236}">
                <a16:creationId xmlns:a16="http://schemas.microsoft.com/office/drawing/2014/main" id="{8A852EB0-1E78-3260-B572-34243385A9F4}"/>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42297"/>
          <a:stretch/>
        </p:blipFill>
        <p:spPr>
          <a:xfrm>
            <a:off x="1109831" y="1897353"/>
            <a:ext cx="4550485" cy="4164815"/>
          </a:xfrm>
        </p:spPr>
      </p:pic>
    </p:spTree>
    <p:extLst>
      <p:ext uri="{BB962C8B-B14F-4D97-AF65-F5344CB8AC3E}">
        <p14:creationId xmlns:p14="http://schemas.microsoft.com/office/powerpoint/2010/main" val="304689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F378-99C7-A47D-80ED-30508DEF805D}"/>
              </a:ext>
            </a:extLst>
          </p:cNvPr>
          <p:cNvSpPr>
            <a:spLocks noGrp="1"/>
          </p:cNvSpPr>
          <p:nvPr>
            <p:ph type="title"/>
          </p:nvPr>
        </p:nvSpPr>
        <p:spPr/>
        <p:txBody>
          <a:bodyPr/>
          <a:lstStyle/>
          <a:p>
            <a:pPr algn="ctr"/>
            <a:r>
              <a:rPr lang="en-US" dirty="0">
                <a:solidFill>
                  <a:schemeClr val="tx2"/>
                </a:solidFill>
              </a:rPr>
              <a:t>ACCURACY ON THE TESTING DATA</a:t>
            </a:r>
            <a:endParaRPr lang="en-IN" dirty="0">
              <a:solidFill>
                <a:schemeClr val="tx2"/>
              </a:solidFill>
            </a:endParaRPr>
          </a:p>
        </p:txBody>
      </p:sp>
      <p:sp>
        <p:nvSpPr>
          <p:cNvPr id="5" name="Text Placeholder 4">
            <a:extLst>
              <a:ext uri="{FF2B5EF4-FFF2-40B4-BE49-F238E27FC236}">
                <a16:creationId xmlns:a16="http://schemas.microsoft.com/office/drawing/2014/main" id="{D366C1C6-2F67-20E7-E179-4755FB1AA519}"/>
              </a:ext>
            </a:extLst>
          </p:cNvPr>
          <p:cNvSpPr>
            <a:spLocks noGrp="1"/>
          </p:cNvSpPr>
          <p:nvPr>
            <p:ph type="body" idx="1"/>
          </p:nvPr>
        </p:nvSpPr>
        <p:spPr>
          <a:xfrm>
            <a:off x="6437120" y="3429000"/>
            <a:ext cx="5183188" cy="823912"/>
          </a:xfrm>
        </p:spPr>
        <p:txBody>
          <a:bodyPr>
            <a:normAutofit fontScale="92500" lnSpcReduction="10000"/>
          </a:bodyPr>
          <a:lstStyle/>
          <a:p>
            <a:r>
              <a:rPr lang="en-IN" cap="none" dirty="0">
                <a:solidFill>
                  <a:schemeClr val="tx1"/>
                </a:solidFill>
              </a:rPr>
              <a:t>After finding the confusion matrix the accuracy of the testing dataset is 80.55%  and the error rate is 19.45%</a:t>
            </a:r>
          </a:p>
          <a:p>
            <a:endParaRPr lang="en-IN" dirty="0"/>
          </a:p>
        </p:txBody>
      </p:sp>
      <p:pic>
        <p:nvPicPr>
          <p:cNvPr id="8" name="Content Placeholder 7">
            <a:extLst>
              <a:ext uri="{FF2B5EF4-FFF2-40B4-BE49-F238E27FC236}">
                <a16:creationId xmlns:a16="http://schemas.microsoft.com/office/drawing/2014/main" id="{D84494FA-60B2-41AF-54A9-F651B7D5CB67}"/>
              </a:ext>
            </a:extLst>
          </p:cNvPr>
          <p:cNvPicPr>
            <a:picLocks noGrp="1" noChangeAspect="1"/>
          </p:cNvPicPr>
          <p:nvPr>
            <p:ph sz="half" idx="2"/>
          </p:nvPr>
        </p:nvPicPr>
        <p:blipFill>
          <a:blip r:embed="rId2"/>
          <a:stretch>
            <a:fillRect/>
          </a:stretch>
        </p:blipFill>
        <p:spPr>
          <a:xfrm>
            <a:off x="839788" y="1946715"/>
            <a:ext cx="4295526" cy="3788482"/>
          </a:xfrm>
        </p:spPr>
      </p:pic>
    </p:spTree>
    <p:extLst>
      <p:ext uri="{BB962C8B-B14F-4D97-AF65-F5344CB8AC3E}">
        <p14:creationId xmlns:p14="http://schemas.microsoft.com/office/powerpoint/2010/main" val="1664796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045FC-33E7-1D69-5A90-3FFC75810724}"/>
              </a:ext>
            </a:extLst>
          </p:cNvPr>
          <p:cNvSpPr>
            <a:spLocks noGrp="1"/>
          </p:cNvSpPr>
          <p:nvPr>
            <p:ph type="title"/>
          </p:nvPr>
        </p:nvSpPr>
        <p:spPr>
          <a:xfrm>
            <a:off x="670718" y="448989"/>
            <a:ext cx="10922000" cy="1197928"/>
          </a:xfrm>
        </p:spPr>
        <p:txBody>
          <a:bodyPr/>
          <a:lstStyle/>
          <a:p>
            <a:pPr algn="ctr"/>
            <a:r>
              <a:rPr lang="en-IN" dirty="0">
                <a:solidFill>
                  <a:schemeClr val="tx2"/>
                </a:solidFill>
              </a:rPr>
              <a:t>SPLITTING TRAINING AND TESTING DATASET</a:t>
            </a:r>
          </a:p>
        </p:txBody>
      </p:sp>
      <p:pic>
        <p:nvPicPr>
          <p:cNvPr id="9" name="Content Placeholder 8">
            <a:extLst>
              <a:ext uri="{FF2B5EF4-FFF2-40B4-BE49-F238E27FC236}">
                <a16:creationId xmlns:a16="http://schemas.microsoft.com/office/drawing/2014/main" id="{84808666-4B7F-9BB7-BB3F-745FD410F0F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44320" y="2044722"/>
            <a:ext cx="3815080" cy="3529906"/>
          </a:xfrm>
        </p:spPr>
      </p:pic>
      <p:pic>
        <p:nvPicPr>
          <p:cNvPr id="10" name="Content Placeholder 7">
            <a:extLst>
              <a:ext uri="{FF2B5EF4-FFF2-40B4-BE49-F238E27FC236}">
                <a16:creationId xmlns:a16="http://schemas.microsoft.com/office/drawing/2014/main" id="{44DEA7A7-24EB-7268-0A0E-06AA8F0E9E8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101839" y="2044722"/>
            <a:ext cx="3706815" cy="3415494"/>
          </a:xfrm>
        </p:spPr>
      </p:pic>
      <p:sp>
        <p:nvSpPr>
          <p:cNvPr id="11" name="Text Placeholder 9">
            <a:extLst>
              <a:ext uri="{FF2B5EF4-FFF2-40B4-BE49-F238E27FC236}">
                <a16:creationId xmlns:a16="http://schemas.microsoft.com/office/drawing/2014/main" id="{F95E3303-050C-DA68-C596-C96A82C999F6}"/>
              </a:ext>
            </a:extLst>
          </p:cNvPr>
          <p:cNvSpPr txBox="1">
            <a:spLocks/>
          </p:cNvSpPr>
          <p:nvPr/>
        </p:nvSpPr>
        <p:spPr>
          <a:xfrm>
            <a:off x="670718" y="5972433"/>
            <a:ext cx="10850563" cy="1197928"/>
          </a:xfrm>
          <a:prstGeom prst="rect">
            <a:avLst/>
          </a:prstGeom>
        </p:spPr>
        <p:txBody>
          <a:bodyPr vert="horz" lIns="91440" tIns="45720" rIns="91440" bIns="45720" rtlCol="0" anchor="b">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dirty="0"/>
              <a:t>The data is separated into 2 datasets. The training dataset consists of 1/3</a:t>
            </a:r>
            <a:r>
              <a:rPr lang="en-IN" baseline="30000" dirty="0"/>
              <a:t>rd</a:t>
            </a:r>
            <a:r>
              <a:rPr lang="en-IN" dirty="0"/>
              <a:t> of the total data which is 215 rows. The training dataset consists of 1/3</a:t>
            </a:r>
            <a:r>
              <a:rPr lang="en-IN" baseline="30000" dirty="0"/>
              <a:t>rd</a:t>
            </a:r>
            <a:r>
              <a:rPr lang="en-IN" dirty="0"/>
              <a:t> of the total data which is 215 rows.   </a:t>
            </a:r>
          </a:p>
          <a:p>
            <a:r>
              <a:rPr lang="en-IN" dirty="0"/>
              <a:t>  </a:t>
            </a:r>
          </a:p>
          <a:p>
            <a:endParaRPr lang="en-IN" dirty="0"/>
          </a:p>
        </p:txBody>
      </p:sp>
    </p:spTree>
    <p:extLst>
      <p:ext uri="{BB962C8B-B14F-4D97-AF65-F5344CB8AC3E}">
        <p14:creationId xmlns:p14="http://schemas.microsoft.com/office/powerpoint/2010/main" val="392696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A20F0-969F-C02D-32F2-6D6AB0FD00B8}"/>
              </a:ext>
            </a:extLst>
          </p:cNvPr>
          <p:cNvSpPr>
            <a:spLocks noGrp="1"/>
          </p:cNvSpPr>
          <p:nvPr>
            <p:ph type="title"/>
          </p:nvPr>
        </p:nvSpPr>
        <p:spPr>
          <a:xfrm>
            <a:off x="985066" y="305305"/>
            <a:ext cx="10881814" cy="1279656"/>
          </a:xfrm>
        </p:spPr>
        <p:txBody>
          <a:bodyPr>
            <a:normAutofit fontScale="90000"/>
          </a:bodyPr>
          <a:lstStyle/>
          <a:p>
            <a:r>
              <a:rPr lang="en-US" dirty="0">
                <a:solidFill>
                  <a:schemeClr val="tx2"/>
                </a:solidFill>
              </a:rPr>
              <a:t>LOGISTIC REGRESSION AND DISPLAY THE RESULTS</a:t>
            </a:r>
            <a:endParaRPr lang="en-IN" dirty="0">
              <a:solidFill>
                <a:schemeClr val="tx2"/>
              </a:solidFill>
            </a:endParaRPr>
          </a:p>
        </p:txBody>
      </p:sp>
      <p:sp>
        <p:nvSpPr>
          <p:cNvPr id="3" name="Text Placeholder 2">
            <a:extLst>
              <a:ext uri="{FF2B5EF4-FFF2-40B4-BE49-F238E27FC236}">
                <a16:creationId xmlns:a16="http://schemas.microsoft.com/office/drawing/2014/main" id="{2746380A-700F-8C0F-3A62-06C766BBB7C5}"/>
              </a:ext>
            </a:extLst>
          </p:cNvPr>
          <p:cNvSpPr>
            <a:spLocks noGrp="1"/>
          </p:cNvSpPr>
          <p:nvPr>
            <p:ph type="body" idx="1"/>
          </p:nvPr>
        </p:nvSpPr>
        <p:spPr>
          <a:xfrm>
            <a:off x="6425973" y="3270716"/>
            <a:ext cx="4645025" cy="823912"/>
          </a:xfrm>
        </p:spPr>
        <p:txBody>
          <a:bodyPr>
            <a:normAutofit fontScale="92500" lnSpcReduction="10000"/>
          </a:bodyPr>
          <a:lstStyle/>
          <a:p>
            <a:r>
              <a:rPr lang="en-IN" cap="none" dirty="0">
                <a:solidFill>
                  <a:schemeClr val="tx1"/>
                </a:solidFill>
              </a:rPr>
              <a:t>The most significant column to determine whether the person is placed or not is ssc_p, hsc_p and mba_p</a:t>
            </a:r>
          </a:p>
        </p:txBody>
      </p:sp>
      <p:pic>
        <p:nvPicPr>
          <p:cNvPr id="14" name="Content Placeholder 13">
            <a:extLst>
              <a:ext uri="{FF2B5EF4-FFF2-40B4-BE49-F238E27FC236}">
                <a16:creationId xmlns:a16="http://schemas.microsoft.com/office/drawing/2014/main" id="{C6A2F5FB-DF95-48EB-1895-432C99997B2C}"/>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35257"/>
          <a:stretch/>
        </p:blipFill>
        <p:spPr>
          <a:xfrm>
            <a:off x="1553925" y="1851418"/>
            <a:ext cx="4542075" cy="4384672"/>
          </a:xfrm>
        </p:spPr>
      </p:pic>
    </p:spTree>
    <p:extLst>
      <p:ext uri="{BB962C8B-B14F-4D97-AF65-F5344CB8AC3E}">
        <p14:creationId xmlns:p14="http://schemas.microsoft.com/office/powerpoint/2010/main" val="3879156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217C-7F03-443E-7103-3795468038E6}"/>
              </a:ext>
            </a:extLst>
          </p:cNvPr>
          <p:cNvSpPr>
            <a:spLocks noGrp="1"/>
          </p:cNvSpPr>
          <p:nvPr>
            <p:ph type="title"/>
          </p:nvPr>
        </p:nvSpPr>
        <p:spPr>
          <a:xfrm>
            <a:off x="843280" y="286603"/>
            <a:ext cx="11521440" cy="1399957"/>
          </a:xfrm>
        </p:spPr>
        <p:txBody>
          <a:bodyPr>
            <a:normAutofit/>
          </a:bodyPr>
          <a:lstStyle/>
          <a:p>
            <a:r>
              <a:rPr lang="en-US" sz="4000" dirty="0">
                <a:solidFill>
                  <a:schemeClr val="tx2"/>
                </a:solidFill>
              </a:rPr>
              <a:t>INTERPRETATION OF SIGNIFICANCY AND COEFFICIENT</a:t>
            </a:r>
            <a:endParaRPr lang="en-IN" sz="4000" dirty="0">
              <a:solidFill>
                <a:schemeClr val="tx2"/>
              </a:solidFill>
            </a:endParaRPr>
          </a:p>
        </p:txBody>
      </p:sp>
      <p:sp>
        <p:nvSpPr>
          <p:cNvPr id="5" name="Text Placeholder 4">
            <a:extLst>
              <a:ext uri="{FF2B5EF4-FFF2-40B4-BE49-F238E27FC236}">
                <a16:creationId xmlns:a16="http://schemas.microsoft.com/office/drawing/2014/main" id="{353EB3D8-CC9A-0445-6FEC-6866F0FC95B7}"/>
              </a:ext>
            </a:extLst>
          </p:cNvPr>
          <p:cNvSpPr>
            <a:spLocks noGrp="1"/>
          </p:cNvSpPr>
          <p:nvPr>
            <p:ph type="body" idx="1"/>
          </p:nvPr>
        </p:nvSpPr>
        <p:spPr>
          <a:xfrm>
            <a:off x="7008812" y="3356138"/>
            <a:ext cx="5183188" cy="823912"/>
          </a:xfrm>
        </p:spPr>
        <p:txBody>
          <a:bodyPr>
            <a:noAutofit/>
          </a:bodyPr>
          <a:lstStyle/>
          <a:p>
            <a:r>
              <a:rPr lang="en-IN" sz="1800" cap="none" dirty="0">
                <a:solidFill>
                  <a:schemeClr val="tx1"/>
                </a:solidFill>
              </a:rPr>
              <a:t>The most significant column to determine whether the person is placed or not is ssc_p. </a:t>
            </a:r>
          </a:p>
          <a:p>
            <a:r>
              <a:rPr lang="en-IN" sz="1800" cap="none" dirty="0">
                <a:solidFill>
                  <a:schemeClr val="tx1"/>
                </a:solidFill>
              </a:rPr>
              <a:t>The coefficient of ssc_p is 0.180 which is the highest amongst all</a:t>
            </a:r>
          </a:p>
        </p:txBody>
      </p:sp>
      <p:pic>
        <p:nvPicPr>
          <p:cNvPr id="13" name="Content Placeholder 11">
            <a:extLst>
              <a:ext uri="{FF2B5EF4-FFF2-40B4-BE49-F238E27FC236}">
                <a16:creationId xmlns:a16="http://schemas.microsoft.com/office/drawing/2014/main" id="{BDF9E132-1092-0940-921E-477A32F98614}"/>
              </a:ext>
            </a:extLst>
          </p:cNvPr>
          <p:cNvPicPr>
            <a:picLocks noChangeAspect="1"/>
          </p:cNvPicPr>
          <p:nvPr/>
        </p:nvPicPr>
        <p:blipFill rotWithShape="1">
          <a:blip r:embed="rId2">
            <a:extLst>
              <a:ext uri="{28A0092B-C50C-407E-A947-70E740481C1C}">
                <a14:useLocalDpi xmlns:a14="http://schemas.microsoft.com/office/drawing/2010/main" val="0"/>
              </a:ext>
            </a:extLst>
          </a:blip>
          <a:srcRect t="68603" r="67224"/>
          <a:stretch/>
        </p:blipFill>
        <p:spPr>
          <a:xfrm>
            <a:off x="639071" y="1983234"/>
            <a:ext cx="6369741" cy="3813561"/>
          </a:xfrm>
          <a:prstGeom prst="rect">
            <a:avLst/>
          </a:prstGeom>
        </p:spPr>
      </p:pic>
    </p:spTree>
    <p:extLst>
      <p:ext uri="{BB962C8B-B14F-4D97-AF65-F5344CB8AC3E}">
        <p14:creationId xmlns:p14="http://schemas.microsoft.com/office/powerpoint/2010/main" val="2083123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3F348-9065-0F40-2432-CB2E69D57A49}"/>
              </a:ext>
            </a:extLst>
          </p:cNvPr>
          <p:cNvSpPr>
            <a:spLocks noGrp="1"/>
          </p:cNvSpPr>
          <p:nvPr>
            <p:ph type="title"/>
          </p:nvPr>
        </p:nvSpPr>
        <p:spPr/>
        <p:txBody>
          <a:bodyPr/>
          <a:lstStyle/>
          <a:p>
            <a:pPr algn="ctr"/>
            <a:r>
              <a:rPr lang="en-US" dirty="0">
                <a:solidFill>
                  <a:schemeClr val="tx2"/>
                </a:solidFill>
              </a:rPr>
              <a:t>ACCURACY ON THE TRAINING DATA</a:t>
            </a:r>
            <a:endParaRPr lang="en-IN" dirty="0">
              <a:solidFill>
                <a:schemeClr val="tx2"/>
              </a:solidFill>
            </a:endParaRPr>
          </a:p>
        </p:txBody>
      </p:sp>
      <p:sp>
        <p:nvSpPr>
          <p:cNvPr id="5" name="Text Placeholder 4">
            <a:extLst>
              <a:ext uri="{FF2B5EF4-FFF2-40B4-BE49-F238E27FC236}">
                <a16:creationId xmlns:a16="http://schemas.microsoft.com/office/drawing/2014/main" id="{31E03C45-1C32-67F4-9C0F-57ED8D9C33E6}"/>
              </a:ext>
            </a:extLst>
          </p:cNvPr>
          <p:cNvSpPr>
            <a:spLocks noGrp="1"/>
          </p:cNvSpPr>
          <p:nvPr>
            <p:ph type="body" idx="1"/>
          </p:nvPr>
        </p:nvSpPr>
        <p:spPr>
          <a:xfrm>
            <a:off x="6669828" y="3131560"/>
            <a:ext cx="5390259" cy="922567"/>
          </a:xfrm>
        </p:spPr>
        <p:txBody>
          <a:bodyPr>
            <a:normAutofit/>
          </a:bodyPr>
          <a:lstStyle/>
          <a:p>
            <a:r>
              <a:rPr lang="en-IN" cap="none" dirty="0">
                <a:solidFill>
                  <a:schemeClr val="tx1"/>
                </a:solidFill>
              </a:rPr>
              <a:t>After finding the confusion matrix the accuracy of the training dataset is 83% and the error rate is 17%</a:t>
            </a:r>
          </a:p>
        </p:txBody>
      </p:sp>
      <p:pic>
        <p:nvPicPr>
          <p:cNvPr id="8" name="Content Placeholder 7">
            <a:extLst>
              <a:ext uri="{FF2B5EF4-FFF2-40B4-BE49-F238E27FC236}">
                <a16:creationId xmlns:a16="http://schemas.microsoft.com/office/drawing/2014/main" id="{8A852EB0-1E78-3260-B572-34243385A9F4}"/>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42297"/>
          <a:stretch/>
        </p:blipFill>
        <p:spPr>
          <a:xfrm>
            <a:off x="1371600" y="1814362"/>
            <a:ext cx="4724400" cy="4323990"/>
          </a:xfrm>
        </p:spPr>
      </p:pic>
    </p:spTree>
    <p:extLst>
      <p:ext uri="{BB962C8B-B14F-4D97-AF65-F5344CB8AC3E}">
        <p14:creationId xmlns:p14="http://schemas.microsoft.com/office/powerpoint/2010/main" val="2044016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F378-99C7-A47D-80ED-30508DEF805D}"/>
              </a:ext>
            </a:extLst>
          </p:cNvPr>
          <p:cNvSpPr>
            <a:spLocks noGrp="1"/>
          </p:cNvSpPr>
          <p:nvPr>
            <p:ph type="title"/>
          </p:nvPr>
        </p:nvSpPr>
        <p:spPr/>
        <p:txBody>
          <a:bodyPr/>
          <a:lstStyle/>
          <a:p>
            <a:pPr algn="ctr"/>
            <a:r>
              <a:rPr lang="en-US" dirty="0">
                <a:solidFill>
                  <a:schemeClr val="tx2"/>
                </a:solidFill>
              </a:rPr>
              <a:t>ACCURACY ON THE TESTING DATA</a:t>
            </a:r>
            <a:endParaRPr lang="en-IN" dirty="0">
              <a:solidFill>
                <a:schemeClr val="tx2"/>
              </a:solidFill>
            </a:endParaRPr>
          </a:p>
        </p:txBody>
      </p:sp>
      <p:sp>
        <p:nvSpPr>
          <p:cNvPr id="5" name="Text Placeholder 4">
            <a:extLst>
              <a:ext uri="{FF2B5EF4-FFF2-40B4-BE49-F238E27FC236}">
                <a16:creationId xmlns:a16="http://schemas.microsoft.com/office/drawing/2014/main" id="{D366C1C6-2F67-20E7-E179-4755FB1AA519}"/>
              </a:ext>
            </a:extLst>
          </p:cNvPr>
          <p:cNvSpPr>
            <a:spLocks noGrp="1"/>
          </p:cNvSpPr>
          <p:nvPr>
            <p:ph type="body" idx="1"/>
          </p:nvPr>
        </p:nvSpPr>
        <p:spPr>
          <a:xfrm>
            <a:off x="6437120" y="3429000"/>
            <a:ext cx="5183188" cy="823912"/>
          </a:xfrm>
        </p:spPr>
        <p:txBody>
          <a:bodyPr>
            <a:normAutofit fontScale="92500" lnSpcReduction="10000"/>
          </a:bodyPr>
          <a:lstStyle/>
          <a:p>
            <a:r>
              <a:rPr lang="en-IN" cap="none" dirty="0">
                <a:solidFill>
                  <a:schemeClr val="tx1"/>
                </a:solidFill>
              </a:rPr>
              <a:t>After finding the confusion matrix the accuracy of the testing dataset is 80.55%  and the error rate is 19.45%</a:t>
            </a:r>
          </a:p>
          <a:p>
            <a:endParaRPr lang="en-IN" dirty="0"/>
          </a:p>
        </p:txBody>
      </p:sp>
      <p:pic>
        <p:nvPicPr>
          <p:cNvPr id="8" name="Content Placeholder 7">
            <a:extLst>
              <a:ext uri="{FF2B5EF4-FFF2-40B4-BE49-F238E27FC236}">
                <a16:creationId xmlns:a16="http://schemas.microsoft.com/office/drawing/2014/main" id="{D84494FA-60B2-41AF-54A9-F651B7D5CB67}"/>
              </a:ext>
            </a:extLst>
          </p:cNvPr>
          <p:cNvPicPr>
            <a:picLocks noGrp="1" noChangeAspect="1"/>
          </p:cNvPicPr>
          <p:nvPr>
            <p:ph sz="half" idx="2"/>
          </p:nvPr>
        </p:nvPicPr>
        <p:blipFill>
          <a:blip r:embed="rId2"/>
          <a:stretch>
            <a:fillRect/>
          </a:stretch>
        </p:blipFill>
        <p:spPr>
          <a:xfrm>
            <a:off x="839788" y="1946715"/>
            <a:ext cx="4295526" cy="3788482"/>
          </a:xfrm>
        </p:spPr>
      </p:pic>
    </p:spTree>
    <p:extLst>
      <p:ext uri="{BB962C8B-B14F-4D97-AF65-F5344CB8AC3E}">
        <p14:creationId xmlns:p14="http://schemas.microsoft.com/office/powerpoint/2010/main" val="427963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3DE0-45DC-67BD-B368-D5EF4F595694}"/>
              </a:ext>
            </a:extLst>
          </p:cNvPr>
          <p:cNvSpPr>
            <a:spLocks noGrp="1"/>
          </p:cNvSpPr>
          <p:nvPr>
            <p:ph type="title"/>
          </p:nvPr>
        </p:nvSpPr>
        <p:spPr>
          <a:xfrm>
            <a:off x="1024217" y="4046378"/>
            <a:ext cx="10143565" cy="1689241"/>
          </a:xfrm>
        </p:spPr>
        <p:txBody>
          <a:bodyPr>
            <a:noAutofit/>
          </a:bodyPr>
          <a:lstStyle/>
          <a:p>
            <a:pPr marL="457200" indent="-457200">
              <a:buFont typeface="Arial" panose="020B0604020202020204" pitchFamily="34" charset="0"/>
              <a:buChar char="•"/>
            </a:pPr>
            <a:r>
              <a:rPr lang="en-US" sz="3200" b="1" dirty="0">
                <a:solidFill>
                  <a:schemeClr val="tx2"/>
                </a:solidFill>
                <a:latin typeface="+mn-lt"/>
              </a:rPr>
              <a:t>INTRODUCTION</a:t>
            </a:r>
            <a:br>
              <a:rPr lang="en-US" sz="2800" dirty="0"/>
            </a:br>
            <a:br>
              <a:rPr lang="en-US" sz="2800" dirty="0"/>
            </a:br>
            <a:br>
              <a:rPr lang="en-US" sz="3200" dirty="0"/>
            </a:br>
            <a:r>
              <a:rPr lang="en-US" sz="1800" dirty="0"/>
              <a:t>Placement data includes </a:t>
            </a:r>
            <a:br>
              <a:rPr lang="en-US" sz="1800" dirty="0"/>
            </a:br>
            <a:r>
              <a:rPr lang="en-US" sz="1800" dirty="0"/>
              <a:t>1.gender</a:t>
            </a:r>
            <a:br>
              <a:rPr lang="en-US" sz="1800" dirty="0"/>
            </a:br>
            <a:r>
              <a:rPr lang="en-US" sz="1800" dirty="0"/>
              <a:t>2.secondary </a:t>
            </a:r>
            <a:r>
              <a:rPr lang="en-US" sz="1800"/>
              <a:t>education percentage</a:t>
            </a:r>
            <a:br>
              <a:rPr lang="en-US" sz="1800" dirty="0"/>
            </a:br>
            <a:r>
              <a:rPr lang="en-US" sz="1800" dirty="0"/>
              <a:t>3.board of education</a:t>
            </a:r>
            <a:br>
              <a:rPr lang="en-US" sz="1800" dirty="0"/>
            </a:br>
            <a:r>
              <a:rPr lang="en-US" sz="1800" dirty="0"/>
              <a:t>3.higher secondary education percentage </a:t>
            </a:r>
            <a:br>
              <a:rPr lang="en-US" sz="1800" dirty="0"/>
            </a:br>
            <a:r>
              <a:rPr lang="en-US" sz="1800" dirty="0"/>
              <a:t>4.board of higher secondary education</a:t>
            </a:r>
            <a:br>
              <a:rPr lang="en-US" sz="1800" dirty="0"/>
            </a:br>
            <a:r>
              <a:rPr lang="en-US" sz="1800" dirty="0"/>
              <a:t>5.Specialization in higher secondary education </a:t>
            </a:r>
            <a:br>
              <a:rPr lang="en-US" sz="1800" dirty="0"/>
            </a:br>
            <a:r>
              <a:rPr lang="en-US" sz="1800" dirty="0"/>
              <a:t>5.Degree percentage</a:t>
            </a:r>
            <a:br>
              <a:rPr lang="en-US" sz="1800" dirty="0"/>
            </a:br>
            <a:r>
              <a:rPr lang="en-US" sz="1800" dirty="0"/>
              <a:t>6.</a:t>
            </a:r>
            <a:r>
              <a:rPr lang="en-US" sz="1800"/>
              <a:t>Undergrad degree</a:t>
            </a:r>
            <a:br>
              <a:rPr lang="en-US" sz="1800" dirty="0"/>
            </a:br>
            <a:r>
              <a:rPr lang="en-US" sz="1800" dirty="0"/>
              <a:t>7.Undergrad percentage </a:t>
            </a:r>
            <a:br>
              <a:rPr lang="en-US" sz="1800" dirty="0"/>
            </a:br>
            <a:r>
              <a:rPr lang="en-US" sz="1800" dirty="0"/>
              <a:t>8.</a:t>
            </a:r>
            <a:r>
              <a:rPr lang="en-US" sz="1800"/>
              <a:t>Work experience</a:t>
            </a:r>
            <a:br>
              <a:rPr lang="en-US" sz="1800" dirty="0"/>
            </a:br>
            <a:r>
              <a:rPr lang="en-US" sz="1800" dirty="0"/>
              <a:t>9.MBA</a:t>
            </a:r>
            <a:br>
              <a:rPr lang="en-US" sz="1800" dirty="0"/>
            </a:br>
            <a:r>
              <a:rPr lang="en-US" sz="1800" dirty="0"/>
              <a:t>10.MBA percentage</a:t>
            </a:r>
            <a:br>
              <a:rPr lang="en-US" sz="1800" dirty="0"/>
            </a:br>
            <a:r>
              <a:rPr lang="en-US" sz="1800" dirty="0"/>
              <a:t> 11.status </a:t>
            </a:r>
            <a:br>
              <a:rPr lang="en-US" sz="1800" dirty="0"/>
            </a:br>
            <a:r>
              <a:rPr lang="en-US" sz="1800" dirty="0"/>
              <a:t>12.salary </a:t>
            </a:r>
            <a:endParaRPr lang="en-IN" sz="1200" dirty="0"/>
          </a:p>
        </p:txBody>
      </p:sp>
    </p:spTree>
    <p:extLst>
      <p:ext uri="{BB962C8B-B14F-4D97-AF65-F5344CB8AC3E}">
        <p14:creationId xmlns:p14="http://schemas.microsoft.com/office/powerpoint/2010/main" val="37865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EAE2A-334B-3219-1560-51617DC058AA}"/>
              </a:ext>
            </a:extLst>
          </p:cNvPr>
          <p:cNvSpPr>
            <a:spLocks noGrp="1"/>
          </p:cNvSpPr>
          <p:nvPr>
            <p:ph type="title"/>
          </p:nvPr>
        </p:nvSpPr>
        <p:spPr/>
        <p:txBody>
          <a:bodyPr/>
          <a:lstStyle/>
          <a:p>
            <a:r>
              <a:rPr lang="en-US" dirty="0">
                <a:solidFill>
                  <a:schemeClr val="tx2"/>
                </a:solidFill>
              </a:rPr>
              <a:t>INTERPRETATION</a:t>
            </a:r>
            <a:endParaRPr lang="en-IN" dirty="0">
              <a:solidFill>
                <a:schemeClr val="tx2"/>
              </a:solidFill>
            </a:endParaRPr>
          </a:p>
        </p:txBody>
      </p:sp>
      <p:sp>
        <p:nvSpPr>
          <p:cNvPr id="3" name="Text Placeholder 2">
            <a:extLst>
              <a:ext uri="{FF2B5EF4-FFF2-40B4-BE49-F238E27FC236}">
                <a16:creationId xmlns:a16="http://schemas.microsoft.com/office/drawing/2014/main" id="{7FF17330-7625-058D-7C9E-DF6AB494C6F5}"/>
              </a:ext>
            </a:extLst>
          </p:cNvPr>
          <p:cNvSpPr>
            <a:spLocks noGrp="1"/>
          </p:cNvSpPr>
          <p:nvPr>
            <p:ph type="body" idx="1"/>
          </p:nvPr>
        </p:nvSpPr>
        <p:spPr>
          <a:xfrm>
            <a:off x="1097280" y="1846052"/>
            <a:ext cx="6492240" cy="1582948"/>
          </a:xfrm>
        </p:spPr>
        <p:txBody>
          <a:bodyPr>
            <a:normAutofit/>
          </a:bodyPr>
          <a:lstStyle/>
          <a:p>
            <a:r>
              <a:rPr lang="en-US" sz="1800" cap="none" dirty="0">
                <a:solidFill>
                  <a:schemeClr val="tx1"/>
                </a:solidFill>
              </a:rPr>
              <a:t>The determining factor for placement using Correlation is SSC percentage and MBA percentage plays a very little role. </a:t>
            </a:r>
          </a:p>
          <a:p>
            <a:r>
              <a:rPr lang="en-US" sz="1800" cap="none" dirty="0">
                <a:solidFill>
                  <a:schemeClr val="tx1"/>
                </a:solidFill>
              </a:rPr>
              <a:t>While performing logistic regression mba percentage is a very significant factor as compared the SSC percentage.</a:t>
            </a:r>
          </a:p>
        </p:txBody>
      </p:sp>
    </p:spTree>
    <p:extLst>
      <p:ext uri="{BB962C8B-B14F-4D97-AF65-F5344CB8AC3E}">
        <p14:creationId xmlns:p14="http://schemas.microsoft.com/office/powerpoint/2010/main" val="204688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45A2-7CA0-5A20-B0BF-F2880A340595}"/>
              </a:ext>
            </a:extLst>
          </p:cNvPr>
          <p:cNvSpPr>
            <a:spLocks noGrp="1"/>
          </p:cNvSpPr>
          <p:nvPr>
            <p:ph type="title"/>
          </p:nvPr>
        </p:nvSpPr>
        <p:spPr>
          <a:xfrm>
            <a:off x="3588021" y="4002320"/>
            <a:ext cx="3857718" cy="1063159"/>
          </a:xfrm>
        </p:spPr>
        <p:txBody>
          <a:bodyPr>
            <a:normAutofit fontScale="90000"/>
          </a:bodyPr>
          <a:lstStyle/>
          <a:p>
            <a:r>
              <a:rPr lang="en-US" dirty="0"/>
              <a:t>Any </a:t>
            </a:r>
            <a:r>
              <a:rPr lang="en-US" sz="6000" dirty="0"/>
              <a:t>Questions</a:t>
            </a:r>
            <a:r>
              <a:rPr lang="en-US" dirty="0"/>
              <a:t>?</a:t>
            </a:r>
            <a:br>
              <a:rPr lang="en-US" dirty="0"/>
            </a:br>
            <a:br>
              <a:rPr lang="en-US" dirty="0"/>
            </a:br>
            <a:r>
              <a:rPr lang="en-US" dirty="0"/>
              <a:t>Thank You</a:t>
            </a:r>
            <a:endParaRPr lang="en-IN" dirty="0"/>
          </a:p>
        </p:txBody>
      </p:sp>
    </p:spTree>
    <p:extLst>
      <p:ext uri="{BB962C8B-B14F-4D97-AF65-F5344CB8AC3E}">
        <p14:creationId xmlns:p14="http://schemas.microsoft.com/office/powerpoint/2010/main" val="2093298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9D0B-B333-B077-FB75-32F37B7E5618}"/>
              </a:ext>
            </a:extLst>
          </p:cNvPr>
          <p:cNvSpPr>
            <a:spLocks noGrp="1"/>
          </p:cNvSpPr>
          <p:nvPr>
            <p:ph type="title"/>
          </p:nvPr>
        </p:nvSpPr>
        <p:spPr/>
        <p:txBody>
          <a:bodyPr/>
          <a:lstStyle/>
          <a:p>
            <a:r>
              <a:rPr lang="en-US" dirty="0">
                <a:solidFill>
                  <a:schemeClr val="tx2"/>
                </a:solidFill>
              </a:rPr>
              <a:t>DATA SPECIFICATIONS</a:t>
            </a:r>
            <a:endParaRPr lang="en-IN" dirty="0">
              <a:solidFill>
                <a:schemeClr val="tx2"/>
              </a:solidFill>
            </a:endParaRPr>
          </a:p>
        </p:txBody>
      </p:sp>
      <p:pic>
        <p:nvPicPr>
          <p:cNvPr id="5" name="Content Placeholder 4">
            <a:extLst>
              <a:ext uri="{FF2B5EF4-FFF2-40B4-BE49-F238E27FC236}">
                <a16:creationId xmlns:a16="http://schemas.microsoft.com/office/drawing/2014/main" id="{0C8C7B80-20A3-B370-FBC7-F033E9091E2F}"/>
              </a:ext>
            </a:extLst>
          </p:cNvPr>
          <p:cNvPicPr>
            <a:picLocks noGrp="1" noChangeAspect="1"/>
          </p:cNvPicPr>
          <p:nvPr>
            <p:ph idx="1"/>
          </p:nvPr>
        </p:nvPicPr>
        <p:blipFill>
          <a:blip r:embed="rId2"/>
          <a:stretch>
            <a:fillRect/>
          </a:stretch>
        </p:blipFill>
        <p:spPr>
          <a:xfrm>
            <a:off x="1096963" y="2036240"/>
            <a:ext cx="10058400" cy="3642771"/>
          </a:xfrm>
        </p:spPr>
      </p:pic>
    </p:spTree>
    <p:extLst>
      <p:ext uri="{BB962C8B-B14F-4D97-AF65-F5344CB8AC3E}">
        <p14:creationId xmlns:p14="http://schemas.microsoft.com/office/powerpoint/2010/main" val="78316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5E6981-B212-10ED-E287-51A98ADF40C4}"/>
              </a:ext>
            </a:extLst>
          </p:cNvPr>
          <p:cNvSpPr>
            <a:spLocks noGrp="1"/>
          </p:cNvSpPr>
          <p:nvPr>
            <p:ph type="body" idx="1"/>
          </p:nvPr>
        </p:nvSpPr>
        <p:spPr>
          <a:xfrm>
            <a:off x="1736259" y="1152245"/>
            <a:ext cx="5157787" cy="823912"/>
          </a:xfrm>
        </p:spPr>
        <p:txBody>
          <a:bodyPr>
            <a:normAutofit/>
          </a:bodyPr>
          <a:lstStyle/>
          <a:p>
            <a:pPr marL="342900" indent="-342900">
              <a:buFont typeface="Arial" panose="020B0604020202020204" pitchFamily="34" charset="0"/>
              <a:buChar char="•"/>
            </a:pPr>
            <a:r>
              <a:rPr lang="en-IN" sz="3200" dirty="0"/>
              <a:t>Prediction</a:t>
            </a:r>
          </a:p>
        </p:txBody>
      </p:sp>
      <p:sp>
        <p:nvSpPr>
          <p:cNvPr id="4" name="Content Placeholder 3">
            <a:extLst>
              <a:ext uri="{FF2B5EF4-FFF2-40B4-BE49-F238E27FC236}">
                <a16:creationId xmlns:a16="http://schemas.microsoft.com/office/drawing/2014/main" id="{7C9D7552-0B13-AA93-9197-A04EECC432B7}"/>
              </a:ext>
            </a:extLst>
          </p:cNvPr>
          <p:cNvSpPr>
            <a:spLocks noGrp="1"/>
          </p:cNvSpPr>
          <p:nvPr>
            <p:ph sz="half" idx="2"/>
          </p:nvPr>
        </p:nvSpPr>
        <p:spPr>
          <a:xfrm>
            <a:off x="1400979" y="2137522"/>
            <a:ext cx="5157787" cy="3684588"/>
          </a:xfrm>
        </p:spPr>
        <p:txBody>
          <a:bodyPr>
            <a:normAutofit/>
          </a:bodyPr>
          <a:lstStyle/>
          <a:p>
            <a:pPr marL="0" indent="0">
              <a:buNone/>
            </a:pPr>
            <a:r>
              <a:rPr lang="en-US" sz="2800" dirty="0"/>
              <a:t>Prediction depends on </a:t>
            </a:r>
          </a:p>
          <a:p>
            <a:pPr marL="0" indent="0">
              <a:buNone/>
            </a:pPr>
            <a:r>
              <a:rPr lang="en-US" dirty="0"/>
              <a:t>1.Academic Performance</a:t>
            </a:r>
            <a:endParaRPr lang="en-US" sz="2800" dirty="0"/>
          </a:p>
          <a:p>
            <a:pPr marL="0" indent="0">
              <a:buNone/>
            </a:pPr>
            <a:r>
              <a:rPr lang="en-US" dirty="0"/>
              <a:t>2.Skills and Experience</a:t>
            </a:r>
            <a:endParaRPr lang="en-US" sz="2800" dirty="0"/>
          </a:p>
          <a:p>
            <a:pPr marL="0" indent="0">
              <a:buNone/>
            </a:pPr>
            <a:r>
              <a:rPr lang="en-US" dirty="0"/>
              <a:t>3.Industry Demand</a:t>
            </a:r>
            <a:endParaRPr lang="en-US" sz="2800" dirty="0"/>
          </a:p>
          <a:p>
            <a:pPr marL="0" indent="0">
              <a:buNone/>
            </a:pPr>
            <a:r>
              <a:rPr lang="en-US" dirty="0"/>
              <a:t>4.Knowledge</a:t>
            </a:r>
            <a:endParaRPr lang="en-IN" dirty="0"/>
          </a:p>
        </p:txBody>
      </p:sp>
    </p:spTree>
    <p:extLst>
      <p:ext uri="{BB962C8B-B14F-4D97-AF65-F5344CB8AC3E}">
        <p14:creationId xmlns:p14="http://schemas.microsoft.com/office/powerpoint/2010/main" val="167658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6C3BE-B931-E6D0-C32A-68D6BCCF0CFF}"/>
              </a:ext>
            </a:extLst>
          </p:cNvPr>
          <p:cNvSpPr>
            <a:spLocks noGrp="1"/>
          </p:cNvSpPr>
          <p:nvPr>
            <p:ph type="title"/>
          </p:nvPr>
        </p:nvSpPr>
        <p:spPr/>
        <p:txBody>
          <a:bodyPr>
            <a:normAutofit/>
          </a:bodyPr>
          <a:lstStyle/>
          <a:p>
            <a:pPr algn="ctr"/>
            <a:r>
              <a:rPr lang="en-IN" sz="3600" b="1" dirty="0">
                <a:solidFill>
                  <a:schemeClr val="tx2"/>
                </a:solidFill>
                <a:latin typeface="+mn-lt"/>
              </a:rPr>
              <a:t>EACH VARIABLE STATISTICS</a:t>
            </a:r>
          </a:p>
        </p:txBody>
      </p:sp>
      <p:pic>
        <p:nvPicPr>
          <p:cNvPr id="10" name="Picture 9">
            <a:extLst>
              <a:ext uri="{FF2B5EF4-FFF2-40B4-BE49-F238E27FC236}">
                <a16:creationId xmlns:a16="http://schemas.microsoft.com/office/drawing/2014/main" id="{C1419683-1A2D-7A85-60C1-3E67C0B71554}"/>
              </a:ext>
            </a:extLst>
          </p:cNvPr>
          <p:cNvPicPr>
            <a:picLocks noChangeAspect="1"/>
          </p:cNvPicPr>
          <p:nvPr/>
        </p:nvPicPr>
        <p:blipFill>
          <a:blip r:embed="rId2"/>
          <a:stretch>
            <a:fillRect/>
          </a:stretch>
        </p:blipFill>
        <p:spPr>
          <a:xfrm>
            <a:off x="1195889" y="2010951"/>
            <a:ext cx="8080191" cy="4099248"/>
          </a:xfrm>
          <a:prstGeom prst="rect">
            <a:avLst/>
          </a:prstGeom>
        </p:spPr>
      </p:pic>
    </p:spTree>
    <p:extLst>
      <p:ext uri="{BB962C8B-B14F-4D97-AF65-F5344CB8AC3E}">
        <p14:creationId xmlns:p14="http://schemas.microsoft.com/office/powerpoint/2010/main" val="2410929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3687-3E41-997F-4C31-ECA2270BC0C8}"/>
              </a:ext>
            </a:extLst>
          </p:cNvPr>
          <p:cNvSpPr>
            <a:spLocks noGrp="1"/>
          </p:cNvSpPr>
          <p:nvPr>
            <p:ph type="title"/>
          </p:nvPr>
        </p:nvSpPr>
        <p:spPr>
          <a:xfrm>
            <a:off x="838199" y="208118"/>
            <a:ext cx="10515600" cy="1325563"/>
          </a:xfrm>
        </p:spPr>
        <p:txBody>
          <a:bodyPr>
            <a:normAutofit/>
          </a:bodyPr>
          <a:lstStyle/>
          <a:p>
            <a:pPr algn="ctr"/>
            <a:r>
              <a:rPr lang="en-US" sz="3200" b="1" dirty="0">
                <a:solidFill>
                  <a:schemeClr val="tx2"/>
                </a:solidFill>
                <a:latin typeface="+mn-lt"/>
              </a:rPr>
              <a:t>OUTLIER DETECTION USING BOX PLOT</a:t>
            </a:r>
            <a:endParaRPr lang="en-IN" sz="3200" b="1" dirty="0">
              <a:solidFill>
                <a:schemeClr val="tx2"/>
              </a:solidFill>
              <a:latin typeface="+mn-lt"/>
            </a:endParaRPr>
          </a:p>
        </p:txBody>
      </p:sp>
      <p:sp>
        <p:nvSpPr>
          <p:cNvPr id="3" name="Text Placeholder 2">
            <a:extLst>
              <a:ext uri="{FF2B5EF4-FFF2-40B4-BE49-F238E27FC236}">
                <a16:creationId xmlns:a16="http://schemas.microsoft.com/office/drawing/2014/main" id="{1B90C8F6-4DAA-81A7-C638-5BD86A3ACF2B}"/>
              </a:ext>
            </a:extLst>
          </p:cNvPr>
          <p:cNvSpPr>
            <a:spLocks noGrp="1"/>
          </p:cNvSpPr>
          <p:nvPr>
            <p:ph type="body" idx="1"/>
          </p:nvPr>
        </p:nvSpPr>
        <p:spPr>
          <a:xfrm>
            <a:off x="2714110" y="5613102"/>
            <a:ext cx="11306175" cy="651916"/>
          </a:xfrm>
        </p:spPr>
        <p:txBody>
          <a:bodyPr>
            <a:normAutofit fontScale="85000" lnSpcReduction="20000"/>
          </a:bodyPr>
          <a:lstStyle/>
          <a:p>
            <a:r>
              <a:rPr lang="en-IN" sz="2000" cap="none" dirty="0">
                <a:solidFill>
                  <a:schemeClr val="tx1"/>
                </a:solidFill>
              </a:rPr>
              <a:t>The average percentage of HSC students is between 60 to 80. </a:t>
            </a:r>
          </a:p>
          <a:p>
            <a:r>
              <a:rPr lang="en-IN" sz="2000" cap="none" dirty="0">
                <a:solidFill>
                  <a:schemeClr val="tx1"/>
                </a:solidFill>
              </a:rPr>
              <a:t>The outliers lie below 40% and above 90%</a:t>
            </a:r>
          </a:p>
        </p:txBody>
      </p:sp>
      <p:pic>
        <p:nvPicPr>
          <p:cNvPr id="12" name="Content Placeholder 7">
            <a:extLst>
              <a:ext uri="{FF2B5EF4-FFF2-40B4-BE49-F238E27FC236}">
                <a16:creationId xmlns:a16="http://schemas.microsoft.com/office/drawing/2014/main" id="{02A72447-E04F-08CD-7B17-61711BDD165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93271" y="1944584"/>
            <a:ext cx="6605455" cy="3476120"/>
          </a:xfrm>
          <a:prstGeom prst="rect">
            <a:avLst/>
          </a:prstGeom>
        </p:spPr>
      </p:pic>
    </p:spTree>
    <p:extLst>
      <p:ext uri="{BB962C8B-B14F-4D97-AF65-F5344CB8AC3E}">
        <p14:creationId xmlns:p14="http://schemas.microsoft.com/office/powerpoint/2010/main" val="2213192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60B2B-5A73-E4B1-F476-55C26576E4B9}"/>
              </a:ext>
            </a:extLst>
          </p:cNvPr>
          <p:cNvSpPr>
            <a:spLocks noGrp="1"/>
          </p:cNvSpPr>
          <p:nvPr>
            <p:ph type="title"/>
          </p:nvPr>
        </p:nvSpPr>
        <p:spPr/>
        <p:txBody>
          <a:bodyPr>
            <a:normAutofit/>
          </a:bodyPr>
          <a:lstStyle/>
          <a:p>
            <a:pPr algn="ctr"/>
            <a:r>
              <a:rPr lang="en-IN" sz="3200" dirty="0">
                <a:solidFill>
                  <a:schemeClr val="tx2"/>
                </a:solidFill>
                <a:latin typeface="+mn-lt"/>
              </a:rPr>
              <a:t>CORRELATION MATRIX BETWEEN VARIABLES</a:t>
            </a:r>
          </a:p>
        </p:txBody>
      </p:sp>
      <p:sp>
        <p:nvSpPr>
          <p:cNvPr id="3" name="Text Placeholder 2">
            <a:extLst>
              <a:ext uri="{FF2B5EF4-FFF2-40B4-BE49-F238E27FC236}">
                <a16:creationId xmlns:a16="http://schemas.microsoft.com/office/drawing/2014/main" id="{6B94BD8C-5B0E-9E67-8D5A-F9110478FB92}"/>
              </a:ext>
            </a:extLst>
          </p:cNvPr>
          <p:cNvSpPr>
            <a:spLocks noGrp="1"/>
          </p:cNvSpPr>
          <p:nvPr>
            <p:ph type="body" idx="1"/>
          </p:nvPr>
        </p:nvSpPr>
        <p:spPr>
          <a:xfrm>
            <a:off x="5530612" y="2669494"/>
            <a:ext cx="6231176" cy="2969306"/>
          </a:xfrm>
        </p:spPr>
        <p:txBody>
          <a:bodyPr>
            <a:normAutofit fontScale="25000" lnSpcReduction="20000"/>
          </a:bodyPr>
          <a:lstStyle/>
          <a:p>
            <a:r>
              <a:rPr lang="en-IN" sz="7200" dirty="0">
                <a:solidFill>
                  <a:schemeClr val="tx1"/>
                </a:solidFill>
              </a:rPr>
              <a:t>C</a:t>
            </a:r>
            <a:r>
              <a:rPr lang="en-IN" sz="7200" cap="none" dirty="0">
                <a:solidFill>
                  <a:schemeClr val="tx1"/>
                </a:solidFill>
              </a:rPr>
              <a:t>orrelation Between SSC Percentage And Status Is 60.78%</a:t>
            </a:r>
          </a:p>
          <a:p>
            <a:r>
              <a:rPr lang="en-IN" sz="7200" cap="none" dirty="0">
                <a:solidFill>
                  <a:schemeClr val="tx1"/>
                </a:solidFill>
              </a:rPr>
              <a:t>Correlation Between HSC Percentage And Status Is 49.12%</a:t>
            </a:r>
          </a:p>
          <a:p>
            <a:r>
              <a:rPr lang="en-IN" sz="7200" cap="none" dirty="0">
                <a:solidFill>
                  <a:schemeClr val="tx1"/>
                </a:solidFill>
              </a:rPr>
              <a:t>Correlation Between Degree Percentage And Status Is 47.98%</a:t>
            </a:r>
          </a:p>
          <a:p>
            <a:r>
              <a:rPr lang="en-IN" sz="7200" cap="none" dirty="0">
                <a:solidFill>
                  <a:schemeClr val="tx1"/>
                </a:solidFill>
              </a:rPr>
              <a:t>Correlation Between MBA Percentage And Status Is 07.69%</a:t>
            </a:r>
          </a:p>
          <a:p>
            <a:r>
              <a:rPr lang="en-IN" sz="7200" cap="none" dirty="0">
                <a:solidFill>
                  <a:schemeClr val="tx1"/>
                </a:solidFill>
              </a:rPr>
              <a:t>Insight:</a:t>
            </a:r>
          </a:p>
          <a:p>
            <a:r>
              <a:rPr lang="en-IN" sz="7200" cap="none" dirty="0">
                <a:solidFill>
                  <a:schemeClr val="tx1"/>
                </a:solidFill>
              </a:rPr>
              <a:t> SSC Percentage Plays The Major Role In Placements Status. Although MBA Is An Important Degree The Number Of Students Pursuing MBA Is Comparatively Less That The Number Of Students Appearing For SSC(10</a:t>
            </a:r>
            <a:r>
              <a:rPr lang="en-IN" sz="7200" cap="none" baseline="30000" dirty="0">
                <a:solidFill>
                  <a:schemeClr val="tx1"/>
                </a:solidFill>
              </a:rPr>
              <a:t>th</a:t>
            </a:r>
            <a:r>
              <a:rPr lang="en-IN" sz="7200" cap="none" dirty="0">
                <a:solidFill>
                  <a:schemeClr val="tx1"/>
                </a:solidFill>
              </a:rPr>
              <a:t>) Exam. </a:t>
            </a:r>
          </a:p>
          <a:p>
            <a:endParaRPr lang="en-IN" dirty="0"/>
          </a:p>
        </p:txBody>
      </p:sp>
      <p:pic>
        <p:nvPicPr>
          <p:cNvPr id="11" name="Content Placeholder 7">
            <a:extLst>
              <a:ext uri="{FF2B5EF4-FFF2-40B4-BE49-F238E27FC236}">
                <a16:creationId xmlns:a16="http://schemas.microsoft.com/office/drawing/2014/main" id="{A03A6BDE-3521-2182-E909-C852739DA449}"/>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108" t="-2294" r="41881" b="2294"/>
          <a:stretch/>
        </p:blipFill>
        <p:spPr>
          <a:xfrm>
            <a:off x="430212" y="1770759"/>
            <a:ext cx="4900800" cy="4395891"/>
          </a:xfrm>
        </p:spPr>
      </p:pic>
    </p:spTree>
    <p:extLst>
      <p:ext uri="{BB962C8B-B14F-4D97-AF65-F5344CB8AC3E}">
        <p14:creationId xmlns:p14="http://schemas.microsoft.com/office/powerpoint/2010/main" val="3776407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6788-FF51-EDF9-EAB0-32A5F99049AA}"/>
              </a:ext>
            </a:extLst>
          </p:cNvPr>
          <p:cNvSpPr>
            <a:spLocks noGrp="1"/>
          </p:cNvSpPr>
          <p:nvPr>
            <p:ph type="title"/>
          </p:nvPr>
        </p:nvSpPr>
        <p:spPr/>
        <p:txBody>
          <a:bodyPr>
            <a:normAutofit/>
          </a:bodyPr>
          <a:lstStyle/>
          <a:p>
            <a:r>
              <a:rPr lang="en-IN" sz="3200" b="1" dirty="0">
                <a:solidFill>
                  <a:schemeClr val="tx2">
                    <a:lumMod val="90000"/>
                  </a:schemeClr>
                </a:solidFill>
              </a:rPr>
              <a:t>INDEPENDENT VARIABLE SPECIFICATION</a:t>
            </a:r>
          </a:p>
        </p:txBody>
      </p:sp>
      <p:sp>
        <p:nvSpPr>
          <p:cNvPr id="5" name="Text Placeholder 4">
            <a:extLst>
              <a:ext uri="{FF2B5EF4-FFF2-40B4-BE49-F238E27FC236}">
                <a16:creationId xmlns:a16="http://schemas.microsoft.com/office/drawing/2014/main" id="{40CB647A-9BFE-915E-D15F-0CC559B98179}"/>
              </a:ext>
            </a:extLst>
          </p:cNvPr>
          <p:cNvSpPr>
            <a:spLocks noGrp="1"/>
          </p:cNvSpPr>
          <p:nvPr>
            <p:ph type="body" sz="quarter" idx="3"/>
          </p:nvPr>
        </p:nvSpPr>
        <p:spPr>
          <a:xfrm>
            <a:off x="2499360" y="3319252"/>
            <a:ext cx="6502400" cy="937788"/>
          </a:xfrm>
        </p:spPr>
        <p:txBody>
          <a:bodyPr>
            <a:noAutofit/>
          </a:bodyPr>
          <a:lstStyle/>
          <a:p>
            <a:r>
              <a:rPr lang="en-US" sz="1800" dirty="0">
                <a:solidFill>
                  <a:schemeClr val="tx1"/>
                </a:solidFill>
              </a:rPr>
              <a:t>The status of placement depends on all the factors including ssc percentage, HSC percentage, mba percentage and degree percentage</a:t>
            </a:r>
            <a:endParaRPr lang="en-IN" sz="1800" dirty="0">
              <a:solidFill>
                <a:schemeClr val="tx1"/>
              </a:solidFill>
            </a:endParaRPr>
          </a:p>
        </p:txBody>
      </p:sp>
    </p:spTree>
    <p:extLst>
      <p:ext uri="{BB962C8B-B14F-4D97-AF65-F5344CB8AC3E}">
        <p14:creationId xmlns:p14="http://schemas.microsoft.com/office/powerpoint/2010/main" val="39877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045FC-33E7-1D69-5A90-3FFC75810724}"/>
              </a:ext>
            </a:extLst>
          </p:cNvPr>
          <p:cNvSpPr>
            <a:spLocks noGrp="1"/>
          </p:cNvSpPr>
          <p:nvPr>
            <p:ph type="title"/>
          </p:nvPr>
        </p:nvSpPr>
        <p:spPr/>
        <p:txBody>
          <a:bodyPr>
            <a:normAutofit/>
          </a:bodyPr>
          <a:lstStyle/>
          <a:p>
            <a:pPr algn="ctr"/>
            <a:r>
              <a:rPr lang="en-US" sz="3200" dirty="0">
                <a:solidFill>
                  <a:schemeClr val="tx2">
                    <a:lumMod val="90000"/>
                  </a:schemeClr>
                </a:solidFill>
                <a:latin typeface="+mn-lt"/>
              </a:rPr>
              <a:t>SPLITTING THE DATA INTO TRAINING DATATSET</a:t>
            </a:r>
            <a:endParaRPr lang="en-IN" sz="3200" dirty="0">
              <a:solidFill>
                <a:schemeClr val="tx2">
                  <a:lumMod val="90000"/>
                </a:schemeClr>
              </a:solidFill>
              <a:latin typeface="+mn-lt"/>
            </a:endParaRPr>
          </a:p>
        </p:txBody>
      </p:sp>
      <p:sp>
        <p:nvSpPr>
          <p:cNvPr id="5" name="Text Placeholder 4">
            <a:extLst>
              <a:ext uri="{FF2B5EF4-FFF2-40B4-BE49-F238E27FC236}">
                <a16:creationId xmlns:a16="http://schemas.microsoft.com/office/drawing/2014/main" id="{77AC2B7A-5F29-7454-2DE6-F014F0AFF87D}"/>
              </a:ext>
            </a:extLst>
          </p:cNvPr>
          <p:cNvSpPr>
            <a:spLocks noGrp="1"/>
          </p:cNvSpPr>
          <p:nvPr>
            <p:ph type="body" idx="1"/>
          </p:nvPr>
        </p:nvSpPr>
        <p:spPr>
          <a:xfrm>
            <a:off x="6172202" y="3523457"/>
            <a:ext cx="5183188" cy="823912"/>
          </a:xfrm>
        </p:spPr>
        <p:txBody>
          <a:bodyPr>
            <a:normAutofit lnSpcReduction="10000"/>
          </a:bodyPr>
          <a:lstStyle/>
          <a:p>
            <a:r>
              <a:rPr lang="en-IN" sz="1800" cap="none" dirty="0">
                <a:solidFill>
                  <a:schemeClr val="tx1"/>
                </a:solidFill>
              </a:rPr>
              <a:t>The data is separated into 2 datasets. The training dataset consists of 2/3</a:t>
            </a:r>
            <a:r>
              <a:rPr lang="en-IN" sz="1800" cap="none" baseline="30000" dirty="0">
                <a:solidFill>
                  <a:schemeClr val="tx1"/>
                </a:solidFill>
              </a:rPr>
              <a:t>rd</a:t>
            </a:r>
            <a:r>
              <a:rPr lang="en-IN" sz="1800" cap="none" dirty="0">
                <a:solidFill>
                  <a:schemeClr val="tx1"/>
                </a:solidFill>
              </a:rPr>
              <a:t> of the total data which is 215 rows.   </a:t>
            </a:r>
          </a:p>
        </p:txBody>
      </p:sp>
      <p:pic>
        <p:nvPicPr>
          <p:cNvPr id="12" name="Content Placeholder 11">
            <a:extLst>
              <a:ext uri="{FF2B5EF4-FFF2-40B4-BE49-F238E27FC236}">
                <a16:creationId xmlns:a16="http://schemas.microsoft.com/office/drawing/2014/main" id="{7FFF6266-4A06-173F-6F30-82E3F96F455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6612" y="2073499"/>
            <a:ext cx="4568508" cy="4132831"/>
          </a:xfrm>
        </p:spPr>
      </p:pic>
    </p:spTree>
    <p:extLst>
      <p:ext uri="{BB962C8B-B14F-4D97-AF65-F5344CB8AC3E}">
        <p14:creationId xmlns:p14="http://schemas.microsoft.com/office/powerpoint/2010/main" val="403316636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4503</TotalTime>
  <Words>636</Words>
  <Application>Microsoft Office PowerPoint</Application>
  <PresentationFormat>Widescreen</PresentationFormat>
  <Paragraphs>57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Retrospect</vt:lpstr>
      <vt:lpstr>PowerPoint Presentation</vt:lpstr>
      <vt:lpstr>INTRODUCTION   Placement data includes  1.gender 2.secondary education percentage 3.board of education 3.higher secondary education percentage  4.board of higher secondary education 5.Specialization in higher secondary education  5.Degree percentage 6.Undergrad degree 7.Undergrad percentage  8.Work experience 9.MBA 10.MBA percentage  11.status  12.salary </vt:lpstr>
      <vt:lpstr>DATA SPECIFICATIONS</vt:lpstr>
      <vt:lpstr>PowerPoint Presentation</vt:lpstr>
      <vt:lpstr>EACH VARIABLE STATISTICS</vt:lpstr>
      <vt:lpstr>OUTLIER DETECTION USING BOX PLOT</vt:lpstr>
      <vt:lpstr>CORRELATION MATRIX BETWEEN VARIABLES</vt:lpstr>
      <vt:lpstr>INDEPENDENT VARIABLE SPECIFICATION</vt:lpstr>
      <vt:lpstr>SPLITTING THE DATA INTO TRAINING DATATSET</vt:lpstr>
      <vt:lpstr>SPLITTING THE DATA INTO TEST DATA</vt:lpstr>
      <vt:lpstr>GROWING A TREE AND DISPLAY BASIC RESULTS</vt:lpstr>
      <vt:lpstr>PLOTTING A TREE AND MAKE AN INTERPRETATION</vt:lpstr>
      <vt:lpstr>ACCURACY ON THE TRAINING DATA</vt:lpstr>
      <vt:lpstr>ACCURACY ON THE TESTING DATA</vt:lpstr>
      <vt:lpstr>SPLITTING TRAINING AND TESTING DATASET</vt:lpstr>
      <vt:lpstr>LOGISTIC REGRESSION AND DISPLAY THE RESULTS</vt:lpstr>
      <vt:lpstr>INTERPRETATION OF SIGNIFICANCY AND COEFFICIENT</vt:lpstr>
      <vt:lpstr>ACCURACY ON THE TRAINING DATA</vt:lpstr>
      <vt:lpstr>ACCURACY ON THE TESTING DATA</vt:lpstr>
      <vt:lpstr>INTERPRETATION</vt:lpstr>
      <vt:lpstr>Any Questions?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with R Spring 2023</dc:title>
  <dc:creator>Nikhil Deore</dc:creator>
  <cp:lastModifiedBy>Jagtap, Neha A</cp:lastModifiedBy>
  <cp:revision>10</cp:revision>
  <dcterms:created xsi:type="dcterms:W3CDTF">2023-04-21T21:23:27Z</dcterms:created>
  <dcterms:modified xsi:type="dcterms:W3CDTF">2023-04-25T00:29:38Z</dcterms:modified>
</cp:coreProperties>
</file>