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8" r:id="rId3"/>
    <p:sldId id="282" r:id="rId4"/>
    <p:sldId id="264" r:id="rId5"/>
    <p:sldId id="263" r:id="rId6"/>
    <p:sldId id="273" r:id="rId7"/>
    <p:sldId id="262" r:id="rId8"/>
    <p:sldId id="261" r:id="rId9"/>
    <p:sldId id="260" r:id="rId10"/>
    <p:sldId id="259" r:id="rId11"/>
    <p:sldId id="266" r:id="rId12"/>
    <p:sldId id="275" r:id="rId13"/>
    <p:sldId id="283" r:id="rId14"/>
    <p:sldId id="267" r:id="rId15"/>
    <p:sldId id="284" r:id="rId16"/>
    <p:sldId id="285" r:id="rId17"/>
    <p:sldId id="287" r:id="rId18"/>
    <p:sldId id="279" r:id="rId19"/>
    <p:sldId id="288" r:id="rId20"/>
    <p:sldId id="269" r:id="rId21"/>
    <p:sldId id="289" r:id="rId22"/>
    <p:sldId id="290" r:id="rId23"/>
    <p:sldId id="292" r:id="rId24"/>
    <p:sldId id="293" r:id="rId25"/>
    <p:sldId id="265" r:id="rId26"/>
    <p:sldId id="291" r:id="rId27"/>
    <p:sldId id="27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96" autoAdjust="0"/>
  </p:normalViewPr>
  <p:slideViewPr>
    <p:cSldViewPr snapToGrid="0">
      <p:cViewPr>
        <p:scale>
          <a:sx n="75" d="100"/>
          <a:sy n="75" d="100"/>
        </p:scale>
        <p:origin x="1044" y="-10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25-03-2025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t>3</a:t>
            </a:fld>
            <a:endParaRPr lang="en-IN"/>
          </a:p>
        </p:txBody>
      </p:sp>
    </p:spTree>
    <p:extLst>
      <p:ext uri="{BB962C8B-B14F-4D97-AF65-F5344CB8AC3E}">
        <p14:creationId xmlns:p14="http://schemas.microsoft.com/office/powerpoint/2010/main" val="213928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t>5</a:t>
            </a:fld>
            <a:endParaRPr lang="en-IN"/>
          </a:p>
        </p:txBody>
      </p:sp>
    </p:spTree>
    <p:extLst>
      <p:ext uri="{BB962C8B-B14F-4D97-AF65-F5344CB8AC3E}">
        <p14:creationId xmlns:p14="http://schemas.microsoft.com/office/powerpoint/2010/main" val="397802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t>6</a:t>
            </a:fld>
            <a:endParaRPr lang="en-IN"/>
          </a:p>
        </p:txBody>
      </p:sp>
    </p:spTree>
    <p:extLst>
      <p:ext uri="{BB962C8B-B14F-4D97-AF65-F5344CB8AC3E}">
        <p14:creationId xmlns:p14="http://schemas.microsoft.com/office/powerpoint/2010/main" val="3841861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065591-C3C6-47CF-A2DB-55DDBFB55A85}" type="datetime1">
              <a:rPr lang="en-IN" smtClean="0"/>
              <a:t>25-03-2025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C0C9A-A18F-4F99-8022-CCFEBCD4A044}" type="datetime1">
              <a:rPr lang="en-IN" smtClean="0"/>
              <a:t>25-03-2025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91557-4971-443F-96E7-C200B513F2AB}" type="datetime1">
              <a:rPr lang="en-IN" smtClean="0"/>
              <a:t>25-03-2025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432E2-0806-4929-8779-EE88DDC47E47}" type="datetime1">
              <a:rPr lang="en-IN" smtClean="0"/>
              <a:t>25-03-2025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715436-A2AC-4D89-9329-97AA1B97EAFC}" type="datetime1">
              <a:rPr lang="en-IN" smtClean="0"/>
              <a:t>25-03-2025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8E84AF-4249-49EE-87E5-0A37D77DAEE4}" type="datetime1">
              <a:rPr lang="en-IN" smtClean="0"/>
              <a:t>25-03-2025</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42BAB-21C6-4946-AC9E-F08FB01A7447}" type="datetime1">
              <a:rPr lang="en-IN" smtClean="0"/>
              <a:t>25-03-2025</a:t>
            </a:fld>
            <a:endParaRPr lang="en-IN"/>
          </a:p>
        </p:txBody>
      </p:sp>
      <p:sp>
        <p:nvSpPr>
          <p:cNvPr id="8" name="Footer Placeholder 7"/>
          <p:cNvSpPr>
            <a:spLocks noGrp="1"/>
          </p:cNvSpPr>
          <p:nvPr>
            <p:ph type="ftr" sz="quarter" idx="11"/>
          </p:nvPr>
        </p:nvSpPr>
        <p:spPr/>
        <p:txBody>
          <a:bodyPr/>
          <a:lstStyle/>
          <a:p>
            <a:r>
              <a:rPr lang="en-IN"/>
              <a:t>Title of the Project</a:t>
            </a:r>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251D88-3FE6-4182-8819-A45055358F36}" type="datetime1">
              <a:rPr lang="en-IN" smtClean="0"/>
              <a:t>25-03-2025</a:t>
            </a:fld>
            <a:endParaRPr lang="en-IN"/>
          </a:p>
        </p:txBody>
      </p:sp>
      <p:sp>
        <p:nvSpPr>
          <p:cNvPr id="4" name="Footer Placeholder 3"/>
          <p:cNvSpPr>
            <a:spLocks noGrp="1"/>
          </p:cNvSpPr>
          <p:nvPr>
            <p:ph type="ftr" sz="quarter" idx="11"/>
          </p:nvPr>
        </p:nvSpPr>
        <p:spPr/>
        <p:txBody>
          <a:bodyPr/>
          <a:lstStyle/>
          <a:p>
            <a:r>
              <a:rPr lang="en-IN"/>
              <a:t>Title of the Project</a:t>
            </a:r>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E1635-4293-4BDB-9808-27ED47FEDDC8}" type="datetime1">
              <a:rPr lang="en-IN" smtClean="0"/>
              <a:t>25-03-2025</a:t>
            </a:fld>
            <a:endParaRPr lang="en-IN"/>
          </a:p>
        </p:txBody>
      </p:sp>
      <p:sp>
        <p:nvSpPr>
          <p:cNvPr id="3" name="Footer Placeholder 2"/>
          <p:cNvSpPr>
            <a:spLocks noGrp="1"/>
          </p:cNvSpPr>
          <p:nvPr>
            <p:ph type="ftr" sz="quarter" idx="11"/>
          </p:nvPr>
        </p:nvSpPr>
        <p:spPr/>
        <p:txBody>
          <a:bodyPr/>
          <a:lstStyle/>
          <a:p>
            <a:r>
              <a:rPr lang="en-IN"/>
              <a:t>Title of the Project</a:t>
            </a:r>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1E957-E8C0-4B79-8C47-A2FFB4C79D04}" type="datetime1">
              <a:rPr lang="en-IN" smtClean="0"/>
              <a:t>25-03-2025</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60097-B585-439D-9C55-CBA24A0E2EC5}" type="datetime1">
              <a:rPr lang="en-IN" smtClean="0"/>
              <a:t>25-03-2025</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574CBD-D244-420B-B808-B53ACA3B5DC2}" type="datetime1">
              <a:rPr lang="en-IN" smtClean="0"/>
              <a:t>25-03-2025</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Title of the Project</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74379" y="99322"/>
            <a:ext cx="1576960" cy="1178263"/>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085" y="88372"/>
            <a:ext cx="1306884" cy="117826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128419" y="1800692"/>
            <a:ext cx="7020042" cy="461665"/>
          </a:xfrm>
          <a:prstGeom prst="rect">
            <a:avLst/>
          </a:prstGeom>
          <a:noFill/>
        </p:spPr>
        <p:txBody>
          <a:bodyPr wrap="square">
            <a:spAutoFit/>
          </a:bodyPr>
          <a:lstStyle/>
          <a:p>
            <a:r>
              <a:rPr lang="en-US" sz="2400" b="1" dirty="0">
                <a:solidFill>
                  <a:srgbClr val="7030A0"/>
                </a:solidFill>
                <a:latin typeface="Times New Roman" panose="02020603050405020304" pitchFamily="18" charset="0"/>
              </a:rPr>
              <a:t>Department of Computer Science and Engineering </a:t>
            </a:r>
            <a:endParaRPr lang="en-IN" sz="2400" b="1" dirty="0">
              <a:solidFill>
                <a:srgbClr val="7030A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962859" y="2384884"/>
            <a:ext cx="7424057"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MEDIA MONITORING AND ENHANCEMENT HUB</a:t>
            </a:r>
            <a:endParaRPr lang="en-IN" sz="28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570956" y="5457624"/>
            <a:ext cx="3938725" cy="9387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Guide Name :</a:t>
            </a:r>
          </a:p>
          <a:p>
            <a:r>
              <a:rPr lang="en-US" sz="1900" b="1" spc="-10" dirty="0">
                <a:effectLst/>
                <a:latin typeface="Calibri" panose="020F0502020204030204" pitchFamily="34" charset="0"/>
                <a:ea typeface="Times New Roman" panose="02020603050405020304" pitchFamily="18" charset="0"/>
                <a:cs typeface="Times New Roman" panose="02020603050405020304" pitchFamily="18" charset="0"/>
              </a:rPr>
              <a:t>Dr. L. </a:t>
            </a:r>
            <a:r>
              <a:rPr lang="en-US" sz="1900" b="1" spc="-10" dirty="0" err="1">
                <a:effectLst/>
                <a:latin typeface="Calibri" panose="020F0502020204030204" pitchFamily="34" charset="0"/>
                <a:ea typeface="Times New Roman" panose="02020603050405020304" pitchFamily="18" charset="0"/>
                <a:cs typeface="Times New Roman" panose="02020603050405020304" pitchFamily="18" charset="0"/>
              </a:rPr>
              <a:t>Jabasheela</a:t>
            </a:r>
            <a:r>
              <a:rPr lang="en-US" sz="1900" b="1" spc="-10" dirty="0">
                <a:effectLst/>
                <a:latin typeface="Calibri" panose="020F0502020204030204" pitchFamily="34" charset="0"/>
                <a:ea typeface="Times New Roman" panose="02020603050405020304" pitchFamily="18" charset="0"/>
                <a:cs typeface="Times New Roman" panose="02020603050405020304" pitchFamily="18" charset="0"/>
              </a:rPr>
              <a:t> , M.E .,Ph.D.</a:t>
            </a:r>
          </a:p>
          <a:p>
            <a:r>
              <a:rPr lang="en-US" spc="-10" dirty="0">
                <a:latin typeface="Calibri" panose="020F0502020204030204" pitchFamily="34" charset="0"/>
                <a:cs typeface="Times New Roman" panose="02020603050405020304" pitchFamily="18" charset="0"/>
              </a:rPr>
              <a:t>Head Of Department, CSE</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083981" y="3618527"/>
            <a:ext cx="4802820" cy="92333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HARIHARAN S      211421104088</a:t>
            </a: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     AJAY S                211421104013</a:t>
            </a:r>
          </a:p>
          <a:p>
            <a:pPr algn="ctr"/>
            <a:r>
              <a:rPr lang="en-IN" b="1" dirty="0">
                <a:latin typeface="Times New Roman" panose="02020603050405020304" pitchFamily="18" charset="0"/>
                <a:cs typeface="Times New Roman" panose="02020603050405020304" pitchFamily="18" charset="0"/>
              </a:rPr>
              <a:t>ARJUN V RA           211421104025</a:t>
            </a:r>
            <a:endParaRPr lang="en-US"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5015884" y="5452962"/>
            <a:ext cx="354219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Coordinator Name &amp; Designation</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418480" y="99322"/>
            <a:ext cx="6133822" cy="1263286"/>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fld id="{B1F8A8B3-64F9-4DC5-ACC8-B61CB529DC3B}" type="datetime1">
              <a:rPr lang="en-IN" smtClean="0"/>
              <a:t>25-03-2025</a:t>
            </a:fld>
            <a:endParaRPr lang="en-IN"/>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400" b="1" smtClean="0">
                <a:solidFill>
                  <a:schemeClr val="tx1"/>
                </a:solidFill>
              </a:rPr>
              <a:t>1</a:t>
            </a:fld>
            <a:endParaRPr lang="en-IN" sz="1400" b="1" dirty="0">
              <a:solidFill>
                <a:schemeClr val="tx1"/>
              </a:solidFill>
            </a:endParaRPr>
          </a:p>
        </p:txBody>
      </p:sp>
      <p:sp>
        <p:nvSpPr>
          <p:cNvPr id="8" name="Footer Placeholder 7">
            <a:extLst>
              <a:ext uri="{FF2B5EF4-FFF2-40B4-BE49-F238E27FC236}">
                <a16:creationId xmlns:a16="http://schemas.microsoft.com/office/drawing/2014/main" id="{883DBBAE-C41A-ABDF-CB33-314E9D7C56C6}"/>
              </a:ext>
            </a:extLst>
          </p:cNvPr>
          <p:cNvSpPr>
            <a:spLocks noGrp="1"/>
          </p:cNvSpPr>
          <p:nvPr>
            <p:ph type="ftr" sz="quarter" idx="11"/>
          </p:nvPr>
        </p:nvSpPr>
        <p:spPr/>
        <p:txBody>
          <a:bodyPr/>
          <a:lstStyle/>
          <a:p>
            <a:r>
              <a:rPr lang="en-IN"/>
              <a:t>Title of the Project</a:t>
            </a: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chemeClr val="tx2"/>
                </a:solidFill>
                <a:latin typeface="Times New Roman" panose="02020603050405020304" pitchFamily="18" charset="0"/>
                <a:cs typeface="Times New Roman" panose="02020603050405020304" pitchFamily="18" charset="0"/>
              </a:rPr>
              <a:t>Architecture / Methodology used</a:t>
            </a:r>
            <a:endParaRPr lang="en-IN" sz="3600" b="1" dirty="0">
              <a:solidFill>
                <a:schemeClr val="tx2"/>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fld id="{C4BC039F-0198-485D-A7BF-5D1B9E0B2CD8}" type="datetime1">
              <a:rPr lang="en-IN" smtClean="0"/>
              <a:t>25-03-2025</a:t>
            </a:fld>
            <a:endParaRPr lang="en-IN"/>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z="1400" b="1" smtClean="0">
                <a:solidFill>
                  <a:schemeClr val="tx1"/>
                </a:solidFill>
              </a:rPr>
              <a:t>10</a:t>
            </a:fld>
            <a:endParaRPr lang="en-IN" b="1" dirty="0">
              <a:solidFill>
                <a:schemeClr val="tx1"/>
              </a:solidFill>
            </a:endParaRPr>
          </a:p>
        </p:txBody>
      </p:sp>
      <p:sp>
        <p:nvSpPr>
          <p:cNvPr id="5" name="Footer Placeholder 4">
            <a:extLst>
              <a:ext uri="{FF2B5EF4-FFF2-40B4-BE49-F238E27FC236}">
                <a16:creationId xmlns:a16="http://schemas.microsoft.com/office/drawing/2014/main" id="{32B6A7EF-50D7-1BEB-23D3-C8D571DB476B}"/>
              </a:ext>
            </a:extLst>
          </p:cNvPr>
          <p:cNvSpPr>
            <a:spLocks noGrp="1"/>
          </p:cNvSpPr>
          <p:nvPr>
            <p:ph type="ftr" sz="quarter" idx="11"/>
          </p:nvPr>
        </p:nvSpPr>
        <p:spPr/>
        <p:txBody>
          <a:bodyPr/>
          <a:lstStyle/>
          <a:p>
            <a:r>
              <a:rPr lang="en-IN"/>
              <a:t>Title of the Project</a:t>
            </a:r>
          </a:p>
        </p:txBody>
      </p:sp>
      <p:pic>
        <p:nvPicPr>
          <p:cNvPr id="9" name="Picture 8" descr="A diagram of a software system&#10;&#10;AI-generated content may be incorrect.">
            <a:extLst>
              <a:ext uri="{FF2B5EF4-FFF2-40B4-BE49-F238E27FC236}">
                <a16:creationId xmlns:a16="http://schemas.microsoft.com/office/drawing/2014/main" id="{C076FB55-C452-1220-7184-82E8D3897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118" y="900937"/>
            <a:ext cx="7015163" cy="5056125"/>
          </a:xfrm>
          <a:prstGeom prst="rect">
            <a:avLst/>
          </a:prstGeom>
        </p:spPr>
      </p:pic>
    </p:spTree>
    <p:extLst>
      <p:ext uri="{BB962C8B-B14F-4D97-AF65-F5344CB8AC3E}">
        <p14:creationId xmlns:p14="http://schemas.microsoft.com/office/powerpoint/2010/main" val="3264071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Flow Chart</a:t>
            </a:r>
            <a:endParaRPr lang="en-IN" sz="6000" b="1" dirty="0">
              <a:solidFill>
                <a:schemeClr val="tx2"/>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E423047D-1ACD-4B81-ACD0-B5BF1E815C27}" type="datetime1">
              <a:rPr lang="en-IN" smtClean="0"/>
              <a:t>25-03-2025</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z="1400" b="1" smtClean="0">
                <a:solidFill>
                  <a:schemeClr val="tx1"/>
                </a:solidFill>
              </a:rPr>
              <a:t>11</a:t>
            </a:fld>
            <a:endParaRPr lang="en-IN" b="1" dirty="0">
              <a:solidFill>
                <a:schemeClr val="tx1"/>
              </a:solidFill>
            </a:endParaRPr>
          </a:p>
        </p:txBody>
      </p:sp>
      <p:sp>
        <p:nvSpPr>
          <p:cNvPr id="3" name="Footer Placeholder 2">
            <a:extLst>
              <a:ext uri="{FF2B5EF4-FFF2-40B4-BE49-F238E27FC236}">
                <a16:creationId xmlns:a16="http://schemas.microsoft.com/office/drawing/2014/main" id="{34C646A9-0D81-7699-9DA6-C34614EB0F05}"/>
              </a:ext>
            </a:extLst>
          </p:cNvPr>
          <p:cNvSpPr>
            <a:spLocks noGrp="1"/>
          </p:cNvSpPr>
          <p:nvPr>
            <p:ph type="ftr" sz="quarter" idx="11"/>
          </p:nvPr>
        </p:nvSpPr>
        <p:spPr/>
        <p:txBody>
          <a:bodyPr/>
          <a:lstStyle/>
          <a:p>
            <a:r>
              <a:rPr lang="en-IN"/>
              <a:t>Title of the Project</a:t>
            </a:r>
          </a:p>
        </p:txBody>
      </p:sp>
      <p:pic>
        <p:nvPicPr>
          <p:cNvPr id="10" name="Picture 9" descr="A screenshot of a computer screen&#10;&#10;AI-generated content may be incorrect.">
            <a:extLst>
              <a:ext uri="{FF2B5EF4-FFF2-40B4-BE49-F238E27FC236}">
                <a16:creationId xmlns:a16="http://schemas.microsoft.com/office/drawing/2014/main" id="{1DA8F1CE-4DEE-BDF5-14DE-FC037FCAF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042" y="852487"/>
            <a:ext cx="5286375" cy="5153025"/>
          </a:xfrm>
          <a:prstGeom prst="rect">
            <a:avLst/>
          </a:prstGeom>
        </p:spPr>
      </p:pic>
    </p:spTree>
    <p:extLst>
      <p:ext uri="{BB962C8B-B14F-4D97-AF65-F5344CB8AC3E}">
        <p14:creationId xmlns:p14="http://schemas.microsoft.com/office/powerpoint/2010/main" val="1665330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ER Diagram</a:t>
            </a:r>
            <a:endParaRPr lang="en-IN" sz="6000" b="1" dirty="0">
              <a:solidFill>
                <a:schemeClr val="tx2"/>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A652B166-E552-49C8-82FD-C8E8EAC02627}" type="datetime1">
              <a:rPr lang="en-IN" smtClean="0"/>
              <a:t>25-03-2025</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12</a:t>
            </a:fld>
            <a:endParaRPr lang="en-IN"/>
          </a:p>
        </p:txBody>
      </p:sp>
      <p:sp>
        <p:nvSpPr>
          <p:cNvPr id="3" name="Footer Placeholder 2">
            <a:extLst>
              <a:ext uri="{FF2B5EF4-FFF2-40B4-BE49-F238E27FC236}">
                <a16:creationId xmlns:a16="http://schemas.microsoft.com/office/drawing/2014/main" id="{AE14B8CA-2C58-27BC-169F-30833F34682F}"/>
              </a:ext>
            </a:extLst>
          </p:cNvPr>
          <p:cNvSpPr>
            <a:spLocks noGrp="1"/>
          </p:cNvSpPr>
          <p:nvPr>
            <p:ph type="ftr" sz="quarter" idx="11"/>
          </p:nvPr>
        </p:nvSpPr>
        <p:spPr/>
        <p:txBody>
          <a:bodyPr/>
          <a:lstStyle/>
          <a:p>
            <a:r>
              <a:rPr lang="en-IN"/>
              <a:t>Title of the Project</a:t>
            </a:r>
          </a:p>
        </p:txBody>
      </p:sp>
      <p:pic>
        <p:nvPicPr>
          <p:cNvPr id="11" name="Picture 10" descr="A black screen with white text&#10;&#10;AI-generated content may be incorrect.">
            <a:extLst>
              <a:ext uri="{FF2B5EF4-FFF2-40B4-BE49-F238E27FC236}">
                <a16:creationId xmlns:a16="http://schemas.microsoft.com/office/drawing/2014/main" id="{D20C1DE0-5D33-60C6-AB53-FEFD8C6D9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 y="1222247"/>
            <a:ext cx="8382000" cy="3376317"/>
          </a:xfrm>
          <a:prstGeom prst="rect">
            <a:avLst/>
          </a:prstGeom>
        </p:spPr>
      </p:pic>
    </p:spTree>
    <p:extLst>
      <p:ext uri="{BB962C8B-B14F-4D97-AF65-F5344CB8AC3E}">
        <p14:creationId xmlns:p14="http://schemas.microsoft.com/office/powerpoint/2010/main" val="362709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8EAA6-7323-9478-B954-A04160F5C4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F02402-E98A-24E5-C014-9BE7A0BAA857}"/>
              </a:ext>
            </a:extLst>
          </p:cNvPr>
          <p:cNvSpPr>
            <a:spLocks noGrp="1"/>
          </p:cNvSpPr>
          <p:nvPr>
            <p:ph type="title"/>
          </p:nvPr>
        </p:nvSpPr>
        <p:spPr>
          <a:xfrm>
            <a:off x="628650" y="165991"/>
            <a:ext cx="7886700" cy="530258"/>
          </a:xfrm>
        </p:spPr>
        <p:txBody>
          <a:bodyPr>
            <a:noAutofit/>
          </a:bodyPr>
          <a:lstStyle/>
          <a:p>
            <a:pPr algn="ctr"/>
            <a:r>
              <a:rPr lang="en-US" sz="3600" b="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6000" b="1" dirty="0">
              <a:solidFill>
                <a:schemeClr val="tx2"/>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9C914EFB-E8C1-B98C-116D-C72CB7182FED}"/>
              </a:ext>
            </a:extLst>
          </p:cNvPr>
          <p:cNvSpPr>
            <a:spLocks noGrp="1"/>
          </p:cNvSpPr>
          <p:nvPr>
            <p:ph type="dt" sz="half" idx="10"/>
          </p:nvPr>
        </p:nvSpPr>
        <p:spPr/>
        <p:txBody>
          <a:bodyPr/>
          <a:lstStyle/>
          <a:p>
            <a:fld id="{93C8E2EA-5B1E-4C4B-8119-2064F1198F72}" type="datetime1">
              <a:rPr lang="en-IN" smtClean="0"/>
              <a:t>25-03-2025</a:t>
            </a:fld>
            <a:endParaRPr lang="en-IN"/>
          </a:p>
        </p:txBody>
      </p:sp>
      <p:sp>
        <p:nvSpPr>
          <p:cNvPr id="8" name="Slide Number Placeholder 7">
            <a:extLst>
              <a:ext uri="{FF2B5EF4-FFF2-40B4-BE49-F238E27FC236}">
                <a16:creationId xmlns:a16="http://schemas.microsoft.com/office/drawing/2014/main" id="{D47092FB-CF37-3B8E-00EB-3048786413CF}"/>
              </a:ext>
            </a:extLst>
          </p:cNvPr>
          <p:cNvSpPr>
            <a:spLocks noGrp="1"/>
          </p:cNvSpPr>
          <p:nvPr>
            <p:ph type="sldNum" sz="quarter" idx="12"/>
          </p:nvPr>
        </p:nvSpPr>
        <p:spPr/>
        <p:txBody>
          <a:bodyPr/>
          <a:lstStyle/>
          <a:p>
            <a:fld id="{9D3FF152-60F5-4862-82F9-1190556AA56F}" type="slidenum">
              <a:rPr lang="en-IN" smtClean="0"/>
              <a:t>13</a:t>
            </a:fld>
            <a:endParaRPr lang="en-IN"/>
          </a:p>
        </p:txBody>
      </p:sp>
      <p:sp>
        <p:nvSpPr>
          <p:cNvPr id="3" name="Footer Placeholder 2">
            <a:extLst>
              <a:ext uri="{FF2B5EF4-FFF2-40B4-BE49-F238E27FC236}">
                <a16:creationId xmlns:a16="http://schemas.microsoft.com/office/drawing/2014/main" id="{20B5977A-999A-377F-6F96-9D9CC78B6DB3}"/>
              </a:ext>
            </a:extLst>
          </p:cNvPr>
          <p:cNvSpPr>
            <a:spLocks noGrp="1"/>
          </p:cNvSpPr>
          <p:nvPr>
            <p:ph type="ftr" sz="quarter" idx="11"/>
          </p:nvPr>
        </p:nvSpPr>
        <p:spPr/>
        <p:txBody>
          <a:bodyPr/>
          <a:lstStyle/>
          <a:p>
            <a:r>
              <a:rPr lang="en-IN"/>
              <a:t>Title of the Project</a:t>
            </a:r>
          </a:p>
        </p:txBody>
      </p:sp>
      <p:pic>
        <p:nvPicPr>
          <p:cNvPr id="11" name="Picture 10">
            <a:extLst>
              <a:ext uri="{FF2B5EF4-FFF2-40B4-BE49-F238E27FC236}">
                <a16:creationId xmlns:a16="http://schemas.microsoft.com/office/drawing/2014/main" id="{C56CC136-C49D-9412-56CA-9A506F618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374775"/>
            <a:ext cx="7972425" cy="3448050"/>
          </a:xfrm>
          <a:prstGeom prst="rect">
            <a:avLst/>
          </a:prstGeom>
        </p:spPr>
      </p:pic>
    </p:spTree>
    <p:extLst>
      <p:ext uri="{BB962C8B-B14F-4D97-AF65-F5344CB8AC3E}">
        <p14:creationId xmlns:p14="http://schemas.microsoft.com/office/powerpoint/2010/main" val="1073122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chemeClr val="tx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1077686" y="983936"/>
            <a:ext cx="7437664" cy="2542363"/>
          </a:xfrm>
          <a:prstGeom prst="rect">
            <a:avLst/>
          </a:prstGeom>
          <a:noFill/>
        </p:spPr>
        <p:txBody>
          <a:bodyPr wrap="square">
            <a:spAutoFit/>
          </a:bodyPr>
          <a:lstStyle/>
          <a:p>
            <a:pPr algn="just">
              <a:lnSpc>
                <a:spcPct val="150000"/>
              </a:lnSpc>
            </a:pPr>
            <a:r>
              <a:rPr lang="en-US" dirty="0"/>
              <a:t>This project is structured into three interconnected modules, each addressing a specific aspect of fake news detection across diverse digital platforms. These modules work in tandem to process data from various sources, analyze it using advanced techniques, and provide actionable insights to identify and mitigate the spread of false information.</a:t>
            </a:r>
          </a:p>
          <a:p>
            <a:pPr algn="just">
              <a:lnSpc>
                <a:spcPct val="150000"/>
              </a:lnSpc>
            </a:pPr>
            <a:endParaRPr lang="en-IN" dirty="0"/>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2D949113-FF7A-40B9-8139-10E567AB16BA}" type="datetime1">
              <a:rPr lang="en-IN" smtClean="0"/>
              <a:t>25-03-2025</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14</a:t>
            </a:fld>
            <a:endParaRPr lang="en-IN"/>
          </a:p>
        </p:txBody>
      </p:sp>
      <p:sp>
        <p:nvSpPr>
          <p:cNvPr id="6" name="Footer Placeholder 5">
            <a:extLst>
              <a:ext uri="{FF2B5EF4-FFF2-40B4-BE49-F238E27FC236}">
                <a16:creationId xmlns:a16="http://schemas.microsoft.com/office/drawing/2014/main" id="{4CC9CFD2-EB2F-6895-48F0-E578AAFB86F9}"/>
              </a:ext>
            </a:extLst>
          </p:cNvPr>
          <p:cNvSpPr>
            <a:spLocks noGrp="1"/>
          </p:cNvSpPr>
          <p:nvPr>
            <p:ph type="ftr" sz="quarter" idx="11"/>
          </p:nvPr>
        </p:nvSpPr>
        <p:spPr/>
        <p:txBody>
          <a:bodyPr/>
          <a:lstStyle/>
          <a:p>
            <a:r>
              <a:rPr lang="en-IN"/>
              <a:t>Title of the Project</a:t>
            </a:r>
          </a:p>
        </p:txBody>
      </p:sp>
      <p:sp>
        <p:nvSpPr>
          <p:cNvPr id="8" name="Rectangle 2">
            <a:extLst>
              <a:ext uri="{FF2B5EF4-FFF2-40B4-BE49-F238E27FC236}">
                <a16:creationId xmlns:a16="http://schemas.microsoft.com/office/drawing/2014/main" id="{BA8A0505-CDED-1C84-D998-8EF3E962E5C2}"/>
              </a:ext>
            </a:extLst>
          </p:cNvPr>
          <p:cNvSpPr>
            <a:spLocks noChangeArrowheads="1"/>
          </p:cNvSpPr>
          <p:nvPr/>
        </p:nvSpPr>
        <p:spPr bwMode="auto">
          <a:xfrm>
            <a:off x="1001485" y="3311299"/>
            <a:ext cx="7437665" cy="128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Module 1: Checking News Websites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Module 2: Digital Newspapers Module </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lang="en-US" altLang="en-US" b="1" dirty="0">
                <a:latin typeface="Arial" panose="020B0604020202020204" pitchFamily="34" charset="0"/>
              </a:rPr>
              <a:t>Module </a:t>
            </a:r>
            <a:r>
              <a:rPr kumimoji="0" lang="en-US" altLang="en-US" sz="1800" b="1" i="0" u="none" strike="noStrike" cap="none" normalizeH="0" baseline="0" dirty="0">
                <a:ln>
                  <a:noFill/>
                </a:ln>
                <a:solidFill>
                  <a:schemeClr val="tx1"/>
                </a:solidFill>
                <a:effectLst/>
                <a:latin typeface="Arial" panose="020B0604020202020204" pitchFamily="34" charset="0"/>
              </a:rPr>
              <a:t>3: YouTube News Channel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7520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7C0E9-8F27-43C7-56D5-AEDF09F40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EB707D-7B1E-D524-EFD2-B8B6525327CF}"/>
              </a:ext>
            </a:extLst>
          </p:cNvPr>
          <p:cNvSpPr>
            <a:spLocks noGrp="1"/>
          </p:cNvSpPr>
          <p:nvPr>
            <p:ph type="title"/>
          </p:nvPr>
        </p:nvSpPr>
        <p:spPr>
          <a:xfrm>
            <a:off x="628650" y="165991"/>
            <a:ext cx="7886700" cy="530258"/>
          </a:xfrm>
        </p:spPr>
        <p:txBody>
          <a:bodyPr>
            <a:noAutofit/>
          </a:bodyPr>
          <a:lstStyle/>
          <a:p>
            <a:pPr algn="ctr"/>
            <a:r>
              <a:rPr lang="en-US" sz="36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chemeClr val="tx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1C64950-C0F9-3307-4C78-24C189D18FB6}"/>
              </a:ext>
            </a:extLst>
          </p:cNvPr>
          <p:cNvSpPr txBox="1"/>
          <p:nvPr/>
        </p:nvSpPr>
        <p:spPr>
          <a:xfrm>
            <a:off x="628649" y="805543"/>
            <a:ext cx="7886699" cy="4204356"/>
          </a:xfrm>
          <a:prstGeom prst="rect">
            <a:avLst/>
          </a:prstGeom>
          <a:noFill/>
        </p:spPr>
        <p:txBody>
          <a:bodyPr wrap="square">
            <a:spAutoFit/>
          </a:bodyPr>
          <a:lstStyle/>
          <a:p>
            <a:pPr algn="just">
              <a:lnSpc>
                <a:spcPct val="150000"/>
              </a:lnSpc>
            </a:pPr>
            <a:r>
              <a:rPr lang="en-US" b="1" dirty="0"/>
              <a:t>Checking News Websites for Identifying Fake News</a:t>
            </a:r>
            <a:r>
              <a:rPr lang="en-US" dirty="0"/>
              <a:t> </a:t>
            </a:r>
          </a:p>
          <a:p>
            <a:pPr algn="just">
              <a:lnSpc>
                <a:spcPct val="150000"/>
              </a:lnSpc>
            </a:pPr>
            <a:r>
              <a:rPr lang="en-US" dirty="0"/>
              <a:t>This module focuses on identifying fake news from various online news websites by leveraging web scraping and the required technological frameworks. It involves extracting data from multiple news sources in a structured format using web scraping tools and techniques. The module preprocesses the extracted data, employing methods to clean and normalize text for further analysis. Sentiment analysis and fake news detection algorithms are then applied to evaluate the credibility of the news content. This module ensures systematic and real-time monitoring of digital news websites to effectively flag potentially deceptive or manipulated information.</a:t>
            </a:r>
            <a:endParaRPr lang="en-IN" dirty="0"/>
          </a:p>
        </p:txBody>
      </p:sp>
      <p:sp>
        <p:nvSpPr>
          <p:cNvPr id="3" name="Date Placeholder 2">
            <a:extLst>
              <a:ext uri="{FF2B5EF4-FFF2-40B4-BE49-F238E27FC236}">
                <a16:creationId xmlns:a16="http://schemas.microsoft.com/office/drawing/2014/main" id="{AB4F9D56-EBAA-285C-EEF4-B5A2B9D224F6}"/>
              </a:ext>
            </a:extLst>
          </p:cNvPr>
          <p:cNvSpPr>
            <a:spLocks noGrp="1"/>
          </p:cNvSpPr>
          <p:nvPr>
            <p:ph type="dt" sz="half" idx="10"/>
          </p:nvPr>
        </p:nvSpPr>
        <p:spPr/>
        <p:txBody>
          <a:bodyPr/>
          <a:lstStyle/>
          <a:p>
            <a:fld id="{32F8DBF1-1527-4697-BE85-B9C494A9BC35}" type="datetime1">
              <a:rPr lang="en-IN" smtClean="0"/>
              <a:t>25-03-2025</a:t>
            </a:fld>
            <a:endParaRPr lang="en-IN"/>
          </a:p>
        </p:txBody>
      </p:sp>
      <p:sp>
        <p:nvSpPr>
          <p:cNvPr id="5" name="Slide Number Placeholder 4">
            <a:extLst>
              <a:ext uri="{FF2B5EF4-FFF2-40B4-BE49-F238E27FC236}">
                <a16:creationId xmlns:a16="http://schemas.microsoft.com/office/drawing/2014/main" id="{3236325A-CB24-D4DF-B241-7B1034510424}"/>
              </a:ext>
            </a:extLst>
          </p:cNvPr>
          <p:cNvSpPr>
            <a:spLocks noGrp="1"/>
          </p:cNvSpPr>
          <p:nvPr>
            <p:ph type="sldNum" sz="quarter" idx="12"/>
          </p:nvPr>
        </p:nvSpPr>
        <p:spPr/>
        <p:txBody>
          <a:bodyPr/>
          <a:lstStyle/>
          <a:p>
            <a:fld id="{9D3FF152-60F5-4862-82F9-1190556AA56F}" type="slidenum">
              <a:rPr lang="en-IN" smtClean="0"/>
              <a:t>15</a:t>
            </a:fld>
            <a:endParaRPr lang="en-IN"/>
          </a:p>
        </p:txBody>
      </p:sp>
      <p:sp>
        <p:nvSpPr>
          <p:cNvPr id="6" name="Footer Placeholder 5">
            <a:extLst>
              <a:ext uri="{FF2B5EF4-FFF2-40B4-BE49-F238E27FC236}">
                <a16:creationId xmlns:a16="http://schemas.microsoft.com/office/drawing/2014/main" id="{3E4A5C17-8BE5-DAA7-5A3F-CAF71BEAA45A}"/>
              </a:ext>
            </a:extLst>
          </p:cNvPr>
          <p:cNvSpPr>
            <a:spLocks noGrp="1"/>
          </p:cNvSpPr>
          <p:nvPr>
            <p:ph type="ftr" sz="quarter" idx="11"/>
          </p:nvPr>
        </p:nvSpPr>
        <p:spPr/>
        <p:txBody>
          <a:bodyPr/>
          <a:lstStyle/>
          <a:p>
            <a:r>
              <a:rPr lang="en-IN"/>
              <a:t>Title of the Project</a:t>
            </a:r>
          </a:p>
        </p:txBody>
      </p:sp>
    </p:spTree>
    <p:extLst>
      <p:ext uri="{BB962C8B-B14F-4D97-AF65-F5344CB8AC3E}">
        <p14:creationId xmlns:p14="http://schemas.microsoft.com/office/powerpoint/2010/main" val="383422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BD906-AB7D-B467-158F-0AFDF6881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3181A-9B34-9F9B-46CF-B06B3A325964}"/>
              </a:ext>
            </a:extLst>
          </p:cNvPr>
          <p:cNvSpPr>
            <a:spLocks noGrp="1"/>
          </p:cNvSpPr>
          <p:nvPr>
            <p:ph type="title"/>
          </p:nvPr>
        </p:nvSpPr>
        <p:spPr>
          <a:xfrm>
            <a:off x="628650" y="165991"/>
            <a:ext cx="7886700" cy="530258"/>
          </a:xfrm>
        </p:spPr>
        <p:txBody>
          <a:bodyPr>
            <a:noAutofit/>
          </a:bodyPr>
          <a:lstStyle/>
          <a:p>
            <a:pPr algn="ctr"/>
            <a:r>
              <a:rPr lang="en-US" sz="36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chemeClr val="tx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0E67D59-BAEA-5C96-7363-5F9B4B09FE99}"/>
              </a:ext>
            </a:extLst>
          </p:cNvPr>
          <p:cNvSpPr txBox="1"/>
          <p:nvPr/>
        </p:nvSpPr>
        <p:spPr>
          <a:xfrm>
            <a:off x="628649" y="892629"/>
            <a:ext cx="7886699" cy="3788858"/>
          </a:xfrm>
          <a:prstGeom prst="rect">
            <a:avLst/>
          </a:prstGeom>
          <a:noFill/>
        </p:spPr>
        <p:txBody>
          <a:bodyPr wrap="square">
            <a:spAutoFit/>
          </a:bodyPr>
          <a:lstStyle/>
          <a:p>
            <a:pPr algn="just">
              <a:lnSpc>
                <a:spcPct val="150000"/>
              </a:lnSpc>
            </a:pPr>
            <a:r>
              <a:rPr lang="en-US" b="1" dirty="0"/>
              <a:t>Checking Digital Newspapers for Detecting False News</a:t>
            </a:r>
            <a:r>
              <a:rPr lang="en-US" dirty="0"/>
              <a:t> </a:t>
            </a:r>
          </a:p>
          <a:p>
            <a:pPr algn="just">
              <a:lnSpc>
                <a:spcPct val="150000"/>
              </a:lnSpc>
            </a:pPr>
            <a:r>
              <a:rPr lang="en-US" dirty="0"/>
              <a:t>In this module, the system automates the process of analyzing digital newspapers to detect false or misleading news articles. Optical Character Recognition (OCR) technology is deployed to convert scanned e-paper content into editable text. The extracted text undergoes preprocessing and sentiment analysis to identify emotional patterns or signals of fake news. By applying machine learning models trained to differentiate factual news from fake news, this module provides a reliable mechanism for monitoring digital newspapers and maintaining information integrity.</a:t>
            </a:r>
            <a:endParaRPr lang="en-IN" dirty="0"/>
          </a:p>
        </p:txBody>
      </p:sp>
      <p:sp>
        <p:nvSpPr>
          <p:cNvPr id="3" name="Date Placeholder 2">
            <a:extLst>
              <a:ext uri="{FF2B5EF4-FFF2-40B4-BE49-F238E27FC236}">
                <a16:creationId xmlns:a16="http://schemas.microsoft.com/office/drawing/2014/main" id="{047FC2BD-1724-6199-9D29-6EF14970BA20}"/>
              </a:ext>
            </a:extLst>
          </p:cNvPr>
          <p:cNvSpPr>
            <a:spLocks noGrp="1"/>
          </p:cNvSpPr>
          <p:nvPr>
            <p:ph type="dt" sz="half" idx="10"/>
          </p:nvPr>
        </p:nvSpPr>
        <p:spPr/>
        <p:txBody>
          <a:bodyPr/>
          <a:lstStyle/>
          <a:p>
            <a:fld id="{BF12D3EE-FD66-4677-80BB-D7D610DDE236}" type="datetime1">
              <a:rPr lang="en-IN" smtClean="0"/>
              <a:t>25-03-2025</a:t>
            </a:fld>
            <a:endParaRPr lang="en-IN"/>
          </a:p>
        </p:txBody>
      </p:sp>
      <p:sp>
        <p:nvSpPr>
          <p:cNvPr id="5" name="Slide Number Placeholder 4">
            <a:extLst>
              <a:ext uri="{FF2B5EF4-FFF2-40B4-BE49-F238E27FC236}">
                <a16:creationId xmlns:a16="http://schemas.microsoft.com/office/drawing/2014/main" id="{28371C4B-7C44-C037-0D8D-36F40D552362}"/>
              </a:ext>
            </a:extLst>
          </p:cNvPr>
          <p:cNvSpPr>
            <a:spLocks noGrp="1"/>
          </p:cNvSpPr>
          <p:nvPr>
            <p:ph type="sldNum" sz="quarter" idx="12"/>
          </p:nvPr>
        </p:nvSpPr>
        <p:spPr/>
        <p:txBody>
          <a:bodyPr/>
          <a:lstStyle/>
          <a:p>
            <a:fld id="{9D3FF152-60F5-4862-82F9-1190556AA56F}" type="slidenum">
              <a:rPr lang="en-IN" smtClean="0"/>
              <a:t>16</a:t>
            </a:fld>
            <a:endParaRPr lang="en-IN"/>
          </a:p>
        </p:txBody>
      </p:sp>
      <p:sp>
        <p:nvSpPr>
          <p:cNvPr id="6" name="Footer Placeholder 5">
            <a:extLst>
              <a:ext uri="{FF2B5EF4-FFF2-40B4-BE49-F238E27FC236}">
                <a16:creationId xmlns:a16="http://schemas.microsoft.com/office/drawing/2014/main" id="{84CD3E3F-B26B-76C4-0DC0-1D33710550D9}"/>
              </a:ext>
            </a:extLst>
          </p:cNvPr>
          <p:cNvSpPr>
            <a:spLocks noGrp="1"/>
          </p:cNvSpPr>
          <p:nvPr>
            <p:ph type="ftr" sz="quarter" idx="11"/>
          </p:nvPr>
        </p:nvSpPr>
        <p:spPr/>
        <p:txBody>
          <a:bodyPr/>
          <a:lstStyle/>
          <a:p>
            <a:r>
              <a:rPr lang="en-IN"/>
              <a:t>Title of the Project</a:t>
            </a:r>
          </a:p>
        </p:txBody>
      </p:sp>
    </p:spTree>
    <p:extLst>
      <p:ext uri="{BB962C8B-B14F-4D97-AF65-F5344CB8AC3E}">
        <p14:creationId xmlns:p14="http://schemas.microsoft.com/office/powerpoint/2010/main" val="1220858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325D4-B378-9B10-96C3-EE994AA808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E55DB9-6059-1B92-52B7-C028CC245902}"/>
              </a:ext>
            </a:extLst>
          </p:cNvPr>
          <p:cNvSpPr>
            <a:spLocks noGrp="1"/>
          </p:cNvSpPr>
          <p:nvPr>
            <p:ph type="title"/>
          </p:nvPr>
        </p:nvSpPr>
        <p:spPr>
          <a:xfrm>
            <a:off x="628650" y="165991"/>
            <a:ext cx="7886700" cy="530258"/>
          </a:xfrm>
        </p:spPr>
        <p:txBody>
          <a:bodyPr>
            <a:noAutofit/>
          </a:bodyPr>
          <a:lstStyle/>
          <a:p>
            <a:pPr algn="ctr"/>
            <a:r>
              <a:rPr lang="en-US" sz="36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chemeClr val="tx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27C3A23-A333-9B9A-E891-6F033A8DCEE3}"/>
              </a:ext>
            </a:extLst>
          </p:cNvPr>
          <p:cNvSpPr txBox="1"/>
          <p:nvPr/>
        </p:nvSpPr>
        <p:spPr>
          <a:xfrm>
            <a:off x="628650" y="936170"/>
            <a:ext cx="7886699" cy="3788858"/>
          </a:xfrm>
          <a:prstGeom prst="rect">
            <a:avLst/>
          </a:prstGeom>
          <a:noFill/>
        </p:spPr>
        <p:txBody>
          <a:bodyPr wrap="square">
            <a:spAutoFit/>
          </a:bodyPr>
          <a:lstStyle/>
          <a:p>
            <a:pPr algn="just">
              <a:lnSpc>
                <a:spcPct val="150000"/>
              </a:lnSpc>
            </a:pPr>
            <a:r>
              <a:rPr lang="en-US" b="1" dirty="0"/>
              <a:t>Analyzing YouTube Channels News for Fake News Detection</a:t>
            </a:r>
            <a:r>
              <a:rPr lang="en-US" dirty="0"/>
              <a:t> </a:t>
            </a:r>
          </a:p>
          <a:p>
            <a:pPr algn="just">
              <a:lnSpc>
                <a:spcPct val="150000"/>
              </a:lnSpc>
            </a:pPr>
            <a:r>
              <a:rPr lang="en-US" dirty="0"/>
              <a:t>This module concentrates on analyzing news content from YouTube channels by converting audio to text or processing captions using advanced speech-to-text conversion techniques. The extracted transcripts or captions are analyzed using natural language processing (NLP) and machine learning algorithms to detect fake news. Sentiment analysis is employed to examine the emotional tone of the content, aiding in identifying patterns of misinformation. This module ensures comprehensive coverage by monitoring multimedia platforms, further strengthening the system's ability to detect and mitigate fake news.</a:t>
            </a:r>
            <a:endParaRPr lang="en-IN" dirty="0"/>
          </a:p>
        </p:txBody>
      </p:sp>
      <p:sp>
        <p:nvSpPr>
          <p:cNvPr id="3" name="Date Placeholder 2">
            <a:extLst>
              <a:ext uri="{FF2B5EF4-FFF2-40B4-BE49-F238E27FC236}">
                <a16:creationId xmlns:a16="http://schemas.microsoft.com/office/drawing/2014/main" id="{319DDF37-A02C-1B7C-81BF-D06533BD63C0}"/>
              </a:ext>
            </a:extLst>
          </p:cNvPr>
          <p:cNvSpPr>
            <a:spLocks noGrp="1"/>
          </p:cNvSpPr>
          <p:nvPr>
            <p:ph type="dt" sz="half" idx="10"/>
          </p:nvPr>
        </p:nvSpPr>
        <p:spPr/>
        <p:txBody>
          <a:bodyPr/>
          <a:lstStyle/>
          <a:p>
            <a:fld id="{7873791D-E80F-45A0-8335-C0B2BEA6B232}" type="datetime1">
              <a:rPr lang="en-IN" smtClean="0"/>
              <a:t>25-03-2025</a:t>
            </a:fld>
            <a:endParaRPr lang="en-IN"/>
          </a:p>
        </p:txBody>
      </p:sp>
      <p:sp>
        <p:nvSpPr>
          <p:cNvPr id="5" name="Slide Number Placeholder 4">
            <a:extLst>
              <a:ext uri="{FF2B5EF4-FFF2-40B4-BE49-F238E27FC236}">
                <a16:creationId xmlns:a16="http://schemas.microsoft.com/office/drawing/2014/main" id="{3E1942A8-AFEE-8785-303F-AD3DDBD9C735}"/>
              </a:ext>
            </a:extLst>
          </p:cNvPr>
          <p:cNvSpPr>
            <a:spLocks noGrp="1"/>
          </p:cNvSpPr>
          <p:nvPr>
            <p:ph type="sldNum" sz="quarter" idx="12"/>
          </p:nvPr>
        </p:nvSpPr>
        <p:spPr/>
        <p:txBody>
          <a:bodyPr/>
          <a:lstStyle/>
          <a:p>
            <a:fld id="{9D3FF152-60F5-4862-82F9-1190556AA56F}" type="slidenum">
              <a:rPr lang="en-IN" smtClean="0"/>
              <a:t>17</a:t>
            </a:fld>
            <a:endParaRPr lang="en-IN"/>
          </a:p>
        </p:txBody>
      </p:sp>
      <p:sp>
        <p:nvSpPr>
          <p:cNvPr id="6" name="Footer Placeholder 5">
            <a:extLst>
              <a:ext uri="{FF2B5EF4-FFF2-40B4-BE49-F238E27FC236}">
                <a16:creationId xmlns:a16="http://schemas.microsoft.com/office/drawing/2014/main" id="{09728822-741D-C932-AE1E-21187D3006CA}"/>
              </a:ext>
            </a:extLst>
          </p:cNvPr>
          <p:cNvSpPr>
            <a:spLocks noGrp="1"/>
          </p:cNvSpPr>
          <p:nvPr>
            <p:ph type="ftr" sz="quarter" idx="11"/>
          </p:nvPr>
        </p:nvSpPr>
        <p:spPr/>
        <p:txBody>
          <a:bodyPr/>
          <a:lstStyle/>
          <a:p>
            <a:r>
              <a:rPr lang="en-IN"/>
              <a:t>Title of the Project</a:t>
            </a:r>
          </a:p>
        </p:txBody>
      </p:sp>
    </p:spTree>
    <p:extLst>
      <p:ext uri="{BB962C8B-B14F-4D97-AF65-F5344CB8AC3E}">
        <p14:creationId xmlns:p14="http://schemas.microsoft.com/office/powerpoint/2010/main" val="1541872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chemeClr val="tx2"/>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5B5F191C-D7D2-437B-ABFF-C7F68D597B22}" type="datetime1">
              <a:rPr lang="en-IN" smtClean="0"/>
              <a:t>25-03-2025</a:t>
            </a:fld>
            <a:endParaRPr lang="en-IN"/>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18</a:t>
            </a:fld>
            <a:endParaRPr lang="en-IN"/>
          </a:p>
        </p:txBody>
      </p:sp>
      <p:sp>
        <p:nvSpPr>
          <p:cNvPr id="6" name="Footer Placeholder 5">
            <a:extLst>
              <a:ext uri="{FF2B5EF4-FFF2-40B4-BE49-F238E27FC236}">
                <a16:creationId xmlns:a16="http://schemas.microsoft.com/office/drawing/2014/main" id="{74AEEE17-800D-5191-5AC4-5198C0D2F384}"/>
              </a:ext>
            </a:extLst>
          </p:cNvPr>
          <p:cNvSpPr>
            <a:spLocks noGrp="1"/>
          </p:cNvSpPr>
          <p:nvPr>
            <p:ph type="ftr" sz="quarter" idx="11"/>
          </p:nvPr>
        </p:nvSpPr>
        <p:spPr/>
        <p:txBody>
          <a:bodyPr/>
          <a:lstStyle/>
          <a:p>
            <a:r>
              <a:rPr lang="en-IN"/>
              <a:t>Title of the Project</a:t>
            </a:r>
          </a:p>
        </p:txBody>
      </p:sp>
    </p:spTree>
    <p:extLst>
      <p:ext uri="{BB962C8B-B14F-4D97-AF65-F5344CB8AC3E}">
        <p14:creationId xmlns:p14="http://schemas.microsoft.com/office/powerpoint/2010/main" val="4035232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D8796-FD80-4E95-3667-6601EA68D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9F3983-E996-B752-1F1E-47547844DEA1}"/>
              </a:ext>
            </a:extLst>
          </p:cNvPr>
          <p:cNvSpPr>
            <a:spLocks noGrp="1"/>
          </p:cNvSpPr>
          <p:nvPr>
            <p:ph type="title"/>
          </p:nvPr>
        </p:nvSpPr>
        <p:spPr>
          <a:xfrm>
            <a:off x="628650" y="165991"/>
            <a:ext cx="7886700" cy="530258"/>
          </a:xfrm>
        </p:spPr>
        <p:txBody>
          <a:bodyPr>
            <a:noAutofit/>
          </a:bodyPr>
          <a:lstStyle/>
          <a:p>
            <a:pPr algn="ctr"/>
            <a:r>
              <a:rPr lang="en-US" sz="32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chemeClr val="tx2"/>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9D1C8A5-8443-B0CF-7CA6-200D23BAB64B}"/>
              </a:ext>
            </a:extLst>
          </p:cNvPr>
          <p:cNvSpPr>
            <a:spLocks noGrp="1"/>
          </p:cNvSpPr>
          <p:nvPr>
            <p:ph type="dt" sz="half" idx="10"/>
          </p:nvPr>
        </p:nvSpPr>
        <p:spPr/>
        <p:txBody>
          <a:bodyPr/>
          <a:lstStyle/>
          <a:p>
            <a:fld id="{8F910233-9C06-4EDA-B95E-CB4A032185B7}" type="datetime1">
              <a:rPr lang="en-IN" smtClean="0"/>
              <a:t>25-03-2025</a:t>
            </a:fld>
            <a:endParaRPr lang="en-IN"/>
          </a:p>
        </p:txBody>
      </p:sp>
      <p:sp>
        <p:nvSpPr>
          <p:cNvPr id="5" name="Slide Number Placeholder 4">
            <a:extLst>
              <a:ext uri="{FF2B5EF4-FFF2-40B4-BE49-F238E27FC236}">
                <a16:creationId xmlns:a16="http://schemas.microsoft.com/office/drawing/2014/main" id="{80CAE307-7D82-DA50-A670-7291E8C56D53}"/>
              </a:ext>
            </a:extLst>
          </p:cNvPr>
          <p:cNvSpPr>
            <a:spLocks noGrp="1"/>
          </p:cNvSpPr>
          <p:nvPr>
            <p:ph type="sldNum" sz="quarter" idx="12"/>
          </p:nvPr>
        </p:nvSpPr>
        <p:spPr/>
        <p:txBody>
          <a:bodyPr/>
          <a:lstStyle/>
          <a:p>
            <a:fld id="{9D3FF152-60F5-4862-82F9-1190556AA56F}" type="slidenum">
              <a:rPr lang="en-IN" smtClean="0"/>
              <a:t>19</a:t>
            </a:fld>
            <a:endParaRPr lang="en-IN"/>
          </a:p>
        </p:txBody>
      </p:sp>
      <p:sp>
        <p:nvSpPr>
          <p:cNvPr id="6" name="Footer Placeholder 5">
            <a:extLst>
              <a:ext uri="{FF2B5EF4-FFF2-40B4-BE49-F238E27FC236}">
                <a16:creationId xmlns:a16="http://schemas.microsoft.com/office/drawing/2014/main" id="{E83F7681-9576-65DD-A748-FE8D29C3BA36}"/>
              </a:ext>
            </a:extLst>
          </p:cNvPr>
          <p:cNvSpPr>
            <a:spLocks noGrp="1"/>
          </p:cNvSpPr>
          <p:nvPr>
            <p:ph type="ftr" sz="quarter" idx="11"/>
          </p:nvPr>
        </p:nvSpPr>
        <p:spPr/>
        <p:txBody>
          <a:bodyPr/>
          <a:lstStyle/>
          <a:p>
            <a:r>
              <a:rPr lang="en-IN"/>
              <a:t>Title of the Project</a:t>
            </a:r>
          </a:p>
        </p:txBody>
      </p:sp>
    </p:spTree>
    <p:extLst>
      <p:ext uri="{BB962C8B-B14F-4D97-AF65-F5344CB8AC3E}">
        <p14:creationId xmlns:p14="http://schemas.microsoft.com/office/powerpoint/2010/main" val="152547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77577"/>
            <a:ext cx="7886700" cy="530258"/>
          </a:xfrm>
        </p:spPr>
        <p:txBody>
          <a:bodyPr>
            <a:noAutofit/>
          </a:bodyPr>
          <a:lstStyle/>
          <a:p>
            <a:pPr algn="ctr"/>
            <a:r>
              <a:rPr lang="en-US" sz="3600" b="1" dirty="0">
                <a:solidFill>
                  <a:schemeClr val="tx2"/>
                </a:solidFill>
                <a:latin typeface="Times New Roman" panose="02020603050405020304" pitchFamily="18" charset="0"/>
                <a:cs typeface="Times New Roman" panose="02020603050405020304" pitchFamily="18" charset="0"/>
              </a:rPr>
              <a:t>Abstract</a:t>
            </a:r>
            <a:endParaRPr lang="en-IN" sz="3600" b="1" dirty="0">
              <a:solidFill>
                <a:schemeClr val="tx2"/>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fld id="{18F0AC4F-8EE2-49E7-816C-79BFA23C6CF7}" type="datetime1">
              <a:rPr lang="en-IN" smtClean="0"/>
              <a:t>25-03-2025</a:t>
            </a:fld>
            <a:endParaRPr lang="en-IN"/>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z="1400" b="1" smtClean="0">
                <a:solidFill>
                  <a:schemeClr val="tx1"/>
                </a:solidFill>
              </a:rPr>
              <a:t>2</a:t>
            </a:fld>
            <a:endParaRPr lang="en-IN" sz="1400" b="1" dirty="0">
              <a:solidFill>
                <a:schemeClr val="tx1"/>
              </a:solidFill>
            </a:endParaRPr>
          </a:p>
        </p:txBody>
      </p:sp>
      <p:sp>
        <p:nvSpPr>
          <p:cNvPr id="5" name="TextBox 4">
            <a:extLst>
              <a:ext uri="{FF2B5EF4-FFF2-40B4-BE49-F238E27FC236}">
                <a16:creationId xmlns:a16="http://schemas.microsoft.com/office/drawing/2014/main" id="{DC7BA443-99A8-7A6F-DA2E-441820D56F6D}"/>
              </a:ext>
            </a:extLst>
          </p:cNvPr>
          <p:cNvSpPr txBox="1"/>
          <p:nvPr/>
        </p:nvSpPr>
        <p:spPr>
          <a:xfrm>
            <a:off x="1120588" y="1604682"/>
            <a:ext cx="7394762" cy="369332"/>
          </a:xfrm>
          <a:prstGeom prst="rect">
            <a:avLst/>
          </a:prstGeom>
          <a:noFill/>
        </p:spPr>
        <p:txBody>
          <a:bodyPr wrap="square" rtlCol="0">
            <a:spAutoFit/>
          </a:bodyPr>
          <a:lstStyle/>
          <a:p>
            <a:endParaRPr lang="en-IN" dirty="0"/>
          </a:p>
        </p:txBody>
      </p:sp>
      <p:sp>
        <p:nvSpPr>
          <p:cNvPr id="6" name="Footer Placeholder 5">
            <a:extLst>
              <a:ext uri="{FF2B5EF4-FFF2-40B4-BE49-F238E27FC236}">
                <a16:creationId xmlns:a16="http://schemas.microsoft.com/office/drawing/2014/main" id="{531CCE89-FE17-CEEC-F45A-C882A485DC45}"/>
              </a:ext>
            </a:extLst>
          </p:cNvPr>
          <p:cNvSpPr>
            <a:spLocks noGrp="1"/>
          </p:cNvSpPr>
          <p:nvPr>
            <p:ph type="ftr" sz="quarter" idx="11"/>
          </p:nvPr>
        </p:nvSpPr>
        <p:spPr/>
        <p:txBody>
          <a:bodyPr/>
          <a:lstStyle/>
          <a:p>
            <a:r>
              <a:rPr lang="en-IN"/>
              <a:t>Title of the Project</a:t>
            </a:r>
          </a:p>
        </p:txBody>
      </p:sp>
      <p:sp>
        <p:nvSpPr>
          <p:cNvPr id="7" name="TextBox 6">
            <a:extLst>
              <a:ext uri="{FF2B5EF4-FFF2-40B4-BE49-F238E27FC236}">
                <a16:creationId xmlns:a16="http://schemas.microsoft.com/office/drawing/2014/main" id="{A238A82E-6E18-C498-1EB7-3A0082CE4FEA}"/>
              </a:ext>
            </a:extLst>
          </p:cNvPr>
          <p:cNvSpPr txBox="1"/>
          <p:nvPr/>
        </p:nvSpPr>
        <p:spPr>
          <a:xfrm>
            <a:off x="628650" y="529382"/>
            <a:ext cx="7886700" cy="5864875"/>
          </a:xfrm>
          <a:prstGeom prst="rect">
            <a:avLst/>
          </a:prstGeom>
          <a:noFill/>
        </p:spPr>
        <p:txBody>
          <a:bodyPr wrap="square" rtlCol="0">
            <a:spAutoFit/>
          </a:bodyPr>
          <a:lstStyle/>
          <a:p>
            <a:pPr algn="just">
              <a:lnSpc>
                <a:spcPct val="150000"/>
              </a:lnSpc>
            </a:pPr>
            <a:r>
              <a:rPr lang="en-US" dirty="0">
                <a:effectLst/>
                <a:latin typeface="Times New Roman" panose="02020603050405020304" pitchFamily="18" charset="0"/>
                <a:ea typeface="Times New Roman" panose="02020603050405020304" pitchFamily="18" charset="0"/>
              </a:rPr>
              <a:t>Fake news, or</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material that has been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proven to</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untrue and is intended to deceive, has been more prevalent in recent years. Because it encourages political divisiveness</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mistrust</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leaders,</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spread</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this</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kind</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news</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poses</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major</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threat to societal cohesiveness and well-being. Since manual verification is impossible due to the vast volume of content that is shared on social media, automatic algorithms for detecting</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false</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news</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have</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been</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developed</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put</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into</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use.</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This has led to the usage of sentiment analysis—the branch of text analytics that assesses the strength and polarity</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 sentiments expressed in a text—either as a foundation for the system or as an adjunct to it in fake news identification techniques. In this article, we examine the various applications of sentiment analysis in the identification of fake news, discussing its most pertinent features and drawbacks as well as the needs that should be addressed soon, including multilingualism, explainability, bias mitigation, and handling multimedia components.</a:t>
            </a:r>
            <a:endParaRPr lang="en-US" dirty="0"/>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chemeClr val="tx2"/>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6956C1CE-CACE-47FC-90A2-A02E4AD860D2}" type="datetime1">
              <a:rPr lang="en-IN" smtClean="0"/>
              <a:t>25-03-2025</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20</a:t>
            </a:fld>
            <a:endParaRPr lang="en-IN"/>
          </a:p>
        </p:txBody>
      </p:sp>
      <p:sp>
        <p:nvSpPr>
          <p:cNvPr id="6" name="Footer Placeholder 5">
            <a:extLst>
              <a:ext uri="{FF2B5EF4-FFF2-40B4-BE49-F238E27FC236}">
                <a16:creationId xmlns:a16="http://schemas.microsoft.com/office/drawing/2014/main" id="{07A11D33-9EC1-367D-06D7-7E0A626A3DD6}"/>
              </a:ext>
            </a:extLst>
          </p:cNvPr>
          <p:cNvSpPr>
            <a:spLocks noGrp="1"/>
          </p:cNvSpPr>
          <p:nvPr>
            <p:ph type="ftr" sz="quarter" idx="11"/>
          </p:nvPr>
        </p:nvSpPr>
        <p:spPr/>
        <p:txBody>
          <a:bodyPr/>
          <a:lstStyle/>
          <a:p>
            <a:r>
              <a:rPr lang="en-IN"/>
              <a:t>Title of the Project</a:t>
            </a:r>
          </a:p>
        </p:txBody>
      </p:sp>
    </p:spTree>
    <p:extLst>
      <p:ext uri="{BB962C8B-B14F-4D97-AF65-F5344CB8AC3E}">
        <p14:creationId xmlns:p14="http://schemas.microsoft.com/office/powerpoint/2010/main" val="1126523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F3077-6D02-CE4D-D4F8-094054026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26395F-893D-7F37-D0EB-DD801F9BAD88}"/>
              </a:ext>
            </a:extLst>
          </p:cNvPr>
          <p:cNvSpPr>
            <a:spLocks noGrp="1"/>
          </p:cNvSpPr>
          <p:nvPr>
            <p:ph type="title"/>
          </p:nvPr>
        </p:nvSpPr>
        <p:spPr>
          <a:xfrm>
            <a:off x="628650" y="165991"/>
            <a:ext cx="7886700" cy="530258"/>
          </a:xfrm>
        </p:spPr>
        <p:txBody>
          <a:bodyPr>
            <a:noAutofit/>
          </a:bodyPr>
          <a:lstStyle/>
          <a:p>
            <a:pPr algn="ctr"/>
            <a:r>
              <a:rPr lang="en-US" sz="32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chemeClr val="tx2"/>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E26B7201-A724-670C-E82C-19A2741EA4D2}"/>
              </a:ext>
            </a:extLst>
          </p:cNvPr>
          <p:cNvSpPr>
            <a:spLocks noGrp="1"/>
          </p:cNvSpPr>
          <p:nvPr>
            <p:ph type="dt" sz="half" idx="10"/>
          </p:nvPr>
        </p:nvSpPr>
        <p:spPr/>
        <p:txBody>
          <a:bodyPr/>
          <a:lstStyle/>
          <a:p>
            <a:fld id="{90B8A376-A028-4B2E-948B-5A93DED2192E}" type="datetime1">
              <a:rPr lang="en-IN" smtClean="0"/>
              <a:t>25-03-2025</a:t>
            </a:fld>
            <a:endParaRPr lang="en-IN"/>
          </a:p>
        </p:txBody>
      </p:sp>
      <p:sp>
        <p:nvSpPr>
          <p:cNvPr id="5" name="Slide Number Placeholder 4">
            <a:extLst>
              <a:ext uri="{FF2B5EF4-FFF2-40B4-BE49-F238E27FC236}">
                <a16:creationId xmlns:a16="http://schemas.microsoft.com/office/drawing/2014/main" id="{6E10206F-5FFC-B4D6-DE2C-664A7D179828}"/>
              </a:ext>
            </a:extLst>
          </p:cNvPr>
          <p:cNvSpPr>
            <a:spLocks noGrp="1"/>
          </p:cNvSpPr>
          <p:nvPr>
            <p:ph type="sldNum" sz="quarter" idx="12"/>
          </p:nvPr>
        </p:nvSpPr>
        <p:spPr/>
        <p:txBody>
          <a:bodyPr/>
          <a:lstStyle/>
          <a:p>
            <a:fld id="{9D3FF152-60F5-4862-82F9-1190556AA56F}" type="slidenum">
              <a:rPr lang="en-IN" smtClean="0"/>
              <a:t>21</a:t>
            </a:fld>
            <a:endParaRPr lang="en-IN"/>
          </a:p>
        </p:txBody>
      </p:sp>
      <p:sp>
        <p:nvSpPr>
          <p:cNvPr id="6" name="Footer Placeholder 5">
            <a:extLst>
              <a:ext uri="{FF2B5EF4-FFF2-40B4-BE49-F238E27FC236}">
                <a16:creationId xmlns:a16="http://schemas.microsoft.com/office/drawing/2014/main" id="{5B76BDE4-1258-192F-3519-27C34EC23DBF}"/>
              </a:ext>
            </a:extLst>
          </p:cNvPr>
          <p:cNvSpPr>
            <a:spLocks noGrp="1"/>
          </p:cNvSpPr>
          <p:nvPr>
            <p:ph type="ftr" sz="quarter" idx="11"/>
          </p:nvPr>
        </p:nvSpPr>
        <p:spPr/>
        <p:txBody>
          <a:bodyPr/>
          <a:lstStyle/>
          <a:p>
            <a:r>
              <a:rPr lang="en-IN"/>
              <a:t>Title of the Project</a:t>
            </a:r>
          </a:p>
        </p:txBody>
      </p:sp>
    </p:spTree>
    <p:extLst>
      <p:ext uri="{BB962C8B-B14F-4D97-AF65-F5344CB8AC3E}">
        <p14:creationId xmlns:p14="http://schemas.microsoft.com/office/powerpoint/2010/main" val="2023387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1C411-5D27-92D9-9597-A574A49E1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2A1543-D256-4B75-AAD7-A2A93EADC9F0}"/>
              </a:ext>
            </a:extLst>
          </p:cNvPr>
          <p:cNvSpPr>
            <a:spLocks noGrp="1"/>
          </p:cNvSpPr>
          <p:nvPr>
            <p:ph type="title"/>
          </p:nvPr>
        </p:nvSpPr>
        <p:spPr>
          <a:xfrm>
            <a:off x="628650" y="165991"/>
            <a:ext cx="7886700" cy="530258"/>
          </a:xfrm>
        </p:spPr>
        <p:txBody>
          <a:bodyPr>
            <a:noAutofit/>
          </a:bodyPr>
          <a:lstStyle/>
          <a:p>
            <a:pPr algn="ctr"/>
            <a:r>
              <a:rPr lang="en-US" sz="32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9900" b="1" dirty="0">
              <a:solidFill>
                <a:schemeClr val="tx2"/>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A74FE477-CDDF-7773-D007-C39C1B77B406}"/>
              </a:ext>
            </a:extLst>
          </p:cNvPr>
          <p:cNvSpPr>
            <a:spLocks noGrp="1"/>
          </p:cNvSpPr>
          <p:nvPr>
            <p:ph type="dt" sz="half" idx="10"/>
          </p:nvPr>
        </p:nvSpPr>
        <p:spPr/>
        <p:txBody>
          <a:bodyPr/>
          <a:lstStyle/>
          <a:p>
            <a:fld id="{A6798E70-03A1-4AA1-BF71-CCAF0465237F}" type="datetime1">
              <a:rPr lang="en-IN" smtClean="0"/>
              <a:t>25-03-2025</a:t>
            </a:fld>
            <a:endParaRPr lang="en-IN"/>
          </a:p>
        </p:txBody>
      </p:sp>
      <p:sp>
        <p:nvSpPr>
          <p:cNvPr id="5" name="Slide Number Placeholder 4">
            <a:extLst>
              <a:ext uri="{FF2B5EF4-FFF2-40B4-BE49-F238E27FC236}">
                <a16:creationId xmlns:a16="http://schemas.microsoft.com/office/drawing/2014/main" id="{C64153E0-C6B7-C7C8-1237-D8BEBEB4B1D7}"/>
              </a:ext>
            </a:extLst>
          </p:cNvPr>
          <p:cNvSpPr>
            <a:spLocks noGrp="1"/>
          </p:cNvSpPr>
          <p:nvPr>
            <p:ph type="sldNum" sz="quarter" idx="12"/>
          </p:nvPr>
        </p:nvSpPr>
        <p:spPr/>
        <p:txBody>
          <a:bodyPr/>
          <a:lstStyle/>
          <a:p>
            <a:fld id="{9D3FF152-60F5-4862-82F9-1190556AA56F}" type="slidenum">
              <a:rPr lang="en-IN" smtClean="0"/>
              <a:t>22</a:t>
            </a:fld>
            <a:endParaRPr lang="en-IN"/>
          </a:p>
        </p:txBody>
      </p:sp>
      <p:sp>
        <p:nvSpPr>
          <p:cNvPr id="4" name="Footer Placeholder 3">
            <a:extLst>
              <a:ext uri="{FF2B5EF4-FFF2-40B4-BE49-F238E27FC236}">
                <a16:creationId xmlns:a16="http://schemas.microsoft.com/office/drawing/2014/main" id="{F5939CD2-8F48-297E-A0A6-4CB1472F63C6}"/>
              </a:ext>
            </a:extLst>
          </p:cNvPr>
          <p:cNvSpPr>
            <a:spLocks noGrp="1"/>
          </p:cNvSpPr>
          <p:nvPr>
            <p:ph type="ftr" sz="quarter" idx="11"/>
          </p:nvPr>
        </p:nvSpPr>
        <p:spPr/>
        <p:txBody>
          <a:bodyPr/>
          <a:lstStyle/>
          <a:p>
            <a:r>
              <a:rPr lang="en-IN"/>
              <a:t>Title of the Project</a:t>
            </a:r>
          </a:p>
        </p:txBody>
      </p:sp>
      <p:sp>
        <p:nvSpPr>
          <p:cNvPr id="6" name="TextBox 5">
            <a:extLst>
              <a:ext uri="{FF2B5EF4-FFF2-40B4-BE49-F238E27FC236}">
                <a16:creationId xmlns:a16="http://schemas.microsoft.com/office/drawing/2014/main" id="{F827470C-B60D-02C3-F86B-6ABF6545450E}"/>
              </a:ext>
            </a:extLst>
          </p:cNvPr>
          <p:cNvSpPr txBox="1"/>
          <p:nvPr/>
        </p:nvSpPr>
        <p:spPr>
          <a:xfrm>
            <a:off x="849086" y="903514"/>
            <a:ext cx="7886700" cy="3788858"/>
          </a:xfrm>
          <a:prstGeom prst="rect">
            <a:avLst/>
          </a:prstGeom>
          <a:noFill/>
        </p:spPr>
        <p:txBody>
          <a:bodyPr wrap="square">
            <a:spAutoFit/>
          </a:bodyPr>
          <a:lstStyle/>
          <a:p>
            <a:pPr algn="just">
              <a:lnSpc>
                <a:spcPct val="150000"/>
              </a:lnSpc>
            </a:pPr>
            <a:r>
              <a:rPr lang="en-US" dirty="0"/>
              <a:t>The proliferation of social media platforms has revolutionized the way information is shared and consumed, but it has also led to the widespread dissemination of fake news. This phenomenon has severe implications for societal trust, political stability, and the credibility of media platforms. As the volume and speed of information sharing grow, traditional manual fact-checking methods have proven insufficient, creating a critical demand for automated and scalable detection techniques. These automated methods not only enhance the accuracy and efficiency of fake news detection but also help curb its far-reaching influence across diverse online communities.</a:t>
            </a:r>
            <a:endParaRPr lang="en-IN" dirty="0"/>
          </a:p>
        </p:txBody>
      </p:sp>
    </p:spTree>
    <p:extLst>
      <p:ext uri="{BB962C8B-B14F-4D97-AF65-F5344CB8AC3E}">
        <p14:creationId xmlns:p14="http://schemas.microsoft.com/office/powerpoint/2010/main" val="432508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C4637-FD7E-4F3F-4568-8A49495E4A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419EDB-1086-453C-0D38-C5340D9DAD47}"/>
              </a:ext>
            </a:extLst>
          </p:cNvPr>
          <p:cNvSpPr>
            <a:spLocks noGrp="1"/>
          </p:cNvSpPr>
          <p:nvPr>
            <p:ph type="title"/>
          </p:nvPr>
        </p:nvSpPr>
        <p:spPr>
          <a:xfrm>
            <a:off x="628650" y="165991"/>
            <a:ext cx="7886700" cy="530258"/>
          </a:xfrm>
        </p:spPr>
        <p:txBody>
          <a:bodyPr>
            <a:noAutofit/>
          </a:bodyPr>
          <a:lstStyle/>
          <a:p>
            <a:pPr algn="ctr"/>
            <a:r>
              <a:rPr lang="en-US" sz="32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Conclusion </a:t>
            </a:r>
            <a:endParaRPr lang="en-IN" sz="19900" b="1" dirty="0">
              <a:solidFill>
                <a:schemeClr val="tx2"/>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092B0384-7430-2982-E6BE-9E44560F889F}"/>
              </a:ext>
            </a:extLst>
          </p:cNvPr>
          <p:cNvSpPr>
            <a:spLocks noGrp="1"/>
          </p:cNvSpPr>
          <p:nvPr>
            <p:ph type="dt" sz="half" idx="10"/>
          </p:nvPr>
        </p:nvSpPr>
        <p:spPr/>
        <p:txBody>
          <a:bodyPr/>
          <a:lstStyle/>
          <a:p>
            <a:fld id="{A6798E70-03A1-4AA1-BF71-CCAF0465237F}" type="datetime1">
              <a:rPr lang="en-IN" smtClean="0"/>
              <a:t>25-03-2025</a:t>
            </a:fld>
            <a:endParaRPr lang="en-IN"/>
          </a:p>
        </p:txBody>
      </p:sp>
      <p:sp>
        <p:nvSpPr>
          <p:cNvPr id="5" name="Slide Number Placeholder 4">
            <a:extLst>
              <a:ext uri="{FF2B5EF4-FFF2-40B4-BE49-F238E27FC236}">
                <a16:creationId xmlns:a16="http://schemas.microsoft.com/office/drawing/2014/main" id="{2F0D1DA0-1912-51E6-03EF-214EE8D918EC}"/>
              </a:ext>
            </a:extLst>
          </p:cNvPr>
          <p:cNvSpPr>
            <a:spLocks noGrp="1"/>
          </p:cNvSpPr>
          <p:nvPr>
            <p:ph type="sldNum" sz="quarter" idx="12"/>
          </p:nvPr>
        </p:nvSpPr>
        <p:spPr/>
        <p:txBody>
          <a:bodyPr/>
          <a:lstStyle/>
          <a:p>
            <a:fld id="{9D3FF152-60F5-4862-82F9-1190556AA56F}" type="slidenum">
              <a:rPr lang="en-IN" smtClean="0"/>
              <a:t>23</a:t>
            </a:fld>
            <a:endParaRPr lang="en-IN"/>
          </a:p>
        </p:txBody>
      </p:sp>
      <p:sp>
        <p:nvSpPr>
          <p:cNvPr id="4" name="Footer Placeholder 3">
            <a:extLst>
              <a:ext uri="{FF2B5EF4-FFF2-40B4-BE49-F238E27FC236}">
                <a16:creationId xmlns:a16="http://schemas.microsoft.com/office/drawing/2014/main" id="{62707141-6F15-E914-303B-F8AB624F82FF}"/>
              </a:ext>
            </a:extLst>
          </p:cNvPr>
          <p:cNvSpPr>
            <a:spLocks noGrp="1"/>
          </p:cNvSpPr>
          <p:nvPr>
            <p:ph type="ftr" sz="quarter" idx="11"/>
          </p:nvPr>
        </p:nvSpPr>
        <p:spPr/>
        <p:txBody>
          <a:bodyPr/>
          <a:lstStyle/>
          <a:p>
            <a:r>
              <a:rPr lang="en-IN"/>
              <a:t>Title of the Project</a:t>
            </a:r>
          </a:p>
        </p:txBody>
      </p:sp>
      <p:sp>
        <p:nvSpPr>
          <p:cNvPr id="6" name="TextBox 5">
            <a:extLst>
              <a:ext uri="{FF2B5EF4-FFF2-40B4-BE49-F238E27FC236}">
                <a16:creationId xmlns:a16="http://schemas.microsoft.com/office/drawing/2014/main" id="{FA96AE8C-C377-2526-B817-CC174A333D3D}"/>
              </a:ext>
            </a:extLst>
          </p:cNvPr>
          <p:cNvSpPr txBox="1"/>
          <p:nvPr/>
        </p:nvSpPr>
        <p:spPr>
          <a:xfrm>
            <a:off x="849086" y="903514"/>
            <a:ext cx="7886700" cy="4204356"/>
          </a:xfrm>
          <a:prstGeom prst="rect">
            <a:avLst/>
          </a:prstGeom>
          <a:noFill/>
        </p:spPr>
        <p:txBody>
          <a:bodyPr wrap="square">
            <a:spAutoFit/>
          </a:bodyPr>
          <a:lstStyle/>
          <a:p>
            <a:pPr algn="just">
              <a:lnSpc>
                <a:spcPct val="150000"/>
              </a:lnSpc>
            </a:pPr>
            <a:r>
              <a:rPr lang="en-US" dirty="0"/>
              <a:t>Among the various techniques utilized, Sentiment Analysis (SA) has emerged as a powerful approach for identifying fake news. Sentiment Analysis leverages advanced natural language processing (NLP) and machine learning algorithms to evaluate the emotional tone of content. Fake news often aims to manipulate readers by evoking strong emotions such as anger, fear, or excitement, making sentiment-based insights particularly valuable in distinguishing misleading information from credible sources. Additionally, SA's applicability extends beyond articles to include related user comments, discussions, and social interactions, thereby providing a holistic perspective on the dissemination and impact of fake news.</a:t>
            </a:r>
            <a:endParaRPr lang="en-IN" b="1" dirty="0"/>
          </a:p>
        </p:txBody>
      </p:sp>
    </p:spTree>
    <p:extLst>
      <p:ext uri="{BB962C8B-B14F-4D97-AF65-F5344CB8AC3E}">
        <p14:creationId xmlns:p14="http://schemas.microsoft.com/office/powerpoint/2010/main" val="2196417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BEEBE-7D96-9F26-AD0F-9C08BAFDEF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478F93-711D-3BED-B1EF-0A4184FE689A}"/>
              </a:ext>
            </a:extLst>
          </p:cNvPr>
          <p:cNvSpPr>
            <a:spLocks noGrp="1"/>
          </p:cNvSpPr>
          <p:nvPr>
            <p:ph type="title"/>
          </p:nvPr>
        </p:nvSpPr>
        <p:spPr>
          <a:xfrm>
            <a:off x="628650" y="165991"/>
            <a:ext cx="7886700" cy="530258"/>
          </a:xfrm>
        </p:spPr>
        <p:txBody>
          <a:bodyPr>
            <a:noAutofit/>
          </a:bodyPr>
          <a:lstStyle/>
          <a:p>
            <a:pPr algn="ctr"/>
            <a:r>
              <a:rPr lang="en-US" sz="32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Future Enhancement</a:t>
            </a:r>
            <a:endParaRPr lang="en-IN" sz="19900" b="1" dirty="0">
              <a:solidFill>
                <a:schemeClr val="tx2"/>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613A6EBA-DC2B-DB9B-052A-75122D0C0217}"/>
              </a:ext>
            </a:extLst>
          </p:cNvPr>
          <p:cNvSpPr>
            <a:spLocks noGrp="1"/>
          </p:cNvSpPr>
          <p:nvPr>
            <p:ph type="dt" sz="half" idx="10"/>
          </p:nvPr>
        </p:nvSpPr>
        <p:spPr/>
        <p:txBody>
          <a:bodyPr/>
          <a:lstStyle/>
          <a:p>
            <a:fld id="{A6798E70-03A1-4AA1-BF71-CCAF0465237F}" type="datetime1">
              <a:rPr lang="en-IN" smtClean="0"/>
              <a:t>25-03-2025</a:t>
            </a:fld>
            <a:endParaRPr lang="en-IN"/>
          </a:p>
        </p:txBody>
      </p:sp>
      <p:sp>
        <p:nvSpPr>
          <p:cNvPr id="5" name="Slide Number Placeholder 4">
            <a:extLst>
              <a:ext uri="{FF2B5EF4-FFF2-40B4-BE49-F238E27FC236}">
                <a16:creationId xmlns:a16="http://schemas.microsoft.com/office/drawing/2014/main" id="{090F16B9-D76A-DA0E-5882-3DA8CCA3E66D}"/>
              </a:ext>
            </a:extLst>
          </p:cNvPr>
          <p:cNvSpPr>
            <a:spLocks noGrp="1"/>
          </p:cNvSpPr>
          <p:nvPr>
            <p:ph type="sldNum" sz="quarter" idx="12"/>
          </p:nvPr>
        </p:nvSpPr>
        <p:spPr/>
        <p:txBody>
          <a:bodyPr/>
          <a:lstStyle/>
          <a:p>
            <a:fld id="{9D3FF152-60F5-4862-82F9-1190556AA56F}" type="slidenum">
              <a:rPr lang="en-IN" smtClean="0"/>
              <a:t>24</a:t>
            </a:fld>
            <a:endParaRPr lang="en-IN"/>
          </a:p>
        </p:txBody>
      </p:sp>
      <p:sp>
        <p:nvSpPr>
          <p:cNvPr id="4" name="Footer Placeholder 3">
            <a:extLst>
              <a:ext uri="{FF2B5EF4-FFF2-40B4-BE49-F238E27FC236}">
                <a16:creationId xmlns:a16="http://schemas.microsoft.com/office/drawing/2014/main" id="{74F204FB-F4F2-0BBA-EC4A-582093F12DBA}"/>
              </a:ext>
            </a:extLst>
          </p:cNvPr>
          <p:cNvSpPr>
            <a:spLocks noGrp="1"/>
          </p:cNvSpPr>
          <p:nvPr>
            <p:ph type="ftr" sz="quarter" idx="11"/>
          </p:nvPr>
        </p:nvSpPr>
        <p:spPr/>
        <p:txBody>
          <a:bodyPr/>
          <a:lstStyle/>
          <a:p>
            <a:r>
              <a:rPr lang="en-IN"/>
              <a:t>Title of the Project</a:t>
            </a:r>
          </a:p>
        </p:txBody>
      </p:sp>
      <p:sp>
        <p:nvSpPr>
          <p:cNvPr id="6" name="TextBox 5">
            <a:extLst>
              <a:ext uri="{FF2B5EF4-FFF2-40B4-BE49-F238E27FC236}">
                <a16:creationId xmlns:a16="http://schemas.microsoft.com/office/drawing/2014/main" id="{6F4DC980-6E64-D125-F638-6E649FB0E290}"/>
              </a:ext>
            </a:extLst>
          </p:cNvPr>
          <p:cNvSpPr txBox="1"/>
          <p:nvPr/>
        </p:nvSpPr>
        <p:spPr>
          <a:xfrm>
            <a:off x="751114" y="696249"/>
            <a:ext cx="7886700" cy="4204356"/>
          </a:xfrm>
          <a:prstGeom prst="rect">
            <a:avLst/>
          </a:prstGeom>
          <a:noFill/>
        </p:spPr>
        <p:txBody>
          <a:bodyPr wrap="square">
            <a:spAutoFit/>
          </a:bodyPr>
          <a:lstStyle/>
          <a:p>
            <a:pPr algn="just">
              <a:lnSpc>
                <a:spcPct val="150000"/>
              </a:lnSpc>
            </a:pPr>
            <a:r>
              <a:rPr lang="en-US" dirty="0"/>
              <a:t>Looking ahead, future enhancements in fake news detection systems will focus on addressing challenges like multilingualism, multimodal data analysis, and bias mitigation. Incorporating support for multiple languages will ensure the system's effectiveness across global and diverse linguistic contexts. Enhanced multimedia processing capabilities, including video and audio analysis, will allow for the detection of fake news embedded in multimedia content. Furthermore, ensuring transparency and fairness by reducing algorithmic biases will bolster user trust and adoption. Continuous advancements in explainable AI, real-time monitoring, and adaptive machine learning models will transform the landscape of fake news detection, promoting a safer and more informed digital environment.</a:t>
            </a:r>
            <a:endParaRPr lang="en-IN" b="1" dirty="0"/>
          </a:p>
        </p:txBody>
      </p:sp>
    </p:spTree>
    <p:extLst>
      <p:ext uri="{BB962C8B-B14F-4D97-AF65-F5344CB8AC3E}">
        <p14:creationId xmlns:p14="http://schemas.microsoft.com/office/powerpoint/2010/main" val="2796373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chemeClr val="tx2"/>
                </a:solidFill>
                <a:latin typeface="Times New Roman" panose="02020603050405020304" pitchFamily="18" charset="0"/>
                <a:cs typeface="Times New Roman" panose="02020603050405020304" pitchFamily="18" charset="0"/>
              </a:rPr>
              <a:t>Reference Paper/ URL</a:t>
            </a:r>
            <a:endParaRPr lang="en-IN" sz="3200" b="1" dirty="0">
              <a:solidFill>
                <a:schemeClr val="tx2"/>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B6D369E8-824B-4704-91D5-7D9A997346C0}"/>
              </a:ext>
            </a:extLst>
          </p:cNvPr>
          <p:cNvSpPr txBox="1">
            <a:spLocks/>
          </p:cNvSpPr>
          <p:nvPr/>
        </p:nvSpPr>
        <p:spPr>
          <a:xfrm>
            <a:off x="390433" y="1587898"/>
            <a:ext cx="7886700" cy="530258"/>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v</a:t>
            </a:r>
          </a:p>
          <a:p>
            <a:pPr algn="ctr"/>
            <a:r>
              <a:rPr lang="en-US" dirty="0">
                <a:solidFill>
                  <a:srgbClr val="7030A0"/>
                </a:solidFill>
                <a:latin typeface="+mn-lt"/>
              </a:rPr>
              <a:t> </a:t>
            </a:r>
            <a:endParaRPr lang="en-IN" dirty="0">
              <a:solidFill>
                <a:srgbClr val="7030A0"/>
              </a:solidFill>
              <a:latin typeface="+mn-lt"/>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fld id="{9CF59E33-DD9E-4B35-956E-F9289B843811}" type="datetime1">
              <a:rPr lang="en-IN" smtClean="0"/>
              <a:t>25-03-2025</a:t>
            </a:fld>
            <a:endParaRPr lang="en-IN"/>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25</a:t>
            </a:fld>
            <a:endParaRPr lang="en-IN"/>
          </a:p>
        </p:txBody>
      </p:sp>
      <p:sp>
        <p:nvSpPr>
          <p:cNvPr id="4" name="Footer Placeholder 3">
            <a:extLst>
              <a:ext uri="{FF2B5EF4-FFF2-40B4-BE49-F238E27FC236}">
                <a16:creationId xmlns:a16="http://schemas.microsoft.com/office/drawing/2014/main" id="{4E20D2F8-BD1F-BE3A-17E5-8E06A4AE8342}"/>
              </a:ext>
            </a:extLst>
          </p:cNvPr>
          <p:cNvSpPr>
            <a:spLocks noGrp="1"/>
          </p:cNvSpPr>
          <p:nvPr>
            <p:ph type="ftr" sz="quarter" idx="11"/>
          </p:nvPr>
        </p:nvSpPr>
        <p:spPr/>
        <p:txBody>
          <a:bodyPr/>
          <a:lstStyle/>
          <a:p>
            <a:r>
              <a:rPr lang="en-IN"/>
              <a:t>Title of the Project</a:t>
            </a:r>
          </a:p>
        </p:txBody>
      </p:sp>
      <p:sp>
        <p:nvSpPr>
          <p:cNvPr id="7" name="TextBox 6">
            <a:extLst>
              <a:ext uri="{FF2B5EF4-FFF2-40B4-BE49-F238E27FC236}">
                <a16:creationId xmlns:a16="http://schemas.microsoft.com/office/drawing/2014/main" id="{3A549706-B391-4ACB-0216-F359243081CC}"/>
              </a:ext>
            </a:extLst>
          </p:cNvPr>
          <p:cNvSpPr txBox="1"/>
          <p:nvPr/>
        </p:nvSpPr>
        <p:spPr>
          <a:xfrm>
            <a:off x="1114133" y="2645386"/>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 </a:t>
            </a:r>
            <a:endParaRPr lang="en-IN" dirty="0"/>
          </a:p>
        </p:txBody>
      </p:sp>
      <p:sp>
        <p:nvSpPr>
          <p:cNvPr id="9" name="Rectangle 2">
            <a:extLst>
              <a:ext uri="{FF2B5EF4-FFF2-40B4-BE49-F238E27FC236}">
                <a16:creationId xmlns:a16="http://schemas.microsoft.com/office/drawing/2014/main" id="{18AF1831-41C6-E3C5-103D-61531DFDAB26}"/>
              </a:ext>
            </a:extLst>
          </p:cNvPr>
          <p:cNvSpPr>
            <a:spLocks noChangeArrowheads="1"/>
          </p:cNvSpPr>
          <p:nvPr/>
        </p:nvSpPr>
        <p:spPr bwMode="auto">
          <a:xfrm>
            <a:off x="718999" y="710145"/>
            <a:ext cx="722956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defTabSz="9144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S. S. </a:t>
            </a:r>
            <a:r>
              <a:rPr kumimoji="0" lang="en-US" altLang="en-US" b="0" i="0" u="none" strike="noStrike" cap="none" normalizeH="0" baseline="0" dirty="0" err="1">
                <a:ln>
                  <a:noFill/>
                </a:ln>
                <a:solidFill>
                  <a:schemeClr val="tx1"/>
                </a:solidFill>
                <a:effectLst/>
                <a:latin typeface="Arial" panose="020B0604020202020204" pitchFamily="34" charset="0"/>
              </a:rPr>
              <a:t>Korti</a:t>
            </a:r>
            <a:r>
              <a:rPr kumimoji="0" lang="en-US" altLang="en-US" b="0" i="0" u="none" strike="noStrike" cap="none" normalizeH="0" baseline="0" dirty="0">
                <a:ln>
                  <a:noFill/>
                </a:ln>
                <a:solidFill>
                  <a:schemeClr val="tx1"/>
                </a:solidFill>
                <a:effectLst/>
                <a:latin typeface="Arial" panose="020B0604020202020204" pitchFamily="34" charset="0"/>
              </a:rPr>
              <a:t> and S. G. </a:t>
            </a:r>
            <a:r>
              <a:rPr kumimoji="0" lang="en-US" altLang="en-US" b="0" i="0" u="none" strike="noStrike" cap="none" normalizeH="0" baseline="0" dirty="0" err="1">
                <a:ln>
                  <a:noFill/>
                </a:ln>
                <a:solidFill>
                  <a:schemeClr val="tx1"/>
                </a:solidFill>
                <a:effectLst/>
                <a:latin typeface="Arial" panose="020B0604020202020204" pitchFamily="34" charset="0"/>
              </a:rPr>
              <a:t>Kanakaraddi</a:t>
            </a:r>
            <a:r>
              <a:rPr kumimoji="0" lang="en-US" altLang="en-US" b="0" i="0" u="none" strike="noStrike" cap="none" normalizeH="0" baseline="0" dirty="0">
                <a:ln>
                  <a:noFill/>
                </a:ln>
                <a:solidFill>
                  <a:schemeClr val="tx1"/>
                </a:solidFill>
                <a:effectLst/>
                <a:latin typeface="Arial" panose="020B0604020202020204" pitchFamily="34" charset="0"/>
              </a:rPr>
              <a:t>, "Depression detection from Twitter posts using NLP and Machine learning techniques," </a:t>
            </a:r>
            <a:r>
              <a:rPr kumimoji="0" lang="en-US" altLang="en-US" b="0" i="1" u="none" strike="noStrike" cap="none" normalizeH="0" baseline="0" dirty="0">
                <a:ln>
                  <a:noFill/>
                </a:ln>
                <a:solidFill>
                  <a:schemeClr val="tx1"/>
                </a:solidFill>
                <a:effectLst/>
                <a:latin typeface="Arial" panose="020B0604020202020204" pitchFamily="34" charset="0"/>
              </a:rPr>
              <a:t>2022 Fourth International Conference on Emerging Research in Electronics, Computer Science and Technology (ICERECT)</a:t>
            </a:r>
            <a:r>
              <a:rPr kumimoji="0" lang="en-US" altLang="en-US" b="0" i="0" u="none" strike="noStrike" cap="none" normalizeH="0" baseline="0" dirty="0">
                <a:ln>
                  <a:noFill/>
                </a:ln>
                <a:solidFill>
                  <a:schemeClr val="tx1"/>
                </a:solidFill>
                <a:effectLst/>
                <a:latin typeface="Arial" panose="020B0604020202020204" pitchFamily="34" charset="0"/>
              </a:rPr>
              <a:t>, IEEE, 2022.</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Dixit, S. Sharma, P. D. Rao, V. Reddy, M. Janaki, R. </a:t>
            </a:r>
            <a:r>
              <a:rPr kumimoji="0" lang="en-US" altLang="en-US" sz="1800" b="0" i="0" u="none" strike="noStrike" cap="none" normalizeH="0" baseline="0" dirty="0" err="1">
                <a:ln>
                  <a:noFill/>
                </a:ln>
                <a:solidFill>
                  <a:schemeClr val="tx1"/>
                </a:solidFill>
                <a:effectLst/>
                <a:latin typeface="Arial" panose="020B0604020202020204" pitchFamily="34" charset="0"/>
              </a:rPr>
              <a:t>Thirumalaivasan</a:t>
            </a:r>
            <a:r>
              <a:rPr kumimoji="0" lang="en-US" altLang="en-US" sz="1800" b="0" i="0" u="none" strike="noStrike" cap="none" normalizeH="0" baseline="0" dirty="0">
                <a:ln>
                  <a:noFill/>
                </a:ln>
                <a:solidFill>
                  <a:schemeClr val="tx1"/>
                </a:solidFill>
                <a:effectLst/>
                <a:latin typeface="Arial" panose="020B0604020202020204" pitchFamily="34" charset="0"/>
              </a:rPr>
              <a:t>, and M. M. </a:t>
            </a:r>
            <a:r>
              <a:rPr kumimoji="0" lang="en-US" altLang="en-US" sz="1800" b="0" i="0" u="none" strike="noStrike" cap="none" normalizeH="0" baseline="0" dirty="0" err="1">
                <a:ln>
                  <a:noFill/>
                </a:ln>
                <a:solidFill>
                  <a:schemeClr val="tx1"/>
                </a:solidFill>
                <a:effectLst/>
                <a:latin typeface="Arial" panose="020B0604020202020204" pitchFamily="34" charset="0"/>
              </a:rPr>
              <a:t>Subashini</a:t>
            </a:r>
            <a:r>
              <a:rPr kumimoji="0" lang="en-US" altLang="en-US" sz="1800" b="0" i="0" u="none" strike="noStrike" cap="none" normalizeH="0" baseline="0" dirty="0">
                <a:ln>
                  <a:noFill/>
                </a:ln>
                <a:solidFill>
                  <a:schemeClr val="tx1"/>
                </a:solidFill>
                <a:effectLst/>
                <a:latin typeface="Arial" panose="020B0604020202020204" pitchFamily="34" charset="0"/>
              </a:rPr>
              <a:t>, "Audio to Indian and American Sign Language Converter using Machine Translation and NLP Technique," </a:t>
            </a:r>
            <a:r>
              <a:rPr kumimoji="0" lang="en-US" altLang="en-US" sz="1800" b="0" i="1" u="none" strike="noStrike" cap="none" normalizeH="0" baseline="0" dirty="0">
                <a:ln>
                  <a:noFill/>
                </a:ln>
                <a:solidFill>
                  <a:schemeClr val="tx1"/>
                </a:solidFill>
                <a:effectLst/>
                <a:latin typeface="Arial" panose="020B0604020202020204" pitchFamily="34" charset="0"/>
              </a:rPr>
              <a:t>2022 Third International Conference on Intelligent Computing Instrumentation and Control Technologies (ICICICT)</a:t>
            </a:r>
            <a:r>
              <a:rPr kumimoji="0" lang="en-US" altLang="en-US" sz="1800" b="0" i="0" u="none" strike="noStrike" cap="none" normalizeH="0" baseline="0" dirty="0">
                <a:ln>
                  <a:noFill/>
                </a:ln>
                <a:solidFill>
                  <a:schemeClr val="tx1"/>
                </a:solidFill>
                <a:effectLst/>
                <a:latin typeface="Arial" panose="020B0604020202020204" pitchFamily="34" charset="0"/>
              </a:rPr>
              <a:t>, IEEE, 2022.</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 Kavita and H. Singh, "Utilizing Mixture Methods for Classifier in NLP: An Essential Consideration," </a:t>
            </a:r>
            <a:r>
              <a:rPr kumimoji="0" lang="en-US" altLang="en-US" sz="1800" b="0" i="1" u="none" strike="noStrike" cap="none" normalizeH="0" baseline="0" dirty="0">
                <a:ln>
                  <a:noFill/>
                </a:ln>
                <a:solidFill>
                  <a:schemeClr val="tx1"/>
                </a:solidFill>
                <a:effectLst/>
                <a:latin typeface="Arial" panose="020B0604020202020204" pitchFamily="34" charset="0"/>
              </a:rPr>
              <a:t>2023 International Conference on Artificial Intelligence and Smart Communication (AISC)</a:t>
            </a:r>
            <a:r>
              <a:rPr kumimoji="0" lang="en-US" altLang="en-US" sz="1800" b="0" i="0" u="none" strike="noStrike" cap="none" normalizeH="0" baseline="0" dirty="0">
                <a:ln>
                  <a:noFill/>
                </a:ln>
                <a:solidFill>
                  <a:schemeClr val="tx1"/>
                </a:solidFill>
                <a:effectLst/>
                <a:latin typeface="Arial" panose="020B0604020202020204" pitchFamily="34" charset="0"/>
              </a:rPr>
              <a:t>, IEEE, 2023.</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 M. Reddy, T. Vaishnavi, and K. P. Kumar, "Speech-to-Text and Text-to-Speech Recognition Using Deep Learning," </a:t>
            </a:r>
            <a:r>
              <a:rPr kumimoji="0" lang="en-US" altLang="en-US" sz="1800" b="0" i="1" u="none" strike="noStrike" cap="none" normalizeH="0" baseline="0" dirty="0">
                <a:ln>
                  <a:noFill/>
                </a:ln>
                <a:solidFill>
                  <a:schemeClr val="tx1"/>
                </a:solidFill>
                <a:effectLst/>
                <a:latin typeface="Arial" panose="020B0604020202020204" pitchFamily="34" charset="0"/>
              </a:rPr>
              <a:t>2023 2nd International Conference on Edge Computing and Applications (ICECAA)</a:t>
            </a:r>
            <a:r>
              <a:rPr kumimoji="0" lang="en-US" altLang="en-US" sz="1800" b="0" i="0" u="none" strike="noStrike" cap="none" normalizeH="0" baseline="0" dirty="0">
                <a:ln>
                  <a:noFill/>
                </a:ln>
                <a:solidFill>
                  <a:schemeClr val="tx1"/>
                </a:solidFill>
                <a:effectLst/>
                <a:latin typeface="Arial" panose="020B0604020202020204" pitchFamily="34" charset="0"/>
              </a:rPr>
              <a:t>, IEEE, 2023. (Cited by 11 papers)</a:t>
            </a:r>
          </a:p>
          <a:p>
            <a:pPr lvl="8" defTabSz="914400" eaLnBrk="0" fontAlgn="base" hangingPunct="0">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4452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4FE85-7D9A-A4A7-53CB-C6BA14A5AA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7817CC-6DCF-11B8-3B97-E4AECA33BE7B}"/>
              </a:ext>
            </a:extLst>
          </p:cNvPr>
          <p:cNvSpPr>
            <a:spLocks noGrp="1"/>
          </p:cNvSpPr>
          <p:nvPr>
            <p:ph type="title"/>
          </p:nvPr>
        </p:nvSpPr>
        <p:spPr>
          <a:xfrm>
            <a:off x="628650" y="165991"/>
            <a:ext cx="7886700" cy="530258"/>
          </a:xfrm>
        </p:spPr>
        <p:txBody>
          <a:bodyPr>
            <a:noAutofit/>
          </a:bodyPr>
          <a:lstStyle/>
          <a:p>
            <a:pPr algn="ctr"/>
            <a:r>
              <a:rPr lang="en-US" sz="3200" b="1" dirty="0">
                <a:solidFill>
                  <a:schemeClr val="tx2"/>
                </a:solidFill>
                <a:latin typeface="Times New Roman" panose="02020603050405020304" pitchFamily="18" charset="0"/>
                <a:cs typeface="Times New Roman" panose="02020603050405020304" pitchFamily="18" charset="0"/>
              </a:rPr>
              <a:t>Reference Paper/ URL</a:t>
            </a:r>
            <a:endParaRPr lang="en-IN" sz="3200" b="1" dirty="0">
              <a:solidFill>
                <a:schemeClr val="tx2"/>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FF110FE9-D763-5F45-2B99-91A439706894}"/>
              </a:ext>
            </a:extLst>
          </p:cNvPr>
          <p:cNvSpPr txBox="1">
            <a:spLocks/>
          </p:cNvSpPr>
          <p:nvPr/>
        </p:nvSpPr>
        <p:spPr>
          <a:xfrm>
            <a:off x="390433" y="1587898"/>
            <a:ext cx="7886700" cy="530258"/>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v</a:t>
            </a:r>
          </a:p>
          <a:p>
            <a:pPr algn="ctr"/>
            <a:r>
              <a:rPr lang="en-US" dirty="0">
                <a:solidFill>
                  <a:srgbClr val="7030A0"/>
                </a:solidFill>
                <a:latin typeface="+mn-lt"/>
              </a:rPr>
              <a:t> </a:t>
            </a:r>
            <a:endParaRPr lang="en-IN" dirty="0">
              <a:solidFill>
                <a:srgbClr val="7030A0"/>
              </a:solidFill>
              <a:latin typeface="+mn-lt"/>
            </a:endParaRPr>
          </a:p>
        </p:txBody>
      </p:sp>
      <p:sp>
        <p:nvSpPr>
          <p:cNvPr id="5" name="Date Placeholder 4">
            <a:extLst>
              <a:ext uri="{FF2B5EF4-FFF2-40B4-BE49-F238E27FC236}">
                <a16:creationId xmlns:a16="http://schemas.microsoft.com/office/drawing/2014/main" id="{828E1852-887A-824D-CF89-B2C4DB3B1CCE}"/>
              </a:ext>
            </a:extLst>
          </p:cNvPr>
          <p:cNvSpPr>
            <a:spLocks noGrp="1"/>
          </p:cNvSpPr>
          <p:nvPr>
            <p:ph type="dt" sz="half" idx="10"/>
          </p:nvPr>
        </p:nvSpPr>
        <p:spPr/>
        <p:txBody>
          <a:bodyPr/>
          <a:lstStyle/>
          <a:p>
            <a:fld id="{9CF59E33-DD9E-4B35-956E-F9289B843811}" type="datetime1">
              <a:rPr lang="en-IN" smtClean="0"/>
              <a:t>25-03-2025</a:t>
            </a:fld>
            <a:endParaRPr lang="en-IN"/>
          </a:p>
        </p:txBody>
      </p:sp>
      <p:sp>
        <p:nvSpPr>
          <p:cNvPr id="6" name="Slide Number Placeholder 5">
            <a:extLst>
              <a:ext uri="{FF2B5EF4-FFF2-40B4-BE49-F238E27FC236}">
                <a16:creationId xmlns:a16="http://schemas.microsoft.com/office/drawing/2014/main" id="{66D589D0-8166-BE80-6332-3DD7E25E4443}"/>
              </a:ext>
            </a:extLst>
          </p:cNvPr>
          <p:cNvSpPr>
            <a:spLocks noGrp="1"/>
          </p:cNvSpPr>
          <p:nvPr>
            <p:ph type="sldNum" sz="quarter" idx="12"/>
          </p:nvPr>
        </p:nvSpPr>
        <p:spPr/>
        <p:txBody>
          <a:bodyPr/>
          <a:lstStyle/>
          <a:p>
            <a:fld id="{9D3FF152-60F5-4862-82F9-1190556AA56F}" type="slidenum">
              <a:rPr lang="en-IN" smtClean="0"/>
              <a:t>26</a:t>
            </a:fld>
            <a:endParaRPr lang="en-IN"/>
          </a:p>
        </p:txBody>
      </p:sp>
      <p:sp>
        <p:nvSpPr>
          <p:cNvPr id="4" name="Footer Placeholder 3">
            <a:extLst>
              <a:ext uri="{FF2B5EF4-FFF2-40B4-BE49-F238E27FC236}">
                <a16:creationId xmlns:a16="http://schemas.microsoft.com/office/drawing/2014/main" id="{08DD0955-C0C9-4F49-8AB3-AF850B09B501}"/>
              </a:ext>
            </a:extLst>
          </p:cNvPr>
          <p:cNvSpPr>
            <a:spLocks noGrp="1"/>
          </p:cNvSpPr>
          <p:nvPr>
            <p:ph type="ftr" sz="quarter" idx="11"/>
          </p:nvPr>
        </p:nvSpPr>
        <p:spPr/>
        <p:txBody>
          <a:bodyPr/>
          <a:lstStyle/>
          <a:p>
            <a:r>
              <a:rPr lang="en-IN"/>
              <a:t>Title of the Project</a:t>
            </a:r>
          </a:p>
        </p:txBody>
      </p:sp>
      <p:sp>
        <p:nvSpPr>
          <p:cNvPr id="7" name="TextBox 6">
            <a:extLst>
              <a:ext uri="{FF2B5EF4-FFF2-40B4-BE49-F238E27FC236}">
                <a16:creationId xmlns:a16="http://schemas.microsoft.com/office/drawing/2014/main" id="{8C8E6507-5948-F1D4-BBB0-3387B98BDBD3}"/>
              </a:ext>
            </a:extLst>
          </p:cNvPr>
          <p:cNvSpPr txBox="1"/>
          <p:nvPr/>
        </p:nvSpPr>
        <p:spPr>
          <a:xfrm>
            <a:off x="1114133" y="2645386"/>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 </a:t>
            </a:r>
            <a:endParaRPr lang="en-IN" dirty="0"/>
          </a:p>
        </p:txBody>
      </p:sp>
      <p:sp>
        <p:nvSpPr>
          <p:cNvPr id="9" name="Rectangle 2">
            <a:extLst>
              <a:ext uri="{FF2B5EF4-FFF2-40B4-BE49-F238E27FC236}">
                <a16:creationId xmlns:a16="http://schemas.microsoft.com/office/drawing/2014/main" id="{5D9FE0B7-69F5-7299-866F-43E9751CC81D}"/>
              </a:ext>
            </a:extLst>
          </p:cNvPr>
          <p:cNvSpPr>
            <a:spLocks noChangeArrowheads="1"/>
          </p:cNvSpPr>
          <p:nvPr/>
        </p:nvSpPr>
        <p:spPr bwMode="auto">
          <a:xfrm>
            <a:off x="718999" y="987145"/>
            <a:ext cx="722956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8. </a:t>
            </a:r>
            <a:r>
              <a:rPr kumimoji="0" lang="en-US" altLang="en-US" sz="1800" b="0" i="0" u="none" strike="noStrike" cap="none" normalizeH="0" baseline="0" dirty="0">
                <a:ln>
                  <a:noFill/>
                </a:ln>
                <a:solidFill>
                  <a:schemeClr val="tx1"/>
                </a:solidFill>
                <a:effectLst/>
                <a:latin typeface="Arial" panose="020B0604020202020204" pitchFamily="34" charset="0"/>
              </a:rPr>
              <a:t>J. Seong, W. Lee, and S. Lee, "Multilingual Speech Synthesis for Voice Cloning," </a:t>
            </a:r>
            <a:r>
              <a:rPr kumimoji="0" lang="en-US" altLang="en-US" sz="1800" b="0" i="1" u="none" strike="noStrike" cap="none" normalizeH="0" baseline="0" dirty="0">
                <a:ln>
                  <a:noFill/>
                </a:ln>
                <a:solidFill>
                  <a:schemeClr val="tx1"/>
                </a:solidFill>
                <a:effectLst/>
                <a:latin typeface="Arial" panose="020B0604020202020204" pitchFamily="34" charset="0"/>
              </a:rPr>
              <a:t>2021 IEEE International Conference on Big Data and Smart Computing (</a:t>
            </a:r>
            <a:r>
              <a:rPr kumimoji="0" lang="en-US" altLang="en-US" sz="1800" b="0" i="1" u="none" strike="noStrike" cap="none" normalizeH="0" baseline="0" dirty="0" err="1">
                <a:ln>
                  <a:noFill/>
                </a:ln>
                <a:solidFill>
                  <a:schemeClr val="tx1"/>
                </a:solidFill>
                <a:effectLst/>
                <a:latin typeface="Arial" panose="020B0604020202020204" pitchFamily="34" charset="0"/>
              </a:rPr>
              <a:t>BigComp</a:t>
            </a:r>
            <a:r>
              <a:rPr kumimoji="0" lang="en-US" altLang="en-US" sz="1800" b="0" i="1"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IEEE, 2021. (Cited by 7 papers)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 </a:t>
            </a:r>
            <a:r>
              <a:rPr kumimoji="0" lang="en-US" altLang="en-US" sz="1800" b="0" i="0" u="none" strike="noStrike" cap="none" normalizeH="0" baseline="0" dirty="0" err="1">
                <a:ln>
                  <a:noFill/>
                </a:ln>
                <a:solidFill>
                  <a:schemeClr val="tx1"/>
                </a:solidFill>
                <a:effectLst/>
                <a:latin typeface="Arial" panose="020B0604020202020204" pitchFamily="34" charset="0"/>
              </a:rPr>
              <a:t>Siek</a:t>
            </a:r>
            <a:r>
              <a:rPr kumimoji="0" lang="en-US" altLang="en-US" sz="1800" b="0" i="0" u="none" strike="noStrike" cap="none" normalizeH="0" baseline="0" dirty="0">
                <a:ln>
                  <a:noFill/>
                </a:ln>
                <a:solidFill>
                  <a:schemeClr val="tx1"/>
                </a:solidFill>
                <a:effectLst/>
                <a:latin typeface="Arial" panose="020B0604020202020204" pitchFamily="34" charset="0"/>
              </a:rPr>
              <a:t> and E. S. Setiadi, "Analysis of News Sentiment and Stock Price Using Web Scraping and Vader Sentiment Analysis," </a:t>
            </a:r>
            <a:r>
              <a:rPr kumimoji="0" lang="en-US" altLang="en-US" sz="1800" b="0" i="1" u="none" strike="noStrike" cap="none" normalizeH="0" baseline="0" dirty="0">
                <a:ln>
                  <a:noFill/>
                </a:ln>
                <a:solidFill>
                  <a:schemeClr val="tx1"/>
                </a:solidFill>
                <a:effectLst/>
                <a:latin typeface="Arial" panose="020B0604020202020204" pitchFamily="34" charset="0"/>
              </a:rPr>
              <a:t>2024 International Conference on Information Management and Technology (</a:t>
            </a:r>
            <a:r>
              <a:rPr kumimoji="0" lang="en-US" altLang="en-US" sz="1800" b="0" i="1" u="none" strike="noStrike" cap="none" normalizeH="0" baseline="0" dirty="0" err="1">
                <a:ln>
                  <a:noFill/>
                </a:ln>
                <a:solidFill>
                  <a:schemeClr val="tx1"/>
                </a:solidFill>
                <a:effectLst/>
                <a:latin typeface="Arial" panose="020B0604020202020204" pitchFamily="34" charset="0"/>
              </a:rPr>
              <a:t>ICIMTech</a:t>
            </a:r>
            <a:r>
              <a:rPr kumimoji="0" lang="en-US" altLang="en-US" sz="1800" b="0" i="1"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IEEE, 2024.</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 </a:t>
            </a:r>
            <a:r>
              <a:rPr kumimoji="0" lang="en-US" altLang="en-US" sz="1800" b="0" i="0" u="none" strike="noStrike" cap="none" normalizeH="0" baseline="0" dirty="0" err="1">
                <a:ln>
                  <a:noFill/>
                </a:ln>
                <a:solidFill>
                  <a:schemeClr val="tx1"/>
                </a:solidFill>
                <a:effectLst/>
                <a:latin typeface="Arial" panose="020B0604020202020204" pitchFamily="34" charset="0"/>
              </a:rPr>
              <a:t>Kaliappan</a:t>
            </a:r>
            <a:r>
              <a:rPr kumimoji="0" lang="en-US" altLang="en-US" sz="1800" b="0" i="0" u="none" strike="noStrike" cap="none" normalizeH="0" baseline="0" dirty="0">
                <a:ln>
                  <a:noFill/>
                </a:ln>
                <a:solidFill>
                  <a:schemeClr val="tx1"/>
                </a:solidFill>
                <a:effectLst/>
                <a:latin typeface="Arial" panose="020B0604020202020204" pitchFamily="34" charset="0"/>
              </a:rPr>
              <a:t>, L. </a:t>
            </a:r>
            <a:r>
              <a:rPr kumimoji="0" lang="en-US" altLang="en-US" sz="1800" b="0" i="0" u="none" strike="noStrike" cap="none" normalizeH="0" baseline="0" dirty="0" err="1">
                <a:ln>
                  <a:noFill/>
                </a:ln>
                <a:solidFill>
                  <a:schemeClr val="tx1"/>
                </a:solidFill>
                <a:effectLst/>
                <a:latin typeface="Arial" panose="020B0604020202020204" pitchFamily="34" charset="0"/>
              </a:rPr>
              <a:t>Natrayan</a:t>
            </a:r>
            <a:r>
              <a:rPr kumimoji="0" lang="en-US" altLang="en-US" sz="1800" b="0" i="0" u="none" strike="noStrike" cap="none" normalizeH="0" baseline="0" dirty="0">
                <a:ln>
                  <a:noFill/>
                </a:ln>
                <a:solidFill>
                  <a:schemeClr val="tx1"/>
                </a:solidFill>
                <a:effectLst/>
                <a:latin typeface="Arial" panose="020B0604020202020204" pitchFamily="34" charset="0"/>
              </a:rPr>
              <a:t>, and A. Rajput, "Sentiment Analysis of News Headlines Based on Sentiment Lexicon and Deep Learning," </a:t>
            </a:r>
            <a:r>
              <a:rPr kumimoji="0" lang="en-US" altLang="en-US" sz="1800" b="0" i="1" u="none" strike="noStrike" cap="none" normalizeH="0" baseline="0" dirty="0">
                <a:ln>
                  <a:noFill/>
                </a:ln>
                <a:solidFill>
                  <a:schemeClr val="tx1"/>
                </a:solidFill>
                <a:effectLst/>
                <a:latin typeface="Arial" panose="020B0604020202020204" pitchFamily="34" charset="0"/>
              </a:rPr>
              <a:t>2023 4th International Conference on Smart Electronics and Communication (ICOSEC)</a:t>
            </a:r>
            <a:r>
              <a:rPr kumimoji="0" lang="en-US" altLang="en-US" sz="1800" b="0" i="0" u="none" strike="noStrike" cap="none" normalizeH="0" baseline="0" dirty="0">
                <a:ln>
                  <a:noFill/>
                </a:ln>
                <a:solidFill>
                  <a:schemeClr val="tx1"/>
                </a:solidFill>
                <a:effectLst/>
                <a:latin typeface="Arial" panose="020B0604020202020204" pitchFamily="34" charset="0"/>
              </a:rPr>
              <a:t>, IEEE, 2023. (Cited by 43 papers)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 M. K. Varma, S. H. </a:t>
            </a:r>
            <a:r>
              <a:rPr kumimoji="0" lang="en-US" altLang="en-US" sz="1800" b="0" i="0" u="none" strike="noStrike" cap="none" normalizeH="0" baseline="0" dirty="0" err="1">
                <a:ln>
                  <a:noFill/>
                </a:ln>
                <a:solidFill>
                  <a:schemeClr val="tx1"/>
                </a:solidFill>
                <a:effectLst/>
                <a:latin typeface="Arial" panose="020B0604020202020204" pitchFamily="34" charset="0"/>
              </a:rPr>
              <a:t>Mattaparty</a:t>
            </a:r>
            <a:r>
              <a:rPr kumimoji="0" lang="en-US" altLang="en-US" sz="1800" b="0" i="0" u="none" strike="noStrike" cap="none" normalizeH="0" baseline="0" dirty="0">
                <a:ln>
                  <a:noFill/>
                </a:ln>
                <a:solidFill>
                  <a:schemeClr val="tx1"/>
                </a:solidFill>
                <a:effectLst/>
                <a:latin typeface="Arial" panose="020B0604020202020204" pitchFamily="34" charset="0"/>
              </a:rPr>
              <a:t>, S. Ismail, J. </a:t>
            </a:r>
            <a:r>
              <a:rPr kumimoji="0" lang="en-US" altLang="en-US" sz="1800" b="0" i="0" u="none" strike="noStrike" cap="none" normalizeH="0" baseline="0" dirty="0" err="1">
                <a:ln>
                  <a:noFill/>
                </a:ln>
                <a:solidFill>
                  <a:schemeClr val="tx1"/>
                </a:solidFill>
                <a:effectLst/>
                <a:latin typeface="Arial" panose="020B0604020202020204" pitchFamily="34" charset="0"/>
              </a:rPr>
              <a:t>Thaduri</a:t>
            </a:r>
            <a:r>
              <a:rPr kumimoji="0" lang="en-US" altLang="en-US" sz="1800" b="0" i="0" u="none" strike="noStrike" cap="none" normalizeH="0" baseline="0" dirty="0">
                <a:ln>
                  <a:noFill/>
                </a:ln>
                <a:solidFill>
                  <a:schemeClr val="tx1"/>
                </a:solidFill>
                <a:effectLst/>
                <a:latin typeface="Arial" panose="020B0604020202020204" pitchFamily="34" charset="0"/>
              </a:rPr>
              <a:t>, G. D. Arora, and A. B. </a:t>
            </a:r>
            <a:r>
              <a:rPr kumimoji="0" lang="en-US" altLang="en-US" sz="1800" b="0" i="0" u="none" strike="noStrike" cap="none" normalizeH="0" baseline="0" dirty="0" err="1">
                <a:ln>
                  <a:noFill/>
                </a:ln>
                <a:solidFill>
                  <a:schemeClr val="tx1"/>
                </a:solidFill>
                <a:effectLst/>
                <a:latin typeface="Arial" panose="020B0604020202020204" pitchFamily="34" charset="0"/>
              </a:rPr>
              <a:t>AnandKumar</a:t>
            </a:r>
            <a:r>
              <a:rPr kumimoji="0" lang="en-US" altLang="en-US" sz="1800" b="0" i="0" u="none" strike="noStrike" cap="none" normalizeH="0" baseline="0" dirty="0">
                <a:ln>
                  <a:noFill/>
                </a:ln>
                <a:solidFill>
                  <a:schemeClr val="tx1"/>
                </a:solidFill>
                <a:effectLst/>
                <a:latin typeface="Arial" panose="020B0604020202020204" pitchFamily="34" charset="0"/>
              </a:rPr>
              <a:t>, "Sentiment Analysis: A Machine Learning Perspective," </a:t>
            </a:r>
            <a:r>
              <a:rPr kumimoji="0" lang="en-US" altLang="en-US" sz="1800" b="0" i="1" u="none" strike="noStrike" cap="none" normalizeH="0" baseline="0" dirty="0">
                <a:ln>
                  <a:noFill/>
                </a:ln>
                <a:solidFill>
                  <a:schemeClr val="tx1"/>
                </a:solidFill>
                <a:effectLst/>
                <a:latin typeface="Arial" panose="020B0604020202020204" pitchFamily="34" charset="0"/>
              </a:rPr>
              <a:t>2024 First International Conference on Electronics, Communication and Signal Processing (ICECSP)</a:t>
            </a:r>
            <a:r>
              <a:rPr kumimoji="0" lang="en-US" altLang="en-US" sz="1800" b="0" i="0" u="none" strike="noStrike" cap="none" normalizeH="0" baseline="0" dirty="0">
                <a:ln>
                  <a:noFill/>
                </a:ln>
                <a:solidFill>
                  <a:schemeClr val="tx1"/>
                </a:solidFill>
                <a:effectLst/>
                <a:latin typeface="Arial" panose="020B0604020202020204" pitchFamily="34" charset="0"/>
              </a:rPr>
              <a:t>, IEEE, 2024.</a:t>
            </a:r>
          </a:p>
        </p:txBody>
      </p:sp>
    </p:spTree>
    <p:extLst>
      <p:ext uri="{BB962C8B-B14F-4D97-AF65-F5344CB8AC3E}">
        <p14:creationId xmlns:p14="http://schemas.microsoft.com/office/powerpoint/2010/main" val="812675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2800" b="1" dirty="0">
                <a:solidFill>
                  <a:schemeClr val="tx2"/>
                </a:solidFill>
                <a:latin typeface="Times New Roman" panose="02020603050405020304" pitchFamily="18" charset="0"/>
                <a:cs typeface="Times New Roman" panose="02020603050405020304" pitchFamily="18" charset="0"/>
              </a:rPr>
              <a:t>Conference / Publication / Patent Certificate/ Project Contest  Winner Certificates</a:t>
            </a:r>
            <a:endParaRPr lang="en-IN" sz="16600" b="1" dirty="0">
              <a:solidFill>
                <a:schemeClr val="tx2"/>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E265B8C-C896-A501-9CD3-FE1FC45A6521}"/>
              </a:ext>
            </a:extLst>
          </p:cNvPr>
          <p:cNvSpPr>
            <a:spLocks noGrp="1"/>
          </p:cNvSpPr>
          <p:nvPr>
            <p:ph type="dt" sz="half" idx="10"/>
          </p:nvPr>
        </p:nvSpPr>
        <p:spPr/>
        <p:txBody>
          <a:bodyPr/>
          <a:lstStyle/>
          <a:p>
            <a:fld id="{4732A565-8813-4399-A521-59C8D95CA068}" type="datetime1">
              <a:rPr lang="en-IN" smtClean="0"/>
              <a:t>25-03-2025</a:t>
            </a:fld>
            <a:endParaRPr lang="en-IN"/>
          </a:p>
        </p:txBody>
      </p:sp>
      <p:sp>
        <p:nvSpPr>
          <p:cNvPr id="5" name="Slide Number Placeholder 4">
            <a:extLst>
              <a:ext uri="{FF2B5EF4-FFF2-40B4-BE49-F238E27FC236}">
                <a16:creationId xmlns:a16="http://schemas.microsoft.com/office/drawing/2014/main" id="{91EFDBAE-521D-3BF3-1EEF-E033411EFA66}"/>
              </a:ext>
            </a:extLst>
          </p:cNvPr>
          <p:cNvSpPr>
            <a:spLocks noGrp="1"/>
          </p:cNvSpPr>
          <p:nvPr>
            <p:ph type="sldNum" sz="quarter" idx="12"/>
          </p:nvPr>
        </p:nvSpPr>
        <p:spPr/>
        <p:txBody>
          <a:bodyPr/>
          <a:lstStyle/>
          <a:p>
            <a:fld id="{9D3FF152-60F5-4862-82F9-1190556AA56F}" type="slidenum">
              <a:rPr lang="en-IN" smtClean="0"/>
              <a:t>27</a:t>
            </a:fld>
            <a:endParaRPr lang="en-IN"/>
          </a:p>
        </p:txBody>
      </p:sp>
      <p:sp>
        <p:nvSpPr>
          <p:cNvPr id="4" name="Footer Placeholder 3">
            <a:extLst>
              <a:ext uri="{FF2B5EF4-FFF2-40B4-BE49-F238E27FC236}">
                <a16:creationId xmlns:a16="http://schemas.microsoft.com/office/drawing/2014/main" id="{8DB4ACF5-6B29-0140-C8E4-C0CF462EE1F0}"/>
              </a:ext>
            </a:extLst>
          </p:cNvPr>
          <p:cNvSpPr>
            <a:spLocks noGrp="1"/>
          </p:cNvSpPr>
          <p:nvPr>
            <p:ph type="ftr" sz="quarter" idx="11"/>
          </p:nvPr>
        </p:nvSpPr>
        <p:spPr/>
        <p:txBody>
          <a:bodyPr/>
          <a:lstStyle/>
          <a:p>
            <a:r>
              <a:rPr lang="en-IN"/>
              <a:t>Title of the Project</a:t>
            </a:r>
          </a:p>
        </p:txBody>
      </p:sp>
      <p:pic>
        <p:nvPicPr>
          <p:cNvPr id="8" name="Picture 7" descr="A screenshot of a computer&#10;&#10;AI-generated content may be incorrect.">
            <a:extLst>
              <a:ext uri="{FF2B5EF4-FFF2-40B4-BE49-F238E27FC236}">
                <a16:creationId xmlns:a16="http://schemas.microsoft.com/office/drawing/2014/main" id="{A5DEF98A-1698-87A3-2937-00DA4C240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061357"/>
            <a:ext cx="7886700" cy="4191000"/>
          </a:xfrm>
          <a:prstGeom prst="rect">
            <a:avLst/>
          </a:prstGeom>
        </p:spPr>
      </p:pic>
    </p:spTree>
    <p:extLst>
      <p:ext uri="{BB962C8B-B14F-4D97-AF65-F5344CB8AC3E}">
        <p14:creationId xmlns:p14="http://schemas.microsoft.com/office/powerpoint/2010/main" val="183112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E3973-5CB2-B295-1E11-CA5D4A9BE7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4C7439-3E46-FB72-889A-830805CBE77B}"/>
              </a:ext>
            </a:extLst>
          </p:cNvPr>
          <p:cNvSpPr>
            <a:spLocks noGrp="1"/>
          </p:cNvSpPr>
          <p:nvPr>
            <p:ph type="title"/>
          </p:nvPr>
        </p:nvSpPr>
        <p:spPr>
          <a:xfrm>
            <a:off x="628650" y="136524"/>
            <a:ext cx="7886700" cy="530258"/>
          </a:xfrm>
        </p:spPr>
        <p:txBody>
          <a:bodyPr>
            <a:noAutofit/>
          </a:bodyPr>
          <a:lstStyle/>
          <a:p>
            <a:pPr algn="ctr"/>
            <a:r>
              <a:rPr lang="en-US" sz="3600" b="1" dirty="0">
                <a:solidFill>
                  <a:schemeClr val="tx2"/>
                </a:solidFill>
                <a:latin typeface="Times New Roman" panose="02020603050405020304" pitchFamily="18" charset="0"/>
                <a:cs typeface="Times New Roman" panose="02020603050405020304" pitchFamily="18" charset="0"/>
              </a:rPr>
              <a:t>Introduction</a:t>
            </a:r>
            <a:endParaRPr lang="en-IN" sz="3600" b="1" dirty="0">
              <a:solidFill>
                <a:schemeClr val="tx2"/>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ACA581E-806B-0FF4-2B2A-DF0A841F0679}"/>
              </a:ext>
            </a:extLst>
          </p:cNvPr>
          <p:cNvSpPr>
            <a:spLocks noGrp="1"/>
          </p:cNvSpPr>
          <p:nvPr>
            <p:ph type="dt" sz="half" idx="10"/>
          </p:nvPr>
        </p:nvSpPr>
        <p:spPr/>
        <p:txBody>
          <a:bodyPr/>
          <a:lstStyle/>
          <a:p>
            <a:fld id="{C977F947-1F31-4877-9EB8-5993283EF907}" type="datetime1">
              <a:rPr lang="en-IN" smtClean="0"/>
              <a:t>25-03-2025</a:t>
            </a:fld>
            <a:endParaRPr lang="en-IN"/>
          </a:p>
        </p:txBody>
      </p:sp>
      <p:sp>
        <p:nvSpPr>
          <p:cNvPr id="4" name="Slide Number Placeholder 3">
            <a:extLst>
              <a:ext uri="{FF2B5EF4-FFF2-40B4-BE49-F238E27FC236}">
                <a16:creationId xmlns:a16="http://schemas.microsoft.com/office/drawing/2014/main" id="{163D1A13-6535-53E7-62C9-38B3E3917C11}"/>
              </a:ext>
            </a:extLst>
          </p:cNvPr>
          <p:cNvSpPr>
            <a:spLocks noGrp="1"/>
          </p:cNvSpPr>
          <p:nvPr>
            <p:ph type="sldNum" sz="quarter" idx="12"/>
          </p:nvPr>
        </p:nvSpPr>
        <p:spPr/>
        <p:txBody>
          <a:bodyPr/>
          <a:lstStyle/>
          <a:p>
            <a:fld id="{9D3FF152-60F5-4862-82F9-1190556AA56F}" type="slidenum">
              <a:rPr lang="en-IN" sz="1400" b="1" smtClean="0">
                <a:solidFill>
                  <a:schemeClr val="tx1"/>
                </a:solidFill>
              </a:rPr>
              <a:t>3</a:t>
            </a:fld>
            <a:endParaRPr lang="en-IN" sz="1400" b="1" dirty="0">
              <a:solidFill>
                <a:schemeClr val="tx1"/>
              </a:solidFill>
            </a:endParaRPr>
          </a:p>
        </p:txBody>
      </p:sp>
      <p:sp>
        <p:nvSpPr>
          <p:cNvPr id="5" name="TextBox 4">
            <a:extLst>
              <a:ext uri="{FF2B5EF4-FFF2-40B4-BE49-F238E27FC236}">
                <a16:creationId xmlns:a16="http://schemas.microsoft.com/office/drawing/2014/main" id="{A022CDF2-10EA-7F7B-6A0E-C3116661B0C2}"/>
              </a:ext>
            </a:extLst>
          </p:cNvPr>
          <p:cNvSpPr txBox="1"/>
          <p:nvPr/>
        </p:nvSpPr>
        <p:spPr>
          <a:xfrm>
            <a:off x="1120588" y="1604682"/>
            <a:ext cx="7394762" cy="369332"/>
          </a:xfrm>
          <a:prstGeom prst="rect">
            <a:avLst/>
          </a:prstGeom>
          <a:noFill/>
        </p:spPr>
        <p:txBody>
          <a:bodyPr wrap="square" rtlCol="0">
            <a:spAutoFit/>
          </a:bodyPr>
          <a:lstStyle/>
          <a:p>
            <a:endParaRPr lang="en-IN" dirty="0"/>
          </a:p>
        </p:txBody>
      </p:sp>
      <p:sp>
        <p:nvSpPr>
          <p:cNvPr id="6" name="Footer Placeholder 5">
            <a:extLst>
              <a:ext uri="{FF2B5EF4-FFF2-40B4-BE49-F238E27FC236}">
                <a16:creationId xmlns:a16="http://schemas.microsoft.com/office/drawing/2014/main" id="{18C2F2CF-9D19-6907-22FC-54C42EE15594}"/>
              </a:ext>
            </a:extLst>
          </p:cNvPr>
          <p:cNvSpPr>
            <a:spLocks noGrp="1"/>
          </p:cNvSpPr>
          <p:nvPr>
            <p:ph type="ftr" sz="quarter" idx="11"/>
          </p:nvPr>
        </p:nvSpPr>
        <p:spPr/>
        <p:txBody>
          <a:bodyPr/>
          <a:lstStyle/>
          <a:p>
            <a:r>
              <a:rPr lang="en-IN"/>
              <a:t>Title of the Project</a:t>
            </a:r>
          </a:p>
        </p:txBody>
      </p:sp>
      <p:sp>
        <p:nvSpPr>
          <p:cNvPr id="8" name="TextBox 7">
            <a:extLst>
              <a:ext uri="{FF2B5EF4-FFF2-40B4-BE49-F238E27FC236}">
                <a16:creationId xmlns:a16="http://schemas.microsoft.com/office/drawing/2014/main" id="{493B8EF4-299B-8CC2-5A16-BE90C76FD614}"/>
              </a:ext>
            </a:extLst>
          </p:cNvPr>
          <p:cNvSpPr txBox="1"/>
          <p:nvPr/>
        </p:nvSpPr>
        <p:spPr>
          <a:xfrm>
            <a:off x="152400" y="542421"/>
            <a:ext cx="8509000" cy="5859553"/>
          </a:xfrm>
          <a:prstGeom prst="rect">
            <a:avLst/>
          </a:prstGeom>
          <a:noFill/>
        </p:spPr>
        <p:txBody>
          <a:bodyPr wrap="square">
            <a:spAutoFit/>
          </a:bodyPr>
          <a:lstStyle/>
          <a:p>
            <a:pPr marL="505460" marR="0" algn="just">
              <a:lnSpc>
                <a:spcPct val="150000"/>
              </a:lnSpc>
            </a:pPr>
            <a:r>
              <a:rPr lang="en-US" dirty="0">
                <a:effectLst/>
                <a:latin typeface="Times New Roman" panose="02020603050405020304" pitchFamily="18" charset="0"/>
                <a:ea typeface="Times New Roman" panose="02020603050405020304" pitchFamily="18" charset="0"/>
              </a:rPr>
              <a:t>The</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rise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smartphones</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has</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made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social</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media</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dominant</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news</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source,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with</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53%</a:t>
            </a:r>
            <a:r>
              <a:rPr lang="en-US" spc="-25" dirty="0">
                <a:effectLst/>
                <a:latin typeface="Times New Roman" panose="02020603050405020304" pitchFamily="18" charset="0"/>
                <a:ea typeface="Times New Roman" panose="02020603050405020304" pitchFamily="18" charset="0"/>
              </a:rPr>
              <a:t> of</a:t>
            </a:r>
            <a:r>
              <a:rPr lang="en-US" spc="-25" dirty="0">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 adults relying on it, though 59% expect inaccuracies. False information, including misinformation, disinformation, propaganda, and clickbait, spreads through bots, influencers, and political groups, contributing to information pollution. Sentiment Analysis (SA), a Natural Language Processing (NLP) technique, assesses emotional</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tones</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text,</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classifying</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content</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as</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positive,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neutral,</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negative.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Since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fake news often evokes strong emotions, SA plays a key role in credibility assessment. Research by Dickerson et al. found that sentiment-based behaviors help distinguish bots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from</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humans,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bots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often</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amplify</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misleading</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content.</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Additionally,</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since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many users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engage only with headlines, emotionally charged clickbait is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closely tied to fake news. This paper explores SA’s integration into fake news detection, covering key concepts, detection methods, datasets, evaluation metrics, and system challenges, providing insights into how SA enhances automated credibility assessment and misinformation control.</a:t>
            </a:r>
          </a:p>
        </p:txBody>
      </p:sp>
    </p:spTree>
    <p:extLst>
      <p:ext uri="{BB962C8B-B14F-4D97-AF65-F5344CB8AC3E}">
        <p14:creationId xmlns:p14="http://schemas.microsoft.com/office/powerpoint/2010/main" val="121183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82B3EE2-24C4-940E-3786-D25689664F2D}"/>
              </a:ext>
            </a:extLst>
          </p:cNvPr>
          <p:cNvSpPr>
            <a:spLocks noGrp="1"/>
          </p:cNvSpPr>
          <p:nvPr>
            <p:ph type="dt" sz="half" idx="10"/>
          </p:nvPr>
        </p:nvSpPr>
        <p:spPr/>
        <p:txBody>
          <a:bodyPr/>
          <a:lstStyle/>
          <a:p>
            <a:fld id="{E240EEE6-4B32-429E-9D31-2A4B6FDCD129}" type="datetime1">
              <a:rPr lang="en-IN" smtClean="0"/>
              <a:t>25-03-2025</a:t>
            </a:fld>
            <a:endParaRPr lang="en-IN"/>
          </a:p>
        </p:txBody>
      </p:sp>
      <p:sp>
        <p:nvSpPr>
          <p:cNvPr id="4" name="Slide Number Placeholder 3">
            <a:extLst>
              <a:ext uri="{FF2B5EF4-FFF2-40B4-BE49-F238E27FC236}">
                <a16:creationId xmlns:a16="http://schemas.microsoft.com/office/drawing/2014/main" id="{53EE05FC-38D6-EA45-0957-044D82E81D3A}"/>
              </a:ext>
            </a:extLst>
          </p:cNvPr>
          <p:cNvSpPr>
            <a:spLocks noGrp="1"/>
          </p:cNvSpPr>
          <p:nvPr>
            <p:ph type="sldNum" sz="quarter" idx="12"/>
          </p:nvPr>
        </p:nvSpPr>
        <p:spPr>
          <a:xfrm>
            <a:off x="6457949" y="6356351"/>
            <a:ext cx="2353541" cy="365125"/>
          </a:xfrm>
        </p:spPr>
        <p:txBody>
          <a:bodyPr/>
          <a:lstStyle/>
          <a:p>
            <a:fld id="{9D3FF152-60F5-4862-82F9-1190556AA56F}" type="slidenum">
              <a:rPr lang="en-IN" sz="1400" b="1" smtClean="0">
                <a:solidFill>
                  <a:schemeClr val="tx1"/>
                </a:solidFill>
              </a:rPr>
              <a:t>4</a:t>
            </a:fld>
            <a:endParaRPr lang="en-IN" b="1" dirty="0">
              <a:solidFill>
                <a:schemeClr val="tx1"/>
              </a:solidFill>
            </a:endParaRPr>
          </a:p>
        </p:txBody>
      </p:sp>
      <p:sp>
        <p:nvSpPr>
          <p:cNvPr id="5" name="Footer Placeholder 4">
            <a:extLst>
              <a:ext uri="{FF2B5EF4-FFF2-40B4-BE49-F238E27FC236}">
                <a16:creationId xmlns:a16="http://schemas.microsoft.com/office/drawing/2014/main" id="{8CD5E941-ED13-F9B3-3E1F-432A1F9B3DCB}"/>
              </a:ext>
            </a:extLst>
          </p:cNvPr>
          <p:cNvSpPr>
            <a:spLocks noGrp="1"/>
          </p:cNvSpPr>
          <p:nvPr>
            <p:ph type="ftr" sz="quarter" idx="11"/>
          </p:nvPr>
        </p:nvSpPr>
        <p:spPr/>
        <p:txBody>
          <a:bodyPr/>
          <a:lstStyle/>
          <a:p>
            <a:r>
              <a:rPr lang="en-IN"/>
              <a:t>Title of the Project</a:t>
            </a:r>
          </a:p>
        </p:txBody>
      </p:sp>
      <p:sp>
        <p:nvSpPr>
          <p:cNvPr id="7" name="TextBox 6">
            <a:extLst>
              <a:ext uri="{FF2B5EF4-FFF2-40B4-BE49-F238E27FC236}">
                <a16:creationId xmlns:a16="http://schemas.microsoft.com/office/drawing/2014/main" id="{FC59CA4F-27A0-DDBE-9A08-9101B020843A}"/>
              </a:ext>
            </a:extLst>
          </p:cNvPr>
          <p:cNvSpPr txBox="1"/>
          <p:nvPr/>
        </p:nvSpPr>
        <p:spPr>
          <a:xfrm>
            <a:off x="628650" y="799743"/>
            <a:ext cx="8070850" cy="4661276"/>
          </a:xfrm>
          <a:prstGeom prst="rect">
            <a:avLst/>
          </a:prstGeom>
          <a:noFill/>
        </p:spPr>
        <p:txBody>
          <a:bodyPr wrap="square">
            <a:spAutoFit/>
          </a:bodyPr>
          <a:lstStyle/>
          <a:p>
            <a:pPr algn="just">
              <a:lnSpc>
                <a:spcPct val="150000"/>
              </a:lnSpc>
            </a:pPr>
            <a:r>
              <a:rPr lang="en-US" sz="2000" dirty="0"/>
              <a:t>The objective of this project is to develop an intelligent system capable of detecting and identifying fake news across various digital platforms, including digital newspapers and YouTube channels. By leveraging advanced text analytics, particularly sentiment analysis, the system aims to assess the polarity and intensity of emotions expressed in content to aid in verifying its authenticity. It strives to mitigate the spread of misinformation, thereby enhancing societal cohesion and trust in media platforms. Additionally, the project addresses critical challenges such as multilingualism, bias reduction, explainability, and the integration of multimedia components to create a comprehensive and reliable framework for fake news detection.</a:t>
            </a:r>
          </a:p>
        </p:txBody>
      </p:sp>
    </p:spTree>
    <p:extLst>
      <p:ext uri="{BB962C8B-B14F-4D97-AF65-F5344CB8AC3E}">
        <p14:creationId xmlns:p14="http://schemas.microsoft.com/office/powerpoint/2010/main" val="400322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F2382B28-C76E-421D-85B3-89C9075D36D4}" type="datetime1">
              <a:rPr lang="en-IN" smtClean="0"/>
              <a:t>25-03-2025</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z="1400" b="1" smtClean="0">
                <a:solidFill>
                  <a:schemeClr val="tx1"/>
                </a:solidFill>
              </a:rPr>
              <a:t>5</a:t>
            </a:fld>
            <a:endParaRPr lang="en-IN" sz="1400" b="1" dirty="0">
              <a:solidFill>
                <a:schemeClr val="tx1"/>
              </a:solidFill>
            </a:endParaRPr>
          </a:p>
        </p:txBody>
      </p:sp>
      <p:sp>
        <p:nvSpPr>
          <p:cNvPr id="3" name="Footer Placeholder 2">
            <a:extLst>
              <a:ext uri="{FF2B5EF4-FFF2-40B4-BE49-F238E27FC236}">
                <a16:creationId xmlns:a16="http://schemas.microsoft.com/office/drawing/2014/main" id="{22F822A3-7A79-DF90-FA03-D964E6FDB281}"/>
              </a:ext>
            </a:extLst>
          </p:cNvPr>
          <p:cNvSpPr>
            <a:spLocks noGrp="1"/>
          </p:cNvSpPr>
          <p:nvPr>
            <p:ph type="ftr" sz="quarter" idx="11"/>
          </p:nvPr>
        </p:nvSpPr>
        <p:spPr/>
        <p:txBody>
          <a:bodyPr/>
          <a:lstStyle/>
          <a:p>
            <a:r>
              <a:rPr lang="en-IN"/>
              <a:t>Title of the Project</a:t>
            </a:r>
          </a:p>
        </p:txBody>
      </p:sp>
      <p:graphicFrame>
        <p:nvGraphicFramePr>
          <p:cNvPr id="10" name="Table 9">
            <a:extLst>
              <a:ext uri="{FF2B5EF4-FFF2-40B4-BE49-F238E27FC236}">
                <a16:creationId xmlns:a16="http://schemas.microsoft.com/office/drawing/2014/main" id="{263F443C-28C3-4D7F-4335-FB9B18CF29A4}"/>
              </a:ext>
            </a:extLst>
          </p:cNvPr>
          <p:cNvGraphicFramePr>
            <a:graphicFrameLocks noGrp="1"/>
          </p:cNvGraphicFramePr>
          <p:nvPr>
            <p:extLst>
              <p:ext uri="{D42A27DB-BD31-4B8C-83A1-F6EECF244321}">
                <p14:modId xmlns:p14="http://schemas.microsoft.com/office/powerpoint/2010/main" val="1212440597"/>
              </p:ext>
            </p:extLst>
          </p:nvPr>
        </p:nvGraphicFramePr>
        <p:xfrm>
          <a:off x="266700" y="696249"/>
          <a:ext cx="8620441" cy="5037308"/>
        </p:xfrm>
        <a:graphic>
          <a:graphicData uri="http://schemas.openxmlformats.org/drawingml/2006/table">
            <a:tbl>
              <a:tblPr firstRow="1" bandRow="1">
                <a:tableStyleId>{073A0DAA-6AF3-43AB-8588-CEC1D06C72B9}</a:tableStyleId>
              </a:tblPr>
              <a:tblGrid>
                <a:gridCol w="517843">
                  <a:extLst>
                    <a:ext uri="{9D8B030D-6E8A-4147-A177-3AD203B41FA5}">
                      <a16:colId xmlns:a16="http://schemas.microsoft.com/office/drawing/2014/main" val="2856521147"/>
                    </a:ext>
                  </a:extLst>
                </a:gridCol>
                <a:gridCol w="838200">
                  <a:extLst>
                    <a:ext uri="{9D8B030D-6E8A-4147-A177-3AD203B41FA5}">
                      <a16:colId xmlns:a16="http://schemas.microsoft.com/office/drawing/2014/main" val="1336518604"/>
                    </a:ext>
                  </a:extLst>
                </a:gridCol>
                <a:gridCol w="1365250">
                  <a:extLst>
                    <a:ext uri="{9D8B030D-6E8A-4147-A177-3AD203B41FA5}">
                      <a16:colId xmlns:a16="http://schemas.microsoft.com/office/drawing/2014/main" val="1358501861"/>
                    </a:ext>
                  </a:extLst>
                </a:gridCol>
                <a:gridCol w="1804140">
                  <a:extLst>
                    <a:ext uri="{9D8B030D-6E8A-4147-A177-3AD203B41FA5}">
                      <a16:colId xmlns:a16="http://schemas.microsoft.com/office/drawing/2014/main" val="3018367505"/>
                    </a:ext>
                  </a:extLst>
                </a:gridCol>
                <a:gridCol w="2252134">
                  <a:extLst>
                    <a:ext uri="{9D8B030D-6E8A-4147-A177-3AD203B41FA5}">
                      <a16:colId xmlns:a16="http://schemas.microsoft.com/office/drawing/2014/main" val="834962767"/>
                    </a:ext>
                  </a:extLst>
                </a:gridCol>
                <a:gridCol w="1842874">
                  <a:extLst>
                    <a:ext uri="{9D8B030D-6E8A-4147-A177-3AD203B41FA5}">
                      <a16:colId xmlns:a16="http://schemas.microsoft.com/office/drawing/2014/main" val="499078177"/>
                    </a:ext>
                  </a:extLst>
                </a:gridCol>
              </a:tblGrid>
              <a:tr h="632202">
                <a:tc>
                  <a:txBody>
                    <a:bodyPr/>
                    <a:lstStyle/>
                    <a:p>
                      <a:pPr algn="ctr"/>
                      <a:r>
                        <a:rPr lang="en-US" sz="1100" dirty="0"/>
                        <a:t>S. No</a:t>
                      </a:r>
                    </a:p>
                  </a:txBody>
                  <a:tcPr/>
                </a:tc>
                <a:tc>
                  <a:txBody>
                    <a:bodyPr/>
                    <a:lstStyle/>
                    <a:p>
                      <a:pPr algn="ctr"/>
                      <a:r>
                        <a:rPr lang="en-US" sz="1100" dirty="0"/>
                        <a:t>Year of </a:t>
                      </a:r>
                    </a:p>
                    <a:p>
                      <a:pPr algn="ctr"/>
                      <a:r>
                        <a:rPr lang="en-US" sz="1100" dirty="0"/>
                        <a:t>Publication</a:t>
                      </a:r>
                    </a:p>
                  </a:txBody>
                  <a:tcPr/>
                </a:tc>
                <a:tc>
                  <a:txBody>
                    <a:bodyPr/>
                    <a:lstStyle/>
                    <a:p>
                      <a:pPr algn="ctr"/>
                      <a:r>
                        <a:rPr lang="en-US" sz="1100" dirty="0"/>
                        <a:t>Author </a:t>
                      </a:r>
                    </a:p>
                    <a:p>
                      <a:pPr algn="ctr"/>
                      <a:r>
                        <a:rPr lang="en-US" sz="1100" dirty="0"/>
                        <a:t>Details</a:t>
                      </a:r>
                    </a:p>
                  </a:txBody>
                  <a:tcPr/>
                </a:tc>
                <a:tc>
                  <a:txBody>
                    <a:bodyPr/>
                    <a:lstStyle/>
                    <a:p>
                      <a:pPr algn="ctr"/>
                      <a:r>
                        <a:rPr lang="en-US" dirty="0"/>
                        <a:t>Title</a:t>
                      </a:r>
                    </a:p>
                  </a:txBody>
                  <a:tcPr/>
                </a:tc>
                <a:tc>
                  <a:txBody>
                    <a:bodyPr/>
                    <a:lstStyle/>
                    <a:p>
                      <a:pPr algn="ctr"/>
                      <a:r>
                        <a:rPr lang="en-US" dirty="0"/>
                        <a:t>Approach</a:t>
                      </a:r>
                    </a:p>
                  </a:txBody>
                  <a:tcPr/>
                </a:tc>
                <a:tc>
                  <a:txBody>
                    <a:bodyPr/>
                    <a:lstStyle/>
                    <a:p>
                      <a:pPr algn="ctr"/>
                      <a:r>
                        <a:rPr lang="en-US" dirty="0"/>
                        <a:t>Outcome</a:t>
                      </a:r>
                    </a:p>
                  </a:txBody>
                  <a:tcPr/>
                </a:tc>
                <a:extLst>
                  <a:ext uri="{0D108BD9-81ED-4DB2-BD59-A6C34878D82A}">
                    <a16:rowId xmlns:a16="http://schemas.microsoft.com/office/drawing/2014/main" val="3626334641"/>
                  </a:ext>
                </a:extLst>
              </a:tr>
              <a:tr h="2439146">
                <a:tc>
                  <a:txBody>
                    <a:bodyPr/>
                    <a:lstStyle/>
                    <a:p>
                      <a:pPr algn="ctr"/>
                      <a:r>
                        <a:rPr lang="en-US" sz="1500" dirty="0"/>
                        <a:t>1</a:t>
                      </a:r>
                    </a:p>
                  </a:txBody>
                  <a:tcPr/>
                </a:tc>
                <a:tc>
                  <a:txBody>
                    <a:bodyPr/>
                    <a:lstStyle/>
                    <a:p>
                      <a:pPr algn="ctr"/>
                      <a:r>
                        <a:rPr lang="en-US" sz="1500" dirty="0"/>
                        <a:t>2022</a:t>
                      </a:r>
                    </a:p>
                  </a:txBody>
                  <a:tcPr/>
                </a:tc>
                <a:tc>
                  <a:txBody>
                    <a:bodyPr/>
                    <a:lstStyle/>
                    <a:p>
                      <a:r>
                        <a:rPr kumimoji="0" lang="en-US" altLang="en-US" sz="1500" b="0" u="none" strike="noStrike" cap="none" normalizeH="0" baseline="0" dirty="0">
                          <a:ln>
                            <a:noFill/>
                          </a:ln>
                          <a:solidFill>
                            <a:schemeClr val="tx1"/>
                          </a:solidFill>
                          <a:effectLst/>
                        </a:rPr>
                        <a:t>S. S. </a:t>
                      </a:r>
                      <a:r>
                        <a:rPr kumimoji="0" lang="en-US" altLang="en-US" sz="1500" b="0" u="none" strike="noStrike" cap="none" normalizeH="0" baseline="0" dirty="0" err="1">
                          <a:ln>
                            <a:noFill/>
                          </a:ln>
                          <a:solidFill>
                            <a:schemeClr val="tx1"/>
                          </a:solidFill>
                          <a:effectLst/>
                        </a:rPr>
                        <a:t>Korti</a:t>
                      </a:r>
                      <a:r>
                        <a:rPr kumimoji="0" lang="en-US" altLang="en-US" sz="1500" b="0" u="none" strike="noStrike" cap="none" normalizeH="0" baseline="0" dirty="0">
                          <a:ln>
                            <a:noFill/>
                          </a:ln>
                          <a:solidFill>
                            <a:schemeClr val="tx1"/>
                          </a:solidFill>
                          <a:effectLst/>
                        </a:rPr>
                        <a:t>, S. G. </a:t>
                      </a:r>
                      <a:r>
                        <a:rPr kumimoji="0" lang="en-US" altLang="en-US" sz="1500" b="0" u="none" strike="noStrike" cap="none" normalizeH="0" baseline="0" dirty="0" err="1">
                          <a:ln>
                            <a:noFill/>
                          </a:ln>
                          <a:solidFill>
                            <a:schemeClr val="tx1"/>
                          </a:solidFill>
                          <a:effectLst/>
                        </a:rPr>
                        <a:t>Kanakaraddi</a:t>
                      </a:r>
                      <a:endParaRPr lang="en-US" sz="1500" dirty="0"/>
                    </a:p>
                  </a:txBody>
                  <a:tcPr/>
                </a:tc>
                <a:tc>
                  <a:txBody>
                    <a:bodyPr/>
                    <a:lstStyle/>
                    <a:p>
                      <a:r>
                        <a:rPr kumimoji="0" lang="en-US" altLang="en-US" sz="1500" b="0" u="none" strike="noStrike" cap="none" normalizeH="0" baseline="0" dirty="0">
                          <a:ln>
                            <a:noFill/>
                          </a:ln>
                          <a:solidFill>
                            <a:schemeClr val="tx1"/>
                          </a:solidFill>
                          <a:effectLst/>
                        </a:rPr>
                        <a:t>Depression detection from Twitter posts using NLP and Machine learning techniques</a:t>
                      </a:r>
                      <a:endParaRPr lang="en-US" sz="1500" dirty="0"/>
                    </a:p>
                  </a:txBody>
                  <a:tcPr/>
                </a:tc>
                <a:tc>
                  <a:txBody>
                    <a:bodyPr/>
                    <a:lstStyle/>
                    <a:p>
                      <a:r>
                        <a:rPr lang="en-US" sz="1500" dirty="0"/>
                        <a:t>NLP and machine learning analyze Twitter posts to detect linguistic patterns and emotional cues indicative of depression.</a:t>
                      </a:r>
                    </a:p>
                  </a:txBody>
                  <a:tcPr/>
                </a:tc>
                <a:tc>
                  <a:txBody>
                    <a:bodyPr/>
                    <a:lstStyle/>
                    <a:p>
                      <a:r>
                        <a:rPr lang="en-US" sz="1500" dirty="0"/>
                        <a:t>The system identifies depressive tendencies, enabling early intervention and support through data-driven mental health monitoring solutions.</a:t>
                      </a:r>
                    </a:p>
                  </a:txBody>
                  <a:tcPr/>
                </a:tc>
                <a:extLst>
                  <a:ext uri="{0D108BD9-81ED-4DB2-BD59-A6C34878D82A}">
                    <a16:rowId xmlns:a16="http://schemas.microsoft.com/office/drawing/2014/main" val="2390513074"/>
                  </a:ext>
                </a:extLst>
              </a:tr>
              <a:tr h="1715975">
                <a:tc>
                  <a:txBody>
                    <a:bodyPr/>
                    <a:lstStyle/>
                    <a:p>
                      <a:pPr algn="ctr"/>
                      <a:r>
                        <a:rPr lang="en-US" sz="1500" dirty="0"/>
                        <a:t>2</a:t>
                      </a:r>
                    </a:p>
                  </a:txBody>
                  <a:tcPr/>
                </a:tc>
                <a:tc>
                  <a:txBody>
                    <a:bodyPr/>
                    <a:lstStyle/>
                    <a:p>
                      <a:pPr algn="ctr"/>
                      <a:r>
                        <a:rPr lang="en-US" sz="1500" dirty="0"/>
                        <a:t>2024</a:t>
                      </a:r>
                    </a:p>
                  </a:txBody>
                  <a:tcPr/>
                </a:tc>
                <a:tc>
                  <a:txBody>
                    <a:bodyPr/>
                    <a:lstStyle/>
                    <a:p>
                      <a:r>
                        <a:rPr kumimoji="0" lang="en-US" altLang="en-US" sz="1500" b="0" u="none" strike="noStrike" cap="none" normalizeH="0" baseline="0" dirty="0">
                          <a:ln>
                            <a:noFill/>
                          </a:ln>
                          <a:solidFill>
                            <a:schemeClr val="tx1"/>
                          </a:solidFill>
                          <a:effectLst/>
                        </a:rPr>
                        <a:t>M. </a:t>
                      </a:r>
                      <a:r>
                        <a:rPr kumimoji="0" lang="en-US" altLang="en-US" sz="1500" b="0" u="none" strike="noStrike" cap="none" normalizeH="0" baseline="0" dirty="0" err="1">
                          <a:ln>
                            <a:noFill/>
                          </a:ln>
                          <a:solidFill>
                            <a:schemeClr val="tx1"/>
                          </a:solidFill>
                          <a:effectLst/>
                        </a:rPr>
                        <a:t>Siek</a:t>
                      </a:r>
                      <a:r>
                        <a:rPr kumimoji="0" lang="en-US" altLang="en-US" sz="1500" b="0" u="none" strike="noStrike" cap="none" normalizeH="0" baseline="0" dirty="0">
                          <a:ln>
                            <a:noFill/>
                          </a:ln>
                          <a:solidFill>
                            <a:schemeClr val="tx1"/>
                          </a:solidFill>
                          <a:effectLst/>
                        </a:rPr>
                        <a:t>,</a:t>
                      </a:r>
                    </a:p>
                    <a:p>
                      <a:r>
                        <a:rPr kumimoji="0" lang="en-US" altLang="en-US" sz="1500" b="0" u="none" strike="noStrike" cap="none" normalizeH="0" baseline="0" dirty="0">
                          <a:ln>
                            <a:noFill/>
                          </a:ln>
                          <a:solidFill>
                            <a:schemeClr val="tx1"/>
                          </a:solidFill>
                          <a:effectLst/>
                        </a:rPr>
                        <a:t>E. S. Setiadi</a:t>
                      </a:r>
                      <a:endParaRPr lang="en-US" sz="1500" dirty="0"/>
                    </a:p>
                  </a:txBody>
                  <a:tcPr/>
                </a:tc>
                <a:tc>
                  <a:txBody>
                    <a:bodyPr/>
                    <a:lstStyle/>
                    <a:p>
                      <a:r>
                        <a:rPr kumimoji="0" lang="en-US" altLang="en-US" sz="1500" b="0" u="none" strike="noStrike" cap="none" normalizeH="0" baseline="0" dirty="0">
                          <a:ln>
                            <a:noFill/>
                          </a:ln>
                          <a:solidFill>
                            <a:schemeClr val="tx1"/>
                          </a:solidFill>
                          <a:effectLst/>
                        </a:rPr>
                        <a:t>Analysis of News Sentiment and Stock Price Using Web Scraping and Vader Sentiment Analysis</a:t>
                      </a:r>
                      <a:endParaRPr lang="en-US" sz="1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Sentiment analysis combines web scraping and machine learning to analyze emotional patterns and detect correlations in stock trends.</a:t>
                      </a:r>
                    </a:p>
                    <a:p>
                      <a:endParaRPr lang="en-US" dirty="0"/>
                    </a:p>
                  </a:txBody>
                  <a:tcPr/>
                </a:tc>
                <a:tc>
                  <a:txBody>
                    <a:bodyPr/>
                    <a:lstStyle/>
                    <a:p>
                      <a:r>
                        <a:rPr lang="en-US" sz="1500" dirty="0"/>
                        <a:t>Insights reveal how news sentiment influences stock price fluctuations, aiding informed financial decisions and proactive market monitoring.</a:t>
                      </a:r>
                    </a:p>
                  </a:txBody>
                  <a:tcPr/>
                </a:tc>
                <a:extLst>
                  <a:ext uri="{0D108BD9-81ED-4DB2-BD59-A6C34878D82A}">
                    <a16:rowId xmlns:a16="http://schemas.microsoft.com/office/drawing/2014/main" val="599472572"/>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AFFC6AC0-F66E-4680-867A-834DA76782D9}" type="datetime1">
              <a:rPr lang="en-IN" smtClean="0"/>
              <a:t>25-03-2025</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a:xfrm>
            <a:off x="6634596" y="6326884"/>
            <a:ext cx="2057400" cy="365125"/>
          </a:xfrm>
        </p:spPr>
        <p:txBody>
          <a:bodyPr/>
          <a:lstStyle/>
          <a:p>
            <a:fld id="{9D3FF152-60F5-4862-82F9-1190556AA56F}" type="slidenum">
              <a:rPr lang="en-IN" sz="1400" b="1" smtClean="0">
                <a:solidFill>
                  <a:schemeClr val="tx1"/>
                </a:solidFill>
              </a:rPr>
              <a:t>6</a:t>
            </a:fld>
            <a:endParaRPr lang="en-IN" sz="1400" b="1" dirty="0">
              <a:solidFill>
                <a:schemeClr val="tx1"/>
              </a:solidFill>
            </a:endParaRPr>
          </a:p>
        </p:txBody>
      </p:sp>
      <p:sp>
        <p:nvSpPr>
          <p:cNvPr id="3" name="Footer Placeholder 2">
            <a:extLst>
              <a:ext uri="{FF2B5EF4-FFF2-40B4-BE49-F238E27FC236}">
                <a16:creationId xmlns:a16="http://schemas.microsoft.com/office/drawing/2014/main" id="{073B1E47-29EC-9121-AE1A-4F8710431E06}"/>
              </a:ext>
            </a:extLst>
          </p:cNvPr>
          <p:cNvSpPr>
            <a:spLocks noGrp="1"/>
          </p:cNvSpPr>
          <p:nvPr>
            <p:ph type="ftr" sz="quarter" idx="11"/>
          </p:nvPr>
        </p:nvSpPr>
        <p:spPr/>
        <p:txBody>
          <a:bodyPr/>
          <a:lstStyle/>
          <a:p>
            <a:r>
              <a:rPr lang="en-IN"/>
              <a:t>Title of the Project</a:t>
            </a:r>
          </a:p>
        </p:txBody>
      </p:sp>
      <p:graphicFrame>
        <p:nvGraphicFramePr>
          <p:cNvPr id="4" name="Table 3">
            <a:extLst>
              <a:ext uri="{FF2B5EF4-FFF2-40B4-BE49-F238E27FC236}">
                <a16:creationId xmlns:a16="http://schemas.microsoft.com/office/drawing/2014/main" id="{844E767C-7C73-D66A-940E-A4379ABECFF8}"/>
              </a:ext>
            </a:extLst>
          </p:cNvPr>
          <p:cNvGraphicFramePr>
            <a:graphicFrameLocks noGrp="1"/>
          </p:cNvGraphicFramePr>
          <p:nvPr>
            <p:extLst>
              <p:ext uri="{D42A27DB-BD31-4B8C-83A1-F6EECF244321}">
                <p14:modId xmlns:p14="http://schemas.microsoft.com/office/powerpoint/2010/main" val="3270363877"/>
              </p:ext>
            </p:extLst>
          </p:nvPr>
        </p:nvGraphicFramePr>
        <p:xfrm>
          <a:off x="266700" y="696249"/>
          <a:ext cx="8620441" cy="4813858"/>
        </p:xfrm>
        <a:graphic>
          <a:graphicData uri="http://schemas.openxmlformats.org/drawingml/2006/table">
            <a:tbl>
              <a:tblPr firstRow="1" bandRow="1">
                <a:tableStyleId>{073A0DAA-6AF3-43AB-8588-CEC1D06C72B9}</a:tableStyleId>
              </a:tblPr>
              <a:tblGrid>
                <a:gridCol w="517843">
                  <a:extLst>
                    <a:ext uri="{9D8B030D-6E8A-4147-A177-3AD203B41FA5}">
                      <a16:colId xmlns:a16="http://schemas.microsoft.com/office/drawing/2014/main" val="2856521147"/>
                    </a:ext>
                  </a:extLst>
                </a:gridCol>
                <a:gridCol w="838200">
                  <a:extLst>
                    <a:ext uri="{9D8B030D-6E8A-4147-A177-3AD203B41FA5}">
                      <a16:colId xmlns:a16="http://schemas.microsoft.com/office/drawing/2014/main" val="1336518604"/>
                    </a:ext>
                  </a:extLst>
                </a:gridCol>
                <a:gridCol w="1365250">
                  <a:extLst>
                    <a:ext uri="{9D8B030D-6E8A-4147-A177-3AD203B41FA5}">
                      <a16:colId xmlns:a16="http://schemas.microsoft.com/office/drawing/2014/main" val="1358501861"/>
                    </a:ext>
                  </a:extLst>
                </a:gridCol>
                <a:gridCol w="1804140">
                  <a:extLst>
                    <a:ext uri="{9D8B030D-6E8A-4147-A177-3AD203B41FA5}">
                      <a16:colId xmlns:a16="http://schemas.microsoft.com/office/drawing/2014/main" val="3018367505"/>
                    </a:ext>
                  </a:extLst>
                </a:gridCol>
                <a:gridCol w="2252134">
                  <a:extLst>
                    <a:ext uri="{9D8B030D-6E8A-4147-A177-3AD203B41FA5}">
                      <a16:colId xmlns:a16="http://schemas.microsoft.com/office/drawing/2014/main" val="834962767"/>
                    </a:ext>
                  </a:extLst>
                </a:gridCol>
                <a:gridCol w="1842874">
                  <a:extLst>
                    <a:ext uri="{9D8B030D-6E8A-4147-A177-3AD203B41FA5}">
                      <a16:colId xmlns:a16="http://schemas.microsoft.com/office/drawing/2014/main" val="499078177"/>
                    </a:ext>
                  </a:extLst>
                </a:gridCol>
              </a:tblGrid>
              <a:tr h="632202">
                <a:tc>
                  <a:txBody>
                    <a:bodyPr/>
                    <a:lstStyle/>
                    <a:p>
                      <a:pPr algn="ctr"/>
                      <a:r>
                        <a:rPr lang="en-US" sz="1100" dirty="0"/>
                        <a:t>S. No</a:t>
                      </a:r>
                    </a:p>
                  </a:txBody>
                  <a:tcPr/>
                </a:tc>
                <a:tc>
                  <a:txBody>
                    <a:bodyPr/>
                    <a:lstStyle/>
                    <a:p>
                      <a:pPr algn="ctr"/>
                      <a:r>
                        <a:rPr lang="en-US" sz="1100" dirty="0"/>
                        <a:t>Year of </a:t>
                      </a:r>
                    </a:p>
                    <a:p>
                      <a:pPr algn="ctr"/>
                      <a:r>
                        <a:rPr lang="en-US" sz="1100" dirty="0"/>
                        <a:t>Publication</a:t>
                      </a:r>
                    </a:p>
                  </a:txBody>
                  <a:tcPr/>
                </a:tc>
                <a:tc>
                  <a:txBody>
                    <a:bodyPr/>
                    <a:lstStyle/>
                    <a:p>
                      <a:pPr algn="ctr"/>
                      <a:r>
                        <a:rPr lang="en-US" sz="1100" dirty="0"/>
                        <a:t>Author </a:t>
                      </a:r>
                    </a:p>
                    <a:p>
                      <a:pPr algn="ctr"/>
                      <a:r>
                        <a:rPr lang="en-US" sz="1100" dirty="0"/>
                        <a:t>Details</a:t>
                      </a:r>
                    </a:p>
                  </a:txBody>
                  <a:tcPr/>
                </a:tc>
                <a:tc>
                  <a:txBody>
                    <a:bodyPr/>
                    <a:lstStyle/>
                    <a:p>
                      <a:pPr algn="ctr"/>
                      <a:r>
                        <a:rPr lang="en-US" dirty="0"/>
                        <a:t>Title</a:t>
                      </a:r>
                    </a:p>
                  </a:txBody>
                  <a:tcPr/>
                </a:tc>
                <a:tc>
                  <a:txBody>
                    <a:bodyPr/>
                    <a:lstStyle/>
                    <a:p>
                      <a:pPr algn="ctr"/>
                      <a:r>
                        <a:rPr lang="en-US" dirty="0"/>
                        <a:t>Approach</a:t>
                      </a:r>
                    </a:p>
                  </a:txBody>
                  <a:tcPr/>
                </a:tc>
                <a:tc>
                  <a:txBody>
                    <a:bodyPr/>
                    <a:lstStyle/>
                    <a:p>
                      <a:pPr algn="ctr"/>
                      <a:r>
                        <a:rPr lang="en-US" dirty="0"/>
                        <a:t>Outcome</a:t>
                      </a:r>
                    </a:p>
                  </a:txBody>
                  <a:tcPr/>
                </a:tc>
                <a:extLst>
                  <a:ext uri="{0D108BD9-81ED-4DB2-BD59-A6C34878D82A}">
                    <a16:rowId xmlns:a16="http://schemas.microsoft.com/office/drawing/2014/main" val="3626334641"/>
                  </a:ext>
                </a:extLst>
              </a:tr>
              <a:tr h="2261416">
                <a:tc>
                  <a:txBody>
                    <a:bodyPr/>
                    <a:lstStyle/>
                    <a:p>
                      <a:pPr algn="ctr"/>
                      <a:r>
                        <a:rPr lang="en-US" sz="1500" dirty="0"/>
                        <a:t>3</a:t>
                      </a:r>
                    </a:p>
                  </a:txBody>
                  <a:tcPr/>
                </a:tc>
                <a:tc>
                  <a:txBody>
                    <a:bodyPr/>
                    <a:lstStyle/>
                    <a:p>
                      <a:pPr algn="ctr"/>
                      <a:r>
                        <a:rPr lang="en-US" sz="1500" dirty="0"/>
                        <a:t>2023</a:t>
                      </a:r>
                    </a:p>
                  </a:txBody>
                  <a:tcPr/>
                </a:tc>
                <a:tc>
                  <a:txBody>
                    <a:bodyPr/>
                    <a:lstStyle/>
                    <a:p>
                      <a:r>
                        <a:rPr lang="en-US" sz="1500" b="0" i="0" kern="1200" baseline="0" dirty="0">
                          <a:solidFill>
                            <a:schemeClr val="dk1"/>
                          </a:solidFill>
                          <a:effectLst/>
                          <a:latin typeface="+mn-lt"/>
                          <a:ea typeface="+mn-ea"/>
                          <a:cs typeface="+mn-cs"/>
                        </a:rPr>
                        <a:t>K. Kavita and H. Singh</a:t>
                      </a:r>
                      <a:endParaRPr lang="en-US" sz="1500" dirty="0"/>
                    </a:p>
                  </a:txBody>
                  <a:tcPr/>
                </a:tc>
                <a:tc>
                  <a:txBody>
                    <a:bodyPr/>
                    <a:lstStyle/>
                    <a:p>
                      <a:r>
                        <a:rPr lang="en-US" sz="1500" b="0" i="0" kern="1200" baseline="0" dirty="0">
                          <a:solidFill>
                            <a:schemeClr val="dk1"/>
                          </a:solidFill>
                          <a:effectLst/>
                          <a:latin typeface="+mn-lt"/>
                          <a:ea typeface="+mn-ea"/>
                          <a:cs typeface="+mn-cs"/>
                        </a:rPr>
                        <a:t>Utilizing Mixture Methods for Classifier in NLP: An Essential Consideration,</a:t>
                      </a:r>
                      <a:endParaRPr lang="en-US" sz="1500" dirty="0"/>
                    </a:p>
                  </a:txBody>
                  <a:tcPr/>
                </a:tc>
                <a:tc>
                  <a:txBody>
                    <a:bodyPr/>
                    <a:lstStyle/>
                    <a:p>
                      <a:r>
                        <a:rPr lang="en-US" sz="1500" dirty="0"/>
                        <a:t>Implements mixture methods for classifier optimization in NLP to enhance accuracy and efficiency in text analysis tasks.</a:t>
                      </a:r>
                    </a:p>
                  </a:txBody>
                  <a:tcPr/>
                </a:tc>
                <a:tc>
                  <a:txBody>
                    <a:bodyPr/>
                    <a:lstStyle/>
                    <a:p>
                      <a:r>
                        <a:rPr lang="en-US" sz="1500" dirty="0"/>
                        <a:t>Provides improved performance in NLP-based classification tasks, offering robust and versatile solutions for complex language processing challenges.</a:t>
                      </a:r>
                    </a:p>
                  </a:txBody>
                  <a:tcPr/>
                </a:tc>
                <a:extLst>
                  <a:ext uri="{0D108BD9-81ED-4DB2-BD59-A6C34878D82A}">
                    <a16:rowId xmlns:a16="http://schemas.microsoft.com/office/drawing/2014/main" val="2390513074"/>
                  </a:ext>
                </a:extLst>
              </a:tr>
              <a:tr h="1715975">
                <a:tc>
                  <a:txBody>
                    <a:bodyPr/>
                    <a:lstStyle/>
                    <a:p>
                      <a:pPr algn="ctr"/>
                      <a:r>
                        <a:rPr lang="en-US" sz="1500" dirty="0"/>
                        <a:t>4</a:t>
                      </a:r>
                    </a:p>
                  </a:txBody>
                  <a:tcPr/>
                </a:tc>
                <a:tc>
                  <a:txBody>
                    <a:bodyPr/>
                    <a:lstStyle/>
                    <a:p>
                      <a:pPr algn="ctr"/>
                      <a:r>
                        <a:rPr lang="en-US" sz="1500" dirty="0"/>
                        <a:t>202</a:t>
                      </a:r>
                    </a:p>
                  </a:txBody>
                  <a:tcPr/>
                </a:tc>
                <a:tc>
                  <a:txBody>
                    <a:bodyPr/>
                    <a:lstStyle/>
                    <a:p>
                      <a:r>
                        <a:rPr kumimoji="0" lang="en-US" altLang="en-US" sz="1500" b="0" i="0" u="none" strike="noStrike" cap="none" normalizeH="0" baseline="0" dirty="0">
                          <a:ln>
                            <a:noFill/>
                          </a:ln>
                          <a:solidFill>
                            <a:schemeClr val="tx1"/>
                          </a:solidFill>
                          <a:effectLst/>
                          <a:latin typeface="Arial" panose="020B0604020202020204" pitchFamily="34" charset="0"/>
                        </a:rPr>
                        <a:t>S. </a:t>
                      </a:r>
                      <a:r>
                        <a:rPr kumimoji="0" lang="en-US" altLang="en-US" sz="1500" b="0" i="0" u="none" strike="noStrike" cap="none" normalizeH="0" baseline="0" dirty="0" err="1">
                          <a:ln>
                            <a:noFill/>
                          </a:ln>
                          <a:solidFill>
                            <a:schemeClr val="tx1"/>
                          </a:solidFill>
                          <a:effectLst/>
                          <a:latin typeface="Arial" panose="020B0604020202020204" pitchFamily="34" charset="0"/>
                        </a:rPr>
                        <a:t>Kaliappan</a:t>
                      </a:r>
                      <a:r>
                        <a:rPr kumimoji="0" lang="en-US" altLang="en-US" sz="1500" b="0" i="0" u="none" strike="noStrike" cap="none" normalizeH="0" baseline="0" dirty="0">
                          <a:ln>
                            <a:noFill/>
                          </a:ln>
                          <a:solidFill>
                            <a:schemeClr val="tx1"/>
                          </a:solidFill>
                          <a:effectLst/>
                          <a:latin typeface="Arial" panose="020B0604020202020204" pitchFamily="34" charset="0"/>
                        </a:rPr>
                        <a:t>, L. </a:t>
                      </a:r>
                      <a:r>
                        <a:rPr kumimoji="0" lang="en-US" altLang="en-US" sz="1500" b="0" i="0" u="none" strike="noStrike" cap="none" normalizeH="0" baseline="0" dirty="0" err="1">
                          <a:ln>
                            <a:noFill/>
                          </a:ln>
                          <a:solidFill>
                            <a:schemeClr val="tx1"/>
                          </a:solidFill>
                          <a:effectLst/>
                          <a:latin typeface="Arial" panose="020B0604020202020204" pitchFamily="34" charset="0"/>
                        </a:rPr>
                        <a:t>Natrayan</a:t>
                      </a:r>
                      <a:endParaRPr lang="en-US" sz="1500" dirty="0"/>
                    </a:p>
                  </a:txBody>
                  <a:tcPr/>
                </a:tc>
                <a:tc>
                  <a:txBody>
                    <a:bodyPr/>
                    <a:lstStyle/>
                    <a:p>
                      <a:r>
                        <a:rPr kumimoji="0" lang="en-US" altLang="en-US" sz="1500" b="0" u="none" strike="noStrike" cap="none" normalizeH="0" baseline="0" dirty="0">
                          <a:ln>
                            <a:noFill/>
                          </a:ln>
                          <a:solidFill>
                            <a:schemeClr val="tx1"/>
                          </a:solidFill>
                          <a:effectLst/>
                        </a:rPr>
                        <a:t>Analysis of News Sentiment and Stock Price Using Web Scraping and Vader Sentiment Analysis</a:t>
                      </a:r>
                      <a:endParaRPr lang="en-US" sz="1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Combines sentiment lexicon and deep learning techniques to analyze the emotional polarity of news headlines effectively.</a:t>
                      </a:r>
                    </a:p>
                  </a:txBody>
                  <a:tcPr/>
                </a:tc>
                <a:tc>
                  <a:txBody>
                    <a:bodyPr/>
                    <a:lstStyle/>
                    <a:p>
                      <a:r>
                        <a:rPr lang="en-US" sz="1500" dirty="0"/>
                        <a:t>Provides precise sentiment classifications, enabling better understanding of public opinion and trends reflected in news headlines.</a:t>
                      </a:r>
                    </a:p>
                  </a:txBody>
                  <a:tcPr/>
                </a:tc>
                <a:extLst>
                  <a:ext uri="{0D108BD9-81ED-4DB2-BD59-A6C34878D82A}">
                    <a16:rowId xmlns:a16="http://schemas.microsoft.com/office/drawing/2014/main" val="599472572"/>
                  </a:ext>
                </a:extLst>
              </a:tr>
            </a:tbl>
          </a:graphicData>
        </a:graphic>
      </p:graphicFrame>
    </p:spTree>
    <p:extLst>
      <p:ext uri="{BB962C8B-B14F-4D97-AF65-F5344CB8AC3E}">
        <p14:creationId xmlns:p14="http://schemas.microsoft.com/office/powerpoint/2010/main" val="329505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solidFill>
                <a:schemeClr val="tx2"/>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320AE4C-C8AD-5FE8-F765-45A6576E3B0B}"/>
              </a:ext>
            </a:extLst>
          </p:cNvPr>
          <p:cNvSpPr>
            <a:spLocks noGrp="1"/>
          </p:cNvSpPr>
          <p:nvPr>
            <p:ph type="dt" sz="half" idx="10"/>
          </p:nvPr>
        </p:nvSpPr>
        <p:spPr/>
        <p:txBody>
          <a:bodyPr/>
          <a:lstStyle/>
          <a:p>
            <a:fld id="{F455D1BD-F729-4AF1-B27A-A2B4224E89E6}" type="datetime1">
              <a:rPr lang="en-IN" smtClean="0"/>
              <a:t>25-03-2025</a:t>
            </a:fld>
            <a:endParaRPr lang="en-IN"/>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z="1400" b="1" smtClean="0">
                <a:solidFill>
                  <a:schemeClr val="tx1"/>
                </a:solidFill>
              </a:rPr>
              <a:t>7</a:t>
            </a:fld>
            <a:endParaRPr lang="en-IN" sz="1400" b="1" dirty="0">
              <a:solidFill>
                <a:schemeClr val="tx1"/>
              </a:solidFill>
            </a:endParaRPr>
          </a:p>
        </p:txBody>
      </p:sp>
      <p:sp>
        <p:nvSpPr>
          <p:cNvPr id="5" name="Footer Placeholder 4">
            <a:extLst>
              <a:ext uri="{FF2B5EF4-FFF2-40B4-BE49-F238E27FC236}">
                <a16:creationId xmlns:a16="http://schemas.microsoft.com/office/drawing/2014/main" id="{9AB47FE8-5ECE-D477-E2CB-E5C8C7F085CF}"/>
              </a:ext>
            </a:extLst>
          </p:cNvPr>
          <p:cNvSpPr>
            <a:spLocks noGrp="1"/>
          </p:cNvSpPr>
          <p:nvPr>
            <p:ph type="ftr" sz="quarter" idx="11"/>
          </p:nvPr>
        </p:nvSpPr>
        <p:spPr/>
        <p:txBody>
          <a:bodyPr/>
          <a:lstStyle/>
          <a:p>
            <a:r>
              <a:rPr lang="en-IN"/>
              <a:t>Title of the Project</a:t>
            </a:r>
          </a:p>
        </p:txBody>
      </p:sp>
      <p:sp>
        <p:nvSpPr>
          <p:cNvPr id="7" name="TextBox 6">
            <a:extLst>
              <a:ext uri="{FF2B5EF4-FFF2-40B4-BE49-F238E27FC236}">
                <a16:creationId xmlns:a16="http://schemas.microsoft.com/office/drawing/2014/main" id="{82C2738F-06B5-C28A-6CD9-0715E6701259}"/>
              </a:ext>
            </a:extLst>
          </p:cNvPr>
          <p:cNvSpPr txBox="1"/>
          <p:nvPr/>
        </p:nvSpPr>
        <p:spPr>
          <a:xfrm>
            <a:off x="457200" y="641384"/>
            <a:ext cx="8058150" cy="5450851"/>
          </a:xfrm>
          <a:prstGeom prst="rect">
            <a:avLst/>
          </a:prstGeom>
          <a:noFill/>
        </p:spPr>
        <p:txBody>
          <a:bodyPr wrap="square">
            <a:spAutoFit/>
          </a:bodyPr>
          <a:lstStyle/>
          <a:p>
            <a:pPr algn="just">
              <a:lnSpc>
                <a:spcPct val="150000"/>
              </a:lnSpc>
            </a:pPr>
            <a:r>
              <a:rPr lang="en-US" dirty="0"/>
              <a:t>The Press Information Bureau (PIB), the nodal agency of the Government of India for disseminating information about government policies, programs, and initiatives, requires an automated feedback system to provide effective and timely insights across regional languages using Artificial Intelligence and Machine Learning. The system should crawl approximately 200 regional media websites for news published in local languages, scan selected e-papers through Optical Character Recognition (OCR), and analyze YouTube news channels by identifying government-related bulletins via closed captioning or audio-to-text conversion. Once processed, the system must categorize the stories into concerned departments based on predefined tags and classify them as favorable, neutral, or unfavorable towards the Government of India, ensuring immediate notifications to PIB officers in cases of negative coverage. This solution aims to streamline feedback and enhance the government’s media monitoring capabilities.</a:t>
            </a:r>
          </a:p>
        </p:txBody>
      </p:sp>
    </p:spTree>
    <p:extLst>
      <p:ext uri="{BB962C8B-B14F-4D97-AF65-F5344CB8AC3E}">
        <p14:creationId xmlns:p14="http://schemas.microsoft.com/office/powerpoint/2010/main" val="126665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chemeClr val="tx2"/>
                </a:solidFill>
                <a:latin typeface="Times New Roman" panose="02020603050405020304" pitchFamily="18" charset="0"/>
                <a:cs typeface="Times New Roman" panose="02020603050405020304" pitchFamily="18" charset="0"/>
              </a:rPr>
              <a:t>Proposed System</a:t>
            </a:r>
            <a:endParaRPr lang="en-IN" sz="3600" b="1" dirty="0">
              <a:solidFill>
                <a:schemeClr val="tx2"/>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3487E929-4048-4FA8-8BB8-CA6B1DEE6F8B}" type="datetime1">
              <a:rPr lang="en-IN" smtClean="0"/>
              <a:t>25-03-2025</a:t>
            </a:fld>
            <a:endParaRPr lang="en-IN"/>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z="1400" b="1" smtClean="0">
                <a:solidFill>
                  <a:schemeClr val="tx1"/>
                </a:solidFill>
              </a:rPr>
              <a:t>8</a:t>
            </a:fld>
            <a:endParaRPr lang="en-IN" sz="1400" b="1" dirty="0">
              <a:solidFill>
                <a:schemeClr val="tx1"/>
              </a:solidFill>
            </a:endParaRPr>
          </a:p>
        </p:txBody>
      </p:sp>
      <p:sp>
        <p:nvSpPr>
          <p:cNvPr id="5" name="Footer Placeholder 4">
            <a:extLst>
              <a:ext uri="{FF2B5EF4-FFF2-40B4-BE49-F238E27FC236}">
                <a16:creationId xmlns:a16="http://schemas.microsoft.com/office/drawing/2014/main" id="{0DB4B592-9668-B593-B60D-EA7A50346ECC}"/>
              </a:ext>
            </a:extLst>
          </p:cNvPr>
          <p:cNvSpPr>
            <a:spLocks noGrp="1"/>
          </p:cNvSpPr>
          <p:nvPr>
            <p:ph type="ftr" sz="quarter" idx="11"/>
          </p:nvPr>
        </p:nvSpPr>
        <p:spPr/>
        <p:txBody>
          <a:bodyPr/>
          <a:lstStyle/>
          <a:p>
            <a:r>
              <a:rPr lang="en-IN"/>
              <a:t>Title of the Project</a:t>
            </a:r>
          </a:p>
        </p:txBody>
      </p:sp>
      <p:sp>
        <p:nvSpPr>
          <p:cNvPr id="7" name="TextBox 6">
            <a:extLst>
              <a:ext uri="{FF2B5EF4-FFF2-40B4-BE49-F238E27FC236}">
                <a16:creationId xmlns:a16="http://schemas.microsoft.com/office/drawing/2014/main" id="{4AB7F499-B0B1-29F5-B466-575C74657517}"/>
              </a:ext>
            </a:extLst>
          </p:cNvPr>
          <p:cNvSpPr txBox="1"/>
          <p:nvPr/>
        </p:nvSpPr>
        <p:spPr>
          <a:xfrm>
            <a:off x="628650" y="703574"/>
            <a:ext cx="7886700" cy="5450851"/>
          </a:xfrm>
          <a:prstGeom prst="rect">
            <a:avLst/>
          </a:prstGeom>
          <a:noFill/>
        </p:spPr>
        <p:txBody>
          <a:bodyPr wrap="square">
            <a:spAutoFit/>
          </a:bodyPr>
          <a:lstStyle/>
          <a:p>
            <a:pPr algn="just">
              <a:lnSpc>
                <a:spcPct val="150000"/>
              </a:lnSpc>
            </a:pPr>
            <a:r>
              <a:rPr lang="en-US" dirty="0"/>
              <a:t>The "Media Monitoring and Enhancement Hub" is an advanced solution designed to improve government communication and media monitoring by leveraging technologies such as web scraping, natural language processing, OCR, and audio-to-text conversion. It tracks and analyzes media coverage across multiple languages and platforms, offering real-time insights to government officials. Key features include automated data collection from news websites and YouTube channels, data translation, categorization, sentiment analysis, centralized storage with a user-friendly dashboard, real-time notifications for negative news, YouTube video analysis, data security, scalability, quality assurance, and ongoing support. This system equips the Government of India with a robust tool to monitor media, gain actionable insights, and make timely decisions, fostering transparency, responsiveness, and effective management of public perception and media engagements.</a:t>
            </a:r>
          </a:p>
        </p:txBody>
      </p:sp>
    </p:spTree>
    <p:extLst>
      <p:ext uri="{BB962C8B-B14F-4D97-AF65-F5344CB8AC3E}">
        <p14:creationId xmlns:p14="http://schemas.microsoft.com/office/powerpoint/2010/main" val="85330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chemeClr val="tx2"/>
                </a:solidFill>
                <a:latin typeface="Times New Roman" panose="02020603050405020304" pitchFamily="18" charset="0"/>
                <a:cs typeface="Times New Roman" panose="02020603050405020304" pitchFamily="18" charset="0"/>
              </a:rPr>
              <a:t>Software / Hardware used</a:t>
            </a:r>
            <a:endParaRPr lang="en-IN" sz="3600" b="1" dirty="0">
              <a:solidFill>
                <a:schemeClr val="tx2"/>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fld id="{FAF13B13-FE7B-44B3-A17C-0E207613EA14}" type="datetime1">
              <a:rPr lang="en-IN" smtClean="0"/>
              <a:t>25-03-2025</a:t>
            </a:fld>
            <a:endParaRPr lang="en-IN"/>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z="1400" b="1" smtClean="0">
                <a:solidFill>
                  <a:schemeClr val="tx1"/>
                </a:solidFill>
              </a:rPr>
              <a:t>9</a:t>
            </a:fld>
            <a:endParaRPr lang="en-IN" sz="1400" b="1" dirty="0">
              <a:solidFill>
                <a:schemeClr val="tx1"/>
              </a:solidFill>
            </a:endParaRPr>
          </a:p>
        </p:txBody>
      </p:sp>
      <p:sp>
        <p:nvSpPr>
          <p:cNvPr id="5" name="Footer Placeholder 4">
            <a:extLst>
              <a:ext uri="{FF2B5EF4-FFF2-40B4-BE49-F238E27FC236}">
                <a16:creationId xmlns:a16="http://schemas.microsoft.com/office/drawing/2014/main" id="{4A3E7582-B1E8-EAD0-208E-A369B8300F04}"/>
              </a:ext>
            </a:extLst>
          </p:cNvPr>
          <p:cNvSpPr>
            <a:spLocks noGrp="1"/>
          </p:cNvSpPr>
          <p:nvPr>
            <p:ph type="ftr" sz="quarter" idx="11"/>
          </p:nvPr>
        </p:nvSpPr>
        <p:spPr/>
        <p:txBody>
          <a:bodyPr/>
          <a:lstStyle/>
          <a:p>
            <a:r>
              <a:rPr lang="en-IN"/>
              <a:t>Title of the Project</a:t>
            </a:r>
          </a:p>
        </p:txBody>
      </p:sp>
      <p:sp>
        <p:nvSpPr>
          <p:cNvPr id="6" name="TextBox 5">
            <a:extLst>
              <a:ext uri="{FF2B5EF4-FFF2-40B4-BE49-F238E27FC236}">
                <a16:creationId xmlns:a16="http://schemas.microsoft.com/office/drawing/2014/main" id="{615EC960-1944-3C85-47F1-82469AF93ADB}"/>
              </a:ext>
            </a:extLst>
          </p:cNvPr>
          <p:cNvSpPr txBox="1"/>
          <p:nvPr/>
        </p:nvSpPr>
        <p:spPr>
          <a:xfrm>
            <a:off x="859971" y="1117601"/>
            <a:ext cx="7555896" cy="3416320"/>
          </a:xfrm>
          <a:prstGeom prst="rect">
            <a:avLst/>
          </a:prstGeom>
          <a:noFill/>
        </p:spPr>
        <p:txBody>
          <a:bodyPr wrap="square" rtlCol="0">
            <a:spAutoFit/>
          </a:bodyPr>
          <a:lstStyle/>
          <a:p>
            <a:r>
              <a:rPr lang="en-US" b="1" dirty="0"/>
              <a:t>SOFTWARE:</a:t>
            </a:r>
          </a:p>
          <a:p>
            <a:pPr marL="742950" lvl="1" indent="-285750">
              <a:buFont typeface="Arial" panose="020B0604020202020204" pitchFamily="34" charset="0"/>
              <a:buChar char="•"/>
            </a:pPr>
            <a:r>
              <a:rPr lang="en-US" i="1" dirty="0"/>
              <a:t>Operating System : Windows</a:t>
            </a:r>
          </a:p>
          <a:p>
            <a:pPr marL="742950" lvl="1" indent="-285750">
              <a:buFont typeface="Arial" panose="020B0604020202020204" pitchFamily="34" charset="0"/>
              <a:buChar char="•"/>
            </a:pPr>
            <a:r>
              <a:rPr lang="en-US" i="1" dirty="0"/>
              <a:t>Tool : Visual Studio Code, </a:t>
            </a:r>
            <a:r>
              <a:rPr lang="en-US" i="1" dirty="0" err="1"/>
              <a:t>Jupyter</a:t>
            </a:r>
            <a:r>
              <a:rPr lang="en-US" i="1" dirty="0"/>
              <a:t> Notebook</a:t>
            </a:r>
          </a:p>
          <a:p>
            <a:pPr marL="742950" lvl="1" indent="-285750">
              <a:buFont typeface="Arial" panose="020B0604020202020204" pitchFamily="34" charset="0"/>
              <a:buChar char="•"/>
            </a:pPr>
            <a:r>
              <a:rPr lang="en-US" i="1" dirty="0"/>
              <a:t>Language : Python</a:t>
            </a:r>
          </a:p>
          <a:p>
            <a:pPr marL="742950" lvl="1" indent="-285750">
              <a:buFont typeface="Arial" panose="020B0604020202020204" pitchFamily="34" charset="0"/>
              <a:buChar char="•"/>
            </a:pPr>
            <a:r>
              <a:rPr lang="en-US" i="1" dirty="0"/>
              <a:t>Libraries : OpenCV, Tensor Flow, </a:t>
            </a:r>
            <a:r>
              <a:rPr lang="en-US" i="1" dirty="0" err="1"/>
              <a:t>PyTube</a:t>
            </a:r>
            <a:r>
              <a:rPr lang="en-US" i="1" dirty="0"/>
              <a:t>, NLTK</a:t>
            </a:r>
          </a:p>
          <a:p>
            <a:pPr lvl="1"/>
            <a:endParaRPr lang="en-US" i="1" dirty="0"/>
          </a:p>
          <a:p>
            <a:r>
              <a:rPr lang="en-US" b="1" dirty="0"/>
              <a:t>HARDWARE:</a:t>
            </a:r>
          </a:p>
          <a:p>
            <a:pPr marL="742950" lvl="1" indent="-285750">
              <a:buFont typeface="Arial" panose="020B0604020202020204" pitchFamily="34" charset="0"/>
              <a:buChar char="•"/>
            </a:pPr>
            <a:r>
              <a:rPr lang="en-US" i="1" dirty="0"/>
              <a:t>Processor : Intel i5</a:t>
            </a:r>
          </a:p>
          <a:p>
            <a:pPr marL="742950" lvl="1" indent="-285750">
              <a:buFont typeface="Arial" panose="020B0604020202020204" pitchFamily="34" charset="0"/>
              <a:buChar char="•"/>
            </a:pPr>
            <a:r>
              <a:rPr lang="en-US" i="1" dirty="0"/>
              <a:t>Hard disk : minimum 400GB</a:t>
            </a:r>
          </a:p>
          <a:p>
            <a:pPr marL="742950" lvl="1" indent="-285750">
              <a:buFont typeface="Arial" panose="020B0604020202020204" pitchFamily="34" charset="0"/>
              <a:buChar char="•"/>
            </a:pPr>
            <a:r>
              <a:rPr lang="en-US" i="1" dirty="0"/>
              <a:t>RAM : minimum 6GB</a:t>
            </a:r>
          </a:p>
          <a:p>
            <a:pPr marL="742950" lvl="1"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20702654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370</TotalTime>
  <Words>2464</Words>
  <Application>Microsoft Office PowerPoint</Application>
  <PresentationFormat>On-screen Show (4:3)</PresentationFormat>
  <Paragraphs>202</Paragraphs>
  <Slides>27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PowerPoint Presentation</vt:lpstr>
      <vt:lpstr>Abstract</vt:lpstr>
      <vt:lpstr>Introduction</vt:lpstr>
      <vt:lpstr>Objective of the Project</vt:lpstr>
      <vt:lpstr>Literature Survey</vt:lpstr>
      <vt:lpstr>Literature Survey</vt:lpstr>
      <vt:lpstr>Problem Statement</vt:lpstr>
      <vt:lpstr>Proposed System</vt:lpstr>
      <vt:lpstr>Software / Hardware used</vt:lpstr>
      <vt:lpstr>Architecture / Methodology used</vt:lpstr>
      <vt:lpstr>Flow Chart</vt:lpstr>
      <vt:lpstr>ER Diagram</vt:lpstr>
      <vt:lpstr>Sequence Diagram</vt:lpstr>
      <vt:lpstr>Module Description</vt:lpstr>
      <vt:lpstr>Module Description</vt:lpstr>
      <vt:lpstr>Module Description</vt:lpstr>
      <vt:lpstr>Module Description</vt:lpstr>
      <vt:lpstr>Screen Shots</vt:lpstr>
      <vt:lpstr>Screen Shots</vt:lpstr>
      <vt:lpstr>Screen Shots</vt:lpstr>
      <vt:lpstr>Screen Shots</vt:lpstr>
      <vt:lpstr>Conclusion</vt:lpstr>
      <vt:lpstr>Conclusion </vt:lpstr>
      <vt:lpstr>Future Enhancement</vt:lpstr>
      <vt:lpstr>Reference Paper/ URL</vt:lpstr>
      <vt:lpstr>Reference Paper/ URL</vt:lpstr>
      <vt:lpstr>Conference / Publication / Patent Certificate/ Project Contest  Winner Certificates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Sekar, Hariharan (Contractor)</cp:lastModifiedBy>
  <cp:revision>20</cp:revision>
  <dcterms:created xsi:type="dcterms:W3CDTF">2020-12-27T14:21:20Z</dcterms:created>
  <dcterms:modified xsi:type="dcterms:W3CDTF">2025-03-25T09:23:46Z</dcterms:modified>
</cp:coreProperties>
</file>