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4" autoAdjust="0"/>
    <p:restoredTop sz="96327"/>
  </p:normalViewPr>
  <p:slideViewPr>
    <p:cSldViewPr snapToGrid="0" showGuides="1">
      <p:cViewPr varScale="1">
        <p:scale>
          <a:sx n="107" d="100"/>
          <a:sy n="107" d="100"/>
        </p:scale>
        <p:origin x="1122" y="108"/>
      </p:cViewPr>
      <p:guideLst>
        <p:guide orient="horz" pos="2160"/>
        <p:guide pos="3840"/>
        <p:guide orient="horz" pos="3249"/>
        <p:guide pos="7068"/>
        <p:guide orient="horz" pos="1380"/>
      </p:guideLst>
    </p:cSldViewPr>
  </p:slideViewPr>
  <p:notesTextViewPr>
    <p:cViewPr>
      <p:scale>
        <a:sx n="1" d="1"/>
        <a:sy n="1" d="1"/>
      </p:scale>
      <p:origin x="0" y="0"/>
    </p:cViewPr>
  </p:notesTextViewPr>
  <p:sorterViewPr>
    <p:cViewPr>
      <p:scale>
        <a:sx n="200" d="100"/>
        <a:sy n="200" d="100"/>
      </p:scale>
      <p:origin x="0" y="-108"/>
    </p:cViewPr>
  </p:sorter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A187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a:extLst>
              <a:ext uri="{FF2B5EF4-FFF2-40B4-BE49-F238E27FC236}">
                <a16:creationId xmlns:a16="http://schemas.microsoft.com/office/drawing/2014/main" id="{B347DD44-CF63-223A-C779-F2C0B3340BD7}"/>
              </a:ext>
            </a:extLst>
          </p:cNvPr>
          <p:cNvPicPr>
            <a:picLocks noChangeAspect="1"/>
          </p:cNvPicPr>
          <p:nvPr/>
        </p:nvPicPr>
        <p:blipFill>
          <a:blip r:embed="rId2"/>
          <a:stretch>
            <a:fillRect/>
          </a:stretch>
        </p:blipFill>
        <p:spPr>
          <a:xfrm>
            <a:off x="841254" y="1075520"/>
            <a:ext cx="10032933" cy="424055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DS076</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it provides exercises data such as step-count,  calories burned,  and hours of sleep from 06-10-2017 to 09-01-2018.</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calories_burned</a:t>
            </a:r>
            <a:br>
              <a:rPr lang="en-US" sz="2400" b="0" dirty="0">
                <a:latin typeface="Calibri"/>
                <a:cs typeface="Calibri"/>
              </a:rPr>
            </a:br>
            <a:br>
              <a:rPr lang="en-US" sz="2400" b="0" dirty="0">
                <a:latin typeface="Calibri"/>
                <a:cs typeface="Calibri"/>
              </a:rPr>
            </a:br>
            <a:r>
              <a:rPr lang="en-US" sz="2400" b="0" dirty="0">
                <a:latin typeface="Calibri"/>
                <a:cs typeface="Calibri"/>
              </a:rPr>
              <a:t>This  Independent variable datatype is (select one): </a:t>
            </a:r>
            <a:r>
              <a:rPr lang="en-US" sz="2400" b="0" dirty="0">
                <a:solidFill>
                  <a:srgbClr val="FF0000"/>
                </a:solidFill>
                <a:latin typeface="Calibri"/>
                <a:cs typeface="Calibri"/>
              </a:rPr>
              <a:t>Interval </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err="1">
                <a:latin typeface="Calibri"/>
                <a:cs typeface="Calibri"/>
              </a:rPr>
              <a:t>step_count</a:t>
            </a:r>
            <a:br>
              <a:rPr lang="en-US" sz="2400" b="0" dirty="0">
                <a:latin typeface="Calibri"/>
                <a:cs typeface="Calibri"/>
              </a:rPr>
            </a:br>
            <a:br>
              <a:rPr lang="en-US" sz="2400" b="0" dirty="0">
                <a:latin typeface="Calibri"/>
                <a:cs typeface="Calibri"/>
              </a:rPr>
            </a:br>
            <a:r>
              <a:rPr lang="en-US" sz="2400" b="0" dirty="0">
                <a:latin typeface="Calibri"/>
                <a:cs typeface="Calibri"/>
              </a:rPr>
              <a:t>This Dependent variable datatype is  (select one): </a:t>
            </a:r>
            <a:r>
              <a:rPr lang="en-US" sz="2400" b="0" dirty="0">
                <a:solidFill>
                  <a:srgbClr val="FF0000"/>
                </a:solidFill>
                <a:latin typeface="Calibri"/>
                <a:cs typeface="Calibri"/>
              </a:rPr>
              <a:t>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00397"/>
            <a:ext cx="10640594" cy="963586"/>
          </a:xfrm>
        </p:spPr>
        <p:txBody>
          <a:bodyPr>
            <a:noAutofit/>
          </a:bodyPr>
          <a:lstStyle/>
          <a:p>
            <a:pPr>
              <a:lnSpc>
                <a:spcPct val="100000"/>
              </a:lnSpc>
            </a:pPr>
            <a:r>
              <a:rPr lang="en-IE" sz="2400" b="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RQ :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US" sz="2400" b="0" dirty="0">
                <a:latin typeface="Calibri"/>
                <a:cs typeface="Calibri"/>
              </a:rPr>
              <a:t>step count and calories burned from 06-10-2017 to 09-01-2018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8" name="TextBox 7">
            <a:extLst>
              <a:ext uri="{FF2B5EF4-FFF2-40B4-BE49-F238E27FC236}">
                <a16:creationId xmlns:a16="http://schemas.microsoft.com/office/drawing/2014/main" id="{C762BF2D-C825-1EF3-F8B5-F01C6A137713}"/>
              </a:ext>
            </a:extLst>
          </p:cNvPr>
          <p:cNvSpPr txBox="1"/>
          <p:nvPr/>
        </p:nvSpPr>
        <p:spPr>
          <a:xfrm>
            <a:off x="965289" y="2585745"/>
            <a:ext cx="10273911" cy="1754326"/>
          </a:xfrm>
          <a:prstGeom prst="rect">
            <a:avLst/>
          </a:prstGeom>
          <a:noFill/>
        </p:spPr>
        <p:txBody>
          <a:bodyPr wrap="square">
            <a:spAutoFit/>
          </a:bodyPr>
          <a:lstStyle/>
          <a:p>
            <a:pPr>
              <a:lnSpc>
                <a:spcPct val="100000"/>
              </a:lnSpc>
            </a:pPr>
            <a:r>
              <a:rPr lang="en-GB" sz="1800" b="0" dirty="0">
                <a:solidFill>
                  <a:srgbClr val="FF0000"/>
                </a:solidFill>
                <a:latin typeface="Arial"/>
                <a:cs typeface="Arial"/>
              </a:rPr>
              <a:t>Null hypothesis (H</a:t>
            </a:r>
            <a:r>
              <a:rPr lang="en-GB" sz="1800" b="0" baseline="-25000" dirty="0">
                <a:solidFill>
                  <a:srgbClr val="FF0000"/>
                </a:solidFill>
                <a:latin typeface="Arial"/>
                <a:cs typeface="Arial"/>
              </a:rPr>
              <a:t>0</a:t>
            </a:r>
            <a:r>
              <a:rPr lang="en-GB" sz="1800" b="0" dirty="0">
                <a:solidFill>
                  <a:srgbClr val="FF0000"/>
                </a:solidFill>
                <a:latin typeface="Arial"/>
                <a:cs typeface="Arial"/>
              </a:rPr>
              <a:t>): </a:t>
            </a:r>
            <a:r>
              <a:rPr lang="en-IE" dirty="0">
                <a:latin typeface="Calibri" panose="020F0502020204030204" pitchFamily="34" charset="0"/>
                <a:ea typeface="Calibri" panose="020F0502020204030204" pitchFamily="34" charset="0"/>
                <a:cs typeface="Times New Roman" panose="02020603050405020304" pitchFamily="18" charset="0"/>
              </a:rPr>
              <a:t>T</a:t>
            </a:r>
            <a:r>
              <a:rPr lang="en-IE" sz="1800" b="0" dirty="0">
                <a:effectLst/>
                <a:latin typeface="Calibri" panose="020F0502020204030204" pitchFamily="34" charset="0"/>
                <a:ea typeface="Calibri" panose="020F0502020204030204" pitchFamily="34" charset="0"/>
                <a:cs typeface="Times New Roman" panose="02020603050405020304" pitchFamily="18" charset="0"/>
              </a:rPr>
              <a:t>here is no correlation between </a:t>
            </a:r>
            <a:r>
              <a:rPr lang="en-US" sz="1800" b="0" dirty="0">
                <a:latin typeface="Calibri"/>
                <a:cs typeface="Calibri"/>
              </a:rPr>
              <a:t>step count and calories burned from 06-10-2017 to 09-01-2018 </a:t>
            </a:r>
            <a:r>
              <a:rPr lang="en-IE" sz="1800" b="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b="0" dirty="0">
              <a:solidFill>
                <a:srgbClr val="FF0000"/>
              </a:solidFill>
              <a:latin typeface="Arial"/>
              <a:cs typeface="Arial"/>
            </a:endParaRPr>
          </a:p>
          <a:p>
            <a:pPr>
              <a:lnSpc>
                <a:spcPct val="100000"/>
              </a:lnSpc>
            </a:pPr>
            <a:endParaRPr lang="en-GB" sz="1800" b="0" dirty="0">
              <a:solidFill>
                <a:srgbClr val="FF0000"/>
              </a:solidFill>
              <a:latin typeface="Arial"/>
              <a:cs typeface="Arial"/>
            </a:endParaRPr>
          </a:p>
          <a:p>
            <a:r>
              <a:rPr lang="en-GB" sz="1800" b="0" dirty="0">
                <a:solidFill>
                  <a:srgbClr val="FF0000"/>
                </a:solidFill>
                <a:latin typeface="Arial"/>
                <a:cs typeface="Arial"/>
              </a:rPr>
              <a:t>Alt hypothesis (H</a:t>
            </a:r>
            <a:r>
              <a:rPr lang="en-GB" sz="1800" b="0" baseline="-25000" dirty="0">
                <a:solidFill>
                  <a:srgbClr val="FF0000"/>
                </a:solidFill>
                <a:latin typeface="Arial"/>
                <a:cs typeface="Arial"/>
              </a:rPr>
              <a:t>1</a:t>
            </a:r>
            <a:r>
              <a:rPr lang="en-GB" sz="1800" b="0" dirty="0">
                <a:solidFill>
                  <a:srgbClr val="FF0000"/>
                </a:solidFill>
                <a:latin typeface="Arial"/>
                <a:cs typeface="Arial"/>
              </a:rPr>
              <a:t>): </a:t>
            </a:r>
            <a:r>
              <a:rPr lang="en-IE" dirty="0">
                <a:latin typeface="Calibri" panose="020F0502020204030204" pitchFamily="34" charset="0"/>
                <a:ea typeface="Calibri" panose="020F0502020204030204" pitchFamily="34" charset="0"/>
                <a:cs typeface="Times New Roman" panose="02020603050405020304" pitchFamily="18" charset="0"/>
              </a:rPr>
              <a:t>T</a:t>
            </a:r>
            <a:r>
              <a:rPr lang="en-IE" sz="1800" b="0" dirty="0">
                <a:effectLst/>
                <a:latin typeface="Calibri" panose="020F0502020204030204" pitchFamily="34" charset="0"/>
                <a:ea typeface="Calibri" panose="020F0502020204030204" pitchFamily="34" charset="0"/>
                <a:cs typeface="Times New Roman" panose="02020603050405020304" pitchFamily="18" charset="0"/>
              </a:rPr>
              <a:t>here </a:t>
            </a:r>
            <a:r>
              <a:rPr lang="en-IE" dirty="0">
                <a:latin typeface="Calibri" panose="020F0502020204030204" pitchFamily="34" charset="0"/>
                <a:ea typeface="Calibri" panose="020F0502020204030204" pitchFamily="34" charset="0"/>
                <a:cs typeface="Times New Roman" panose="02020603050405020304" pitchFamily="18" charset="0"/>
              </a:rPr>
              <a:t>is no</a:t>
            </a:r>
            <a:r>
              <a:rPr lang="en-IE" sz="1800" b="0" dirty="0">
                <a:effectLst/>
                <a:latin typeface="Calibri" panose="020F0502020204030204" pitchFamily="34" charset="0"/>
                <a:ea typeface="Calibri" panose="020F0502020204030204" pitchFamily="34" charset="0"/>
                <a:cs typeface="Times New Roman" panose="02020603050405020304" pitchFamily="18" charset="0"/>
              </a:rPr>
              <a:t> correlation between </a:t>
            </a:r>
            <a:r>
              <a:rPr lang="en-US" sz="1800" b="0" dirty="0">
                <a:latin typeface="Calibri"/>
                <a:cs typeface="Calibri"/>
              </a:rPr>
              <a:t>step count and calories burned from 06-10-2017 to 09-01-2018 ?</a:t>
            </a:r>
            <a:r>
              <a:rPr lang="en-IE" sz="1800" b="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b="0" dirty="0">
              <a:solidFill>
                <a:srgbClr val="FF0000"/>
              </a:solidFill>
              <a:latin typeface="Arial"/>
              <a:cs typeface="Arial"/>
            </a:endParaRPr>
          </a:p>
          <a:p>
            <a:pPr>
              <a:lnSpc>
                <a:spcPct val="100000"/>
              </a:lnSpc>
            </a:pPr>
            <a:endParaRPr lang="en-GB" sz="1800" b="0" dirty="0">
              <a:solidFill>
                <a:srgbClr val="FF0000"/>
              </a:solidFill>
              <a:latin typeface="Arial"/>
              <a:cs typeface="Aria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10791</TotalTime>
  <Words>389</Words>
  <Application>Microsoft Office PowerPoint</Application>
  <PresentationFormat>Widescreen</PresentationFormat>
  <Paragraphs>21</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vt:lpstr>
      <vt:lpstr>PowerPoint Presentation</vt:lpstr>
      <vt:lpstr>This dataset is interesting to us because  it provides exercises data such as step-count,  calories burned,  and hours of sleep from 06-10-2017 to 09-01-2018.  Our  Independent variable is:  calories_burned  This  Independent variable datatype is (select one): Interval   Our Dependent variable is: step_count  This Dependent variable datatype is  (select one): Interval</vt:lpstr>
      <vt:lpstr>RQ : Is there a correlation between step count and calories burned from 06-10-2017 to 09-01-2018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Rakesh Reddy</cp:lastModifiedBy>
  <cp:revision>234</cp:revision>
  <dcterms:created xsi:type="dcterms:W3CDTF">2019-10-01T08:37:56Z</dcterms:created>
  <dcterms:modified xsi:type="dcterms:W3CDTF">2024-11-29T15:13:19Z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