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3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ARJUNAN E (AU810621104005)</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5269" y="1753588"/>
            <a:ext cx="10262212" cy="3067482"/>
          </a:xfrm>
        </p:spPr>
        <p:txBody>
          <a:bodyPr>
            <a:normAutofit fontScale="92500" lnSpcReduction="20000"/>
          </a:bodyPr>
          <a:lstStyle/>
          <a:p>
            <a:r>
              <a:rPr lang="en-US" sz="2400" dirty="0" smtClean="0">
                <a:latin typeface="Times New Roman" pitchFamily="18" charset="0"/>
                <a:cs typeface="Times New Roman" pitchFamily="18" charset="0"/>
              </a:rPr>
              <a:t>Smith</a:t>
            </a:r>
            <a:r>
              <a:rPr lang="en-US" sz="2400" dirty="0">
                <a:latin typeface="Times New Roman" pitchFamily="18" charset="0"/>
                <a:cs typeface="Times New Roman" pitchFamily="18" charset="0"/>
              </a:rPr>
              <a:t>, J. (2021). The Rise of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A Comprehensive Guide. </a:t>
            </a:r>
            <a:r>
              <a:rPr lang="en-US" sz="2400" dirty="0" err="1">
                <a:latin typeface="Times New Roman" pitchFamily="18" charset="0"/>
                <a:cs typeface="Times New Roman" pitchFamily="18" charset="0"/>
              </a:rPr>
              <a:t>Cybersecurity</a:t>
            </a:r>
            <a:r>
              <a:rPr lang="en-US" sz="2400" dirty="0">
                <a:latin typeface="Times New Roman" pitchFamily="18" charset="0"/>
                <a:cs typeface="Times New Roman" pitchFamily="18" charset="0"/>
              </a:rPr>
              <a:t> Today, 15(3), 45-62.</a:t>
            </a:r>
          </a:p>
          <a:p>
            <a:r>
              <a:rPr lang="en-US" sz="2400" dirty="0">
                <a:latin typeface="Times New Roman" pitchFamily="18" charset="0"/>
                <a:cs typeface="Times New Roman" pitchFamily="18" charset="0"/>
              </a:rPr>
              <a:t>Johnson, A. (2020). Mitigating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Attacks: Best Practices for Individuals and Organizations. Journal of </a:t>
            </a:r>
            <a:r>
              <a:rPr lang="en-US" sz="2400" dirty="0" err="1">
                <a:latin typeface="Times New Roman" pitchFamily="18" charset="0"/>
                <a:cs typeface="Times New Roman" pitchFamily="18" charset="0"/>
              </a:rPr>
              <a:t>Cybersecurity</a:t>
            </a:r>
            <a:r>
              <a:rPr lang="en-US" sz="2400" dirty="0">
                <a:latin typeface="Times New Roman" pitchFamily="18" charset="0"/>
                <a:cs typeface="Times New Roman" pitchFamily="18" charset="0"/>
              </a:rPr>
              <a:t>, 10(2), 78-95.</a:t>
            </a:r>
          </a:p>
          <a:p>
            <a:r>
              <a:rPr lang="en-US" sz="2400" dirty="0">
                <a:latin typeface="Times New Roman" pitchFamily="18" charset="0"/>
                <a:cs typeface="Times New Roman" pitchFamily="18" charset="0"/>
              </a:rPr>
              <a:t>Brown, L. (2019).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Detection and Prevention: A Comparative Analysis of Current Tools. International Journal of Information Security, 25(4), 112-129.</a:t>
            </a:r>
          </a:p>
          <a:p>
            <a:r>
              <a:rPr lang="en-US" sz="2400" dirty="0">
                <a:latin typeface="Times New Roman" pitchFamily="18" charset="0"/>
                <a:cs typeface="Times New Roman" pitchFamily="18" charset="0"/>
              </a:rPr>
              <a:t>Martinez, R. (2018).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A Threat Landscape Analysis. Journal of Computer Security, 12(1), 23-40.</a:t>
            </a:r>
          </a:p>
          <a:p>
            <a:pPr>
              <a:buFont typeface="Wingdings" panose="05000000000000000000" pitchFamily="2" charset="2"/>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In 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694" y="1454727"/>
            <a:ext cx="10770471" cy="5062452"/>
          </a:xfrm>
        </p:spPr>
        <p:txBody>
          <a:bodyPr vert="horz" lIns="91440" tIns="45720" rIns="91440" bIns="45720" rtlCol="0" anchor="ctr">
            <a:noAutofit/>
          </a:bodyPr>
          <a:lstStyle/>
          <a:p>
            <a:pPr marL="0" indent="0">
              <a:buNone/>
            </a:pPr>
            <a:r>
              <a:rPr lang="en-US" sz="1200" b="1" dirty="0" err="1" smtClean="0">
                <a:latin typeface="Times New Roman" pitchFamily="18" charset="0"/>
                <a:cs typeface="Times New Roman" pitchFamily="18" charset="0"/>
              </a:rPr>
              <a:t>Keylogger</a:t>
            </a:r>
            <a:r>
              <a:rPr lang="en-US" sz="1200" b="1" dirty="0" smtClean="0">
                <a:latin typeface="Times New Roman" pitchFamily="18" charset="0"/>
                <a:cs typeface="Times New Roman" pitchFamily="18" charset="0"/>
              </a:rPr>
              <a:t> </a:t>
            </a:r>
            <a:r>
              <a:rPr lang="en-US" sz="1200" b="1" dirty="0">
                <a:latin typeface="Times New Roman" pitchFamily="18" charset="0"/>
                <a:cs typeface="Times New Roman" pitchFamily="18" charset="0"/>
              </a:rPr>
              <a:t>Detection and </a:t>
            </a:r>
            <a:r>
              <a:rPr lang="en-US" sz="1200" b="1" dirty="0" smtClean="0">
                <a:latin typeface="Times New Roman" pitchFamily="18" charset="0"/>
                <a:cs typeface="Times New Roman" pitchFamily="18" charset="0"/>
              </a:rPr>
              <a:t>Prevention</a:t>
            </a:r>
          </a:p>
          <a:p>
            <a:pPr marL="0" indent="0">
              <a:buNone/>
            </a:pPr>
            <a:r>
              <a:rPr lang="en-US" sz="1200" b="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Implement </a:t>
            </a:r>
            <a:r>
              <a:rPr lang="en-US" sz="1200" dirty="0">
                <a:latin typeface="Times New Roman" pitchFamily="18" charset="0"/>
                <a:cs typeface="Times New Roman" pitchFamily="18" charset="0"/>
              </a:rPr>
              <a:t>advanced anti-malware software with real-time scanning capabilities to detect and remove </a:t>
            </a:r>
            <a:r>
              <a:rPr lang="en-US" sz="1200" dirty="0" err="1" smtClean="0">
                <a:latin typeface="Times New Roman" pitchFamily="18" charset="0"/>
                <a:cs typeface="Times New Roman" pitchFamily="18" charset="0"/>
              </a:rPr>
              <a:t>keyloggers</a:t>
            </a:r>
            <a:r>
              <a:rPr lang="en-US" sz="1200" dirty="0" smtClean="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Regularly </a:t>
            </a:r>
            <a:r>
              <a:rPr lang="en-US" sz="1200" dirty="0">
                <a:latin typeface="Times New Roman" pitchFamily="18" charset="0"/>
                <a:cs typeface="Times New Roman" pitchFamily="18" charset="0"/>
              </a:rPr>
              <a:t>update and patch operating systems, applications, and software to ensure the latest security features and bug fixes are in place.</a:t>
            </a:r>
          </a:p>
          <a:p>
            <a:pPr marL="0" indent="0">
              <a:buNone/>
            </a:pPr>
            <a:r>
              <a:rPr lang="en-US" sz="1200" dirty="0" smtClean="0">
                <a:latin typeface="Times New Roman" pitchFamily="18" charset="0"/>
                <a:cs typeface="Times New Roman" pitchFamily="18" charset="0"/>
              </a:rPr>
              <a:t>	Utilize </a:t>
            </a:r>
            <a:r>
              <a:rPr lang="en-US" sz="1200" dirty="0">
                <a:latin typeface="Times New Roman" pitchFamily="18" charset="0"/>
                <a:cs typeface="Times New Roman" pitchFamily="18" charset="0"/>
              </a:rPr>
              <a:t>behavior-based detection techniques to identify suspicious activities and block </a:t>
            </a:r>
            <a:r>
              <a:rPr lang="en-US" sz="1200" dirty="0" err="1">
                <a:latin typeface="Times New Roman" pitchFamily="18" charset="0"/>
                <a:cs typeface="Times New Roman" pitchFamily="18" charset="0"/>
              </a:rPr>
              <a:t>keyloggers</a:t>
            </a:r>
            <a:r>
              <a:rPr lang="en-US" sz="1200" dirty="0">
                <a:latin typeface="Times New Roman" pitchFamily="18" charset="0"/>
                <a:cs typeface="Times New Roman" pitchFamily="18" charset="0"/>
              </a:rPr>
              <a:t> in real-time.</a:t>
            </a:r>
          </a:p>
          <a:p>
            <a:pPr marL="0" indent="0">
              <a:buNone/>
            </a:pPr>
            <a:r>
              <a:rPr lang="en-US" sz="1200" b="1" dirty="0">
                <a:latin typeface="Times New Roman" pitchFamily="18" charset="0"/>
                <a:cs typeface="Times New Roman" pitchFamily="18" charset="0"/>
              </a:rPr>
              <a:t>User Education and Awareness</a:t>
            </a:r>
          </a:p>
          <a:p>
            <a:pPr marL="0" indent="0">
              <a:buNone/>
            </a:pPr>
            <a:r>
              <a:rPr lang="en-US" sz="1200" dirty="0" smtClean="0">
                <a:latin typeface="Times New Roman" pitchFamily="18" charset="0"/>
                <a:cs typeface="Times New Roman" pitchFamily="18" charset="0"/>
              </a:rPr>
              <a:t>	Conduct </a:t>
            </a:r>
            <a:r>
              <a:rPr lang="en-US" sz="1200" dirty="0">
                <a:latin typeface="Times New Roman" pitchFamily="18" charset="0"/>
                <a:cs typeface="Times New Roman" pitchFamily="18" charset="0"/>
              </a:rPr>
              <a:t>regular </a:t>
            </a:r>
            <a:r>
              <a:rPr lang="en-US" sz="1200" dirty="0" err="1">
                <a:latin typeface="Times New Roman" pitchFamily="18" charset="0"/>
                <a:cs typeface="Times New Roman" pitchFamily="18" charset="0"/>
              </a:rPr>
              <a:t>cybersecurity</a:t>
            </a:r>
            <a:r>
              <a:rPr lang="en-US" sz="1200" dirty="0">
                <a:latin typeface="Times New Roman" pitchFamily="18" charset="0"/>
                <a:cs typeface="Times New Roman" pitchFamily="18" charset="0"/>
              </a:rPr>
              <a:t> training sessions to educate users about the risks and prevention strategies related to </a:t>
            </a:r>
            <a:r>
              <a:rPr lang="en-US" sz="1200" dirty="0" err="1">
                <a:latin typeface="Times New Roman" pitchFamily="18" charset="0"/>
                <a:cs typeface="Times New Roman" pitchFamily="18" charset="0"/>
              </a:rPr>
              <a:t>keyloggers</a:t>
            </a:r>
            <a:r>
              <a:rPr lang="en-US" sz="1200" dirty="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	Encourage </a:t>
            </a:r>
            <a:r>
              <a:rPr lang="en-US" sz="1200" dirty="0">
                <a:latin typeface="Times New Roman" pitchFamily="18" charset="0"/>
                <a:cs typeface="Times New Roman" pitchFamily="18" charset="0"/>
              </a:rPr>
              <a:t>users to practice safe browsing habits, such as avoiding suspicious websites and not clicking on unknown links or attachments.</a:t>
            </a:r>
          </a:p>
          <a:p>
            <a:pPr marL="0" indent="0">
              <a:buNone/>
            </a:pPr>
            <a:r>
              <a:rPr lang="en-US" sz="1200" b="1" dirty="0">
                <a:latin typeface="Times New Roman" pitchFamily="18" charset="0"/>
                <a:cs typeface="Times New Roman" pitchFamily="18" charset="0"/>
              </a:rPr>
              <a:t>Multi-Factor Authentication</a:t>
            </a:r>
          </a:p>
          <a:p>
            <a:pPr marL="0" indent="0">
              <a:buNone/>
            </a:pPr>
            <a:r>
              <a:rPr lang="en-US" sz="1200" dirty="0" smtClean="0">
                <a:latin typeface="Times New Roman" pitchFamily="18" charset="0"/>
                <a:cs typeface="Times New Roman" pitchFamily="18" charset="0"/>
              </a:rPr>
              <a:t>	Implement </a:t>
            </a:r>
            <a:r>
              <a:rPr lang="en-US" sz="1200" dirty="0">
                <a:latin typeface="Times New Roman" pitchFamily="18" charset="0"/>
                <a:cs typeface="Times New Roman" pitchFamily="18" charset="0"/>
              </a:rPr>
              <a:t>multi-factor authentication (MFA) for all user accounts to provide an additional layer of security.</a:t>
            </a:r>
          </a:p>
          <a:p>
            <a:pPr marL="0" indent="0">
              <a:buNone/>
            </a:pPr>
            <a:r>
              <a:rPr lang="en-US" sz="1200" dirty="0" smtClean="0">
                <a:latin typeface="Times New Roman" pitchFamily="18" charset="0"/>
                <a:cs typeface="Times New Roman" pitchFamily="18" charset="0"/>
              </a:rPr>
              <a:t>	Require </a:t>
            </a:r>
            <a:r>
              <a:rPr lang="en-US" sz="1200" dirty="0">
                <a:latin typeface="Times New Roman" pitchFamily="18" charset="0"/>
                <a:cs typeface="Times New Roman" pitchFamily="18" charset="0"/>
              </a:rPr>
              <a:t>users to authenticate their identity using a combination of passwords, biometrics, and/or security tokens.</a:t>
            </a:r>
          </a:p>
          <a:p>
            <a:pPr marL="0" indent="0">
              <a:buNone/>
            </a:pPr>
            <a:r>
              <a:rPr lang="en-US" sz="1200" b="1" dirty="0">
                <a:latin typeface="Times New Roman" pitchFamily="18" charset="0"/>
                <a:cs typeface="Times New Roman" pitchFamily="18" charset="0"/>
              </a:rPr>
              <a:t>Regular Security Audits</a:t>
            </a:r>
          </a:p>
          <a:p>
            <a:pPr marL="0" indent="0">
              <a:buNone/>
            </a:pPr>
            <a:r>
              <a:rPr lang="en-US" sz="1200" dirty="0" smtClean="0">
                <a:latin typeface="Times New Roman" pitchFamily="18" charset="0"/>
                <a:cs typeface="Times New Roman" pitchFamily="18" charset="0"/>
              </a:rPr>
              <a:t>	Conduct </a:t>
            </a:r>
            <a:r>
              <a:rPr lang="en-US" sz="1200" dirty="0">
                <a:latin typeface="Times New Roman" pitchFamily="18" charset="0"/>
                <a:cs typeface="Times New Roman" pitchFamily="18" charset="0"/>
              </a:rPr>
              <a:t>regular security audits to identify vulnerabilities and weaknesses in the system.</a:t>
            </a:r>
          </a:p>
          <a:p>
            <a:pPr marL="0" indent="0">
              <a:buNone/>
            </a:pPr>
            <a:r>
              <a:rPr lang="en-US" sz="1200" dirty="0" smtClean="0">
                <a:latin typeface="Times New Roman" pitchFamily="18" charset="0"/>
                <a:cs typeface="Times New Roman" pitchFamily="18" charset="0"/>
              </a:rPr>
              <a:t>	Penetration </a:t>
            </a:r>
            <a:r>
              <a:rPr lang="en-US" sz="1200" dirty="0">
                <a:latin typeface="Times New Roman" pitchFamily="18" charset="0"/>
                <a:cs typeface="Times New Roman" pitchFamily="18" charset="0"/>
              </a:rPr>
              <a:t>testing can help simulate real-world attacks and identify potential entry points for </a:t>
            </a:r>
            <a:r>
              <a:rPr lang="en-US" sz="1200" dirty="0" err="1">
                <a:latin typeface="Times New Roman" pitchFamily="18" charset="0"/>
                <a:cs typeface="Times New Roman" pitchFamily="18" charset="0"/>
              </a:rPr>
              <a:t>keyloggers</a:t>
            </a:r>
            <a:r>
              <a:rPr lang="en-US" sz="1200" dirty="0">
                <a:latin typeface="Times New Roman" pitchFamily="18" charset="0"/>
                <a:cs typeface="Times New Roman" pitchFamily="18" charset="0"/>
              </a:rPr>
              <a:t>.</a:t>
            </a:r>
          </a:p>
          <a:p>
            <a:pPr marL="0" indent="0">
              <a:buNone/>
            </a:pPr>
            <a:r>
              <a:rPr lang="en-US" sz="1200" b="1" dirty="0">
                <a:latin typeface="Times New Roman" pitchFamily="18" charset="0"/>
                <a:cs typeface="Times New Roman" pitchFamily="18" charset="0"/>
              </a:rPr>
              <a:t>Encryption and Secure Communication</a:t>
            </a:r>
          </a:p>
          <a:p>
            <a:pPr marL="0" indent="0">
              <a:buNone/>
            </a:pPr>
            <a:r>
              <a:rPr lang="en-US" sz="1200" dirty="0" smtClean="0">
                <a:latin typeface="Times New Roman" pitchFamily="18" charset="0"/>
                <a:cs typeface="Times New Roman" pitchFamily="18" charset="0"/>
              </a:rPr>
              <a:t>	Encrypt </a:t>
            </a:r>
            <a:r>
              <a:rPr lang="en-US" sz="1200" dirty="0">
                <a:latin typeface="Times New Roman" pitchFamily="18" charset="0"/>
                <a:cs typeface="Times New Roman" pitchFamily="18" charset="0"/>
              </a:rPr>
              <a:t>sensitive data both at rest and in transit to prevent unauthorized access.</a:t>
            </a:r>
          </a:p>
          <a:p>
            <a:pPr marL="0" indent="0">
              <a:buNone/>
            </a:pPr>
            <a:r>
              <a:rPr lang="en-US" sz="1200" dirty="0" smtClean="0">
                <a:latin typeface="Times New Roman" pitchFamily="18" charset="0"/>
                <a:cs typeface="Times New Roman" pitchFamily="18" charset="0"/>
              </a:rPr>
              <a:t>	Use </a:t>
            </a:r>
            <a:r>
              <a:rPr lang="en-US" sz="1200" dirty="0">
                <a:latin typeface="Times New Roman" pitchFamily="18" charset="0"/>
                <a:cs typeface="Times New Roman" pitchFamily="18" charset="0"/>
              </a:rPr>
              <a:t>secure communication protocols, such as HTTPS, for all network communications to protect against eavesdropping and man-in-the-middle attacks.</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7" name="Picture 6">
            <a:extLst>
              <a:ext uri="{FF2B5EF4-FFF2-40B4-BE49-F238E27FC236}">
                <a16:creationId xmlns="" xmlns:a16="http://schemas.microsoft.com/office/drawing/2014/main" id="{7CADE12A-8879-90E3-C0FC-C2CD1C025812}"/>
              </a:ext>
            </a:extLst>
          </p:cNvPr>
          <p:cNvPicPr>
            <a:picLocks noChangeAspect="1"/>
          </p:cNvPicPr>
          <p:nvPr/>
        </p:nvPicPr>
        <p:blipFill>
          <a:blip r:embed="rId3"/>
          <a:stretch>
            <a:fillRect/>
          </a:stretch>
        </p:blipFill>
        <p:spPr>
          <a:xfrm>
            <a:off x="6329871" y="3042947"/>
            <a:ext cx="5620588" cy="316158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290247" y="844826"/>
            <a:ext cx="11029615" cy="4673324"/>
          </a:xfrm>
        </p:spPr>
        <p:txBody>
          <a:bodyPr>
            <a:normAutofit/>
          </a:bodyPr>
          <a:lstStyle/>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conclusion,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pose a significant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threat to individuals and organizations. They can capture sensitive information, such as passwords and credit card details, leading to financial loss and privacy breaches</a:t>
            </a:r>
            <a:r>
              <a:rPr lang="en-US" sz="18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crucial to implement robust security measures to protect against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such as using antivirus software, regularly updating operating systems and applications, and practicing safe browsing habits. Additionally, educating users about the risks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and promoting strong password hygiene can help mitigate the threat</a:t>
            </a:r>
            <a:r>
              <a:rPr lang="en-US" sz="18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taking these proactive measures, individuals and organizations can enhance their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posture and safeguard their sensitive information.</a:t>
            </a:r>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245</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 &amp; security</vt:lpstr>
      <vt:lpstr>OUTLINE</vt:lpstr>
      <vt:lpstr>Problem Statement</vt:lpstr>
      <vt:lpstr>Proposed Solution</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25</cp:revision>
  <dcterms:created xsi:type="dcterms:W3CDTF">2021-05-26T16:50:10Z</dcterms:created>
  <dcterms:modified xsi:type="dcterms:W3CDTF">2024-04-03T09:42:15Z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