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Century Gothic" panose="020B0502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C20FB-BA26-45A1-A15C-C2EADD10AC2C}">
  <a:tblStyle styleId="{EB1C20FB-BA26-45A1-A15C-C2EADD10AC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44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70519921a_1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70519921a_1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70519921a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70519921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a:t>●Since the target variable is a categorical variable, we built decision tree and logistic regression models for better classification.</a:t>
            </a:r>
            <a:endParaRPr/>
          </a:p>
          <a:p>
            <a:pPr marL="0" lvl="0" indent="0" algn="l" rtl="0">
              <a:lnSpc>
                <a:spcPct val="115000"/>
              </a:lnSpc>
              <a:spcBef>
                <a:spcPts val="0"/>
              </a:spcBef>
              <a:spcAft>
                <a:spcPts val="0"/>
              </a:spcAft>
              <a:buClr>
                <a:schemeClr val="dk1"/>
              </a:buClr>
              <a:buSzPts val="1100"/>
              <a:buFont typeface="Arial"/>
              <a:buNone/>
            </a:pPr>
            <a:r>
              <a:rPr lang="en-US"/>
              <a:t>●Since we transformed our data to get close to normality, these models are expected to perform well on classification.</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570519921a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570519921a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70519921a_4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70519921a_4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Decision tree implicitly calculates the variable importance and provides the same in the output.</a:t>
            </a:r>
            <a:endParaRPr/>
          </a:p>
          <a:p>
            <a:pPr marL="0" lvl="0" indent="0" algn="l" rtl="0">
              <a:spcBef>
                <a:spcPts val="0"/>
              </a:spcBef>
              <a:spcAft>
                <a:spcPts val="0"/>
              </a:spcAft>
              <a:buNone/>
            </a:pPr>
            <a:r>
              <a:rPr lang="en-US"/>
              <a:t>The topmost node in the tree structure can be considered as the most important variable for splitting the data.</a:t>
            </a:r>
            <a:endParaRPr/>
          </a:p>
          <a:p>
            <a:pPr marL="0" lvl="0" indent="0" algn="l" rtl="0">
              <a:spcBef>
                <a:spcPts val="0"/>
              </a:spcBef>
              <a:spcAft>
                <a:spcPts val="0"/>
              </a:spcAft>
              <a:buNone/>
            </a:pPr>
            <a:r>
              <a:rPr lang="en-US"/>
              <a:t>The complexity of the tree increases when there are more nodes present.</a:t>
            </a:r>
            <a:endParaRPr/>
          </a:p>
          <a:p>
            <a:pPr marL="0" lvl="0" indent="0" algn="l" rtl="0">
              <a:spcBef>
                <a:spcPts val="0"/>
              </a:spcBef>
              <a:spcAft>
                <a:spcPts val="0"/>
              </a:spcAft>
              <a:buNone/>
            </a:pPr>
            <a:r>
              <a:rPr lang="en-US"/>
              <a:t>However we look at the misclassification rate before selecting our final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570519921a_4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570519921a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Logistic regression model handles the non normal and non linear data efficiently.</a:t>
            </a:r>
            <a:endParaRPr/>
          </a:p>
          <a:p>
            <a:pPr marL="0" lvl="0" indent="0" algn="l" rtl="0">
              <a:spcBef>
                <a:spcPts val="0"/>
              </a:spcBef>
              <a:spcAft>
                <a:spcPts val="0"/>
              </a:spcAft>
              <a:buNone/>
            </a:pPr>
            <a:r>
              <a:rPr lang="en-US"/>
              <a:t>It need not follow the assumptions of linear regression model and hence saves time in data preprocessing</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70519921a_4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70519921a_4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variables with p-value less than the significance level are considered important.</a:t>
            </a:r>
            <a:endParaRPr/>
          </a:p>
          <a:p>
            <a:pPr marL="0" lvl="0" indent="0" algn="l" rtl="0">
              <a:spcBef>
                <a:spcPts val="0"/>
              </a:spcBef>
              <a:spcAft>
                <a:spcPts val="0"/>
              </a:spcAft>
              <a:buNone/>
            </a:pPr>
            <a:r>
              <a:rPr lang="en-US"/>
              <a:t>We can also estimate the change in log odds ratio when there is a change in each variable.</a:t>
            </a:r>
            <a:endParaRPr/>
          </a:p>
          <a:p>
            <a:pPr marL="0" lvl="0" indent="0" algn="l" rtl="0">
              <a:spcBef>
                <a:spcPts val="0"/>
              </a:spcBef>
              <a:spcAft>
                <a:spcPts val="0"/>
              </a:spcAft>
              <a:buNone/>
            </a:pPr>
            <a:r>
              <a:rPr lang="en-US"/>
              <a:t>It can be interpreted as a unit change in the credit score changes the log odds value by -0.0364 units.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70519921a_4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70519921a_4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70519921a_4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70519921a_4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570519921a_4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570519921a_4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better model is with less misclassification and error rates that has balance between bias and variance.</a:t>
            </a:r>
            <a:endParaRPr/>
          </a:p>
          <a:p>
            <a:pPr marL="0" lvl="0" indent="0" algn="l" rtl="0">
              <a:spcBef>
                <a:spcPts val="0"/>
              </a:spcBef>
              <a:spcAft>
                <a:spcPts val="0"/>
              </a:spcAft>
              <a:buNone/>
            </a:pPr>
            <a:r>
              <a:rPr lang="en-US"/>
              <a:t>Lesser the error rates, better the model.</a:t>
            </a:r>
            <a:endParaRPr/>
          </a:p>
          <a:p>
            <a:pPr marL="0" lvl="0" indent="0" algn="l" rtl="0">
              <a:spcBef>
                <a:spcPts val="0"/>
              </a:spcBef>
              <a:spcAft>
                <a:spcPts val="0"/>
              </a:spcAft>
              <a:buNone/>
            </a:pPr>
            <a:r>
              <a:rPr lang="en-US"/>
              <a:t>Sensitivity = True positive rate</a:t>
            </a:r>
            <a:endParaRPr/>
          </a:p>
          <a:p>
            <a:pPr marL="0" lvl="0" indent="0" algn="l" rtl="0">
              <a:spcBef>
                <a:spcPts val="0"/>
              </a:spcBef>
              <a:spcAft>
                <a:spcPts val="0"/>
              </a:spcAft>
              <a:buNone/>
            </a:pPr>
            <a:r>
              <a:rPr lang="en-US"/>
              <a:t>Specificity = True negative rate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70519921a_1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70519921a_1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70519921a_4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70519921a_4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70519921a_4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70519921a_4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overall accuracy = True positive+True negative/(true positive+true negative+false positive+false negative)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570519921a_4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570519921a_4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ROC curve is plotted against true positive rate and false positive rate. The values ranges between 0 and 1. If the values are closer to 1 then it is considered to be a perfect model. In our case, decision tree has more area under the curve and hence we can say that it is a better model.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570519921a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570519921a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70519921a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570519921a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70519921a_9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70519921a_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70519921a_9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70519921a_9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70519921a_9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570519921a_9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70519921a_1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70519921a_1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570519921a_1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570519921a_1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70519921a_1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70519921a_1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28" name="Google Shape;28;p2"/>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grpSp>
        <p:nvGrpSpPr>
          <p:cNvPr id="39" name="Google Shape;39;p4"/>
          <p:cNvGrpSpPr/>
          <p:nvPr/>
        </p:nvGrpSpPr>
        <p:grpSpPr>
          <a:xfrm>
            <a:off x="0" y="0"/>
            <a:ext cx="12192000" cy="6858000"/>
            <a:chOff x="0" y="0"/>
            <a:chExt cx="12192000" cy="6858000"/>
          </a:xfrm>
        </p:grpSpPr>
        <p:sp>
          <p:nvSpPr>
            <p:cNvPr id="40" name="Google Shape;40;p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4"/>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4"/>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5"/>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6"/>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6"/>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6"/>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9" name="Google Shape;69;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Google Shape;78;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6" name="Google Shape;96;p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ctrTitle"/>
          </p:nvPr>
        </p:nvSpPr>
        <p:spPr>
          <a:xfrm>
            <a:off x="1154955" y="1175657"/>
            <a:ext cx="8825658" cy="179396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Century Gothic"/>
              <a:buNone/>
            </a:pPr>
            <a:r>
              <a:rPr lang="en-US"/>
              <a:t>Loan Prediction for Risk Assessment </a:t>
            </a:r>
            <a:endParaRPr/>
          </a:p>
        </p:txBody>
      </p:sp>
      <p:sp>
        <p:nvSpPr>
          <p:cNvPr id="250" name="Google Shape;250;p19"/>
          <p:cNvSpPr txBox="1">
            <a:spLocks noGrp="1"/>
          </p:cNvSpPr>
          <p:nvPr>
            <p:ph type="subTitle" idx="1"/>
          </p:nvPr>
        </p:nvSpPr>
        <p:spPr>
          <a:xfrm>
            <a:off x="1154955" y="3579223"/>
            <a:ext cx="8825658" cy="2059577"/>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1440"/>
              <a:buFont typeface="Arial"/>
              <a:buChar char="•"/>
            </a:pPr>
            <a:r>
              <a:rPr lang="en-US" dirty="0"/>
              <a:t>ARJUN ACHUTHAN</a:t>
            </a:r>
            <a:endParaRPr dirty="0"/>
          </a:p>
          <a:p>
            <a:pPr marL="285750" lvl="0" indent="-285750" algn="l" rtl="0">
              <a:spcBef>
                <a:spcPts val="1000"/>
              </a:spcBef>
              <a:spcAft>
                <a:spcPts val="0"/>
              </a:spcAft>
              <a:buSzPts val="1440"/>
              <a:buFont typeface="Arial"/>
              <a:buChar char="•"/>
            </a:pPr>
            <a:r>
              <a:rPr lang="en-US" smtClean="0"/>
              <a:t>SHREYAS </a:t>
            </a:r>
            <a:r>
              <a:rPr lang="en-US" dirty="0"/>
              <a:t>SHIVA KUMAR</a:t>
            </a:r>
            <a:endParaRPr dirty="0"/>
          </a:p>
          <a:p>
            <a:pPr marL="0" lvl="0" indent="0" algn="l" rtl="0">
              <a:spcBef>
                <a:spcPts val="1000"/>
              </a:spcBef>
              <a:spcAft>
                <a:spcPts val="0"/>
              </a:spcAft>
              <a:buSzPts val="144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EBEBEB"/>
                </a:solidFill>
              </a:rPr>
              <a:t>Descriptive Statistics</a:t>
            </a:r>
            <a:endParaRPr/>
          </a:p>
        </p:txBody>
      </p:sp>
      <p:pic>
        <p:nvPicPr>
          <p:cNvPr id="305" name="Google Shape;305;p28"/>
          <p:cNvPicPr preferRelativeResize="0"/>
          <p:nvPr/>
        </p:nvPicPr>
        <p:blipFill>
          <a:blip r:embed="rId3">
            <a:alphaModFix/>
          </a:blip>
          <a:stretch>
            <a:fillRect/>
          </a:stretch>
        </p:blipFill>
        <p:spPr>
          <a:xfrm>
            <a:off x="500050" y="3327118"/>
            <a:ext cx="11191875" cy="2619375"/>
          </a:xfrm>
          <a:prstGeom prst="rect">
            <a:avLst/>
          </a:prstGeom>
          <a:noFill/>
          <a:ln>
            <a:noFill/>
          </a:ln>
        </p:spPr>
      </p:pic>
      <p:sp>
        <p:nvSpPr>
          <p:cNvPr id="306" name="Google Shape;306;p28"/>
          <p:cNvSpPr txBox="1">
            <a:spLocks noGrp="1"/>
          </p:cNvSpPr>
          <p:nvPr>
            <p:ph type="body" idx="1"/>
          </p:nvPr>
        </p:nvSpPr>
        <p:spPr>
          <a:xfrm>
            <a:off x="500050" y="2396125"/>
            <a:ext cx="10191000" cy="7071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0"/>
              </a:spcBef>
              <a:spcAft>
                <a:spcPts val="0"/>
              </a:spcAft>
              <a:buSzPts val="1440"/>
              <a:buChar char="►"/>
            </a:pPr>
            <a:r>
              <a:rPr lang="en-US">
                <a:solidFill>
                  <a:schemeClr val="dk1"/>
                </a:solidFill>
              </a:rPr>
              <a:t>The image below shows the descriptive statistics of all the variables once they are cleaned and Transformed.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9"/>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Modeling Techniques</a:t>
            </a:r>
            <a:endParaRPr b="1"/>
          </a:p>
        </p:txBody>
      </p:sp>
      <p:sp>
        <p:nvSpPr>
          <p:cNvPr id="312" name="Google Shape;312;p29"/>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1000"/>
              </a:spcBef>
              <a:spcAft>
                <a:spcPts val="0"/>
              </a:spcAft>
              <a:buSzPts val="1440"/>
              <a:buChar char="►"/>
            </a:pPr>
            <a:r>
              <a:rPr lang="en-US">
                <a:solidFill>
                  <a:srgbClr val="3F3F3F"/>
                </a:solidFill>
              </a:rPr>
              <a:t>Modeling is an important step to analyze the patterns in our data and extract the insights.</a:t>
            </a:r>
            <a:endParaRPr>
              <a:solidFill>
                <a:srgbClr val="3F3F3F"/>
              </a:solidFill>
            </a:endParaRPr>
          </a:p>
          <a:p>
            <a:pPr marL="457200" lvl="0" indent="-320040" algn="l" rtl="0">
              <a:lnSpc>
                <a:spcPct val="115000"/>
              </a:lnSpc>
              <a:spcBef>
                <a:spcPts val="1000"/>
              </a:spcBef>
              <a:spcAft>
                <a:spcPts val="0"/>
              </a:spcAft>
              <a:buSzPts val="1440"/>
              <a:buChar char="►"/>
            </a:pPr>
            <a:r>
              <a:rPr lang="en-US">
                <a:solidFill>
                  <a:srgbClr val="3F3F3F"/>
                </a:solidFill>
              </a:rPr>
              <a:t>Based on the exploratory analysis performed on our data, the following 3 machine learning algorithms are used to build our models.</a:t>
            </a:r>
            <a:endParaRPr>
              <a:solidFill>
                <a:srgbClr val="3F3F3F"/>
              </a:solidFill>
            </a:endParaRPr>
          </a:p>
          <a:p>
            <a:pPr marL="457200" lvl="0" indent="-320040" algn="l" rtl="0">
              <a:lnSpc>
                <a:spcPct val="115000"/>
              </a:lnSpc>
              <a:spcBef>
                <a:spcPts val="1000"/>
              </a:spcBef>
              <a:spcAft>
                <a:spcPts val="0"/>
              </a:spcAft>
              <a:buSzPts val="1440"/>
              <a:buChar char="►"/>
            </a:pPr>
            <a:r>
              <a:rPr lang="en-US">
                <a:solidFill>
                  <a:srgbClr val="3F3F3F"/>
                </a:solidFill>
              </a:rPr>
              <a:t>Decision Tree</a:t>
            </a:r>
            <a:endParaRPr>
              <a:solidFill>
                <a:srgbClr val="3F3F3F"/>
              </a:solidFill>
            </a:endParaRPr>
          </a:p>
          <a:p>
            <a:pPr marL="457200" lvl="0" indent="-320040" algn="l" rtl="0">
              <a:lnSpc>
                <a:spcPct val="115000"/>
              </a:lnSpc>
              <a:spcBef>
                <a:spcPts val="1000"/>
              </a:spcBef>
              <a:spcAft>
                <a:spcPts val="0"/>
              </a:spcAft>
              <a:buSzPts val="1440"/>
              <a:buChar char="►"/>
            </a:pPr>
            <a:r>
              <a:rPr lang="en-US">
                <a:solidFill>
                  <a:srgbClr val="3F3F3F"/>
                </a:solidFill>
              </a:rPr>
              <a:t>Logistic Regression</a:t>
            </a:r>
            <a:endParaRPr>
              <a:solidFill>
                <a:srgbClr val="3F3F3F"/>
              </a:solidFill>
            </a:endParaRPr>
          </a:p>
          <a:p>
            <a:pPr marL="457200" lvl="0" indent="-320040" algn="l" rtl="0">
              <a:lnSpc>
                <a:spcPct val="115000"/>
              </a:lnSpc>
              <a:spcBef>
                <a:spcPts val="1000"/>
              </a:spcBef>
              <a:spcAft>
                <a:spcPts val="0"/>
              </a:spcAft>
              <a:buSzPts val="1440"/>
              <a:buChar char="►"/>
            </a:pPr>
            <a:r>
              <a:rPr lang="en-US">
                <a:solidFill>
                  <a:srgbClr val="3F3F3F"/>
                </a:solidFill>
              </a:rPr>
              <a:t>Neural Network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Decision Tree</a:t>
            </a:r>
            <a:endParaRPr b="1"/>
          </a:p>
        </p:txBody>
      </p:sp>
      <p:sp>
        <p:nvSpPr>
          <p:cNvPr id="318" name="Google Shape;318;p30"/>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1000"/>
              </a:spcBef>
              <a:spcAft>
                <a:spcPts val="0"/>
              </a:spcAft>
              <a:buSzPts val="1440"/>
              <a:buChar char="►"/>
            </a:pPr>
            <a:r>
              <a:rPr lang="en-US"/>
              <a:t>Decision Tree is one of the most preferred algorithm used for classification.</a:t>
            </a:r>
            <a:endParaRPr/>
          </a:p>
          <a:p>
            <a:pPr marL="457200" lvl="0" indent="-320040" algn="l" rtl="0">
              <a:lnSpc>
                <a:spcPct val="115000"/>
              </a:lnSpc>
              <a:spcBef>
                <a:spcPts val="1000"/>
              </a:spcBef>
              <a:spcAft>
                <a:spcPts val="0"/>
              </a:spcAft>
              <a:buSzPts val="1440"/>
              <a:buChar char="►"/>
            </a:pPr>
            <a:r>
              <a:rPr lang="en-US"/>
              <a:t>As the name suggests decision tree builds the model in a tree structure.</a:t>
            </a:r>
            <a:endParaRPr/>
          </a:p>
          <a:p>
            <a:pPr marL="457200" lvl="0" indent="-320040" algn="l" rtl="0">
              <a:lnSpc>
                <a:spcPct val="115000"/>
              </a:lnSpc>
              <a:spcBef>
                <a:spcPts val="1000"/>
              </a:spcBef>
              <a:spcAft>
                <a:spcPts val="0"/>
              </a:spcAft>
              <a:buSzPts val="1440"/>
              <a:buChar char="►"/>
            </a:pPr>
            <a:r>
              <a:rPr lang="en-US"/>
              <a:t>It can be interpreted very easily.</a:t>
            </a:r>
            <a:endParaRPr/>
          </a:p>
          <a:p>
            <a:pPr marL="457200" lvl="0" indent="-320040" algn="l" rtl="0">
              <a:lnSpc>
                <a:spcPct val="115000"/>
              </a:lnSpc>
              <a:spcBef>
                <a:spcPts val="1000"/>
              </a:spcBef>
              <a:spcAft>
                <a:spcPts val="0"/>
              </a:spcAft>
              <a:buSzPts val="1440"/>
              <a:buChar char="►"/>
            </a:pPr>
            <a:r>
              <a:rPr lang="en-US"/>
              <a:t>Minimal data preprocessing is required for decision tree.</a:t>
            </a:r>
            <a:endParaRPr/>
          </a:p>
          <a:p>
            <a:pPr marL="457200" lvl="0" indent="-320040" algn="l" rtl="0">
              <a:lnSpc>
                <a:spcPct val="115000"/>
              </a:lnSpc>
              <a:spcBef>
                <a:spcPts val="1000"/>
              </a:spcBef>
              <a:spcAft>
                <a:spcPts val="1000"/>
              </a:spcAft>
              <a:buSzPts val="1440"/>
              <a:buChar char="►"/>
            </a:pPr>
            <a:r>
              <a:rPr lang="en-US"/>
              <a:t>Decision Tree can handle both categorical and numerical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1"/>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Decision Tree - Results</a:t>
            </a:r>
            <a:endParaRPr b="1"/>
          </a:p>
        </p:txBody>
      </p:sp>
      <p:sp>
        <p:nvSpPr>
          <p:cNvPr id="324" name="Google Shape;324;p31"/>
          <p:cNvSpPr txBox="1">
            <a:spLocks noGrp="1"/>
          </p:cNvSpPr>
          <p:nvPr>
            <p:ph type="body" idx="1"/>
          </p:nvPr>
        </p:nvSpPr>
        <p:spPr>
          <a:xfrm>
            <a:off x="975500" y="2335275"/>
            <a:ext cx="10745100" cy="4271400"/>
          </a:xfrm>
          <a:prstGeom prst="rect">
            <a:avLst/>
          </a:prstGeom>
        </p:spPr>
        <p:txBody>
          <a:bodyPr spcFirstLastPara="1" wrap="square" lIns="91425" tIns="45700" rIns="91425" bIns="45700" anchor="t" anchorCtr="0">
            <a:noAutofit/>
          </a:bodyPr>
          <a:lstStyle/>
          <a:p>
            <a:pPr marL="457200" lvl="0" indent="-320040" algn="l" rtl="0">
              <a:spcBef>
                <a:spcPts val="1000"/>
              </a:spcBef>
              <a:spcAft>
                <a:spcPts val="0"/>
              </a:spcAft>
              <a:buSzPts val="1440"/>
              <a:buChar char="►"/>
            </a:pPr>
            <a:r>
              <a:rPr lang="en-US"/>
              <a:t>One main advantage of the decision tree model is that it provides the variable importance importance.</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457200" lvl="0" indent="-320040" algn="l" rtl="0">
              <a:spcBef>
                <a:spcPts val="1000"/>
              </a:spcBef>
              <a:spcAft>
                <a:spcPts val="0"/>
              </a:spcAft>
              <a:buSzPts val="1440"/>
              <a:buChar char="►"/>
            </a:pPr>
            <a:r>
              <a:rPr lang="en-US"/>
              <a:t>We could easily obtain the most important factors (variables) from both the decision tree structure as well as from the variable importance output.</a:t>
            </a:r>
            <a:endParaRPr/>
          </a:p>
          <a:p>
            <a:pPr marL="457200" lvl="0" indent="-320040" algn="l" rtl="0">
              <a:spcBef>
                <a:spcPts val="0"/>
              </a:spcBef>
              <a:spcAft>
                <a:spcPts val="0"/>
              </a:spcAft>
              <a:buSzPts val="1440"/>
              <a:buChar char="►"/>
            </a:pPr>
            <a:r>
              <a:rPr lang="en-US"/>
              <a:t>Credit score is the most important variable (we can observe first split here) followed by annual income and term of the loan.</a:t>
            </a:r>
            <a:endParaRPr/>
          </a:p>
        </p:txBody>
      </p:sp>
      <p:pic>
        <p:nvPicPr>
          <p:cNvPr id="325" name="Google Shape;325;p31"/>
          <p:cNvPicPr preferRelativeResize="0"/>
          <p:nvPr/>
        </p:nvPicPr>
        <p:blipFill>
          <a:blip r:embed="rId3">
            <a:alphaModFix/>
          </a:blip>
          <a:stretch>
            <a:fillRect/>
          </a:stretch>
        </p:blipFill>
        <p:spPr>
          <a:xfrm>
            <a:off x="1527925" y="3101704"/>
            <a:ext cx="8020075" cy="176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2"/>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Logistic Regression</a:t>
            </a:r>
            <a:endParaRPr b="1"/>
          </a:p>
        </p:txBody>
      </p:sp>
      <p:sp>
        <p:nvSpPr>
          <p:cNvPr id="331" name="Google Shape;331;p32"/>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1000"/>
              </a:spcBef>
              <a:spcAft>
                <a:spcPts val="0"/>
              </a:spcAft>
              <a:buSzPts val="1440"/>
              <a:buChar char="►"/>
            </a:pPr>
            <a:r>
              <a:rPr lang="en-US"/>
              <a:t>When the target variable is categorical, the most common technique used is logistic regression.</a:t>
            </a:r>
            <a:endParaRPr/>
          </a:p>
          <a:p>
            <a:pPr marL="457200" lvl="0" indent="-320040" algn="l" rtl="0">
              <a:lnSpc>
                <a:spcPct val="115000"/>
              </a:lnSpc>
              <a:spcBef>
                <a:spcPts val="1000"/>
              </a:spcBef>
              <a:spcAft>
                <a:spcPts val="0"/>
              </a:spcAft>
              <a:buSzPts val="1440"/>
              <a:buChar char="►"/>
            </a:pPr>
            <a:r>
              <a:rPr lang="en-US"/>
              <a:t>Logistic regression model handles the non linear effects between the errors than any other model.</a:t>
            </a:r>
            <a:endParaRPr/>
          </a:p>
          <a:p>
            <a:pPr marL="457200" lvl="0" indent="-320040" algn="l" rtl="0">
              <a:lnSpc>
                <a:spcPct val="115000"/>
              </a:lnSpc>
              <a:spcBef>
                <a:spcPts val="1000"/>
              </a:spcBef>
              <a:spcAft>
                <a:spcPts val="0"/>
              </a:spcAft>
              <a:buSzPts val="1440"/>
              <a:buChar char="►"/>
            </a:pPr>
            <a:r>
              <a:rPr lang="en-US"/>
              <a:t>Logistic regression model provides the log odds ratio and in turn the probability of the outcomes which is easier to interpret.</a:t>
            </a:r>
            <a:endParaRPr/>
          </a:p>
          <a:p>
            <a:pPr marL="457200" lvl="0" indent="-320040" algn="l" rtl="0">
              <a:lnSpc>
                <a:spcPct val="115000"/>
              </a:lnSpc>
              <a:spcBef>
                <a:spcPts val="1000"/>
              </a:spcBef>
              <a:spcAft>
                <a:spcPts val="1000"/>
              </a:spcAft>
              <a:buSzPts val="1440"/>
              <a:buChar char="►"/>
            </a:pPr>
            <a:r>
              <a:rPr lang="en-US"/>
              <a:t>The complexity of the model increases when the target variable has more than two levels (Multinomial).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3"/>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Logistic Regression - Results</a:t>
            </a:r>
            <a:endParaRPr b="1"/>
          </a:p>
        </p:txBody>
      </p:sp>
      <p:sp>
        <p:nvSpPr>
          <p:cNvPr id="337" name="Google Shape;337;p33"/>
          <p:cNvSpPr txBox="1">
            <a:spLocks noGrp="1"/>
          </p:cNvSpPr>
          <p:nvPr>
            <p:ph type="body" idx="1"/>
          </p:nvPr>
        </p:nvSpPr>
        <p:spPr>
          <a:xfrm>
            <a:off x="1154950" y="2335275"/>
            <a:ext cx="10491900" cy="4389600"/>
          </a:xfrm>
          <a:prstGeom prst="rect">
            <a:avLst/>
          </a:prstGeom>
        </p:spPr>
        <p:txBody>
          <a:bodyPr spcFirstLastPara="1" wrap="square" lIns="91425" tIns="45700" rIns="91425" bIns="45700" anchor="t" anchorCtr="0">
            <a:noAutofit/>
          </a:bodyPr>
          <a:lstStyle/>
          <a:p>
            <a:pPr marL="457200" lvl="0" indent="-320040" algn="l" rtl="0">
              <a:spcBef>
                <a:spcPts val="1000"/>
              </a:spcBef>
              <a:spcAft>
                <a:spcPts val="0"/>
              </a:spcAft>
              <a:buSzPts val="1440"/>
              <a:buChar char="►"/>
            </a:pPr>
            <a:r>
              <a:rPr lang="en-US"/>
              <a:t>We can also obtain the values of each variable that can affect the log odds ratio.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457200" lvl="0" indent="-320040" algn="l" rtl="0">
              <a:spcBef>
                <a:spcPts val="1000"/>
              </a:spcBef>
              <a:spcAft>
                <a:spcPts val="0"/>
              </a:spcAft>
              <a:buSzPts val="1440"/>
              <a:buChar char="►"/>
            </a:pPr>
            <a:r>
              <a:rPr lang="en-US"/>
              <a:t>The most important variables are credit score, annual income, home ownership, loan amount, monthly debt and term of the loan.</a:t>
            </a:r>
            <a:endParaRPr/>
          </a:p>
        </p:txBody>
      </p:sp>
      <p:pic>
        <p:nvPicPr>
          <p:cNvPr id="338" name="Google Shape;338;p33"/>
          <p:cNvPicPr preferRelativeResize="0"/>
          <p:nvPr/>
        </p:nvPicPr>
        <p:blipFill>
          <a:blip r:embed="rId3">
            <a:alphaModFix/>
          </a:blip>
          <a:stretch>
            <a:fillRect/>
          </a:stretch>
        </p:blipFill>
        <p:spPr>
          <a:xfrm>
            <a:off x="1450200" y="3169775"/>
            <a:ext cx="5943600" cy="2447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Neural Network</a:t>
            </a:r>
            <a:endParaRPr b="1"/>
          </a:p>
        </p:txBody>
      </p:sp>
      <p:sp>
        <p:nvSpPr>
          <p:cNvPr id="344" name="Google Shape;344;p34"/>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a:t>Neural network is similar to the human nervous system that contains artificial neurons and connections between them.</a:t>
            </a:r>
            <a:endParaRPr/>
          </a:p>
          <a:p>
            <a:pPr marL="0" lvl="0" indent="0" algn="l" rtl="0">
              <a:lnSpc>
                <a:spcPct val="115000"/>
              </a:lnSpc>
              <a:spcBef>
                <a:spcPts val="1000"/>
              </a:spcBef>
              <a:spcAft>
                <a:spcPts val="0"/>
              </a:spcAft>
              <a:buNone/>
            </a:pPr>
            <a:r>
              <a:rPr lang="en-US"/>
              <a:t>Neural network algorithm is a powerful technique used that can be used both for classification and regression.</a:t>
            </a:r>
            <a:endParaRPr/>
          </a:p>
          <a:p>
            <a:pPr marL="0" lvl="0" indent="0" algn="l" rtl="0">
              <a:lnSpc>
                <a:spcPct val="115000"/>
              </a:lnSpc>
              <a:spcBef>
                <a:spcPts val="1000"/>
              </a:spcBef>
              <a:spcAft>
                <a:spcPts val="0"/>
              </a:spcAft>
              <a:buNone/>
            </a:pPr>
            <a:r>
              <a:rPr lang="en-US"/>
              <a:t>In case of classification, it combines all the possible states of all the input variables with the target variables and train the model.</a:t>
            </a:r>
            <a:endParaRPr/>
          </a:p>
          <a:p>
            <a:pPr marL="0" lvl="0" indent="0" algn="l" rtl="0">
              <a:lnSpc>
                <a:spcPct val="115000"/>
              </a:lnSpc>
              <a:spcBef>
                <a:spcPts val="1000"/>
              </a:spcBef>
              <a:spcAft>
                <a:spcPts val="1000"/>
              </a:spcAft>
              <a:buNone/>
            </a:pPr>
            <a:r>
              <a:rPr lang="en-US"/>
              <a:t>One disadvantage is that it requires more data for training.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5"/>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Neural Networks - Results</a:t>
            </a:r>
            <a:endParaRPr b="1"/>
          </a:p>
        </p:txBody>
      </p:sp>
      <p:sp>
        <p:nvSpPr>
          <p:cNvPr id="350" name="Google Shape;350;p35"/>
          <p:cNvSpPr txBox="1">
            <a:spLocks noGrp="1"/>
          </p:cNvSpPr>
          <p:nvPr>
            <p:ph type="body" idx="1"/>
          </p:nvPr>
        </p:nvSpPr>
        <p:spPr>
          <a:xfrm>
            <a:off x="1154950" y="2409175"/>
            <a:ext cx="9368400" cy="4345500"/>
          </a:xfrm>
          <a:prstGeom prst="rect">
            <a:avLst/>
          </a:prstGeom>
        </p:spPr>
        <p:txBody>
          <a:bodyPr spcFirstLastPara="1" wrap="square" lIns="91425" tIns="45700" rIns="91425" bIns="45700" anchor="t" anchorCtr="0">
            <a:noAutofit/>
          </a:bodyPr>
          <a:lstStyle/>
          <a:p>
            <a:pPr marL="457200" lvl="0" indent="-320040" algn="l" rtl="0">
              <a:spcBef>
                <a:spcPts val="1000"/>
              </a:spcBef>
              <a:spcAft>
                <a:spcPts val="0"/>
              </a:spcAft>
              <a:buSzPts val="1440"/>
              <a:buChar char="►"/>
            </a:pPr>
            <a:r>
              <a:rPr lang="en-US"/>
              <a:t>Since our target variable is a categorical variable, we look at the misclassification rate to check the performance of the model.</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457200" lvl="0" indent="-320040" algn="l" rtl="0">
              <a:spcBef>
                <a:spcPts val="1000"/>
              </a:spcBef>
              <a:spcAft>
                <a:spcPts val="0"/>
              </a:spcAft>
              <a:buSzPts val="1440"/>
              <a:buChar char="►"/>
            </a:pPr>
            <a:r>
              <a:rPr lang="en-US"/>
              <a:t>The misclassification rate in neural networks model is 25.2%.</a:t>
            </a:r>
            <a:endParaRPr/>
          </a:p>
        </p:txBody>
      </p:sp>
      <p:pic>
        <p:nvPicPr>
          <p:cNvPr id="351" name="Google Shape;351;p35"/>
          <p:cNvPicPr preferRelativeResize="0"/>
          <p:nvPr/>
        </p:nvPicPr>
        <p:blipFill>
          <a:blip r:embed="rId3">
            <a:alphaModFix/>
          </a:blip>
          <a:stretch>
            <a:fillRect/>
          </a:stretch>
        </p:blipFill>
        <p:spPr>
          <a:xfrm>
            <a:off x="1217550" y="3190613"/>
            <a:ext cx="5943600" cy="296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Model Assessment</a:t>
            </a:r>
            <a:endParaRPr b="1"/>
          </a:p>
        </p:txBody>
      </p:sp>
      <p:sp>
        <p:nvSpPr>
          <p:cNvPr id="357" name="Google Shape;357;p36"/>
          <p:cNvSpPr txBox="1">
            <a:spLocks noGrp="1"/>
          </p:cNvSpPr>
          <p:nvPr>
            <p:ph type="body" idx="1"/>
          </p:nvPr>
        </p:nvSpPr>
        <p:spPr>
          <a:xfrm>
            <a:off x="770225" y="2361425"/>
            <a:ext cx="10531500" cy="40734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1000"/>
              </a:spcBef>
              <a:spcAft>
                <a:spcPts val="0"/>
              </a:spcAft>
              <a:buSzPts val="1440"/>
              <a:buChar char="►"/>
            </a:pPr>
            <a:r>
              <a:rPr lang="en-US"/>
              <a:t>Model Assessment is an important step in the lifecycle of Data Mining.</a:t>
            </a:r>
            <a:endParaRPr/>
          </a:p>
          <a:p>
            <a:pPr marL="457200" lvl="0" indent="-320040" algn="l" rtl="0">
              <a:lnSpc>
                <a:spcPct val="115000"/>
              </a:lnSpc>
              <a:spcBef>
                <a:spcPts val="1000"/>
              </a:spcBef>
              <a:spcAft>
                <a:spcPts val="0"/>
              </a:spcAft>
              <a:buSzPts val="1440"/>
              <a:buChar char="►"/>
            </a:pPr>
            <a:r>
              <a:rPr lang="en-US"/>
              <a:t>Performance on the testing/validation data independent from training data is to be considered in model selection.</a:t>
            </a:r>
            <a:endParaRPr/>
          </a:p>
          <a:p>
            <a:pPr marL="457200" lvl="0" indent="-320040" algn="l" rtl="0">
              <a:lnSpc>
                <a:spcPct val="115000"/>
              </a:lnSpc>
              <a:spcBef>
                <a:spcPts val="1000"/>
              </a:spcBef>
              <a:spcAft>
                <a:spcPts val="0"/>
              </a:spcAft>
              <a:buSzPts val="1440"/>
              <a:buChar char="►"/>
            </a:pPr>
            <a:r>
              <a:rPr lang="en-US"/>
              <a:t>Since our target variable is a binary categorical variable, we use misclassification rate as the selection criteria.</a:t>
            </a:r>
            <a:endParaRPr/>
          </a:p>
          <a:p>
            <a:pPr marL="457200" lvl="0" indent="-320040" algn="l" rtl="0">
              <a:lnSpc>
                <a:spcPct val="115000"/>
              </a:lnSpc>
              <a:spcBef>
                <a:spcPts val="1000"/>
              </a:spcBef>
              <a:spcAft>
                <a:spcPts val="0"/>
              </a:spcAft>
              <a:buSzPts val="1440"/>
              <a:buChar char="►"/>
            </a:pPr>
            <a:r>
              <a:rPr lang="en-US"/>
              <a:t>Misclassification rate is defined as the percentage of wrongly classified observations. It should be lesser for a model to perform better.</a:t>
            </a:r>
            <a:endParaRPr/>
          </a:p>
          <a:p>
            <a:pPr marL="457200" lvl="0" indent="-320040" algn="l" rtl="0">
              <a:lnSpc>
                <a:spcPct val="115000"/>
              </a:lnSpc>
              <a:spcBef>
                <a:spcPts val="1000"/>
              </a:spcBef>
              <a:spcAft>
                <a:spcPts val="1000"/>
              </a:spcAft>
              <a:buSzPts val="1440"/>
              <a:buChar char="►"/>
            </a:pPr>
            <a:r>
              <a:rPr lang="en-US"/>
              <a:t>We can also look at other metrics such as sensitivity, specificity and accuracy as well in selecting a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7"/>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Assessment - Metrics</a:t>
            </a:r>
            <a:endParaRPr/>
          </a:p>
        </p:txBody>
      </p:sp>
      <p:sp>
        <p:nvSpPr>
          <p:cNvPr id="363" name="Google Shape;363;p37"/>
          <p:cNvSpPr txBox="1">
            <a:spLocks noGrp="1"/>
          </p:cNvSpPr>
          <p:nvPr>
            <p:ph type="body" idx="1"/>
          </p:nvPr>
        </p:nvSpPr>
        <p:spPr>
          <a:xfrm>
            <a:off x="1154949" y="2603500"/>
            <a:ext cx="10712700" cy="40938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1000"/>
              </a:spcBef>
              <a:spcAft>
                <a:spcPts val="0"/>
              </a:spcAft>
              <a:buSzPts val="1440"/>
              <a:buChar char="►"/>
            </a:pPr>
            <a:r>
              <a:rPr lang="en-US"/>
              <a:t>Sensitivity: Sensitivity is defined as the measure of correctly classifying the true positives in the data.</a:t>
            </a:r>
            <a:endParaRPr/>
          </a:p>
          <a:p>
            <a:pPr marL="457200" lvl="0" indent="-320040" algn="l" rtl="0">
              <a:lnSpc>
                <a:spcPct val="115000"/>
              </a:lnSpc>
              <a:spcBef>
                <a:spcPts val="1000"/>
              </a:spcBef>
              <a:spcAft>
                <a:spcPts val="0"/>
              </a:spcAft>
              <a:buSzPts val="1440"/>
              <a:buChar char="►"/>
            </a:pPr>
            <a:r>
              <a:rPr lang="en-US"/>
              <a:t>Specificity: Specificity is the measure of correctly classifying the true negatives in the data.</a:t>
            </a:r>
            <a:endParaRPr/>
          </a:p>
          <a:p>
            <a:pPr marL="457200" lvl="0" indent="-320040" algn="l" rtl="0">
              <a:lnSpc>
                <a:spcPct val="115000"/>
              </a:lnSpc>
              <a:spcBef>
                <a:spcPts val="1000"/>
              </a:spcBef>
              <a:spcAft>
                <a:spcPts val="0"/>
              </a:spcAft>
              <a:buSzPts val="1440"/>
              <a:buChar char="►"/>
            </a:pPr>
            <a:r>
              <a:rPr lang="en-US"/>
              <a:t>Accuracy: Accuracy is defined as the overall measure of true positives and true negatives classified in the whole data</a:t>
            </a:r>
            <a:endParaRPr/>
          </a:p>
          <a:p>
            <a:pPr marL="457200" lvl="0" indent="-320040" algn="l" rtl="0">
              <a:lnSpc>
                <a:spcPct val="115000"/>
              </a:lnSpc>
              <a:spcBef>
                <a:spcPts val="1000"/>
              </a:spcBef>
              <a:spcAft>
                <a:spcPts val="0"/>
              </a:spcAft>
              <a:buSzPts val="1440"/>
              <a:buChar char="►"/>
            </a:pPr>
            <a:r>
              <a:rPr lang="en-US"/>
              <a:t>Misclassification rate: Misclassification rate is the measure of errors classified in the data. It is also defined as 1-accuracy.</a:t>
            </a:r>
            <a:endParaRPr/>
          </a:p>
          <a:p>
            <a:pPr marL="457200" lvl="0" indent="-320040" algn="l" rtl="0">
              <a:lnSpc>
                <a:spcPct val="115000"/>
              </a:lnSpc>
              <a:spcBef>
                <a:spcPts val="1000"/>
              </a:spcBef>
              <a:spcAft>
                <a:spcPts val="1000"/>
              </a:spcAft>
              <a:buSzPts val="1440"/>
              <a:buChar char="►"/>
            </a:pPr>
            <a:r>
              <a:rPr lang="en-US"/>
              <a:t>Misclassification should be lesser for a model to perform better than the others.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Problem</a:t>
            </a:r>
            <a:endParaRPr b="1"/>
          </a:p>
        </p:txBody>
      </p:sp>
      <p:sp>
        <p:nvSpPr>
          <p:cNvPr id="256" name="Google Shape;256;p20"/>
          <p:cNvSpPr txBox="1">
            <a:spLocks noGrp="1"/>
          </p:cNvSpPr>
          <p:nvPr>
            <p:ph type="body" idx="1"/>
          </p:nvPr>
        </p:nvSpPr>
        <p:spPr>
          <a:xfrm>
            <a:off x="1154954" y="2876011"/>
            <a:ext cx="8825700" cy="18723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SzPts val="1440"/>
              <a:buChar char="►"/>
            </a:pPr>
            <a:r>
              <a:rPr lang="en-US"/>
              <a:t>Loan default is one of the major issue faced by lending firms. </a:t>
            </a:r>
            <a:endParaRPr/>
          </a:p>
          <a:p>
            <a:pPr marL="342900" lvl="0" indent="-342900" algn="l" rtl="0">
              <a:lnSpc>
                <a:spcPct val="115000"/>
              </a:lnSpc>
              <a:spcBef>
                <a:spcPts val="1000"/>
              </a:spcBef>
              <a:spcAft>
                <a:spcPts val="0"/>
              </a:spcAft>
              <a:buSzPts val="1440"/>
              <a:buChar char="►"/>
            </a:pPr>
            <a:r>
              <a:rPr lang="en-US"/>
              <a:t>High time taken to process loan requests by lending agencies due to the risks involved.</a:t>
            </a:r>
            <a:endParaRPr/>
          </a:p>
          <a:p>
            <a:pPr marL="342900" lvl="0" indent="-342900" algn="l" rtl="0">
              <a:lnSpc>
                <a:spcPct val="115000"/>
              </a:lnSpc>
              <a:spcBef>
                <a:spcPts val="1000"/>
              </a:spcBef>
              <a:spcAft>
                <a:spcPts val="0"/>
              </a:spcAft>
              <a:buSzPts val="1440"/>
              <a:buChar char="►"/>
            </a:pPr>
            <a:r>
              <a:rPr lang="en-US"/>
              <a:t>Lack of means to detect potential defaulters. </a:t>
            </a: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8"/>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Assessment - Metrics</a:t>
            </a:r>
            <a:endParaRPr/>
          </a:p>
        </p:txBody>
      </p:sp>
      <p:sp>
        <p:nvSpPr>
          <p:cNvPr id="369" name="Google Shape;369;p38"/>
          <p:cNvSpPr txBox="1">
            <a:spLocks noGrp="1"/>
          </p:cNvSpPr>
          <p:nvPr>
            <p:ph type="body" idx="1"/>
          </p:nvPr>
        </p:nvSpPr>
        <p:spPr>
          <a:xfrm>
            <a:off x="931150" y="2350050"/>
            <a:ext cx="11011200" cy="43308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1000"/>
              </a:spcBef>
              <a:spcAft>
                <a:spcPts val="0"/>
              </a:spcAft>
              <a:buSzPts val="1440"/>
              <a:buChar char="►"/>
            </a:pPr>
            <a:r>
              <a:rPr lang="en-US"/>
              <a:t>Sensitivity: Sensitivity is defined as the ability of the model to correctly classify the true positives (success scenarios) in the data.</a:t>
            </a:r>
            <a:endParaRPr/>
          </a:p>
          <a:p>
            <a:pPr marL="457200" lvl="0" indent="-320040" algn="l" rtl="0">
              <a:lnSpc>
                <a:spcPct val="115000"/>
              </a:lnSpc>
              <a:spcBef>
                <a:spcPts val="1000"/>
              </a:spcBef>
              <a:spcAft>
                <a:spcPts val="0"/>
              </a:spcAft>
              <a:buSzPts val="1440"/>
              <a:buChar char="►"/>
            </a:pPr>
            <a:r>
              <a:rPr lang="en-US"/>
              <a:t>Specificity: Specificity measures the ability to correctly classify the true negatives in the data.</a:t>
            </a:r>
            <a:endParaRPr/>
          </a:p>
          <a:p>
            <a:pPr marL="457200" lvl="0" indent="-320040" algn="l" rtl="0">
              <a:lnSpc>
                <a:spcPct val="115000"/>
              </a:lnSpc>
              <a:spcBef>
                <a:spcPts val="1000"/>
              </a:spcBef>
              <a:spcAft>
                <a:spcPts val="0"/>
              </a:spcAft>
              <a:buSzPts val="1440"/>
              <a:buChar char="►"/>
            </a:pPr>
            <a:r>
              <a:rPr lang="en-US"/>
              <a:t>Accuracy: Accuracy is the overall measure of classifiying the true positives and true negatives in the whole data.</a:t>
            </a:r>
            <a:endParaRPr/>
          </a:p>
          <a:p>
            <a:pPr marL="457200" lvl="0" indent="-320040" algn="l" rtl="0">
              <a:lnSpc>
                <a:spcPct val="115000"/>
              </a:lnSpc>
              <a:spcBef>
                <a:spcPts val="1000"/>
              </a:spcBef>
              <a:spcAft>
                <a:spcPts val="0"/>
              </a:spcAft>
              <a:buSzPts val="1440"/>
              <a:buChar char="►"/>
            </a:pPr>
            <a:r>
              <a:rPr lang="en-US"/>
              <a:t>Misclassification rate: Misclassification rate is the rate of errors in the data. It is also defined as 1-accuracy.</a:t>
            </a:r>
            <a:endParaRPr/>
          </a:p>
          <a:p>
            <a:pPr marL="457200" lvl="0" indent="-320040" algn="l" rtl="0">
              <a:lnSpc>
                <a:spcPct val="115000"/>
              </a:lnSpc>
              <a:spcBef>
                <a:spcPts val="1000"/>
              </a:spcBef>
              <a:spcAft>
                <a:spcPts val="0"/>
              </a:spcAft>
              <a:buSzPts val="1440"/>
              <a:buChar char="►"/>
            </a:pPr>
            <a:r>
              <a:rPr lang="en-US"/>
              <a:t>Misclassification should be lesser for a model to perform better.</a:t>
            </a:r>
            <a:endParaRPr/>
          </a:p>
          <a:p>
            <a:pPr marL="0" lvl="0" indent="0" algn="l"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9"/>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Model Assessment Contd</a:t>
            </a:r>
            <a:endParaRPr b="1"/>
          </a:p>
        </p:txBody>
      </p:sp>
      <p:sp>
        <p:nvSpPr>
          <p:cNvPr id="375" name="Google Shape;375;p39"/>
          <p:cNvSpPr txBox="1">
            <a:spLocks noGrp="1"/>
          </p:cNvSpPr>
          <p:nvPr>
            <p:ph type="body" idx="1"/>
          </p:nvPr>
        </p:nvSpPr>
        <p:spPr>
          <a:xfrm>
            <a:off x="926350" y="2295875"/>
            <a:ext cx="11016000" cy="4488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r>
              <a:rPr lang="en-US"/>
              <a:t>From above metrics, we can see that the decision tree model correctly identifies 98.14% of the cases when loan status = 1. It can correctly classify 20.6% of the cases when loan status = 0.</a:t>
            </a:r>
            <a:endParaRPr/>
          </a:p>
          <a:p>
            <a:pPr marL="457200" lvl="0" indent="-320040" algn="l" rtl="0">
              <a:spcBef>
                <a:spcPts val="1000"/>
              </a:spcBef>
              <a:spcAft>
                <a:spcPts val="0"/>
              </a:spcAft>
              <a:buSzPts val="1440"/>
              <a:buChar char="►"/>
            </a:pPr>
            <a:r>
              <a:rPr lang="en-US"/>
              <a:t>Overall, it can correctly classify the loan status in 78.34% of the cases. It wrongly classifies From the above metrics, we could see that the decision tree model correctly classifies 98.14% of the cases when loan status = 1 and can correctly classify 20.6% of the cases when loan status = 0.</a:t>
            </a:r>
            <a:endParaRPr/>
          </a:p>
          <a:p>
            <a:pPr marL="457200" lvl="0" indent="-320040" algn="l" rtl="0">
              <a:spcBef>
                <a:spcPts val="0"/>
              </a:spcBef>
              <a:spcAft>
                <a:spcPts val="0"/>
              </a:spcAft>
              <a:buSzPts val="1440"/>
              <a:buChar char="►"/>
            </a:pPr>
            <a:r>
              <a:rPr lang="en-US"/>
              <a:t>Overall, it can classify the correct loan status in 78.34% of the cases. It wrongly classifies the loan status in 21.6% of the cases.</a:t>
            </a:r>
            <a:endParaRPr/>
          </a:p>
          <a:p>
            <a:pPr marL="457200" lvl="0" indent="-320040" algn="l" rtl="0">
              <a:spcBef>
                <a:spcPts val="0"/>
              </a:spcBef>
              <a:spcAft>
                <a:spcPts val="0"/>
              </a:spcAft>
              <a:buSzPts val="1440"/>
              <a:buChar char="►"/>
            </a:pPr>
            <a:r>
              <a:rPr lang="en-US"/>
              <a:t>Even though the sensitivity of the other models is high, the misclassification rate is lesser for the decision tree model. Hence, we consider decision tree to be the better model compared to others.</a:t>
            </a:r>
            <a:endParaRPr/>
          </a:p>
        </p:txBody>
      </p:sp>
      <p:graphicFrame>
        <p:nvGraphicFramePr>
          <p:cNvPr id="376" name="Google Shape;376;p39"/>
          <p:cNvGraphicFramePr/>
          <p:nvPr/>
        </p:nvGraphicFramePr>
        <p:xfrm>
          <a:off x="926350" y="2439875"/>
          <a:ext cx="3000000" cy="3000000"/>
        </p:xfrm>
        <a:graphic>
          <a:graphicData uri="http://schemas.openxmlformats.org/drawingml/2006/table">
            <a:tbl>
              <a:tblPr>
                <a:noFill/>
                <a:tableStyleId>{EB1C20FB-BA26-45A1-A15C-C2EADD10AC2C}</a:tableStyleId>
              </a:tblPr>
              <a:tblGrid>
                <a:gridCol w="2132950">
                  <a:extLst>
                    <a:ext uri="{9D8B030D-6E8A-4147-A177-3AD203B41FA5}">
                      <a16:colId xmlns:a16="http://schemas.microsoft.com/office/drawing/2014/main" val="20000"/>
                    </a:ext>
                  </a:extLst>
                </a:gridCol>
                <a:gridCol w="2132950">
                  <a:extLst>
                    <a:ext uri="{9D8B030D-6E8A-4147-A177-3AD203B41FA5}">
                      <a16:colId xmlns:a16="http://schemas.microsoft.com/office/drawing/2014/main" val="20001"/>
                    </a:ext>
                  </a:extLst>
                </a:gridCol>
                <a:gridCol w="2132950">
                  <a:extLst>
                    <a:ext uri="{9D8B030D-6E8A-4147-A177-3AD203B41FA5}">
                      <a16:colId xmlns:a16="http://schemas.microsoft.com/office/drawing/2014/main" val="20002"/>
                    </a:ext>
                  </a:extLst>
                </a:gridCol>
                <a:gridCol w="2132950">
                  <a:extLst>
                    <a:ext uri="{9D8B030D-6E8A-4147-A177-3AD203B41FA5}">
                      <a16:colId xmlns:a16="http://schemas.microsoft.com/office/drawing/2014/main" val="20003"/>
                    </a:ext>
                  </a:extLst>
                </a:gridCol>
                <a:gridCol w="2132950">
                  <a:extLst>
                    <a:ext uri="{9D8B030D-6E8A-4147-A177-3AD203B41FA5}">
                      <a16:colId xmlns:a16="http://schemas.microsoft.com/office/drawing/2014/main" val="20004"/>
                    </a:ext>
                  </a:extLst>
                </a:gridCol>
              </a:tblGrid>
              <a:tr h="666450">
                <a:tc>
                  <a:txBody>
                    <a:bodyPr/>
                    <a:lstStyle/>
                    <a:p>
                      <a:pPr marL="0" lvl="0" indent="0" algn="l" rtl="0">
                        <a:spcBef>
                          <a:spcPts val="0"/>
                        </a:spcBef>
                        <a:spcAft>
                          <a:spcPts val="0"/>
                        </a:spcAft>
                        <a:buNone/>
                      </a:pPr>
                      <a:r>
                        <a:rPr lang="en-US"/>
                        <a:t>Model/validation Metrics</a:t>
                      </a:r>
                      <a:endParaRPr/>
                    </a:p>
                  </a:txBody>
                  <a:tcPr marL="91425" marR="91425" marT="91425" marB="91425"/>
                </a:tc>
                <a:tc>
                  <a:txBody>
                    <a:bodyPr/>
                    <a:lstStyle/>
                    <a:p>
                      <a:pPr marL="0" lvl="0" indent="0" algn="l" rtl="0">
                        <a:spcBef>
                          <a:spcPts val="0"/>
                        </a:spcBef>
                        <a:spcAft>
                          <a:spcPts val="0"/>
                        </a:spcAft>
                        <a:buNone/>
                      </a:pPr>
                      <a:r>
                        <a:rPr lang="en-US"/>
                        <a:t>Misclassification rate</a:t>
                      </a:r>
                      <a:endParaRPr/>
                    </a:p>
                  </a:txBody>
                  <a:tcPr marL="91425" marR="91425" marT="91425" marB="91425"/>
                </a:tc>
                <a:tc>
                  <a:txBody>
                    <a:bodyPr/>
                    <a:lstStyle/>
                    <a:p>
                      <a:pPr marL="0" lvl="0" indent="0" algn="l" rtl="0">
                        <a:spcBef>
                          <a:spcPts val="0"/>
                        </a:spcBef>
                        <a:spcAft>
                          <a:spcPts val="0"/>
                        </a:spcAft>
                        <a:buNone/>
                      </a:pPr>
                      <a:r>
                        <a:rPr lang="en-US"/>
                        <a:t>Sensitivity</a:t>
                      </a:r>
                      <a:endParaRPr/>
                    </a:p>
                  </a:txBody>
                  <a:tcPr marL="91425" marR="91425" marT="91425" marB="91425"/>
                </a:tc>
                <a:tc>
                  <a:txBody>
                    <a:bodyPr/>
                    <a:lstStyle/>
                    <a:p>
                      <a:pPr marL="0" lvl="0" indent="0" algn="l" rtl="0">
                        <a:spcBef>
                          <a:spcPts val="0"/>
                        </a:spcBef>
                        <a:spcAft>
                          <a:spcPts val="0"/>
                        </a:spcAft>
                        <a:buNone/>
                      </a:pPr>
                      <a:r>
                        <a:rPr lang="en-US"/>
                        <a:t>Specificity</a:t>
                      </a:r>
                      <a:endParaRPr/>
                    </a:p>
                  </a:txBody>
                  <a:tcPr marL="91425" marR="91425" marT="91425" marB="91425"/>
                </a:tc>
                <a:tc>
                  <a:txBody>
                    <a:bodyPr/>
                    <a:lstStyle/>
                    <a:p>
                      <a:pPr marL="0" lvl="0" indent="0" algn="l" rtl="0">
                        <a:spcBef>
                          <a:spcPts val="0"/>
                        </a:spcBef>
                        <a:spcAft>
                          <a:spcPts val="0"/>
                        </a:spcAft>
                        <a:buNone/>
                      </a:pPr>
                      <a:r>
                        <a:rPr lang="en-US"/>
                        <a:t>Accuracy</a:t>
                      </a:r>
                      <a:endParaRPr/>
                    </a:p>
                  </a:txBody>
                  <a:tcPr marL="91425" marR="91425" marT="91425" marB="91425"/>
                </a:tc>
                <a:extLst>
                  <a:ext uri="{0D108BD9-81ED-4DB2-BD59-A6C34878D82A}">
                    <a16:rowId xmlns:a16="http://schemas.microsoft.com/office/drawing/2014/main" val="10000"/>
                  </a:ext>
                </a:extLst>
              </a:tr>
              <a:tr h="438675">
                <a:tc>
                  <a:txBody>
                    <a:bodyPr/>
                    <a:lstStyle/>
                    <a:p>
                      <a:pPr marL="0" lvl="0" indent="0" algn="l" rtl="0">
                        <a:spcBef>
                          <a:spcPts val="0"/>
                        </a:spcBef>
                        <a:spcAft>
                          <a:spcPts val="0"/>
                        </a:spcAft>
                        <a:buNone/>
                      </a:pPr>
                      <a:r>
                        <a:rPr lang="en-US"/>
                        <a:t>Decision Tree</a:t>
                      </a:r>
                      <a:endParaRPr/>
                    </a:p>
                  </a:txBody>
                  <a:tcPr marL="91425" marR="91425" marT="91425" marB="91425"/>
                </a:tc>
                <a:tc>
                  <a:txBody>
                    <a:bodyPr/>
                    <a:lstStyle/>
                    <a:p>
                      <a:pPr marL="0" lvl="0" indent="0" algn="l" rtl="0">
                        <a:spcBef>
                          <a:spcPts val="0"/>
                        </a:spcBef>
                        <a:spcAft>
                          <a:spcPts val="0"/>
                        </a:spcAft>
                        <a:buNone/>
                      </a:pPr>
                      <a:r>
                        <a:rPr lang="en-US"/>
                        <a:t>21.6%</a:t>
                      </a:r>
                      <a:endParaRPr/>
                    </a:p>
                  </a:txBody>
                  <a:tcPr marL="91425" marR="91425" marT="91425" marB="91425"/>
                </a:tc>
                <a:tc>
                  <a:txBody>
                    <a:bodyPr/>
                    <a:lstStyle/>
                    <a:p>
                      <a:pPr marL="0" lvl="0" indent="0" algn="l" rtl="0">
                        <a:spcBef>
                          <a:spcPts val="0"/>
                        </a:spcBef>
                        <a:spcAft>
                          <a:spcPts val="0"/>
                        </a:spcAft>
                        <a:buNone/>
                      </a:pPr>
                      <a:r>
                        <a:rPr lang="en-US"/>
                        <a:t>98.14%</a:t>
                      </a:r>
                      <a:endParaRPr/>
                    </a:p>
                  </a:txBody>
                  <a:tcPr marL="91425" marR="91425" marT="91425" marB="91425"/>
                </a:tc>
                <a:tc>
                  <a:txBody>
                    <a:bodyPr/>
                    <a:lstStyle/>
                    <a:p>
                      <a:pPr marL="0" lvl="0" indent="0" algn="l" rtl="0">
                        <a:spcBef>
                          <a:spcPts val="0"/>
                        </a:spcBef>
                        <a:spcAft>
                          <a:spcPts val="0"/>
                        </a:spcAft>
                        <a:buNone/>
                      </a:pPr>
                      <a:r>
                        <a:rPr lang="en-US"/>
                        <a:t>20.6%</a:t>
                      </a:r>
                      <a:endParaRPr/>
                    </a:p>
                  </a:txBody>
                  <a:tcPr marL="91425" marR="91425" marT="91425" marB="91425"/>
                </a:tc>
                <a:tc>
                  <a:txBody>
                    <a:bodyPr/>
                    <a:lstStyle/>
                    <a:p>
                      <a:pPr marL="0" lvl="0" indent="0" algn="l" rtl="0">
                        <a:spcBef>
                          <a:spcPts val="0"/>
                        </a:spcBef>
                        <a:spcAft>
                          <a:spcPts val="0"/>
                        </a:spcAft>
                        <a:buNone/>
                      </a:pPr>
                      <a:r>
                        <a:rPr lang="en-US"/>
                        <a:t>78.34%</a:t>
                      </a:r>
                      <a:endParaRPr/>
                    </a:p>
                  </a:txBody>
                  <a:tcPr marL="91425" marR="91425" marT="91425" marB="91425"/>
                </a:tc>
                <a:extLst>
                  <a:ext uri="{0D108BD9-81ED-4DB2-BD59-A6C34878D82A}">
                    <a16:rowId xmlns:a16="http://schemas.microsoft.com/office/drawing/2014/main" val="10001"/>
                  </a:ext>
                </a:extLst>
              </a:tr>
              <a:tr h="438675">
                <a:tc>
                  <a:txBody>
                    <a:bodyPr/>
                    <a:lstStyle/>
                    <a:p>
                      <a:pPr marL="0" lvl="0" indent="0" algn="l" rtl="0">
                        <a:spcBef>
                          <a:spcPts val="0"/>
                        </a:spcBef>
                        <a:spcAft>
                          <a:spcPts val="0"/>
                        </a:spcAft>
                        <a:buNone/>
                      </a:pPr>
                      <a:r>
                        <a:rPr lang="en-US"/>
                        <a:t>Logistic Regression</a:t>
                      </a:r>
                      <a:endParaRPr/>
                    </a:p>
                  </a:txBody>
                  <a:tcPr marL="91425" marR="91425" marT="91425" marB="91425"/>
                </a:tc>
                <a:tc>
                  <a:txBody>
                    <a:bodyPr/>
                    <a:lstStyle/>
                    <a:p>
                      <a:pPr marL="0" lvl="0" indent="0" algn="l" rtl="0">
                        <a:spcBef>
                          <a:spcPts val="0"/>
                        </a:spcBef>
                        <a:spcAft>
                          <a:spcPts val="0"/>
                        </a:spcAft>
                        <a:buNone/>
                      </a:pPr>
                      <a:r>
                        <a:rPr lang="en-US"/>
                        <a:t>25.6%</a:t>
                      </a:r>
                      <a:endParaRPr/>
                    </a:p>
                  </a:txBody>
                  <a:tcPr marL="91425" marR="91425" marT="91425" marB="91425"/>
                </a:tc>
                <a:tc>
                  <a:txBody>
                    <a:bodyPr/>
                    <a:lstStyle/>
                    <a:p>
                      <a:pPr marL="0" lvl="0" indent="0" algn="l" rtl="0">
                        <a:spcBef>
                          <a:spcPts val="0"/>
                        </a:spcBef>
                        <a:spcAft>
                          <a:spcPts val="0"/>
                        </a:spcAft>
                        <a:buNone/>
                      </a:pPr>
                      <a:r>
                        <a:rPr lang="en-US"/>
                        <a:t>98.2%</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14.6%</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74.5%</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34450">
                <a:tc>
                  <a:txBody>
                    <a:bodyPr/>
                    <a:lstStyle/>
                    <a:p>
                      <a:pPr marL="0" lvl="0" indent="0" algn="l" rtl="0">
                        <a:spcBef>
                          <a:spcPts val="0"/>
                        </a:spcBef>
                        <a:spcAft>
                          <a:spcPts val="0"/>
                        </a:spcAft>
                        <a:buNone/>
                      </a:pPr>
                      <a:r>
                        <a:rPr lang="en-US"/>
                        <a:t>Neural Network</a:t>
                      </a:r>
                      <a:endParaRPr/>
                    </a:p>
                  </a:txBody>
                  <a:tcPr marL="91425" marR="91425" marT="91425" marB="91425"/>
                </a:tc>
                <a:tc>
                  <a:txBody>
                    <a:bodyPr/>
                    <a:lstStyle/>
                    <a:p>
                      <a:pPr marL="0" lvl="0" indent="0" algn="l" rtl="0">
                        <a:spcBef>
                          <a:spcPts val="0"/>
                        </a:spcBef>
                        <a:spcAft>
                          <a:spcPts val="0"/>
                        </a:spcAft>
                        <a:buNone/>
                      </a:pPr>
                      <a:r>
                        <a:rPr lang="en-US"/>
                        <a:t>25.2%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US"/>
                        <a:t>98.49%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15.7%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74.8%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0"/>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Model Assessment Contd</a:t>
            </a:r>
            <a:endParaRPr/>
          </a:p>
        </p:txBody>
      </p:sp>
      <p:sp>
        <p:nvSpPr>
          <p:cNvPr id="382" name="Google Shape;382;p40"/>
          <p:cNvSpPr txBox="1">
            <a:spLocks noGrp="1"/>
          </p:cNvSpPr>
          <p:nvPr>
            <p:ph type="body" idx="1"/>
          </p:nvPr>
        </p:nvSpPr>
        <p:spPr>
          <a:xfrm>
            <a:off x="1049400" y="2335275"/>
            <a:ext cx="10848600" cy="4315800"/>
          </a:xfrm>
          <a:prstGeom prst="rect">
            <a:avLst/>
          </a:prstGeom>
        </p:spPr>
        <p:txBody>
          <a:bodyPr spcFirstLastPara="1" wrap="square" lIns="91425" tIns="45700" rIns="91425" bIns="45700" anchor="t" anchorCtr="0">
            <a:noAutofit/>
          </a:bodyPr>
          <a:lstStyle/>
          <a:p>
            <a:pPr marL="457200" lvl="0" indent="-320040" algn="l" rtl="0">
              <a:spcBef>
                <a:spcPts val="1000"/>
              </a:spcBef>
              <a:spcAft>
                <a:spcPts val="0"/>
              </a:spcAft>
              <a:buSzPts val="1440"/>
              <a:buChar char="►"/>
            </a:pPr>
            <a:r>
              <a:rPr lang="en-US"/>
              <a:t>ROC curve is another method to describe the performance of the model. If the area under the curve is more, better the model. Decision tree model has more area under the curve.</a:t>
            </a:r>
            <a:endParaRPr/>
          </a:p>
        </p:txBody>
      </p:sp>
      <p:pic>
        <p:nvPicPr>
          <p:cNvPr id="383" name="Google Shape;383;p40"/>
          <p:cNvPicPr preferRelativeResize="0"/>
          <p:nvPr/>
        </p:nvPicPr>
        <p:blipFill>
          <a:blip r:embed="rId3">
            <a:alphaModFix/>
          </a:blip>
          <a:stretch>
            <a:fillRect/>
          </a:stretch>
        </p:blipFill>
        <p:spPr>
          <a:xfrm>
            <a:off x="2690213" y="3190727"/>
            <a:ext cx="6811575" cy="3460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1"/>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Model Assessment Contd.</a:t>
            </a:r>
            <a:endParaRPr b="1"/>
          </a:p>
        </p:txBody>
      </p:sp>
      <p:sp>
        <p:nvSpPr>
          <p:cNvPr id="389" name="Google Shape;389;p41"/>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a:t>We consider decision tree is better model for following reasons:</a:t>
            </a:r>
            <a:endParaRPr/>
          </a:p>
          <a:p>
            <a:pPr marL="457200" lvl="0" indent="-320040" algn="l" rtl="0">
              <a:lnSpc>
                <a:spcPct val="115000"/>
              </a:lnSpc>
              <a:spcBef>
                <a:spcPts val="1000"/>
              </a:spcBef>
              <a:spcAft>
                <a:spcPts val="0"/>
              </a:spcAft>
              <a:buSzPts val="1440"/>
              <a:buChar char="►"/>
            </a:pPr>
            <a:r>
              <a:rPr lang="en-US"/>
              <a:t>From model assessment results, we can observe that Decision tree fits the data better compared to other models.</a:t>
            </a:r>
            <a:endParaRPr/>
          </a:p>
          <a:p>
            <a:pPr marL="457200" lvl="0" indent="-320040" algn="l" rtl="0">
              <a:lnSpc>
                <a:spcPct val="115000"/>
              </a:lnSpc>
              <a:spcBef>
                <a:spcPts val="1000"/>
              </a:spcBef>
              <a:spcAft>
                <a:spcPts val="0"/>
              </a:spcAft>
              <a:buSzPts val="1440"/>
              <a:buChar char="►"/>
            </a:pPr>
            <a:r>
              <a:rPr lang="en-US"/>
              <a:t>From the ROC graph, we can see that decision tree curve has more area under the curve which says model is good at predicting the loan status variable.</a:t>
            </a:r>
            <a:endParaRPr/>
          </a:p>
          <a:p>
            <a:pPr marL="457200" lvl="0" indent="-320040" algn="l" rtl="0">
              <a:lnSpc>
                <a:spcPct val="115000"/>
              </a:lnSpc>
              <a:spcBef>
                <a:spcPts val="1000"/>
              </a:spcBef>
              <a:spcAft>
                <a:spcPts val="0"/>
              </a:spcAft>
              <a:buSzPts val="1440"/>
              <a:buChar char="►"/>
            </a:pPr>
            <a:r>
              <a:rPr lang="en-US"/>
              <a:t>Also, it is easier to interpret the results of decision tree.</a:t>
            </a:r>
            <a:endParaRPr/>
          </a:p>
          <a:p>
            <a:pPr marL="0" lvl="0" indent="0" algn="l" rtl="0">
              <a:spcBef>
                <a:spcPts val="100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t>Conclusion</a:t>
            </a:r>
            <a:endParaRPr b="1"/>
          </a:p>
        </p:txBody>
      </p:sp>
      <p:sp>
        <p:nvSpPr>
          <p:cNvPr id="395" name="Google Shape;395;p42"/>
          <p:cNvSpPr txBox="1">
            <a:spLocks noGrp="1"/>
          </p:cNvSpPr>
          <p:nvPr>
            <p:ph type="body" idx="1"/>
          </p:nvPr>
        </p:nvSpPr>
        <p:spPr>
          <a:xfrm>
            <a:off x="1154950" y="2166900"/>
            <a:ext cx="10038000" cy="42408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en-US"/>
              <a:t>We can draw following conclusions from the prediction model we have built:</a:t>
            </a:r>
            <a:endParaRPr/>
          </a:p>
          <a:p>
            <a:pPr marL="457200" lvl="0" indent="-320040" algn="l" rtl="0">
              <a:lnSpc>
                <a:spcPct val="115000"/>
              </a:lnSpc>
              <a:spcBef>
                <a:spcPts val="1000"/>
              </a:spcBef>
              <a:spcAft>
                <a:spcPts val="0"/>
              </a:spcAft>
              <a:buSzPts val="1440"/>
              <a:buChar char="►"/>
            </a:pPr>
            <a:r>
              <a:rPr lang="en-US"/>
              <a:t>Credit score, Annual Income and Term play an important role in identifying the defaulters.</a:t>
            </a:r>
            <a:endParaRPr/>
          </a:p>
          <a:p>
            <a:pPr marL="457200" lvl="0" indent="-320040" algn="l" rtl="0">
              <a:lnSpc>
                <a:spcPct val="115000"/>
              </a:lnSpc>
              <a:spcBef>
                <a:spcPts val="1000"/>
              </a:spcBef>
              <a:spcAft>
                <a:spcPts val="0"/>
              </a:spcAft>
              <a:buSzPts val="1440"/>
              <a:buChar char="►"/>
            </a:pPr>
            <a:r>
              <a:rPr lang="en-US"/>
              <a:t>Lenders can use the above variables and filter out the Applicants who have low Credit score, Annual Income and Term.</a:t>
            </a:r>
            <a:endParaRPr/>
          </a:p>
          <a:p>
            <a:pPr marL="457200" lvl="0" indent="-320040" algn="l" rtl="0">
              <a:lnSpc>
                <a:spcPct val="115000"/>
              </a:lnSpc>
              <a:spcBef>
                <a:spcPts val="1000"/>
              </a:spcBef>
              <a:spcAft>
                <a:spcPts val="0"/>
              </a:spcAft>
              <a:buSzPts val="1440"/>
              <a:buChar char="►"/>
            </a:pPr>
            <a:r>
              <a:rPr lang="en-US"/>
              <a:t>An applicant with Credit score above 740, has higher probability of repaying loan.</a:t>
            </a:r>
            <a:endParaRPr/>
          </a:p>
          <a:p>
            <a:pPr marL="457200" lvl="0" indent="-320040" algn="l" rtl="0">
              <a:lnSpc>
                <a:spcPct val="115000"/>
              </a:lnSpc>
              <a:spcBef>
                <a:spcPts val="1000"/>
              </a:spcBef>
              <a:spcAft>
                <a:spcPts val="0"/>
              </a:spcAft>
              <a:buSzPts val="1440"/>
              <a:buChar char="►"/>
            </a:pPr>
            <a:r>
              <a:rPr lang="en-US"/>
              <a:t> A loan application for short term, with annual income &gt;1 million and credit score above 725 has better probability of loan repayment, whereas in case of low credit score, the applicant is highly likely to be a defaulter.</a:t>
            </a:r>
            <a:endParaRPr/>
          </a:p>
          <a:p>
            <a:pPr marL="457200" lvl="0" indent="-320040" algn="l" rtl="0">
              <a:lnSpc>
                <a:spcPct val="115000"/>
              </a:lnSpc>
              <a:spcBef>
                <a:spcPts val="1000"/>
              </a:spcBef>
              <a:spcAft>
                <a:spcPts val="1000"/>
              </a:spcAft>
              <a:buSzPts val="1440"/>
              <a:buChar char="►"/>
            </a:pPr>
            <a:r>
              <a:rPr lang="en-US"/>
              <a:t>Applicants requesting for long term loan, should be thoroughly investigated, as there is high probability for them to become defaulter if they low credit score or annual income.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3"/>
          <p:cNvSpPr txBox="1">
            <a:spLocks noGrp="1"/>
          </p:cNvSpPr>
          <p:nvPr>
            <p:ph type="body" idx="1"/>
          </p:nvPr>
        </p:nvSpPr>
        <p:spPr>
          <a:xfrm>
            <a:off x="1154950" y="2394600"/>
            <a:ext cx="10038000" cy="4240800"/>
          </a:xfrm>
          <a:prstGeom prst="rect">
            <a:avLst/>
          </a:prstGeom>
        </p:spPr>
        <p:txBody>
          <a:bodyPr spcFirstLastPara="1" wrap="square" lIns="91425" tIns="45700" rIns="91425" bIns="45700" anchor="t" anchorCtr="0">
            <a:noAutofit/>
          </a:bodyPr>
          <a:lstStyle/>
          <a:p>
            <a:pPr marL="457200" lvl="0" indent="-320040" algn="l" rtl="0">
              <a:lnSpc>
                <a:spcPct val="115000"/>
              </a:lnSpc>
              <a:spcBef>
                <a:spcPts val="1000"/>
              </a:spcBef>
              <a:spcAft>
                <a:spcPts val="0"/>
              </a:spcAft>
              <a:buSzPts val="1440"/>
              <a:buChar char="►"/>
            </a:pPr>
            <a:r>
              <a:rPr lang="en-US"/>
              <a:t>There is risk of not receiving payment on time from the applicants having large monthly debts.</a:t>
            </a:r>
            <a:endParaRPr/>
          </a:p>
          <a:p>
            <a:pPr marL="457200" lvl="0" indent="-320040" algn="l" rtl="0">
              <a:lnSpc>
                <a:spcPct val="115000"/>
              </a:lnSpc>
              <a:spcBef>
                <a:spcPts val="1000"/>
              </a:spcBef>
              <a:spcAft>
                <a:spcPts val="0"/>
              </a:spcAft>
              <a:buSzPts val="1440"/>
              <a:buChar char="►"/>
            </a:pPr>
            <a:r>
              <a:rPr lang="en-US"/>
              <a:t>The applicants with large loan amounts currently, tend to pose risk.</a:t>
            </a:r>
            <a:endParaRPr/>
          </a:p>
          <a:p>
            <a:pPr marL="457200" lvl="0" indent="-320040" algn="l" rtl="0">
              <a:lnSpc>
                <a:spcPct val="115000"/>
              </a:lnSpc>
              <a:spcBef>
                <a:spcPts val="1000"/>
              </a:spcBef>
              <a:spcAft>
                <a:spcPts val="1000"/>
              </a:spcAft>
              <a:buSzPts val="1440"/>
              <a:buChar char="►"/>
            </a:pPr>
            <a:r>
              <a:rPr lang="en-US"/>
              <a:t>Applicants with home ownership and bankruptcies should be considered cautiously.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4"/>
          <p:cNvSpPr txBox="1">
            <a:spLocks noGrp="1"/>
          </p:cNvSpPr>
          <p:nvPr>
            <p:ph type="body" idx="4294967295"/>
          </p:nvPr>
        </p:nvSpPr>
        <p:spPr>
          <a:xfrm>
            <a:off x="714575" y="262475"/>
            <a:ext cx="8331000" cy="5427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1000"/>
              </a:spcAft>
              <a:buNone/>
            </a:pPr>
            <a:r>
              <a:rPr lang="en-US" sz="3600" b="1"/>
              <a:t>APPENDIX</a:t>
            </a:r>
            <a:endParaRPr sz="3600" b="1"/>
          </a:p>
        </p:txBody>
      </p:sp>
      <p:pic>
        <p:nvPicPr>
          <p:cNvPr id="406" name="Google Shape;406;p44"/>
          <p:cNvPicPr preferRelativeResize="0"/>
          <p:nvPr/>
        </p:nvPicPr>
        <p:blipFill rotWithShape="1">
          <a:blip r:embed="rId3">
            <a:alphaModFix/>
          </a:blip>
          <a:srcRect r="15647"/>
          <a:stretch/>
        </p:blipFill>
        <p:spPr>
          <a:xfrm>
            <a:off x="3358777" y="1393025"/>
            <a:ext cx="6245100" cy="5082700"/>
          </a:xfrm>
          <a:prstGeom prst="rect">
            <a:avLst/>
          </a:prstGeom>
          <a:noFill/>
          <a:ln>
            <a:noFill/>
          </a:ln>
        </p:spPr>
      </p:pic>
      <p:sp>
        <p:nvSpPr>
          <p:cNvPr id="407" name="Google Shape;407;p44"/>
          <p:cNvSpPr txBox="1"/>
          <p:nvPr/>
        </p:nvSpPr>
        <p:spPr>
          <a:xfrm>
            <a:off x="1044775" y="1393025"/>
            <a:ext cx="5973900" cy="5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latin typeface="Century Gothic"/>
                <a:ea typeface="Century Gothic"/>
                <a:cs typeface="Century Gothic"/>
                <a:sym typeface="Century Gothic"/>
              </a:rPr>
              <a:t>Decision Tree:</a:t>
            </a:r>
            <a:endParaRPr sz="1800" b="1">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5"/>
          <p:cNvSpPr txBox="1">
            <a:spLocks noGrp="1"/>
          </p:cNvSpPr>
          <p:nvPr>
            <p:ph type="ctrTitle"/>
          </p:nvPr>
        </p:nvSpPr>
        <p:spPr>
          <a:xfrm>
            <a:off x="1683155" y="2532007"/>
            <a:ext cx="8825700" cy="1794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5400"/>
              <a:buFont typeface="Century Gothic"/>
              <a:buNone/>
            </a:pPr>
            <a:r>
              <a:rPr lang="en-US" b="1"/>
              <a:t>Thank you!</a:t>
            </a: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Project Goal</a:t>
            </a:r>
            <a:endParaRPr b="1"/>
          </a:p>
        </p:txBody>
      </p:sp>
      <p:sp>
        <p:nvSpPr>
          <p:cNvPr id="262" name="Google Shape;262;p21"/>
          <p:cNvSpPr txBox="1">
            <a:spLocks noGrp="1"/>
          </p:cNvSpPr>
          <p:nvPr>
            <p:ph type="body" idx="1"/>
          </p:nvPr>
        </p:nvSpPr>
        <p:spPr>
          <a:xfrm>
            <a:off x="1154954" y="2939025"/>
            <a:ext cx="8825700" cy="34164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SzPts val="1440"/>
              <a:buChar char="►"/>
            </a:pPr>
            <a:r>
              <a:rPr lang="en-US"/>
              <a:t>Develop a prediction model that can be used by managers to successfully predict whether the applicant is likely to pay back the loan or not.</a:t>
            </a:r>
            <a:endParaRPr/>
          </a:p>
          <a:p>
            <a:pPr marL="342900" lvl="0" indent="-342900" algn="l" rtl="0">
              <a:lnSpc>
                <a:spcPct val="115000"/>
              </a:lnSpc>
              <a:spcBef>
                <a:spcPts val="1000"/>
              </a:spcBef>
              <a:spcAft>
                <a:spcPts val="1000"/>
              </a:spcAft>
              <a:buSzPts val="1440"/>
              <a:buChar char="►"/>
            </a:pPr>
            <a:r>
              <a:rPr lang="en-US"/>
              <a:t>If this predictive model can be translated into the real world’s loan data successfully, the risks involved in the process of loan disbursement can be significantly reduced and the processing of loans can be faster.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Project Objectives</a:t>
            </a:r>
            <a:endParaRPr b="1"/>
          </a:p>
        </p:txBody>
      </p:sp>
      <p:sp>
        <p:nvSpPr>
          <p:cNvPr id="268" name="Google Shape;268;p22"/>
          <p:cNvSpPr txBox="1">
            <a:spLocks noGrp="1"/>
          </p:cNvSpPr>
          <p:nvPr>
            <p:ph type="body" idx="1"/>
          </p:nvPr>
        </p:nvSpPr>
        <p:spPr>
          <a:xfrm>
            <a:off x="1154954" y="2844625"/>
            <a:ext cx="8825700" cy="34164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SzPts val="1440"/>
              <a:buChar char="►"/>
            </a:pPr>
            <a:r>
              <a:rPr lang="en-US" b="1"/>
              <a:t>Objective 1:</a:t>
            </a:r>
            <a:r>
              <a:rPr lang="en-US"/>
              <a:t> Identify the key factors that most significantly explain the variability in loan repayment status of the applicants.</a:t>
            </a:r>
            <a:endParaRPr/>
          </a:p>
          <a:p>
            <a:pPr marL="342900" lvl="0" indent="-342900" algn="l" rtl="0">
              <a:lnSpc>
                <a:spcPct val="115000"/>
              </a:lnSpc>
              <a:spcBef>
                <a:spcPts val="1000"/>
              </a:spcBef>
              <a:spcAft>
                <a:spcPts val="0"/>
              </a:spcAft>
              <a:buSzPts val="1440"/>
              <a:buChar char="►"/>
            </a:pPr>
            <a:r>
              <a:rPr lang="en-US" b="1"/>
              <a:t>Objective 2:</a:t>
            </a:r>
            <a:r>
              <a:rPr lang="en-US"/>
              <a:t> Analyze to what extent each of these factors contribute towards the variability in loan repayment status of the applicants.</a:t>
            </a:r>
            <a:endParaRPr/>
          </a:p>
          <a:p>
            <a:pPr marL="342900" lvl="0" indent="-342900" algn="l" rtl="0">
              <a:lnSpc>
                <a:spcPct val="115000"/>
              </a:lnSpc>
              <a:spcBef>
                <a:spcPts val="1000"/>
              </a:spcBef>
              <a:spcAft>
                <a:spcPts val="1000"/>
              </a:spcAft>
              <a:buSzPts val="1440"/>
              <a:buChar char="►"/>
            </a:pPr>
            <a:r>
              <a:rPr lang="en-US" b="1"/>
              <a:t>Objective 3:</a:t>
            </a:r>
            <a:r>
              <a:rPr lang="en-US"/>
              <a:t> Develop the predictive analytics model using SAS Enterprise miner and try to leverage advanced feature of SAS Enterprise miner platform to efficiently predict the Loan status with best accuracy. Also to gain a deeper understanding about SAS EM platform in the process.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txBox="1">
            <a:spLocks noGrp="1"/>
          </p:cNvSpPr>
          <p:nvPr>
            <p:ph type="title"/>
          </p:nvPr>
        </p:nvSpPr>
        <p:spPr>
          <a:xfrm>
            <a:off x="1154954" y="973668"/>
            <a:ext cx="8761500" cy="707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Benefitters</a:t>
            </a:r>
            <a:endParaRPr b="1"/>
          </a:p>
        </p:txBody>
      </p:sp>
      <p:sp>
        <p:nvSpPr>
          <p:cNvPr id="274" name="Google Shape;274;p23"/>
          <p:cNvSpPr txBox="1">
            <a:spLocks noGrp="1"/>
          </p:cNvSpPr>
          <p:nvPr>
            <p:ph type="body" idx="1"/>
          </p:nvPr>
        </p:nvSpPr>
        <p:spPr>
          <a:xfrm>
            <a:off x="1154954" y="2818250"/>
            <a:ext cx="8825700" cy="34164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SzPts val="1440"/>
              <a:buChar char="►"/>
            </a:pPr>
            <a:r>
              <a:rPr lang="en-US"/>
              <a:t>The direct benefitters of this project are the bank or lender and the applicant. The bank saves a lot of time and revenue by eliminating the higher risks applicant. </a:t>
            </a:r>
            <a:endParaRPr/>
          </a:p>
          <a:p>
            <a:pPr marL="342900" lvl="0" indent="-342900" algn="l" rtl="0">
              <a:lnSpc>
                <a:spcPct val="115000"/>
              </a:lnSpc>
              <a:spcBef>
                <a:spcPts val="1000"/>
              </a:spcBef>
              <a:spcAft>
                <a:spcPts val="0"/>
              </a:spcAft>
              <a:buSzPts val="1440"/>
              <a:buChar char="►"/>
            </a:pPr>
            <a:r>
              <a:rPr lang="en-US"/>
              <a:t>This model can be extended to determine which account holders in the bank are eligible for the loan and up to what amount. Thus, market basket analysis as well as prediction analysis both are chief applications of the proposed model.</a:t>
            </a:r>
            <a:endParaRPr/>
          </a:p>
          <a:p>
            <a:pPr marL="342900" lvl="0" indent="-251459" algn="l" rtl="0">
              <a:spcBef>
                <a:spcPts val="1000"/>
              </a:spcBef>
              <a:spcAft>
                <a:spcPts val="0"/>
              </a:spcAft>
              <a:buSzPts val="144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b="1"/>
              <a:t>Data Overview</a:t>
            </a:r>
            <a:endParaRPr b="1"/>
          </a:p>
        </p:txBody>
      </p:sp>
      <p:sp>
        <p:nvSpPr>
          <p:cNvPr id="280" name="Google Shape;280;p24"/>
          <p:cNvSpPr txBox="1">
            <a:spLocks noGrp="1"/>
          </p:cNvSpPr>
          <p:nvPr>
            <p:ph type="body" idx="1"/>
          </p:nvPr>
        </p:nvSpPr>
        <p:spPr>
          <a:xfrm>
            <a:off x="1122817" y="2777975"/>
            <a:ext cx="8825700" cy="34164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SzPts val="1440"/>
              <a:buChar char="►"/>
            </a:pPr>
            <a:r>
              <a:rPr lang="en-US"/>
              <a:t>Our data consists of 17 variables, Loan Status being our target variable. </a:t>
            </a:r>
            <a:endParaRPr/>
          </a:p>
          <a:p>
            <a:pPr marL="342900" lvl="0" indent="-342900" algn="l" rtl="0">
              <a:lnSpc>
                <a:spcPct val="115000"/>
              </a:lnSpc>
              <a:spcBef>
                <a:spcPts val="1000"/>
              </a:spcBef>
              <a:spcAft>
                <a:spcPts val="0"/>
              </a:spcAft>
              <a:buSzPts val="1440"/>
              <a:buChar char="►"/>
            </a:pPr>
            <a:r>
              <a:rPr lang="en-US"/>
              <a:t>Before data cleaning, it contained data about 100,000 applicants with relevant financial background information to issue the loan.</a:t>
            </a:r>
            <a:endParaRPr/>
          </a:p>
          <a:p>
            <a:pPr marL="342900" lvl="0" indent="-342900" algn="l" rtl="0">
              <a:lnSpc>
                <a:spcPct val="115000"/>
              </a:lnSpc>
              <a:spcBef>
                <a:spcPts val="1000"/>
              </a:spcBef>
              <a:spcAft>
                <a:spcPts val="0"/>
              </a:spcAft>
              <a:buSzPts val="1440"/>
              <a:buChar char="►"/>
            </a:pPr>
            <a:r>
              <a:rPr lang="en-US"/>
              <a:t>After cleaning, we have about 90,000 instances left to process in our modelling techniques.</a:t>
            </a:r>
            <a:endParaRPr/>
          </a:p>
          <a:p>
            <a:pPr marL="342900" lvl="0" indent="-342900" algn="l" rtl="0">
              <a:lnSpc>
                <a:spcPct val="115000"/>
              </a:lnSpc>
              <a:spcBef>
                <a:spcPts val="1000"/>
              </a:spcBef>
              <a:spcAft>
                <a:spcPts val="0"/>
              </a:spcAft>
              <a:buSzPts val="1440"/>
              <a:buChar char="►"/>
            </a:pPr>
            <a:r>
              <a:rPr lang="en-US"/>
              <a:t>We decided to split our data in the ratio of 70-30.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solidFill>
                  <a:srgbClr val="EBEBEB"/>
                </a:solidFill>
              </a:rPr>
              <a:t>Data Description</a:t>
            </a:r>
            <a:endParaRPr b="1"/>
          </a:p>
        </p:txBody>
      </p:sp>
      <p:sp>
        <p:nvSpPr>
          <p:cNvPr id="286" name="Google Shape;286;p25"/>
          <p:cNvSpPr txBox="1">
            <a:spLocks noGrp="1"/>
          </p:cNvSpPr>
          <p:nvPr>
            <p:ph type="body" idx="1"/>
          </p:nvPr>
        </p:nvSpPr>
        <p:spPr>
          <a:xfrm>
            <a:off x="1122854" y="2469550"/>
            <a:ext cx="8825700" cy="34164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1000"/>
              </a:spcBef>
              <a:spcAft>
                <a:spcPts val="0"/>
              </a:spcAft>
              <a:buSzPts val="1440"/>
              <a:buChar char="►"/>
            </a:pPr>
            <a:r>
              <a:rPr lang="en-US">
                <a:solidFill>
                  <a:srgbClr val="404040"/>
                </a:solidFill>
              </a:rPr>
              <a:t>The data is raw and unprocessed.</a:t>
            </a:r>
            <a:endParaRPr>
              <a:solidFill>
                <a:srgbClr val="404040"/>
              </a:solidFill>
            </a:endParaRPr>
          </a:p>
          <a:p>
            <a:pPr marL="342900" lvl="0" indent="-342900" algn="l" rtl="0">
              <a:lnSpc>
                <a:spcPct val="115000"/>
              </a:lnSpc>
              <a:spcBef>
                <a:spcPts val="1000"/>
              </a:spcBef>
              <a:spcAft>
                <a:spcPts val="0"/>
              </a:spcAft>
              <a:buSzPts val="1440"/>
              <a:buChar char="►"/>
            </a:pPr>
            <a:r>
              <a:rPr lang="en-US">
                <a:solidFill>
                  <a:srgbClr val="404040"/>
                </a:solidFill>
              </a:rPr>
              <a:t>It was diverse with both, categorical and continuous variables.</a:t>
            </a:r>
            <a:endParaRPr>
              <a:solidFill>
                <a:srgbClr val="404040"/>
              </a:solidFill>
            </a:endParaRPr>
          </a:p>
          <a:p>
            <a:pPr marL="342900" lvl="0" indent="-342900" algn="l" rtl="0">
              <a:lnSpc>
                <a:spcPct val="115000"/>
              </a:lnSpc>
              <a:spcBef>
                <a:spcPts val="1000"/>
              </a:spcBef>
              <a:spcAft>
                <a:spcPts val="0"/>
              </a:spcAft>
              <a:buSzPts val="1440"/>
              <a:buChar char="►"/>
            </a:pPr>
            <a:r>
              <a:rPr lang="en-US">
                <a:solidFill>
                  <a:srgbClr val="404040"/>
                </a:solidFill>
              </a:rPr>
              <a:t>There are many inconsistencies, missing values, unknown values etc. most of which, are likely due to human error.</a:t>
            </a:r>
            <a:endParaRPr>
              <a:solidFill>
                <a:srgbClr val="404040"/>
              </a:solidFill>
            </a:endParaRPr>
          </a:p>
          <a:p>
            <a:pPr marL="342900" lvl="0" indent="-342900" algn="l" rtl="0">
              <a:lnSpc>
                <a:spcPct val="115000"/>
              </a:lnSpc>
              <a:spcBef>
                <a:spcPts val="1000"/>
              </a:spcBef>
              <a:spcAft>
                <a:spcPts val="0"/>
              </a:spcAft>
              <a:buSzPts val="1440"/>
              <a:buChar char="►"/>
            </a:pPr>
            <a:r>
              <a:rPr lang="en-US">
                <a:solidFill>
                  <a:srgbClr val="404040"/>
                </a:solidFill>
              </a:rPr>
              <a:t>To proceed further the data had to be processed and because of the anomalies that existed, significant amount of time was spent to make the data more consistent.</a:t>
            </a:r>
            <a:endParaRPr>
              <a:solidFill>
                <a:srgbClr val="404040"/>
              </a:solidFill>
            </a:endParaRPr>
          </a:p>
          <a:p>
            <a:pPr marL="342900" lvl="0" indent="-342900" algn="l" rtl="0">
              <a:lnSpc>
                <a:spcPct val="115000"/>
              </a:lnSpc>
              <a:spcBef>
                <a:spcPts val="1000"/>
              </a:spcBef>
              <a:spcAft>
                <a:spcPts val="1000"/>
              </a:spcAft>
              <a:buSzPts val="1440"/>
              <a:buChar char="►"/>
            </a:pPr>
            <a:r>
              <a:rPr lang="en-US">
                <a:solidFill>
                  <a:srgbClr val="404040"/>
                </a:solidFill>
              </a:rPr>
              <a:t>Some of the variables had to undergo transformations(Ex: Log) to get more accurate results for our prediction.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solidFill>
                  <a:srgbClr val="EBEBEB"/>
                </a:solidFill>
              </a:rPr>
              <a:t>Data Cleaning</a:t>
            </a:r>
            <a:endParaRPr b="1"/>
          </a:p>
        </p:txBody>
      </p:sp>
      <p:sp>
        <p:nvSpPr>
          <p:cNvPr id="292" name="Google Shape;292;p26"/>
          <p:cNvSpPr txBox="1">
            <a:spLocks noGrp="1"/>
          </p:cNvSpPr>
          <p:nvPr>
            <p:ph type="body" idx="1"/>
          </p:nvPr>
        </p:nvSpPr>
        <p:spPr>
          <a:xfrm>
            <a:off x="1085550" y="2361925"/>
            <a:ext cx="10020900" cy="38850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1000"/>
              </a:spcBef>
              <a:spcAft>
                <a:spcPts val="0"/>
              </a:spcAft>
              <a:buSzPts val="1440"/>
              <a:buChar char="►"/>
            </a:pPr>
            <a:r>
              <a:rPr lang="en-US">
                <a:solidFill>
                  <a:srgbClr val="404040"/>
                </a:solidFill>
              </a:rPr>
              <a:t>Looking at the data on a general sense understand that variables like Credit score, Annual income, Bankruptcies are extremely important variables.</a:t>
            </a:r>
            <a:endParaRPr>
              <a:solidFill>
                <a:srgbClr val="404040"/>
              </a:solidFill>
            </a:endParaRPr>
          </a:p>
          <a:p>
            <a:pPr marL="342900" lvl="0" indent="-342900" algn="l" rtl="0">
              <a:lnSpc>
                <a:spcPct val="115000"/>
              </a:lnSpc>
              <a:spcBef>
                <a:spcPts val="1000"/>
              </a:spcBef>
              <a:spcAft>
                <a:spcPts val="0"/>
              </a:spcAft>
              <a:buSzPts val="1440"/>
              <a:buChar char="►"/>
            </a:pPr>
            <a:r>
              <a:rPr lang="en-US">
                <a:solidFill>
                  <a:srgbClr val="404040"/>
                </a:solidFill>
              </a:rPr>
              <a:t>If there variables contain many errors the results tend to be less accurate.</a:t>
            </a:r>
            <a:endParaRPr>
              <a:solidFill>
                <a:srgbClr val="404040"/>
              </a:solidFill>
            </a:endParaRPr>
          </a:p>
          <a:p>
            <a:pPr marL="342900" lvl="0" indent="-342900" algn="l" rtl="0">
              <a:lnSpc>
                <a:spcPct val="115000"/>
              </a:lnSpc>
              <a:spcBef>
                <a:spcPts val="1000"/>
              </a:spcBef>
              <a:spcAft>
                <a:spcPts val="0"/>
              </a:spcAft>
              <a:buSzPts val="1440"/>
              <a:buChar char="►"/>
            </a:pPr>
            <a:r>
              <a:rPr lang="en-US">
                <a:solidFill>
                  <a:srgbClr val="404040"/>
                </a:solidFill>
              </a:rPr>
              <a:t>We identified the following Anomalies.</a:t>
            </a:r>
            <a:endParaRPr>
              <a:solidFill>
                <a:srgbClr val="404040"/>
              </a:solidFill>
            </a:endParaRPr>
          </a:p>
          <a:p>
            <a:pPr marL="457200" lvl="0" indent="-320040" algn="l" rtl="0">
              <a:lnSpc>
                <a:spcPct val="115000"/>
              </a:lnSpc>
              <a:spcBef>
                <a:spcPts val="1000"/>
              </a:spcBef>
              <a:spcAft>
                <a:spcPts val="0"/>
              </a:spcAft>
              <a:buClr>
                <a:srgbClr val="404040"/>
              </a:buClr>
              <a:buSzPts val="1440"/>
              <a:buAutoNum type="arabicPeriod"/>
            </a:pPr>
            <a:r>
              <a:rPr lang="en-US">
                <a:solidFill>
                  <a:srgbClr val="404040"/>
                </a:solidFill>
              </a:rPr>
              <a:t>Credit Score – Values where not in the range of 300 to 850.</a:t>
            </a:r>
            <a:endParaRPr>
              <a:solidFill>
                <a:srgbClr val="404040"/>
              </a:solidFill>
            </a:endParaRPr>
          </a:p>
          <a:p>
            <a:pPr marL="457200" lvl="0" indent="-320040" algn="l" rtl="0">
              <a:lnSpc>
                <a:spcPct val="115000"/>
              </a:lnSpc>
              <a:spcBef>
                <a:spcPts val="1000"/>
              </a:spcBef>
              <a:spcAft>
                <a:spcPts val="0"/>
              </a:spcAft>
              <a:buClr>
                <a:srgbClr val="404040"/>
              </a:buClr>
              <a:buSzPts val="1440"/>
              <a:buAutoNum type="arabicPeriod"/>
            </a:pPr>
            <a:r>
              <a:rPr lang="en-US">
                <a:solidFill>
                  <a:srgbClr val="404040"/>
                </a:solidFill>
              </a:rPr>
              <a:t>Variables with Missing values - Annual Income, Last Delinquent, Bankruptcies, Tax       Liens</a:t>
            </a:r>
            <a:endParaRPr>
              <a:solidFill>
                <a:srgbClr val="404040"/>
              </a:solidFill>
            </a:endParaRPr>
          </a:p>
          <a:p>
            <a:pPr marL="457200" lvl="0" indent="-320040" algn="l" rtl="0">
              <a:lnSpc>
                <a:spcPct val="115000"/>
              </a:lnSpc>
              <a:spcBef>
                <a:spcPts val="1000"/>
              </a:spcBef>
              <a:spcAft>
                <a:spcPts val="0"/>
              </a:spcAft>
              <a:buClr>
                <a:srgbClr val="404040"/>
              </a:buClr>
              <a:buSzPts val="1440"/>
              <a:buAutoNum type="arabicPeriod"/>
            </a:pPr>
            <a:r>
              <a:rPr lang="en-US">
                <a:solidFill>
                  <a:srgbClr val="404040"/>
                </a:solidFill>
              </a:rPr>
              <a:t>Inconsistent variables - Home Ownership, Job Experience.</a:t>
            </a:r>
            <a:endParaRPr>
              <a:solidFill>
                <a:srgbClr val="404040"/>
              </a:solidFill>
            </a:endParaRPr>
          </a:p>
          <a:p>
            <a:pPr marL="457200" lvl="0" indent="-320040" algn="l" rtl="0">
              <a:lnSpc>
                <a:spcPct val="115000"/>
              </a:lnSpc>
              <a:spcBef>
                <a:spcPts val="1000"/>
              </a:spcBef>
              <a:spcAft>
                <a:spcPts val="1000"/>
              </a:spcAft>
              <a:buClr>
                <a:srgbClr val="404040"/>
              </a:buClr>
              <a:buSzPts val="1440"/>
              <a:buAutoNum type="arabicPeriod"/>
            </a:pPr>
            <a:r>
              <a:rPr lang="en-US">
                <a:solidFill>
                  <a:srgbClr val="404040"/>
                </a:solidFill>
              </a:rPr>
              <a:t>Variables that required Transformation - Annual Income, Current Credit Balance,           Current Loan Amount.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a:spLocks noGrp="1"/>
          </p:cNvSpPr>
          <p:nvPr>
            <p:ph type="title"/>
          </p:nvPr>
        </p:nvSpPr>
        <p:spPr>
          <a:xfrm>
            <a:off x="815025" y="502526"/>
            <a:ext cx="3865200" cy="717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b="1">
                <a:solidFill>
                  <a:srgbClr val="EBEBEB"/>
                </a:solidFill>
              </a:rPr>
              <a:t>Loan Status</a:t>
            </a:r>
            <a:endParaRPr/>
          </a:p>
        </p:txBody>
      </p:sp>
      <p:sp>
        <p:nvSpPr>
          <p:cNvPr id="298" name="Google Shape;298;p27"/>
          <p:cNvSpPr txBox="1">
            <a:spLocks noGrp="1"/>
          </p:cNvSpPr>
          <p:nvPr>
            <p:ph type="body" idx="1"/>
          </p:nvPr>
        </p:nvSpPr>
        <p:spPr>
          <a:xfrm>
            <a:off x="658225" y="1021350"/>
            <a:ext cx="5235300" cy="4815300"/>
          </a:xfrm>
          <a:prstGeom prst="rect">
            <a:avLst/>
          </a:prstGeom>
        </p:spPr>
        <p:txBody>
          <a:bodyPr spcFirstLastPara="1" wrap="square" lIns="91425" tIns="45700" rIns="91425" bIns="45700" anchor="t" anchorCtr="0">
            <a:noAutofit/>
          </a:bodyPr>
          <a:lstStyle/>
          <a:p>
            <a:pPr marL="457200" lvl="0" indent="-342900" algn="l" rtl="0">
              <a:lnSpc>
                <a:spcPct val="115000"/>
              </a:lnSpc>
              <a:spcBef>
                <a:spcPts val="1000"/>
              </a:spcBef>
              <a:spcAft>
                <a:spcPts val="0"/>
              </a:spcAft>
              <a:buSzPts val="1800"/>
              <a:buChar char="➢"/>
            </a:pPr>
            <a:r>
              <a:rPr lang="en-US" sz="1800">
                <a:solidFill>
                  <a:srgbClr val="D5CFE5"/>
                </a:solidFill>
              </a:rPr>
              <a:t>The Loan status which is the Target variable.</a:t>
            </a:r>
            <a:endParaRPr sz="1800">
              <a:solidFill>
                <a:srgbClr val="D5CFE5"/>
              </a:solidFill>
            </a:endParaRPr>
          </a:p>
          <a:p>
            <a:pPr marL="457200" lvl="0" indent="-342900" algn="l" rtl="0">
              <a:lnSpc>
                <a:spcPct val="115000"/>
              </a:lnSpc>
              <a:spcBef>
                <a:spcPts val="1000"/>
              </a:spcBef>
              <a:spcAft>
                <a:spcPts val="0"/>
              </a:spcAft>
              <a:buSzPts val="1800"/>
              <a:buChar char="➢"/>
            </a:pPr>
            <a:r>
              <a:rPr lang="en-US" sz="1800">
                <a:solidFill>
                  <a:srgbClr val="D5CFE5"/>
                </a:solidFill>
              </a:rPr>
              <a:t>It has two categories, fully paid and charged off.</a:t>
            </a:r>
            <a:endParaRPr sz="1800">
              <a:solidFill>
                <a:srgbClr val="D5CFE5"/>
              </a:solidFill>
            </a:endParaRPr>
          </a:p>
          <a:p>
            <a:pPr marL="457200" lvl="0" indent="-342900" algn="l" rtl="0">
              <a:lnSpc>
                <a:spcPct val="115000"/>
              </a:lnSpc>
              <a:spcBef>
                <a:spcPts val="1000"/>
              </a:spcBef>
              <a:spcAft>
                <a:spcPts val="0"/>
              </a:spcAft>
              <a:buSzPts val="1800"/>
              <a:buChar char="➢"/>
            </a:pPr>
            <a:r>
              <a:rPr lang="en-US" sz="1800">
                <a:solidFill>
                  <a:srgbClr val="D5CFE5"/>
                </a:solidFill>
              </a:rPr>
              <a:t>It can be observed that significantly a large number of customers repay loans on time.</a:t>
            </a:r>
            <a:endParaRPr sz="1800">
              <a:solidFill>
                <a:srgbClr val="D5CFE5"/>
              </a:solidFill>
            </a:endParaRPr>
          </a:p>
          <a:p>
            <a:pPr marL="457200" lvl="0" indent="-299720" algn="l" rtl="0">
              <a:lnSpc>
                <a:spcPct val="115000"/>
              </a:lnSpc>
              <a:spcBef>
                <a:spcPts val="1000"/>
              </a:spcBef>
              <a:spcAft>
                <a:spcPts val="0"/>
              </a:spcAft>
              <a:buSzPts val="1120"/>
              <a:buChar char="➢"/>
            </a:pPr>
            <a:r>
              <a:rPr lang="en-US" sz="1800">
                <a:solidFill>
                  <a:srgbClr val="D5CFE5"/>
                </a:solidFill>
              </a:rPr>
              <a:t>But more importantly we see close to one-fourth of the customers have their loans charged off. This may seem like a smaller amount compared to the other variable but in a financial organization this is considered a huge lose as the gross profit of the company is severely affected by this.</a:t>
            </a:r>
            <a:r>
              <a:rPr lang="en-US" sz="1600">
                <a:solidFill>
                  <a:srgbClr val="D5CFE5"/>
                </a:solidFill>
              </a:rPr>
              <a:t> </a:t>
            </a:r>
            <a:endParaRPr sz="1600">
              <a:solidFill>
                <a:srgbClr val="D5CFE5"/>
              </a:solidFill>
            </a:endParaRPr>
          </a:p>
          <a:p>
            <a:pPr marL="0" lvl="0" indent="0" algn="l" rtl="0">
              <a:spcBef>
                <a:spcPts val="1000"/>
              </a:spcBef>
              <a:spcAft>
                <a:spcPts val="0"/>
              </a:spcAft>
              <a:buNone/>
            </a:pPr>
            <a:endParaRPr/>
          </a:p>
        </p:txBody>
      </p:sp>
      <p:pic>
        <p:nvPicPr>
          <p:cNvPr id="299" name="Google Shape;299;p27"/>
          <p:cNvPicPr preferRelativeResize="0"/>
          <p:nvPr/>
        </p:nvPicPr>
        <p:blipFill>
          <a:blip r:embed="rId3">
            <a:alphaModFix/>
          </a:blip>
          <a:stretch>
            <a:fillRect/>
          </a:stretch>
        </p:blipFill>
        <p:spPr>
          <a:xfrm>
            <a:off x="6029800" y="1485900"/>
            <a:ext cx="5991299" cy="4027100"/>
          </a:xfrm>
          <a:prstGeom prst="rect">
            <a:avLst/>
          </a:prstGeom>
          <a:noFill/>
          <a:ln>
            <a:noFill/>
          </a:ln>
        </p:spPr>
      </p:pic>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2155</Words>
  <Application>Microsoft Office PowerPoint</Application>
  <PresentationFormat>Widescreen</PresentationFormat>
  <Paragraphs>181</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Noto Sans Symbols</vt:lpstr>
      <vt:lpstr>Century Gothic</vt:lpstr>
      <vt:lpstr>Arial</vt:lpstr>
      <vt:lpstr>Ion Boardroom</vt:lpstr>
      <vt:lpstr>Loan Prediction for Risk Assessment </vt:lpstr>
      <vt:lpstr>Problem</vt:lpstr>
      <vt:lpstr>Project Goal</vt:lpstr>
      <vt:lpstr>Project Objectives</vt:lpstr>
      <vt:lpstr>Benefitters</vt:lpstr>
      <vt:lpstr>Data Overview</vt:lpstr>
      <vt:lpstr>Data Description</vt:lpstr>
      <vt:lpstr>Data Cleaning</vt:lpstr>
      <vt:lpstr>Loan Status</vt:lpstr>
      <vt:lpstr>Descriptive Statistics</vt:lpstr>
      <vt:lpstr>Modeling Techniques</vt:lpstr>
      <vt:lpstr>Decision Tree</vt:lpstr>
      <vt:lpstr>Decision Tree - Results</vt:lpstr>
      <vt:lpstr>Logistic Regression</vt:lpstr>
      <vt:lpstr>Logistic Regression - Results</vt:lpstr>
      <vt:lpstr>Neural Network</vt:lpstr>
      <vt:lpstr>Neural Networks - Results</vt:lpstr>
      <vt:lpstr>Model Assessment</vt:lpstr>
      <vt:lpstr>Model Assessment - Metrics</vt:lpstr>
      <vt:lpstr>Model Assessment - Metrics</vt:lpstr>
      <vt:lpstr>Model Assessment Contd</vt:lpstr>
      <vt:lpstr>Model Assessment Contd</vt:lpstr>
      <vt:lpstr>Model Assessment Contd.</vt:lpstr>
      <vt:lpstr>Conclusion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for Risk Assessment</dc:title>
  <dc:creator>arjun achuthan</dc:creator>
  <cp:lastModifiedBy>arjun achuthan</cp:lastModifiedBy>
  <cp:revision>2</cp:revision>
  <dcterms:modified xsi:type="dcterms:W3CDTF">2019-06-27T00:29:56Z</dcterms:modified>
</cp:coreProperties>
</file>