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3" r:id="rId1"/>
  </p:sldMasterIdLst>
  <p:sldIdLst>
    <p:sldId id="256" r:id="rId2"/>
    <p:sldId id="268" r:id="rId3"/>
    <p:sldId id="267"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7" d="100"/>
          <a:sy n="67" d="100"/>
        </p:scale>
        <p:origin x="834" y="48"/>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11026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213083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1991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958842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7318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2951715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492990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3985164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5" y="2080165"/>
            <a:ext cx="5800851" cy="492443"/>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289083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473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486920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293010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6/18/2024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150178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6/18/2024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83244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6/18/2024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119177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314126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218563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6/18/2024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1432400763"/>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 id="2147483930"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Vedhavathi05/vedha_apssdc_projec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1"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133602"/>
            <a:ext cx="9695180" cy="508635"/>
          </a:xfrm>
          <a:prstGeom prst="rect">
            <a:avLst/>
          </a:prstGeom>
        </p:spPr>
        <p:txBody>
          <a:bodyPr vert="horz" wrap="square" lIns="0" tIns="16510" rIns="0" bIns="0" rtlCol="0" anchor="ctr">
            <a:spAutoFit/>
          </a:bodyPr>
          <a:lstStyle/>
          <a:p>
            <a:pPr marL="3213735">
              <a:spcBef>
                <a:spcPts val="130"/>
              </a:spcBef>
            </a:pPr>
            <a:r>
              <a:rPr lang="en-US" spc="15" dirty="0"/>
              <a:t>A</a:t>
            </a:r>
            <a:r>
              <a:rPr lang="en-IN" spc="15" dirty="0"/>
              <a:t>VIRNENI NAGA SAI ARJUN</a:t>
            </a:r>
          </a:p>
        </p:txBody>
      </p:sp>
      <p:sp>
        <p:nvSpPr>
          <p:cNvPr id="11" name="object 11"/>
          <p:cNvSpPr txBox="1">
            <a:spLocks noGrp="1"/>
          </p:cNvSpPr>
          <p:nvPr>
            <p:ph type="sldNum" sz="quarter" idx="7"/>
          </p:nvPr>
        </p:nvSpPr>
        <p:spPr>
          <a:xfrm>
            <a:off x="7765428" y="6020535"/>
            <a:ext cx="407023" cy="176330"/>
          </a:xfrm>
          <a:prstGeom prst="rect">
            <a:avLst/>
          </a:prstGeom>
        </p:spPr>
        <p:txBody>
          <a:bodyPr vert="horz" wrap="square" lIns="0" tIns="6985" rIns="0" bIns="0" rtlCol="0" anchor="ctr">
            <a:spAutoFit/>
          </a:bodyPr>
          <a:lstStyle/>
          <a:p>
            <a:pPr marL="38100">
              <a:spcBef>
                <a:spcPts val="55"/>
              </a:spcBef>
            </a:pPr>
            <a:fld id="{81D60167-4931-47E6-BA6A-407CBD079E47}" type="slidenum">
              <a:rPr spc="10" dirty="0"/>
              <a:pPr marL="38100">
                <a:spcBef>
                  <a:spcPts val="55"/>
                </a:spcBef>
              </a:pPr>
              <a:t>1</a:t>
            </a:fld>
            <a:endParaRPr spc="10" dirty="0"/>
          </a:p>
        </p:txBody>
      </p:sp>
      <p:sp>
        <p:nvSpPr>
          <p:cNvPr id="8" name="object 8"/>
          <p:cNvSpPr txBox="1"/>
          <p:nvPr/>
        </p:nvSpPr>
        <p:spPr>
          <a:xfrm>
            <a:off x="4876800" y="2821622"/>
            <a:ext cx="5715000" cy="382156"/>
          </a:xfrm>
          <a:prstGeom prst="rect">
            <a:avLst/>
          </a:prstGeom>
        </p:spPr>
        <p:txBody>
          <a:bodyPr vert="horz" wrap="square" lIns="0" tIns="12700" rIns="0" bIns="0" rtlCol="0">
            <a:spAutoFit/>
          </a:bodyPr>
          <a:lstStyle/>
          <a:p>
            <a:pPr marL="12700">
              <a:spcBef>
                <a:spcPts val="100"/>
              </a:spcBef>
            </a:pPr>
            <a:r>
              <a:rPr lang="en-US" sz="2400" b="1" spc="10" dirty="0">
                <a:latin typeface="Trebuchet MS" panose="020B0603020202020204"/>
                <a:cs typeface="Trebuchet MS" panose="020B0603020202020204"/>
              </a:rPr>
              <a:t>PROJECT : KEYLOGGER AND SECURITY </a:t>
            </a:r>
            <a:endParaRPr sz="2400" dirty="0">
              <a:latin typeface="Trebuchet MS" panose="020B0603020202020204"/>
              <a:cs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2"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450030"/>
            <a:ext cx="2437130" cy="629018"/>
          </a:xfrm>
          <a:prstGeom prst="rect">
            <a:avLst/>
          </a:prstGeom>
        </p:spPr>
        <p:txBody>
          <a:bodyPr vert="horz" wrap="square" lIns="0" tIns="13335" rIns="0" bIns="0" rtlCol="0" anchor="ctr">
            <a:spAutoFit/>
          </a:bodyPr>
          <a:lstStyle/>
          <a:p>
            <a:pPr marL="12700">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2801218" y="6473337"/>
            <a:ext cx="228600" cy="176330"/>
          </a:xfrm>
          <a:prstGeom prst="rect">
            <a:avLst/>
          </a:prstGeom>
        </p:spPr>
        <p:txBody>
          <a:bodyPr vert="horz" wrap="square" lIns="0" tIns="6985" rIns="0" bIns="0" rtlCol="0">
            <a:spAutoFit/>
          </a:bodyPr>
          <a:lstStyle/>
          <a:p>
            <a:pPr marL="38100">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spcBef>
                  <a:spcPts val="55"/>
                </a:spcBef>
              </a:pPr>
              <a:t>10</a:t>
            </a:fld>
            <a:endParaRPr sz="1100">
              <a:latin typeface="Trebuchet MS" panose="020B0603020202020204"/>
              <a:cs typeface="Trebuchet MS" panose="020B0603020202020204"/>
            </a:endParaRPr>
          </a:p>
        </p:txBody>
      </p:sp>
      <p:pic>
        <p:nvPicPr>
          <p:cNvPr id="8" name="Picture 7" descr="vedha output1"/>
          <p:cNvPicPr>
            <a:picLocks noChangeAspect="1"/>
          </p:cNvPicPr>
          <p:nvPr/>
        </p:nvPicPr>
        <p:blipFill>
          <a:blip r:embed="rId2"/>
          <a:stretch>
            <a:fillRect/>
          </a:stretch>
        </p:blipFill>
        <p:spPr>
          <a:xfrm>
            <a:off x="849632" y="1295400"/>
            <a:ext cx="2453640" cy="2712720"/>
          </a:xfrm>
          <a:prstGeom prst="rect">
            <a:avLst/>
          </a:prstGeom>
        </p:spPr>
      </p:pic>
      <p:pic>
        <p:nvPicPr>
          <p:cNvPr id="10" name="Picture 9" descr="vedha output2"/>
          <p:cNvPicPr>
            <a:picLocks noChangeAspect="1"/>
          </p:cNvPicPr>
          <p:nvPr/>
        </p:nvPicPr>
        <p:blipFill>
          <a:blip r:embed="rId3"/>
          <a:stretch>
            <a:fillRect/>
          </a:stretch>
        </p:blipFill>
        <p:spPr>
          <a:xfrm>
            <a:off x="3897631" y="1295400"/>
            <a:ext cx="2415540" cy="2705100"/>
          </a:xfrm>
          <a:prstGeom prst="rect">
            <a:avLst/>
          </a:prstGeom>
        </p:spPr>
      </p:pic>
      <p:pic>
        <p:nvPicPr>
          <p:cNvPr id="11" name="Picture 10" descr="vedha output3"/>
          <p:cNvPicPr>
            <a:picLocks noChangeAspect="1"/>
          </p:cNvPicPr>
          <p:nvPr/>
        </p:nvPicPr>
        <p:blipFill>
          <a:blip r:embed="rId4"/>
          <a:stretch>
            <a:fillRect/>
          </a:stretch>
        </p:blipFill>
        <p:spPr>
          <a:xfrm>
            <a:off x="7174230" y="1314450"/>
            <a:ext cx="2407920" cy="2758440"/>
          </a:xfrm>
          <a:prstGeom prst="rect">
            <a:avLst/>
          </a:prstGeom>
        </p:spPr>
      </p:pic>
      <p:pic>
        <p:nvPicPr>
          <p:cNvPr id="12" name="Picture 11">
            <a:extLst>
              <a:ext uri="{FF2B5EF4-FFF2-40B4-BE49-F238E27FC236}">
                <a16:creationId xmlns:a16="http://schemas.microsoft.com/office/drawing/2014/main" id="{963F2054-3962-6546-F99F-09FAA88186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4593851"/>
            <a:ext cx="5468113" cy="8192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Project link</a:t>
            </a:r>
          </a:p>
        </p:txBody>
      </p:sp>
      <p:sp>
        <p:nvSpPr>
          <p:cNvPr id="5" name="Text Placeholder 3">
            <a:extLst>
              <a:ext uri="{FF2B5EF4-FFF2-40B4-BE49-F238E27FC236}">
                <a16:creationId xmlns:a16="http://schemas.microsoft.com/office/drawing/2014/main" id="{4D720735-3D64-8EF0-4A76-2B5E62007D70}"/>
              </a:ext>
            </a:extLst>
          </p:cNvPr>
          <p:cNvSpPr txBox="1">
            <a:spLocks/>
          </p:cNvSpPr>
          <p:nvPr/>
        </p:nvSpPr>
        <p:spPr>
          <a:xfrm>
            <a:off x="762000" y="1729742"/>
            <a:ext cx="10972800" cy="276999"/>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IN" kern="0">
                <a:solidFill>
                  <a:sysClr val="windowText" lastClr="000000"/>
                </a:solidFill>
                <a:hlinkClick r:id="rId2"/>
              </a:rPr>
              <a:t>https://github.com/Vedhavathi05/vedha_apssdc_project.git</a:t>
            </a:r>
            <a:endParaRPr lang="en-IN" kern="0" dirty="0">
              <a:solidFill>
                <a:sysClr val="windowText" lastClr="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0D9A0A-44E4-569F-71F4-38295758BB0A}"/>
              </a:ext>
            </a:extLst>
          </p:cNvPr>
          <p:cNvSpPr txBox="1"/>
          <p:nvPr/>
        </p:nvSpPr>
        <p:spPr>
          <a:xfrm>
            <a:off x="1905000" y="609600"/>
            <a:ext cx="6093618" cy="707886"/>
          </a:xfrm>
          <a:prstGeom prst="rect">
            <a:avLst/>
          </a:prstGeom>
          <a:noFill/>
        </p:spPr>
        <p:txBody>
          <a:bodyPr wrap="square">
            <a:spAutoFit/>
          </a:bodyPr>
          <a:lstStyle/>
          <a:p>
            <a:r>
              <a:rPr lang="en-IN" sz="4000" dirty="0">
                <a:latin typeface="Times New Roman" panose="02020603050405020304" charset="0"/>
                <a:cs typeface="Times New Roman" panose="02020603050405020304" charset="0"/>
              </a:rPr>
              <a:t>Key Logger&amp; Security</a:t>
            </a:r>
            <a:endParaRPr lang="en-IN" sz="4000" dirty="0"/>
          </a:p>
        </p:txBody>
      </p:sp>
      <p:sp>
        <p:nvSpPr>
          <p:cNvPr id="5" name="TextBox 4">
            <a:extLst>
              <a:ext uri="{FF2B5EF4-FFF2-40B4-BE49-F238E27FC236}">
                <a16:creationId xmlns:a16="http://schemas.microsoft.com/office/drawing/2014/main" id="{071B240B-79F2-43AB-1A60-26E64E0C882D}"/>
              </a:ext>
            </a:extLst>
          </p:cNvPr>
          <p:cNvSpPr txBox="1"/>
          <p:nvPr/>
        </p:nvSpPr>
        <p:spPr>
          <a:xfrm>
            <a:off x="2171700" y="1443841"/>
            <a:ext cx="7848600" cy="3970318"/>
          </a:xfrm>
          <a:prstGeom prst="rect">
            <a:avLst/>
          </a:prstGeom>
          <a:noFill/>
        </p:spPr>
        <p:txBody>
          <a:bodyPr wrap="square">
            <a:spAutoFit/>
          </a:bodyPr>
          <a:lstStyle/>
          <a:p>
            <a:pPr algn="just"/>
            <a:r>
              <a:rPr lang="en-US" dirty="0">
                <a:latin typeface="Times New Roman" panose="02020603050405020304" charset="0"/>
                <a:cs typeface="Times New Roman" panose="02020603050405020304" charset="0"/>
              </a:rPr>
              <a:t>Keyloggers are a type of malicious software (malware) designed to record and capture every keystroke made on a computer's keyboard. They are often used by cybercriminals to steal sensitive information such as passwords, credit card numbers, and other personal data. Keyloggers can be hardware-based or software-based:</a:t>
            </a:r>
          </a:p>
          <a:p>
            <a:pPr algn="just"/>
            <a:endParaRPr lang="en-US"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Hardware Keyloggers:</a:t>
            </a:r>
            <a:r>
              <a:rPr lang="en-US" dirty="0">
                <a:latin typeface="Times New Roman" panose="02020603050405020304" charset="0"/>
                <a:cs typeface="Times New Roman" panose="02020603050405020304" charset="0"/>
              </a:rPr>
              <a:t> These are physical devices that are plugged into the keyboard or installed within the computer's hardware. They capture keystrokes directly from the keyboard.</a:t>
            </a:r>
          </a:p>
          <a:p>
            <a:pPr algn="just"/>
            <a:endParaRPr lang="en-US"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Software Keyloggers:</a:t>
            </a:r>
            <a:r>
              <a:rPr lang="en-US" dirty="0">
                <a:latin typeface="Times New Roman" panose="02020603050405020304" charset="0"/>
                <a:cs typeface="Times New Roman" panose="02020603050405020304" charset="0"/>
              </a:rPr>
              <a:t> These are programs that run silently in the background, recording keystrokes and sending the captured data to an attacker. They can be installed through malicious downloads, phishing emails, or exploit vulnerabilities in software.</a:t>
            </a:r>
          </a:p>
        </p:txBody>
      </p:sp>
    </p:spTree>
    <p:extLst>
      <p:ext uri="{BB962C8B-B14F-4D97-AF65-F5344CB8AC3E}">
        <p14:creationId xmlns:p14="http://schemas.microsoft.com/office/powerpoint/2010/main" val="106313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A2F950-B3C2-EB6A-22A6-45D45EF6CDF9}"/>
              </a:ext>
            </a:extLst>
          </p:cNvPr>
          <p:cNvSpPr txBox="1"/>
          <p:nvPr/>
        </p:nvSpPr>
        <p:spPr>
          <a:xfrm>
            <a:off x="1676400" y="762000"/>
            <a:ext cx="6093618" cy="769441"/>
          </a:xfrm>
          <a:prstGeom prst="rect">
            <a:avLst/>
          </a:prstGeom>
          <a:noFill/>
        </p:spPr>
        <p:txBody>
          <a:bodyPr wrap="square">
            <a:spAutoFit/>
          </a:bodyPr>
          <a:lstStyle/>
          <a:p>
            <a:r>
              <a:rPr lang="en-US" sz="4400" b="1" dirty="0"/>
              <a:t>AGENDA </a:t>
            </a:r>
            <a:endParaRPr lang="en-IN" sz="4400" b="1" dirty="0"/>
          </a:p>
        </p:txBody>
      </p:sp>
      <p:sp>
        <p:nvSpPr>
          <p:cNvPr id="7" name="TextBox 6">
            <a:extLst>
              <a:ext uri="{FF2B5EF4-FFF2-40B4-BE49-F238E27FC236}">
                <a16:creationId xmlns:a16="http://schemas.microsoft.com/office/drawing/2014/main" id="{539FF6DA-D191-8B1F-F9A4-AE7B85AF9860}"/>
              </a:ext>
            </a:extLst>
          </p:cNvPr>
          <p:cNvSpPr txBox="1"/>
          <p:nvPr/>
        </p:nvSpPr>
        <p:spPr>
          <a:xfrm>
            <a:off x="2590800" y="1828800"/>
            <a:ext cx="6093618" cy="3046988"/>
          </a:xfrm>
          <a:prstGeom prst="rect">
            <a:avLst/>
          </a:prstGeom>
          <a:noFill/>
        </p:spPr>
        <p:txBody>
          <a:bodyPr wrap="square">
            <a:spAutoFit/>
          </a:bodyPr>
          <a:lstStyle/>
          <a:p>
            <a:pPr marL="342900" indent="-342900">
              <a:buAutoNum type="arabicPeriod"/>
            </a:pPr>
            <a:r>
              <a:rPr lang="en-US" sz="2400" dirty="0">
                <a:latin typeface="Times New Roman" panose="02020603050405020304" charset="0"/>
                <a:cs typeface="Times New Roman" panose="02020603050405020304" charset="0"/>
              </a:rPr>
              <a:t>Problem statement</a:t>
            </a:r>
          </a:p>
          <a:p>
            <a:pPr marL="342900" indent="-342900">
              <a:buAutoNum type="arabicPeriod"/>
            </a:pPr>
            <a:r>
              <a:rPr lang="en-US" sz="2400" dirty="0">
                <a:latin typeface="Times New Roman" panose="02020603050405020304" charset="0"/>
                <a:cs typeface="Times New Roman" panose="02020603050405020304" charset="0"/>
              </a:rPr>
              <a:t>Project overview</a:t>
            </a:r>
          </a:p>
          <a:p>
            <a:pPr marL="342900" indent="-342900">
              <a:buAutoNum type="arabicPeriod"/>
            </a:pPr>
            <a:r>
              <a:rPr lang="en-US" sz="2400" dirty="0">
                <a:latin typeface="Times New Roman" panose="02020603050405020304" charset="0"/>
                <a:cs typeface="Times New Roman" panose="02020603050405020304" charset="0"/>
              </a:rPr>
              <a:t>Who are the end users?</a:t>
            </a:r>
          </a:p>
          <a:p>
            <a:pPr marL="342900" indent="-342900">
              <a:buAutoNum type="arabicPeriod"/>
            </a:pPr>
            <a:r>
              <a:rPr lang="en-US" sz="2400" dirty="0">
                <a:latin typeface="Times New Roman" panose="02020603050405020304" charset="0"/>
                <a:cs typeface="Times New Roman" panose="02020603050405020304" charset="0"/>
              </a:rPr>
              <a:t>Solution and its value proposition</a:t>
            </a:r>
          </a:p>
          <a:p>
            <a:pPr marL="342900" indent="-342900">
              <a:buAutoNum type="arabicPeriod"/>
            </a:pPr>
            <a:r>
              <a:rPr lang="en-US" sz="2400" dirty="0">
                <a:latin typeface="Times New Roman" panose="02020603050405020304" charset="0"/>
                <a:cs typeface="Times New Roman" panose="02020603050405020304" charset="0"/>
              </a:rPr>
              <a:t>The wow in your solution</a:t>
            </a:r>
          </a:p>
          <a:p>
            <a:pPr marL="342900" indent="-342900">
              <a:buAutoNum type="arabicPeriod"/>
            </a:pPr>
            <a:r>
              <a:rPr lang="en-US" sz="2400" dirty="0">
                <a:latin typeface="Times New Roman" panose="02020603050405020304" charset="0"/>
                <a:cs typeface="Times New Roman" panose="02020603050405020304" charset="0"/>
              </a:rPr>
              <a:t>Modelling</a:t>
            </a:r>
          </a:p>
          <a:p>
            <a:pPr marL="342900" indent="-342900">
              <a:buAutoNum type="arabicPeriod"/>
            </a:pPr>
            <a:r>
              <a:rPr lang="en-US" sz="2400" dirty="0">
                <a:latin typeface="Times New Roman" panose="02020603050405020304" charset="0"/>
                <a:cs typeface="Times New Roman" panose="02020603050405020304" charset="0"/>
              </a:rPr>
              <a:t>Results</a:t>
            </a:r>
          </a:p>
          <a:p>
            <a:pPr marL="342900" indent="-342900">
              <a:buAutoNum type="arabicPeriod"/>
            </a:pPr>
            <a:r>
              <a:rPr lang="en-US" sz="2400" dirty="0">
                <a:latin typeface="Times New Roman" panose="02020603050405020304" charset="0"/>
                <a:cs typeface="Times New Roman" panose="02020603050405020304" charset="0"/>
              </a:rPr>
              <a:t>Project Link</a:t>
            </a:r>
            <a:endParaRPr lang="en-IN" sz="2400" dirty="0"/>
          </a:p>
        </p:txBody>
      </p:sp>
      <p:pic>
        <p:nvPicPr>
          <p:cNvPr id="8" name="object 20">
            <a:extLst>
              <a:ext uri="{FF2B5EF4-FFF2-40B4-BE49-F238E27FC236}">
                <a16:creationId xmlns:a16="http://schemas.microsoft.com/office/drawing/2014/main" id="{CC7C3447-BC2A-20CF-D6D9-99B7C9D64BCB}"/>
              </a:ext>
            </a:extLst>
          </p:cNvPr>
          <p:cNvPicPr/>
          <p:nvPr/>
        </p:nvPicPr>
        <p:blipFill>
          <a:blip r:embed="rId2" cstate="print"/>
          <a:stretch>
            <a:fillRect/>
          </a:stretch>
        </p:blipFill>
        <p:spPr>
          <a:xfrm>
            <a:off x="685800" y="3657600"/>
            <a:ext cx="1733550" cy="3009898"/>
          </a:xfrm>
          <a:prstGeom prst="rect">
            <a:avLst/>
          </a:prstGeom>
        </p:spPr>
      </p:pic>
    </p:spTree>
    <p:extLst>
      <p:ext uri="{BB962C8B-B14F-4D97-AF65-F5344CB8AC3E}">
        <p14:creationId xmlns:p14="http://schemas.microsoft.com/office/powerpoint/2010/main" val="341733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352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ctrTitle"/>
          </p:nvPr>
        </p:nvSpPr>
        <p:spPr>
          <a:xfrm>
            <a:off x="834073" y="575057"/>
            <a:ext cx="5636895" cy="669925"/>
          </a:xfrm>
          <a:prstGeom prst="rect">
            <a:avLst/>
          </a:prstGeom>
        </p:spPr>
        <p:txBody>
          <a:bodyPr vert="horz" wrap="square" lIns="0" tIns="16510" rIns="0" bIns="0" rtlCol="0" anchor="ctr">
            <a:spAutoFit/>
          </a:bodyPr>
          <a:lstStyle/>
          <a:p>
            <a:pPr marL="12700">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Subtitle 10"/>
          <p:cNvSpPr>
            <a:spLocks noGrp="1"/>
          </p:cNvSpPr>
          <p:nvPr>
            <p:ph type="subTitle" idx="4"/>
          </p:nvPr>
        </p:nvSpPr>
        <p:spPr>
          <a:xfrm>
            <a:off x="1371601" y="1828802"/>
            <a:ext cx="8168005" cy="6210931"/>
          </a:xfrm>
        </p:spPr>
        <p:txBody>
          <a:bodyPr wrap="square"/>
          <a:lstStyle/>
          <a:p>
            <a:pPr algn="just">
              <a:buFont typeface="Wingdings" panose="05000000000000000000" charset="0"/>
              <a:buChar char="Ø"/>
            </a:pPr>
            <a:r>
              <a:rPr lang="en-US"/>
              <a:t>Keyloggers pose a significant threat to information security by covertly capturing keystrokes to steal sensitive information such as login credentials, financial data, and personal information. These malicious tools can be hardware-based or software-based and are often used by cybercriminals to gain unauthorized access to private accounts and systems. Despite existing security measures, keyloggers continue to evolve, making it challenging to detect and prevent their infiltration.</a:t>
            </a:r>
          </a:p>
          <a:p>
            <a:pPr indent="0" algn="just">
              <a:buNone/>
            </a:pPr>
            <a:endParaRPr lang="en-US"/>
          </a:p>
          <a:p>
            <a:pPr algn="just">
              <a:buFont typeface="Wingdings" panose="05000000000000000000" charset="0"/>
              <a:buChar char="Ø"/>
            </a:pPr>
            <a:r>
              <a:rPr lang="en-US"/>
              <a:t>The primary objective is to develop comprehensive and robust solutions that can effectively detect the presence of keyloggers, mitigate their impact, and enhance user awareness to prevent their installation. This involves the integration of advanced detection techniques, proactive security practices, and user education to safeguard sensitive information from being compromised by keylogger attacks.</a:t>
            </a:r>
          </a:p>
        </p:txBody>
      </p:sp>
      <p:sp>
        <p:nvSpPr>
          <p:cNvPr id="10" name="object 10"/>
          <p:cNvSpPr txBox="1">
            <a:spLocks noGrp="1"/>
          </p:cNvSpPr>
          <p:nvPr>
            <p:ph type="sldNum" sz="quarter" idx="7"/>
          </p:nvPr>
        </p:nvSpPr>
        <p:spPr>
          <a:xfrm>
            <a:off x="12877419" y="6473339"/>
            <a:ext cx="151129" cy="175895"/>
          </a:xfrm>
          <a:prstGeom prst="rect">
            <a:avLst/>
          </a:prstGeom>
        </p:spPr>
        <p:txBody>
          <a:bodyPr vert="horz" wrap="square" lIns="0" tIns="6985" rIns="0" bIns="0" rtlCol="0" anchor="ctr">
            <a:spAutoFit/>
          </a:bodyPr>
          <a:lstStyle/>
          <a:p>
            <a:pPr marL="38100">
              <a:spcBef>
                <a:spcPts val="55"/>
              </a:spcBef>
            </a:pPr>
            <a:fld id="{81D60167-4931-47E6-BA6A-407CBD079E47}" type="slidenum">
              <a:rPr spc="10" dirty="0"/>
              <a:pPr marL="38100">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2"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ctrTitle"/>
          </p:nvPr>
        </p:nvSpPr>
        <p:spPr>
          <a:xfrm>
            <a:off x="739776" y="829629"/>
            <a:ext cx="5263515" cy="669925"/>
          </a:xfrm>
          <a:prstGeom prst="rect">
            <a:avLst/>
          </a:prstGeom>
        </p:spPr>
        <p:txBody>
          <a:bodyPr vert="horz" wrap="square" lIns="0" tIns="16510" rIns="0" bIns="0" rtlCol="0" anchor="ctr">
            <a:spAutoFit/>
          </a:bodyPr>
          <a:lstStyle/>
          <a:p>
            <a:pPr marL="12700">
              <a:spcBef>
                <a:spcPts val="130"/>
              </a:spcBef>
              <a:tabLst>
                <a:tab pos="2642870" algn="l"/>
              </a:tabLst>
            </a:pPr>
            <a:r>
              <a:rPr sz="4250" spc="5" dirty="0"/>
              <a:t>PROJECT</a:t>
            </a:r>
            <a:r>
              <a:rPr lang="en-IN" sz="4250" spc="5" dirty="0"/>
              <a:t> </a:t>
            </a:r>
            <a:r>
              <a:rPr sz="4250" spc="-20" dirty="0"/>
              <a:t>OVERVIEW</a:t>
            </a:r>
            <a:endParaRPr sz="4250"/>
          </a:p>
        </p:txBody>
      </p:sp>
      <p:sp>
        <p:nvSpPr>
          <p:cNvPr id="11" name="Subtitle 10"/>
          <p:cNvSpPr>
            <a:spLocks noGrp="1"/>
          </p:cNvSpPr>
          <p:nvPr>
            <p:ph type="subTitle" idx="4"/>
          </p:nvPr>
        </p:nvSpPr>
        <p:spPr>
          <a:xfrm>
            <a:off x="1143000" y="1600200"/>
            <a:ext cx="8009890" cy="6386364"/>
          </a:xfrm>
        </p:spPr>
        <p:txBody>
          <a:bodyPr wrap="square"/>
          <a:lstStyle/>
          <a:p>
            <a:pPr algn="just"/>
            <a:r>
              <a:rPr lang="en-US" sz="2000" b="1">
                <a:latin typeface="Times New Roman" panose="02020603050405020304" charset="0"/>
                <a:cs typeface="Times New Roman" panose="02020603050405020304" charset="0"/>
              </a:rPr>
              <a:t>Objective:</a:t>
            </a:r>
          </a:p>
          <a:p>
            <a:pPr algn="just"/>
            <a:r>
              <a:rPr lang="en-US">
                <a:latin typeface="Times New Roman" panose="02020603050405020304" charset="0"/>
                <a:cs typeface="Times New Roman" panose="02020603050405020304" charset="0"/>
              </a:rPr>
              <a:t>Develop solutions to identify, mitigate, and prevent keylogger attacks, protecting sensitive information.</a:t>
            </a:r>
          </a:p>
          <a:p>
            <a:pPr algn="just"/>
            <a:endParaRPr lang="en-US" sz="2000" b="1">
              <a:latin typeface="Times New Roman" panose="02020603050405020304" charset="0"/>
              <a:cs typeface="Times New Roman" panose="02020603050405020304" charset="0"/>
            </a:endParaRPr>
          </a:p>
          <a:p>
            <a:pPr algn="just"/>
            <a:r>
              <a:rPr lang="en-US" sz="2000" b="1">
                <a:latin typeface="Times New Roman" panose="02020603050405020304" charset="0"/>
                <a:cs typeface="Times New Roman" panose="02020603050405020304" charset="0"/>
              </a:rPr>
              <a:t>Key Components:</a:t>
            </a:r>
          </a:p>
          <a:p>
            <a:pPr marL="342900" indent="-342900" algn="just">
              <a:buFont typeface="+mj-lt"/>
              <a:buAutoNum type="arabicPeriod"/>
            </a:pPr>
            <a:r>
              <a:rPr lang="en-US" b="1">
                <a:latin typeface="Times New Roman" panose="02020603050405020304" charset="0"/>
                <a:cs typeface="Times New Roman" panose="02020603050405020304" charset="0"/>
              </a:rPr>
              <a:t>Detection Mechanisms:</a:t>
            </a:r>
            <a:r>
              <a:rPr lang="en-US">
                <a:latin typeface="Times New Roman" panose="02020603050405020304" charset="0"/>
                <a:cs typeface="Times New Roman" panose="02020603050405020304" charset="0"/>
              </a:rPr>
              <a:t> Enhance antivirus software, use machine learning for behavioral analysis, and detect hardware keyloggers.</a:t>
            </a:r>
          </a:p>
          <a:p>
            <a:pPr marL="342900" indent="-342900" algn="just">
              <a:buFont typeface="+mj-lt"/>
              <a:buAutoNum type="arabicPeriod"/>
            </a:pPr>
            <a:r>
              <a:rPr lang="en-US" b="1">
                <a:latin typeface="Times New Roman" panose="02020603050405020304" charset="0"/>
                <a:cs typeface="Times New Roman" panose="02020603050405020304" charset="0"/>
              </a:rPr>
              <a:t>Preventive Measures:</a:t>
            </a:r>
            <a:r>
              <a:rPr lang="en-US">
                <a:latin typeface="Times New Roman" panose="02020603050405020304" charset="0"/>
                <a:cs typeface="Times New Roman" panose="02020603050405020304" charset="0"/>
              </a:rPr>
              <a:t> Regular software updates, firewall configurations, and secure authentication with 2FA and password managers.</a:t>
            </a:r>
          </a:p>
          <a:p>
            <a:pPr marL="342900" indent="-342900" algn="just">
              <a:buFont typeface="+mj-lt"/>
              <a:buAutoNum type="arabicPeriod"/>
            </a:pPr>
            <a:r>
              <a:rPr lang="en-US" b="1">
                <a:latin typeface="Times New Roman" panose="02020603050405020304" charset="0"/>
                <a:cs typeface="Times New Roman" panose="02020603050405020304" charset="0"/>
              </a:rPr>
              <a:t>User Education:</a:t>
            </a:r>
            <a:r>
              <a:rPr lang="en-US">
                <a:latin typeface="Times New Roman" panose="02020603050405020304" charset="0"/>
                <a:cs typeface="Times New Roman" panose="02020603050405020304" charset="0"/>
              </a:rPr>
              <a:t> Conduct training programs and awareness campaigns on phishing and safe practices.</a:t>
            </a:r>
          </a:p>
          <a:p>
            <a:pPr marL="342900" indent="-342900" algn="just">
              <a:buFont typeface="+mj-lt"/>
              <a:buAutoNum type="arabicPeriod"/>
            </a:pPr>
            <a:r>
              <a:rPr lang="en-US" b="1">
                <a:latin typeface="Times New Roman" panose="02020603050405020304" charset="0"/>
                <a:cs typeface="Times New Roman" panose="02020603050405020304" charset="0"/>
              </a:rPr>
              <a:t>Response Protocols:</a:t>
            </a:r>
            <a:r>
              <a:rPr lang="en-US">
                <a:latin typeface="Times New Roman" panose="02020603050405020304" charset="0"/>
                <a:cs typeface="Times New Roman" panose="02020603050405020304" charset="0"/>
              </a:rPr>
              <a:t> Implement incident response plans, continuous monitoring, and regular security audits.</a:t>
            </a:r>
          </a:p>
        </p:txBody>
      </p:sp>
      <p:sp>
        <p:nvSpPr>
          <p:cNvPr id="10" name="object 10"/>
          <p:cNvSpPr txBox="1">
            <a:spLocks noGrp="1"/>
          </p:cNvSpPr>
          <p:nvPr>
            <p:ph type="sldNum" sz="quarter" idx="7"/>
          </p:nvPr>
        </p:nvSpPr>
        <p:spPr>
          <a:xfrm>
            <a:off x="12877419" y="6473339"/>
            <a:ext cx="151129" cy="175895"/>
          </a:xfrm>
          <a:prstGeom prst="rect">
            <a:avLst/>
          </a:prstGeom>
        </p:spPr>
        <p:txBody>
          <a:bodyPr vert="horz" wrap="square" lIns="0" tIns="6985" rIns="0" bIns="0" rtlCol="0" anchor="ctr">
            <a:spAutoFit/>
          </a:bodyPr>
          <a:lstStyle/>
          <a:p>
            <a:pPr marL="38100">
              <a:spcBef>
                <a:spcPts val="55"/>
              </a:spcBef>
            </a:pPr>
            <a:fld id="{81D60167-4931-47E6-BA6A-407CBD079E47}" type="slidenum">
              <a:rPr spc="10" dirty="0"/>
              <a:pPr marL="38100">
                <a:spcBef>
                  <a:spcPts val="55"/>
                </a:spcBef>
              </a:pPr>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txBox="1">
            <a:spLocks noGrp="1"/>
          </p:cNvSpPr>
          <p:nvPr>
            <p:ph type="ctrTitle"/>
          </p:nvPr>
        </p:nvSpPr>
        <p:spPr>
          <a:xfrm>
            <a:off x="1143255" y="609347"/>
            <a:ext cx="5800851" cy="508635"/>
          </a:xfrm>
          <a:prstGeom prst="rect">
            <a:avLst/>
          </a:prstGeom>
        </p:spPr>
        <p:txBody>
          <a:bodyPr vert="horz" wrap="square" lIns="0" tIns="16510" rIns="0" bIns="0" rtlCol="0" anchor="ctr">
            <a:spAutoFit/>
          </a:bodyPr>
          <a:lstStyle/>
          <a:p>
            <a:pPr marL="12700">
              <a:spcBef>
                <a:spcPts val="130"/>
              </a:spcBef>
            </a:pPr>
            <a:r>
              <a:rPr spc="25" dirty="0"/>
              <a:t>W</a:t>
            </a:r>
            <a:r>
              <a:rPr spc="-20" dirty="0"/>
              <a:t>H</a:t>
            </a:r>
            <a:r>
              <a:rPr spc="20" dirty="0"/>
              <a:t>O</a:t>
            </a:r>
            <a:r>
              <a:rPr spc="-235" dirty="0"/>
              <a:t> </a:t>
            </a:r>
            <a:r>
              <a:rPr spc="-10" dirty="0"/>
              <a:t>AR</a:t>
            </a:r>
            <a:r>
              <a:rPr spc="15" dirty="0"/>
              <a:t>E</a:t>
            </a:r>
            <a:r>
              <a:rPr spc="-35" dirty="0"/>
              <a:t> </a:t>
            </a:r>
            <a:r>
              <a:rPr spc="-10" dirty="0"/>
              <a:t>T</a:t>
            </a:r>
            <a:r>
              <a:rPr spc="-15" dirty="0"/>
              <a:t>H</a:t>
            </a:r>
            <a:r>
              <a:rPr spc="15" dirty="0"/>
              <a:t>E</a:t>
            </a:r>
            <a:r>
              <a:rPr spc="-35" dirty="0"/>
              <a:t> </a:t>
            </a:r>
            <a:r>
              <a:rPr spc="-20" dirty="0"/>
              <a:t>E</a:t>
            </a:r>
            <a:r>
              <a:rPr spc="30" dirty="0"/>
              <a:t>N</a:t>
            </a:r>
            <a:r>
              <a:rPr spc="15" dirty="0"/>
              <a:t>D</a:t>
            </a:r>
            <a:r>
              <a:rPr spc="-45" dirty="0"/>
              <a:t> </a:t>
            </a:r>
            <a:r>
              <a:rPr dirty="0"/>
              <a:t>U</a:t>
            </a:r>
            <a:r>
              <a:rPr spc="10" dirty="0"/>
              <a:t>S</a:t>
            </a:r>
            <a:r>
              <a:rPr spc="-25" dirty="0"/>
              <a:t>E</a:t>
            </a:r>
            <a:r>
              <a:rPr spc="-10" dirty="0"/>
              <a:t>R</a:t>
            </a:r>
            <a:r>
              <a:rPr spc="5" dirty="0"/>
              <a:t>S?</a:t>
            </a:r>
            <a:endParaRPr/>
          </a:p>
        </p:txBody>
      </p:sp>
      <p:sp>
        <p:nvSpPr>
          <p:cNvPr id="10" name="Subtitle 9"/>
          <p:cNvSpPr>
            <a:spLocks noGrp="1"/>
          </p:cNvSpPr>
          <p:nvPr>
            <p:ph type="subTitle" idx="4"/>
          </p:nvPr>
        </p:nvSpPr>
        <p:spPr>
          <a:xfrm>
            <a:off x="1276351" y="1219202"/>
            <a:ext cx="8355965" cy="4681855"/>
          </a:xfrm>
        </p:spPr>
        <p:txBody>
          <a:bodyPr>
            <a:noAutofit/>
          </a:bodyPr>
          <a:lstStyle/>
          <a:p>
            <a:pPr algn="just"/>
            <a:r>
              <a:rPr lang="en-US" b="1" dirty="0">
                <a:latin typeface="Times New Roman" panose="02020603050405020304" charset="0"/>
                <a:cs typeface="Times New Roman" panose="02020603050405020304" charset="0"/>
              </a:rPr>
              <a:t>Cybercriminals:</a:t>
            </a:r>
            <a:r>
              <a:rPr lang="en-US" dirty="0">
                <a:latin typeface="Times New Roman" panose="02020603050405020304" charset="0"/>
                <a:cs typeface="Times New Roman" panose="02020603050405020304" charset="0"/>
              </a:rPr>
              <a:t> The primary end users, using keyloggers to steal sensitive information such as login credentials, credit card numbers, and personal data for financial gain or identity theft.</a:t>
            </a:r>
          </a:p>
          <a:p>
            <a:pPr algn="just"/>
            <a:endParaRPr lang="en-US"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Industrial Spies:</a:t>
            </a:r>
            <a:r>
              <a:rPr lang="en-US" dirty="0">
                <a:latin typeface="Times New Roman" panose="02020603050405020304" charset="0"/>
                <a:cs typeface="Times New Roman" panose="02020603050405020304" charset="0"/>
              </a:rPr>
              <a:t> Individuals or entities using keyloggers to gather confidential business information, trade secrets, and competitive intelligence from rival companies.</a:t>
            </a:r>
          </a:p>
          <a:p>
            <a:pPr algn="just"/>
            <a:endParaRPr lang="en-US"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Disgruntled Employees:</a:t>
            </a:r>
            <a:r>
              <a:rPr lang="en-US" dirty="0">
                <a:latin typeface="Times New Roman" panose="02020603050405020304" charset="0"/>
                <a:cs typeface="Times New Roman" panose="02020603050405020304" charset="0"/>
              </a:rPr>
              <a:t> Employees who may use keyloggers to collect sensitive information from their employers for sabotage, theft, or personal revenge.</a:t>
            </a:r>
          </a:p>
          <a:p>
            <a:pPr algn="just"/>
            <a:endParaRPr lang="en-US"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Governments and Intelligence Agencies: </a:t>
            </a:r>
            <a:r>
              <a:rPr lang="en-US" dirty="0">
                <a:latin typeface="Times New Roman" panose="02020603050405020304" charset="0"/>
                <a:cs typeface="Times New Roman" panose="02020603050405020304" charset="0"/>
              </a:rPr>
              <a:t>Entities using keyloggers for surveillance and intelligence gathering on individuals or groups of interest, both domestically and internationally.</a:t>
            </a:r>
          </a:p>
          <a:p>
            <a:pPr algn="just"/>
            <a:endParaRPr lang="en-US"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Private Investigators: </a:t>
            </a:r>
            <a:r>
              <a:rPr lang="en-US" dirty="0">
                <a:latin typeface="Times New Roman" panose="02020603050405020304" charset="0"/>
                <a:cs typeface="Times New Roman" panose="02020603050405020304" charset="0"/>
              </a:rPr>
              <a:t>Individuals who might use keyloggers in investigations to monitor and gather evidence on suspects, often in cases of fraud, infidelity, or other personal matters.</a:t>
            </a:r>
          </a:p>
          <a:p>
            <a:pPr algn="just"/>
            <a:endParaRPr lang="en-US" dirty="0">
              <a:latin typeface="Times New Roman" panose="02020603050405020304" charset="0"/>
              <a:cs typeface="Times New Roman" panose="02020603050405020304" charset="0"/>
            </a:endParaRPr>
          </a:p>
        </p:txBody>
      </p:sp>
      <p:sp>
        <p:nvSpPr>
          <p:cNvPr id="8" name="object 8"/>
          <p:cNvSpPr txBox="1">
            <a:spLocks noGrp="1"/>
          </p:cNvSpPr>
          <p:nvPr>
            <p:ph type="sldNum" sz="quarter" idx="7"/>
          </p:nvPr>
        </p:nvSpPr>
        <p:spPr>
          <a:xfrm>
            <a:off x="12877419" y="6473339"/>
            <a:ext cx="151129" cy="175895"/>
          </a:xfrm>
          <a:prstGeom prst="rect">
            <a:avLst/>
          </a:prstGeom>
        </p:spPr>
        <p:txBody>
          <a:bodyPr vert="horz" wrap="square" lIns="0" tIns="6985" rIns="0" bIns="0" rtlCol="0" anchor="ctr">
            <a:spAutoFit/>
          </a:bodyPr>
          <a:lstStyle/>
          <a:p>
            <a:pPr marL="38100">
              <a:spcBef>
                <a:spcPts val="55"/>
              </a:spcBef>
            </a:pPr>
            <a:fld id="{81D60167-4931-47E6-BA6A-407CBD079E47}" type="slidenum">
              <a:rPr spc="10" dirty="0"/>
              <a:pPr marL="38100">
                <a:spcBef>
                  <a:spcPts val="55"/>
                </a:spcBef>
              </a:pPr>
              <a:t>6</a:t>
            </a:fld>
            <a:endParaRPr spc="10" dirty="0"/>
          </a:p>
        </p:txBody>
      </p:sp>
      <p:sp>
        <p:nvSpPr>
          <p:cNvPr id="4" name="object 4"/>
          <p:cNvSpPr/>
          <p:nvPr/>
        </p:nvSpPr>
        <p:spPr>
          <a:xfrm>
            <a:off x="9353552"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3839" y="736917"/>
            <a:ext cx="1964055" cy="2496185"/>
          </a:xfrm>
          <a:prstGeom prst="rect">
            <a:avLst/>
          </a:prstGeom>
        </p:spPr>
      </p:pic>
      <p:sp>
        <p:nvSpPr>
          <p:cNvPr id="6" name="object 6"/>
          <p:cNvSpPr txBox="1">
            <a:spLocks noGrp="1"/>
          </p:cNvSpPr>
          <p:nvPr>
            <p:ph type="ctrTitle"/>
          </p:nvPr>
        </p:nvSpPr>
        <p:spPr>
          <a:xfrm>
            <a:off x="247652" y="136525"/>
            <a:ext cx="9763125" cy="567055"/>
          </a:xfrm>
          <a:prstGeom prst="rect">
            <a:avLst/>
          </a:prstGeom>
        </p:spPr>
        <p:txBody>
          <a:bodyPr vert="horz" wrap="square" lIns="0" tIns="13335" rIns="0" bIns="0" rtlCol="0" anchor="ctr">
            <a:spAutoFit/>
          </a:bodyPr>
          <a:lstStyle/>
          <a:p>
            <a:pPr marL="12700">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Subtitle 9"/>
          <p:cNvSpPr>
            <a:spLocks noGrp="1"/>
          </p:cNvSpPr>
          <p:nvPr>
            <p:ph type="subTitle" idx="4"/>
          </p:nvPr>
        </p:nvSpPr>
        <p:spPr>
          <a:xfrm>
            <a:off x="2181223" y="613414"/>
            <a:ext cx="7113270" cy="4630418"/>
          </a:xfrm>
        </p:spPr>
        <p:txBody>
          <a:bodyPr wrap="square">
            <a:noAutofit/>
          </a:bodyPr>
          <a:lstStyle/>
          <a:p>
            <a:pPr algn="just"/>
            <a:r>
              <a:rPr lang="en-US" dirty="0"/>
              <a:t>The Keylogger Detection and Prevention Project offers a comprehensive security framework designed to detect, prevent, and respond to keylogger threats. The solution encompasses the following components:</a:t>
            </a:r>
          </a:p>
          <a:p>
            <a:pPr algn="just"/>
            <a:endParaRPr lang="en-US" dirty="0"/>
          </a:p>
          <a:p>
            <a:pPr algn="just"/>
            <a:r>
              <a:rPr lang="en-US" b="1" dirty="0"/>
              <a:t>Enhanced Detection Mechanisms:</a:t>
            </a:r>
          </a:p>
          <a:p>
            <a:pPr marL="342900" indent="-342900" algn="just">
              <a:buAutoNum type="arabicPeriod"/>
            </a:pPr>
            <a:r>
              <a:rPr lang="en-US" dirty="0"/>
              <a:t>Advanced Antivirus and Anti-malware</a:t>
            </a:r>
          </a:p>
          <a:p>
            <a:pPr marL="342900" indent="-342900" algn="just">
              <a:buAutoNum type="arabicPeriod"/>
            </a:pPr>
            <a:r>
              <a:rPr lang="en-US" dirty="0"/>
              <a:t>Behavioral Analysis Tools</a:t>
            </a:r>
          </a:p>
          <a:p>
            <a:pPr marL="342900" indent="-342900" algn="just">
              <a:buAutoNum type="arabicPeriod"/>
            </a:pPr>
            <a:r>
              <a:rPr lang="en-US" dirty="0"/>
              <a:t>Hardware Scanning Tools</a:t>
            </a:r>
          </a:p>
          <a:p>
            <a:pPr algn="just"/>
            <a:r>
              <a:rPr lang="en-US" b="1" dirty="0"/>
              <a:t>Enhanced Security:</a:t>
            </a:r>
            <a:r>
              <a:rPr lang="en-US" dirty="0"/>
              <a:t> Comprehensive detection and prevention mechanisms significantly reduce the risk of keylogger attacks, protecting sensitive information from unauthorized access.</a:t>
            </a:r>
          </a:p>
          <a:p>
            <a:pPr algn="just"/>
            <a:r>
              <a:rPr lang="en-US" b="1" dirty="0"/>
              <a:t>Proactive Protection: </a:t>
            </a:r>
            <a:r>
              <a:rPr lang="en-US" dirty="0"/>
              <a:t>Regular updates, firewalls, and secure authentication practices ensure systems are resilient against evolving keylogger threats.</a:t>
            </a:r>
          </a:p>
          <a:p>
            <a:pPr algn="just"/>
            <a:r>
              <a:rPr lang="en-US" b="1" dirty="0"/>
              <a:t>User Empowerment:</a:t>
            </a:r>
            <a:r>
              <a:rPr lang="en-US" dirty="0"/>
              <a:t> Through education and training, users become the first line of defense, able to recognize and avoid potential keylogger installations.</a:t>
            </a:r>
          </a:p>
        </p:txBody>
      </p:sp>
      <p:sp>
        <p:nvSpPr>
          <p:cNvPr id="9" name="object 9"/>
          <p:cNvSpPr txBox="1">
            <a:spLocks noGrp="1"/>
          </p:cNvSpPr>
          <p:nvPr>
            <p:ph type="sldNum" sz="quarter" idx="7"/>
          </p:nvPr>
        </p:nvSpPr>
        <p:spPr>
          <a:xfrm>
            <a:off x="12877419" y="6473339"/>
            <a:ext cx="151129" cy="175895"/>
          </a:xfrm>
          <a:prstGeom prst="rect">
            <a:avLst/>
          </a:prstGeom>
        </p:spPr>
        <p:txBody>
          <a:bodyPr vert="horz" wrap="square" lIns="0" tIns="6985" rIns="0" bIns="0" rtlCol="0" anchor="ctr">
            <a:spAutoFit/>
          </a:bodyPr>
          <a:lstStyle/>
          <a:p>
            <a:pPr marL="38100">
              <a:spcBef>
                <a:spcPts val="55"/>
              </a:spcBef>
            </a:pPr>
            <a:fld id="{81D60167-4931-47E6-BA6A-407CBD079E47}" type="slidenum">
              <a:rPr spc="10" dirty="0"/>
              <a:pPr marL="38100">
                <a:spcBef>
                  <a:spcPts val="55"/>
                </a:spcBef>
              </a:pPr>
              <a:t>7</a:t>
            </a:fld>
            <a:endParaRPr spc="10" dirty="0"/>
          </a:p>
        </p:txBody>
      </p:sp>
      <p:sp>
        <p:nvSpPr>
          <p:cNvPr id="3" name="object 3"/>
          <p:cNvSpPr/>
          <p:nvPr/>
        </p:nvSpPr>
        <p:spPr>
          <a:xfrm>
            <a:off x="9982200" y="5410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829802" y="617220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739776" y="654940"/>
            <a:ext cx="7543165" cy="669925"/>
          </a:xfrm>
          <a:prstGeom prst="rect">
            <a:avLst/>
          </a:prstGeom>
        </p:spPr>
        <p:txBody>
          <a:bodyPr vert="horz" wrap="square" lIns="0" tIns="16510" rIns="0" bIns="0" rtlCol="0" anchor="ctr">
            <a:spAutoFit/>
          </a:bodyPr>
          <a:lstStyle/>
          <a:p>
            <a:pPr marL="12700">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Subtitle 8"/>
          <p:cNvSpPr>
            <a:spLocks noGrp="1"/>
          </p:cNvSpPr>
          <p:nvPr>
            <p:ph type="subTitle" idx="4"/>
          </p:nvPr>
        </p:nvSpPr>
        <p:spPr>
          <a:xfrm>
            <a:off x="929006" y="1447800"/>
            <a:ext cx="8357235" cy="4613910"/>
          </a:xfrm>
        </p:spPr>
        <p:txBody>
          <a:bodyPr>
            <a:noAutofit/>
          </a:bodyPr>
          <a:lstStyle/>
          <a:p>
            <a:pPr marL="342900" indent="-342900" algn="just">
              <a:buAutoNum type="arabicPeriod"/>
            </a:pPr>
            <a:r>
              <a:rPr lang="en-US" b="1">
                <a:latin typeface="Times New Roman" panose="02020603050405020304" charset="0"/>
                <a:cs typeface="Times New Roman" panose="02020603050405020304" charset="0"/>
              </a:rPr>
              <a:t>AI-Powered Behavioral Analysis:</a:t>
            </a:r>
          </a:p>
          <a:p>
            <a:pPr marL="342900" indent="-342900" algn="just">
              <a:buAutoNum type="arabicPeriod"/>
            </a:pPr>
            <a:endParaRPr lang="en-US" b="1">
              <a:latin typeface="Times New Roman" panose="02020603050405020304" charset="0"/>
              <a:cs typeface="Times New Roman" panose="02020603050405020304" charset="0"/>
            </a:endParaRPr>
          </a:p>
          <a:p>
            <a:pPr lvl="1" algn="just"/>
            <a:r>
              <a:rPr lang="en-US" b="1">
                <a:latin typeface="Times New Roman" panose="02020603050405020304" charset="0"/>
                <a:cs typeface="Times New Roman" panose="02020603050405020304" charset="0"/>
              </a:rPr>
              <a:t>Cutting-Edge Machine Learning:</a:t>
            </a:r>
            <a:r>
              <a:rPr lang="en-US">
                <a:latin typeface="Times New Roman" panose="02020603050405020304" charset="0"/>
                <a:cs typeface="Times New Roman" panose="02020603050405020304" charset="0"/>
              </a:rPr>
              <a:t> Our solution leverages advanced machine learning algorithms to detect even the most sophisticated keyloggers by analyzing user behavior and identifying anomalies that traditional methods might miss.</a:t>
            </a:r>
          </a:p>
          <a:p>
            <a:pPr lvl="1" algn="just"/>
            <a:r>
              <a:rPr lang="en-US" b="1">
                <a:latin typeface="Times New Roman" panose="02020603050405020304" charset="0"/>
                <a:cs typeface="Times New Roman" panose="02020603050405020304" charset="0"/>
              </a:rPr>
              <a:t>Adaptive Detection:</a:t>
            </a:r>
            <a:r>
              <a:rPr lang="en-US">
                <a:latin typeface="Times New Roman" panose="02020603050405020304" charset="0"/>
                <a:cs typeface="Times New Roman" panose="02020603050405020304" charset="0"/>
              </a:rPr>
              <a:t> The AI continually learns and adapts to new keylogger tactics, ensuring up-to-date protection against evolving threats.</a:t>
            </a:r>
          </a:p>
          <a:p>
            <a:pPr algn="just"/>
            <a:endParaRPr lang="en-US">
              <a:latin typeface="Times New Roman" panose="02020603050405020304" charset="0"/>
              <a:cs typeface="Times New Roman" panose="02020603050405020304" charset="0"/>
            </a:endParaRPr>
          </a:p>
          <a:p>
            <a:pPr indent="0" algn="just">
              <a:buNone/>
            </a:pPr>
            <a:r>
              <a:rPr lang="en-IN" altLang="en-US" b="1">
                <a:latin typeface="Times New Roman" panose="02020603050405020304" charset="0"/>
                <a:cs typeface="Times New Roman" panose="02020603050405020304" charset="0"/>
              </a:rPr>
              <a:t> 2.  </a:t>
            </a:r>
            <a:r>
              <a:rPr lang="en-US" b="1">
                <a:latin typeface="Times New Roman" panose="02020603050405020304" charset="0"/>
                <a:cs typeface="Times New Roman" panose="02020603050405020304" charset="0"/>
              </a:rPr>
              <a:t>Holistic Protection Suite:</a:t>
            </a:r>
          </a:p>
          <a:p>
            <a:pPr algn="just"/>
            <a:endParaRPr lang="en-US" b="1">
              <a:latin typeface="Times New Roman" panose="02020603050405020304" charset="0"/>
              <a:cs typeface="Times New Roman" panose="02020603050405020304" charset="0"/>
            </a:endParaRPr>
          </a:p>
          <a:p>
            <a:pPr lvl="1" algn="just"/>
            <a:r>
              <a:rPr lang="en-US" b="1">
                <a:latin typeface="Times New Roman" panose="02020603050405020304" charset="0"/>
                <a:cs typeface="Times New Roman" panose="02020603050405020304" charset="0"/>
              </a:rPr>
              <a:t>Multi-Layered Defense:</a:t>
            </a:r>
            <a:r>
              <a:rPr lang="en-US">
                <a:latin typeface="Times New Roman" panose="02020603050405020304" charset="0"/>
                <a:cs typeface="Times New Roman" panose="02020603050405020304" charset="0"/>
              </a:rPr>
              <a:t> Combining hardware scanning tools, enhanced antivirus, and firewall configurations, our solution offers comprehensive protection from both hardware and software keyloggers.</a:t>
            </a:r>
          </a:p>
          <a:p>
            <a:pPr lvl="1" algn="just"/>
            <a:r>
              <a:rPr lang="en-US" b="1">
                <a:latin typeface="Times New Roman" panose="02020603050405020304" charset="0"/>
                <a:cs typeface="Times New Roman" panose="02020603050405020304" charset="0"/>
              </a:rPr>
              <a:t>Zero-Day Threat Mitigation: </a:t>
            </a:r>
            <a:r>
              <a:rPr lang="en-US">
                <a:latin typeface="Times New Roman" panose="02020603050405020304" charset="0"/>
                <a:cs typeface="Times New Roman" panose="02020603050405020304" charset="0"/>
              </a:rPr>
              <a:t>Our proactive approach includes the ability to detect and neutralize unknown and emerging keylogger threats before they can cause harm.</a:t>
            </a: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2"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57412" y="3146425"/>
            <a:ext cx="2407285" cy="3253740"/>
          </a:xfrm>
          <a:prstGeom prst="rect">
            <a:avLst/>
          </a:prstGeom>
        </p:spPr>
      </p:pic>
      <p:sp>
        <p:nvSpPr>
          <p:cNvPr id="8" name="object 8"/>
          <p:cNvSpPr txBox="1"/>
          <p:nvPr/>
        </p:nvSpPr>
        <p:spPr>
          <a:xfrm>
            <a:off x="12801218" y="6473339"/>
            <a:ext cx="228600" cy="175895"/>
          </a:xfrm>
          <a:prstGeom prst="rect">
            <a:avLst/>
          </a:prstGeom>
        </p:spPr>
        <p:txBody>
          <a:bodyPr vert="horz" wrap="square" lIns="0" tIns="6985" rIns="0" bIns="0" rtlCol="0">
            <a:spAutoFit/>
          </a:bodyPr>
          <a:lstStyle/>
          <a:p>
            <a:pPr marL="38100">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spcBef>
                  <a:spcPts val="55"/>
                </a:spcBef>
              </a:p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7"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2"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6" y="1166497"/>
            <a:ext cx="8514715" cy="5200015"/>
          </a:xfrm>
          <a:prstGeom prst="rect">
            <a:avLst/>
          </a:prstGeom>
        </p:spPr>
        <p:txBody>
          <a:bodyPr vert="horz" wrap="square" lIns="0" tIns="12700" rIns="0" bIns="0" rtlCol="0">
            <a:noAutofit/>
          </a:bodyPr>
          <a:lstStyle/>
          <a:p>
            <a:pPr marL="12700" algn="just">
              <a:spcBef>
                <a:spcPts val="100"/>
              </a:spcBef>
            </a:pPr>
            <a:r>
              <a:rPr b="1" dirty="0">
                <a:latin typeface="Times New Roman" panose="02020603050405020304" charset="0"/>
                <a:cs typeface="Times New Roman" panose="02020603050405020304" charset="0"/>
              </a:rPr>
              <a:t>Machine Learning-Based Behavioral Analysis:</a:t>
            </a:r>
          </a:p>
          <a:p>
            <a:pPr marL="12700" algn="just">
              <a:spcBef>
                <a:spcPts val="100"/>
              </a:spcBef>
            </a:pPr>
            <a:endParaRPr dirty="0">
              <a:latin typeface="Times New Roman" panose="02020603050405020304" charset="0"/>
              <a:cs typeface="Times New Roman" panose="02020603050405020304" charset="0"/>
            </a:endParaRPr>
          </a:p>
          <a:p>
            <a:pPr marL="298450" indent="-285750" algn="just">
              <a:spcBef>
                <a:spcPts val="100"/>
              </a:spcBef>
              <a:buFont typeface="Arial" panose="020B0604020202020204" pitchFamily="34" charset="0"/>
              <a:buChar char="•"/>
            </a:pPr>
            <a:r>
              <a:rPr b="1" dirty="0">
                <a:latin typeface="Times New Roman" panose="02020603050405020304" charset="0"/>
                <a:cs typeface="Times New Roman" panose="02020603050405020304" charset="0"/>
              </a:rPr>
              <a:t>Data Collection:</a:t>
            </a:r>
            <a:r>
              <a:rPr dirty="0">
                <a:latin typeface="Times New Roman" panose="02020603050405020304" charset="0"/>
                <a:cs typeface="Times New Roman" panose="02020603050405020304" charset="0"/>
              </a:rPr>
              <a:t> Aggregates data on normal user behaviors </a:t>
            </a:r>
            <a:r>
              <a:rPr lang="en-US" dirty="0">
                <a:latin typeface="Times New Roman" panose="02020603050405020304" charset="0"/>
                <a:cs typeface="Times New Roman" panose="02020603050405020304" charset="0"/>
              </a:rPr>
              <a:t> and</a:t>
            </a:r>
            <a:r>
              <a:rPr dirty="0">
                <a:latin typeface="Times New Roman" panose="02020603050405020304" charset="0"/>
                <a:cs typeface="Times New Roman" panose="02020603050405020304" charset="0"/>
              </a:rPr>
              <a:t> keylogger patterns from keystroke dynamics, application usage, and network traffic.</a:t>
            </a:r>
          </a:p>
          <a:p>
            <a:pPr marL="298450" indent="-285750" algn="just">
              <a:spcBef>
                <a:spcPts val="100"/>
              </a:spcBef>
              <a:buFont typeface="Arial" panose="020B0604020202020204" pitchFamily="34" charset="0"/>
              <a:buChar char="•"/>
            </a:pPr>
            <a:r>
              <a:rPr b="1" dirty="0">
                <a:latin typeface="Times New Roman" panose="02020603050405020304" charset="0"/>
                <a:cs typeface="Times New Roman" panose="02020603050405020304" charset="0"/>
              </a:rPr>
              <a:t>Feature Extraction: </a:t>
            </a:r>
            <a:r>
              <a:rPr dirty="0">
                <a:latin typeface="Times New Roman" panose="02020603050405020304" charset="0"/>
                <a:cs typeface="Times New Roman" panose="02020603050405020304" charset="0"/>
              </a:rPr>
              <a:t>Identifies key features such as typing speed, unusual key sequences, and unexpected application behaviors.</a:t>
            </a:r>
          </a:p>
          <a:p>
            <a:pPr marL="298450" indent="-285750" algn="just">
              <a:spcBef>
                <a:spcPts val="100"/>
              </a:spcBef>
              <a:buFont typeface="Arial" panose="020B0604020202020204" pitchFamily="34" charset="0"/>
              <a:buChar char="•"/>
            </a:pPr>
            <a:r>
              <a:rPr b="1" dirty="0">
                <a:latin typeface="Times New Roman" panose="02020603050405020304" charset="0"/>
                <a:cs typeface="Times New Roman" panose="02020603050405020304" charset="0"/>
              </a:rPr>
              <a:t>Model Training:</a:t>
            </a:r>
            <a:r>
              <a:rPr dirty="0">
                <a:latin typeface="Times New Roman" panose="02020603050405020304" charset="0"/>
                <a:cs typeface="Times New Roman" panose="02020603050405020304" charset="0"/>
              </a:rPr>
              <a:t> Utilizes machine learning algorithms like anomaly detection and neural networks trained on the extracted features to differentiate between normal and suspicious activities.</a:t>
            </a:r>
          </a:p>
          <a:p>
            <a:pPr marL="298450" indent="-285750" algn="just">
              <a:spcBef>
                <a:spcPts val="100"/>
              </a:spcBef>
              <a:buFont typeface="Arial" panose="020B0604020202020204" pitchFamily="34" charset="0"/>
              <a:buChar char="•"/>
            </a:pPr>
            <a:r>
              <a:rPr b="1" dirty="0">
                <a:latin typeface="Times New Roman" panose="02020603050405020304" charset="0"/>
                <a:cs typeface="Times New Roman" panose="02020603050405020304" charset="0"/>
              </a:rPr>
              <a:t>Real-Time Monitoring:</a:t>
            </a:r>
            <a:r>
              <a:rPr dirty="0">
                <a:latin typeface="Times New Roman" panose="02020603050405020304" charset="0"/>
                <a:cs typeface="Times New Roman" panose="02020603050405020304" charset="0"/>
              </a:rPr>
              <a:t> Deploys these models to continuously monitor user activities, flagging anomalies that indicate potential keylogger presence.</a:t>
            </a:r>
          </a:p>
          <a:p>
            <a:pPr marL="12700" algn="just">
              <a:spcBef>
                <a:spcPts val="100"/>
              </a:spcBef>
            </a:pPr>
            <a:r>
              <a:rPr b="1" dirty="0">
                <a:latin typeface="Times New Roman" panose="02020603050405020304" charset="0"/>
                <a:cs typeface="Times New Roman" panose="02020603050405020304" charset="0"/>
              </a:rPr>
              <a:t>Signature-Based Detection:</a:t>
            </a:r>
          </a:p>
          <a:p>
            <a:pPr marL="12700" algn="just">
              <a:spcBef>
                <a:spcPts val="100"/>
              </a:spcBef>
            </a:pPr>
            <a:endParaRPr dirty="0">
              <a:latin typeface="Times New Roman" panose="02020603050405020304" charset="0"/>
              <a:cs typeface="Times New Roman" panose="02020603050405020304" charset="0"/>
            </a:endParaRPr>
          </a:p>
          <a:p>
            <a:pPr marL="298450" indent="-285750" algn="just">
              <a:spcBef>
                <a:spcPts val="100"/>
              </a:spcBef>
              <a:buFont typeface="Arial" panose="020B0604020202020204" pitchFamily="34" charset="0"/>
              <a:buChar char="•"/>
            </a:pPr>
            <a:r>
              <a:rPr b="1" dirty="0">
                <a:latin typeface="Times New Roman" panose="02020603050405020304" charset="0"/>
                <a:cs typeface="Times New Roman" panose="02020603050405020304" charset="0"/>
              </a:rPr>
              <a:t>Signature Database</a:t>
            </a:r>
            <a:r>
              <a:rPr dirty="0">
                <a:latin typeface="Times New Roman" panose="02020603050405020304" charset="0"/>
                <a:cs typeface="Times New Roman" panose="02020603050405020304" charset="0"/>
              </a:rPr>
              <a:t>: Maintains an updated database of known keylogger signatures, including patterns and code snippets.</a:t>
            </a:r>
          </a:p>
          <a:p>
            <a:pPr marL="298450" indent="-285750" algn="just">
              <a:spcBef>
                <a:spcPts val="100"/>
              </a:spcBef>
              <a:buFont typeface="Arial" panose="020B0604020202020204" pitchFamily="34" charset="0"/>
              <a:buChar char="•"/>
            </a:pPr>
            <a:r>
              <a:rPr b="1" dirty="0">
                <a:latin typeface="Times New Roman" panose="02020603050405020304" charset="0"/>
                <a:cs typeface="Times New Roman" panose="02020603050405020304" charset="0"/>
              </a:rPr>
              <a:t>Scanning Tools</a:t>
            </a:r>
            <a:r>
              <a:rPr dirty="0">
                <a:latin typeface="Times New Roman" panose="02020603050405020304" charset="0"/>
                <a:cs typeface="Times New Roman" panose="02020603050405020304" charset="0"/>
              </a:rPr>
              <a:t>: Develops and utilizes tools to scan systems for these known signatures, both in software and hardware components.</a:t>
            </a:r>
          </a:p>
        </p:txBody>
      </p:sp>
      <p:sp>
        <p:nvSpPr>
          <p:cNvPr id="9" name="object 9"/>
          <p:cNvSpPr txBox="1"/>
          <p:nvPr/>
        </p:nvSpPr>
        <p:spPr>
          <a:xfrm>
            <a:off x="12801218" y="6473337"/>
            <a:ext cx="228600" cy="176330"/>
          </a:xfrm>
          <a:prstGeom prst="rect">
            <a:avLst/>
          </a:prstGeom>
        </p:spPr>
        <p:txBody>
          <a:bodyPr vert="horz" wrap="square" lIns="0" tIns="6985" rIns="0" bIns="0" rtlCol="0">
            <a:spAutoFit/>
          </a:bodyPr>
          <a:lstStyle/>
          <a:p>
            <a:pPr marL="38100">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spcBef>
                  <a:spcPts val="55"/>
                </a:spcBef>
              </a:p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TotalTime>
  <Words>932</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Times New Roman</vt:lpstr>
      <vt:lpstr>Trebuchet MS</vt:lpstr>
      <vt:lpstr>Wingdings</vt:lpstr>
      <vt:lpstr>Wingdings 3</vt:lpstr>
      <vt:lpstr>Wisp</vt:lpstr>
      <vt:lpstr>AVIRNENI NAGA SAI ARJUN</vt:lpstr>
      <vt:lpstr>PowerPoint Presentation</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nagasai arjun</dc:creator>
  <cp:lastModifiedBy>nagasai arjun</cp:lastModifiedBy>
  <cp:revision>5</cp:revision>
  <dcterms:created xsi:type="dcterms:W3CDTF">2024-06-03T05:48:00Z</dcterms:created>
  <dcterms:modified xsi:type="dcterms:W3CDTF">2024-06-18T04:58:00Z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B227DBE0FC934A0091C05BCACE6D186A_13</vt:lpwstr>
  </property>
  <property fmtid="{D5CDD505-2E9C-101B-9397-08002B2CF9AE}" pid="5" name="KSOProductBuildVer">
    <vt:lpwstr>1033-12.2.0.17119</vt:lpwstr>
  </property>
</Properties>
</file>