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3af09a0f7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3af09a0f7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3af09a0f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3af09a0f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3af09a0f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3af09a0f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3af09a0f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3af09a0f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3af09a0f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3af09a0f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3af09a0f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3af09a0f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3af09a0f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3af09a0f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3af09a0f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3af09a0f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3af09a0f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3af09a0f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3af09a0f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3af09a0f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3af09a0f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3af09a0f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FF9900"/>
                </a:solidFill>
              </a:rPr>
              <a:t>Cyclistic Bike Share Analysis</a:t>
            </a:r>
            <a:endParaRPr b="1">
              <a:solidFill>
                <a:srgbClr val="FF9900"/>
              </a:solidFill>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Guvi Assignment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nvSpPr>
        <p:spPr>
          <a:xfrm>
            <a:off x="459475" y="308600"/>
            <a:ext cx="8218200" cy="12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FF9900"/>
                </a:solidFill>
                <a:latin typeface="Calibri"/>
                <a:ea typeface="Calibri"/>
                <a:cs typeface="Calibri"/>
                <a:sym typeface="Calibri"/>
              </a:rPr>
              <a:t>Customers avg used in which days by Bike Category:</a:t>
            </a:r>
            <a:endParaRPr b="1" sz="1800">
              <a:solidFill>
                <a:srgbClr val="FF9900"/>
              </a:solidFill>
              <a:latin typeface="Calibri"/>
              <a:ea typeface="Calibri"/>
              <a:cs typeface="Calibri"/>
              <a:sym typeface="Calibri"/>
            </a:endParaRPr>
          </a:p>
          <a:p>
            <a:pPr indent="-342900" lvl="0" marL="457200" rtl="0" algn="l">
              <a:lnSpc>
                <a:spcPct val="115000"/>
              </a:lnSpc>
              <a:spcBef>
                <a:spcPts val="120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X-axis days by Y-axis Raiding Duration in Minutes. </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Two types of bikes used customers</a:t>
            </a:r>
            <a:endParaRPr sz="1800">
              <a:solidFill>
                <a:schemeClr val="dk2"/>
              </a:solidFill>
              <a:latin typeface="Calibri"/>
              <a:ea typeface="Calibri"/>
              <a:cs typeface="Calibri"/>
              <a:sym typeface="Calibri"/>
            </a:endParaRPr>
          </a:p>
        </p:txBody>
      </p:sp>
      <p:pic>
        <p:nvPicPr>
          <p:cNvPr id="184" name="Google Shape;184;p22"/>
          <p:cNvPicPr preferRelativeResize="0"/>
          <p:nvPr/>
        </p:nvPicPr>
        <p:blipFill>
          <a:blip r:embed="rId3">
            <a:alphaModFix/>
          </a:blip>
          <a:stretch>
            <a:fillRect/>
          </a:stretch>
        </p:blipFill>
        <p:spPr>
          <a:xfrm>
            <a:off x="820488" y="1561400"/>
            <a:ext cx="7496175" cy="317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nvSpPr>
        <p:spPr>
          <a:xfrm>
            <a:off x="459475" y="308600"/>
            <a:ext cx="8218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rgbClr val="FF9900"/>
                </a:solidFill>
                <a:latin typeface="Calibri"/>
                <a:ea typeface="Calibri"/>
                <a:cs typeface="Calibri"/>
                <a:sym typeface="Calibri"/>
              </a:rPr>
              <a:t>Map Location of types</a:t>
            </a:r>
            <a:r>
              <a:rPr b="1" lang="en" sz="1800">
                <a:solidFill>
                  <a:srgbClr val="FF9900"/>
                </a:solidFill>
                <a:latin typeface="Calibri"/>
                <a:ea typeface="Calibri"/>
                <a:cs typeface="Calibri"/>
                <a:sym typeface="Calibri"/>
              </a:rPr>
              <a:t> Bike used:</a:t>
            </a:r>
            <a:endParaRPr sz="1800">
              <a:solidFill>
                <a:schemeClr val="dk2"/>
              </a:solidFill>
              <a:latin typeface="Calibri"/>
              <a:ea typeface="Calibri"/>
              <a:cs typeface="Calibri"/>
              <a:sym typeface="Calibri"/>
            </a:endParaRPr>
          </a:p>
        </p:txBody>
      </p:sp>
      <p:pic>
        <p:nvPicPr>
          <p:cNvPr id="190" name="Google Shape;190;p23"/>
          <p:cNvPicPr preferRelativeResize="0"/>
          <p:nvPr/>
        </p:nvPicPr>
        <p:blipFill>
          <a:blip r:embed="rId3">
            <a:alphaModFix/>
          </a:blip>
          <a:stretch>
            <a:fillRect/>
          </a:stretch>
        </p:blipFill>
        <p:spPr>
          <a:xfrm>
            <a:off x="1143300" y="708000"/>
            <a:ext cx="6850549" cy="422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nvSpPr>
        <p:spPr>
          <a:xfrm>
            <a:off x="459475" y="308600"/>
            <a:ext cx="8218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rgbClr val="FF9900"/>
                </a:solidFill>
                <a:latin typeface="Calibri"/>
                <a:ea typeface="Calibri"/>
                <a:cs typeface="Calibri"/>
                <a:sym typeface="Calibri"/>
              </a:rPr>
              <a:t>Act</a:t>
            </a:r>
            <a:r>
              <a:rPr b="1" lang="en" sz="1800">
                <a:solidFill>
                  <a:srgbClr val="FF9900"/>
                </a:solidFill>
                <a:latin typeface="Calibri"/>
                <a:ea typeface="Calibri"/>
                <a:cs typeface="Calibri"/>
                <a:sym typeface="Calibri"/>
              </a:rPr>
              <a:t>:</a:t>
            </a:r>
            <a:endParaRPr sz="1800">
              <a:solidFill>
                <a:schemeClr val="dk2"/>
              </a:solidFill>
              <a:latin typeface="Calibri"/>
              <a:ea typeface="Calibri"/>
              <a:cs typeface="Calibri"/>
              <a:sym typeface="Calibri"/>
            </a:endParaRPr>
          </a:p>
        </p:txBody>
      </p:sp>
      <p:sp>
        <p:nvSpPr>
          <p:cNvPr id="196" name="Google Shape;196;p24"/>
          <p:cNvSpPr txBox="1"/>
          <p:nvPr/>
        </p:nvSpPr>
        <p:spPr>
          <a:xfrm>
            <a:off x="459475" y="770300"/>
            <a:ext cx="82182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alibri"/>
                <a:ea typeface="Calibri"/>
                <a:cs typeface="Calibri"/>
                <a:sym typeface="Calibri"/>
              </a:rPr>
              <a:t>After identifying the differences between casual and member riders, marketing strategies to target casual riders can be developed to persuade them to become members.</a:t>
            </a:r>
            <a:endParaRPr sz="1700">
              <a:latin typeface="Calibri"/>
              <a:ea typeface="Calibri"/>
              <a:cs typeface="Calibri"/>
              <a:sym typeface="Calibri"/>
            </a:endParaRPr>
          </a:p>
          <a:p>
            <a:pPr indent="0" lvl="0" marL="0" rtl="0" algn="l">
              <a:spcBef>
                <a:spcPts val="0"/>
              </a:spcBef>
              <a:spcAft>
                <a:spcPts val="0"/>
              </a:spcAft>
              <a:buNone/>
            </a:pPr>
            <a:r>
              <a:rPr lang="en" sz="1700">
                <a:latin typeface="Calibri"/>
                <a:ea typeface="Calibri"/>
                <a:cs typeface="Calibri"/>
                <a:sym typeface="Calibri"/>
              </a:rPr>
              <a:t>Recommendations:</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336550" lvl="0" marL="457200" rtl="0" algn="l">
              <a:spcBef>
                <a:spcPts val="0"/>
              </a:spcBef>
              <a:spcAft>
                <a:spcPts val="0"/>
              </a:spcAft>
              <a:buSzPts val="1700"/>
              <a:buFont typeface="Calibri"/>
              <a:buAutoNum type="arabicPeriod"/>
            </a:pPr>
            <a:r>
              <a:rPr lang="en" sz="1700">
                <a:latin typeface="Calibri"/>
                <a:ea typeface="Calibri"/>
                <a:cs typeface="Calibri"/>
                <a:sym typeface="Calibri"/>
              </a:rPr>
              <a:t>Marketing campaigns might be conducted in spring and summer at tourist/recreational locations popular among casual riders.</a:t>
            </a:r>
            <a:endParaRPr sz="1700">
              <a:latin typeface="Calibri"/>
              <a:ea typeface="Calibri"/>
              <a:cs typeface="Calibri"/>
              <a:sym typeface="Calibri"/>
            </a:endParaRPr>
          </a:p>
          <a:p>
            <a:pPr indent="-336550" lvl="0" marL="457200" rtl="0" algn="l">
              <a:spcBef>
                <a:spcPts val="0"/>
              </a:spcBef>
              <a:spcAft>
                <a:spcPts val="0"/>
              </a:spcAft>
              <a:buSzPts val="1700"/>
              <a:buFont typeface="Calibri"/>
              <a:buAutoNum type="arabicPeriod"/>
            </a:pPr>
            <a:r>
              <a:rPr lang="en" sz="1700">
                <a:latin typeface="Calibri"/>
                <a:ea typeface="Calibri"/>
                <a:cs typeface="Calibri"/>
                <a:sym typeface="Calibri"/>
              </a:rPr>
              <a:t>Casual riders are most active on weekends and during the summer and spring, thus they may be offered seasonal or weekend-only memberships.</a:t>
            </a:r>
            <a:endParaRPr sz="1700">
              <a:latin typeface="Calibri"/>
              <a:ea typeface="Calibri"/>
              <a:cs typeface="Calibri"/>
              <a:sym typeface="Calibri"/>
            </a:endParaRPr>
          </a:p>
          <a:p>
            <a:pPr indent="-336550" lvl="0" marL="457200" rtl="0" algn="l">
              <a:spcBef>
                <a:spcPts val="0"/>
              </a:spcBef>
              <a:spcAft>
                <a:spcPts val="0"/>
              </a:spcAft>
              <a:buSzPts val="1700"/>
              <a:buFont typeface="Calibri"/>
              <a:buAutoNum type="arabicPeriod"/>
            </a:pPr>
            <a:r>
              <a:rPr lang="en" sz="1700">
                <a:latin typeface="Calibri"/>
                <a:ea typeface="Calibri"/>
                <a:cs typeface="Calibri"/>
                <a:sym typeface="Calibri"/>
              </a:rPr>
              <a:t>Casual riders use their bikes for longer durations than members. Offering discounts for longer rides may incentivize casual riders and entice members to ride for longer periods of time.</a:t>
            </a:r>
            <a:endParaRPr sz="1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None/>
            </a:pPr>
            <a:r>
              <a:rPr b="1" lang="en">
                <a:solidFill>
                  <a:srgbClr val="FF9900"/>
                </a:solidFill>
              </a:rPr>
              <a:t>Complete a Case Study</a:t>
            </a:r>
            <a:endParaRPr b="1">
              <a:solidFill>
                <a:srgbClr val="FF9900"/>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sz="2555"/>
              <a:t>Introduction</a:t>
            </a:r>
            <a:endParaRPr sz="2555"/>
          </a:p>
        </p:txBody>
      </p:sp>
      <p:sp>
        <p:nvSpPr>
          <p:cNvPr id="135" name="Google Shape;135;p14"/>
          <p:cNvSpPr txBox="1"/>
          <p:nvPr>
            <p:ph idx="1" type="body"/>
          </p:nvPr>
        </p:nvSpPr>
        <p:spPr>
          <a:xfrm>
            <a:off x="819150" y="1990725"/>
            <a:ext cx="7505700" cy="24480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b="1" lang="en" sz="2000"/>
              <a:t>In this case study, I will perform many real-world tasks of a junior Business analyst at a fictional company, Cyclistic. In order to answer the key business questions, I will follow the steps of the data analysis process: </a:t>
            </a:r>
            <a:r>
              <a:rPr b="1" lang="en" sz="2000">
                <a:solidFill>
                  <a:srgbClr val="0000FF"/>
                </a:solidFill>
              </a:rPr>
              <a:t>Ask, Prepare, Process, Analyze, Share,</a:t>
            </a:r>
            <a:r>
              <a:rPr b="1" lang="en" sz="2000">
                <a:solidFill>
                  <a:srgbClr val="0A0C10"/>
                </a:solidFill>
              </a:rPr>
              <a:t> and</a:t>
            </a:r>
            <a:r>
              <a:rPr b="1" lang="en" sz="2000">
                <a:solidFill>
                  <a:srgbClr val="0000FF"/>
                </a:solidFill>
              </a:rPr>
              <a:t> Act.</a:t>
            </a:r>
            <a:endParaRPr b="1" sz="20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716275" y="365550"/>
            <a:ext cx="7505700" cy="113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700">
                <a:solidFill>
                  <a:srgbClr val="FF9900"/>
                </a:solidFill>
                <a:latin typeface="Calibri"/>
                <a:ea typeface="Calibri"/>
                <a:cs typeface="Calibri"/>
                <a:sym typeface="Calibri"/>
              </a:rPr>
              <a:t>Ask</a:t>
            </a:r>
            <a:endParaRPr b="1" sz="2700">
              <a:solidFill>
                <a:srgbClr val="FF9900"/>
              </a:solidFill>
              <a:latin typeface="Calibri"/>
              <a:ea typeface="Calibri"/>
              <a:cs typeface="Calibri"/>
              <a:sym typeface="Calibri"/>
            </a:endParaRPr>
          </a:p>
          <a:p>
            <a:pPr indent="0" lvl="0" marL="0" rtl="0" algn="l">
              <a:lnSpc>
                <a:spcPct val="115000"/>
              </a:lnSpc>
              <a:spcBef>
                <a:spcPts val="1200"/>
              </a:spcBef>
              <a:spcAft>
                <a:spcPts val="1200"/>
              </a:spcAft>
              <a:buNone/>
            </a:pPr>
            <a:r>
              <a:rPr lang="en" sz="2000">
                <a:latin typeface="Calibri"/>
                <a:ea typeface="Calibri"/>
                <a:cs typeface="Calibri"/>
                <a:sym typeface="Calibri"/>
              </a:rPr>
              <a:t>Business Task</a:t>
            </a:r>
            <a:endParaRPr sz="3200"/>
          </a:p>
        </p:txBody>
      </p:sp>
      <p:sp>
        <p:nvSpPr>
          <p:cNvPr id="141" name="Google Shape;141;p15"/>
          <p:cNvSpPr txBox="1"/>
          <p:nvPr>
            <p:ph idx="1" type="body"/>
          </p:nvPr>
        </p:nvSpPr>
        <p:spPr>
          <a:xfrm>
            <a:off x="819150" y="1259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Devise marketing strategies to convert casual riders to members.</a:t>
            </a:r>
            <a:endParaRPr sz="1800"/>
          </a:p>
          <a:p>
            <a:pPr indent="0" lvl="0" marL="0" rtl="0" algn="l">
              <a:spcBef>
                <a:spcPts val="1200"/>
              </a:spcBef>
              <a:spcAft>
                <a:spcPts val="0"/>
              </a:spcAft>
              <a:buNone/>
            </a:pPr>
            <a:r>
              <a:rPr lang="en" sz="1800"/>
              <a:t>Analysis Questions</a:t>
            </a:r>
            <a:endParaRPr sz="1800"/>
          </a:p>
          <a:p>
            <a:pPr indent="0" lvl="0" marL="0" rtl="0" algn="l">
              <a:spcBef>
                <a:spcPts val="1200"/>
              </a:spcBef>
              <a:spcAft>
                <a:spcPts val="0"/>
              </a:spcAft>
              <a:buNone/>
            </a:pPr>
            <a:r>
              <a:rPr lang="en" sz="1800"/>
              <a:t>Two questions will guide the future marketing program</a:t>
            </a:r>
            <a:r>
              <a:rPr lang="en" sz="1800"/>
              <a:t>:</a:t>
            </a:r>
            <a:endParaRPr sz="1800"/>
          </a:p>
          <a:p>
            <a:pPr indent="-342900" lvl="0" marL="457200" rtl="0" algn="l">
              <a:spcBef>
                <a:spcPts val="1200"/>
              </a:spcBef>
              <a:spcAft>
                <a:spcPts val="0"/>
              </a:spcAft>
              <a:buSzPts val="1800"/>
              <a:buAutoNum type="arabicPeriod"/>
            </a:pPr>
            <a:r>
              <a:rPr lang="en" sz="1800"/>
              <a:t>How do annual members and casual riders use Cyclistic bikes differently?</a:t>
            </a:r>
            <a:endParaRPr sz="1800"/>
          </a:p>
          <a:p>
            <a:pPr indent="-342900" lvl="0" marL="457200" rtl="0" algn="l">
              <a:spcBef>
                <a:spcPts val="0"/>
              </a:spcBef>
              <a:spcAft>
                <a:spcPts val="0"/>
              </a:spcAft>
              <a:buSzPts val="1800"/>
              <a:buAutoNum type="arabicPeriod"/>
            </a:pPr>
            <a:r>
              <a:rPr lang="en" sz="1800"/>
              <a:t>How to convert casual riders into annual members?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9900"/>
                </a:solidFill>
              </a:rPr>
              <a:t>Prepare</a:t>
            </a:r>
            <a:endParaRPr b="1">
              <a:solidFill>
                <a:srgbClr val="FF99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Source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sz="1800"/>
              <a:t>This is public data that can be used to explore how different customer types are using Cyclistic bikes. But note that data-privacy issues prohibit from using riders’ personally identifiable information. This means that we won’t be able to connect pass purchases to credit card numbers to determine if casual riders live in the Cyclistic service area or if they have purchased multiple single passes.</a:t>
            </a:r>
            <a:endParaRPr sz="18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9900"/>
                </a:solidFill>
              </a:rPr>
              <a:t>Process</a:t>
            </a:r>
            <a:endParaRPr b="1">
              <a:solidFill>
                <a:srgbClr val="FF9900"/>
              </a:solidFill>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A CSV file have 5L+ rows and load in to Microsoft PowerBI Desktop because of it will take copy of large amounts of data. Hear </a:t>
            </a:r>
            <a:r>
              <a:rPr lang="en" sz="1800"/>
              <a:t>i'm</a:t>
            </a:r>
            <a:r>
              <a:rPr lang="en" sz="1800"/>
              <a:t> choosing PowerBI tool because </a:t>
            </a:r>
            <a:r>
              <a:rPr lang="en" sz="1800"/>
              <a:t>i am familiar</a:t>
            </a:r>
            <a:r>
              <a:rPr lang="en" sz="1800"/>
              <a:t> </a:t>
            </a:r>
            <a:r>
              <a:rPr lang="en" sz="1800"/>
              <a:t>with this</a:t>
            </a:r>
            <a:r>
              <a:rPr lang="en" sz="1800"/>
              <a:t> tool it is essential to use a platform like User friendly and easy to data Preprocessing use along huge volumes of data.</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Analyze and Share</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 power bi can do Dashboard Level Filter called Slicer.</a:t>
            </a:r>
            <a:endParaRPr sz="1800"/>
          </a:p>
          <a:p>
            <a:pPr indent="0" lvl="0" marL="0" rtl="0" algn="l">
              <a:spcBef>
                <a:spcPts val="1200"/>
              </a:spcBef>
              <a:spcAft>
                <a:spcPts val="0"/>
              </a:spcAft>
              <a:buNone/>
            </a:pPr>
            <a:r>
              <a:rPr lang="en" sz="1800"/>
              <a:t>Various methods of filters based on columns</a:t>
            </a:r>
            <a:endParaRPr sz="1800"/>
          </a:p>
          <a:p>
            <a:pPr indent="0" lvl="0" marL="0" rtl="0" algn="l">
              <a:spcBef>
                <a:spcPts val="1200"/>
              </a:spcBef>
              <a:spcAft>
                <a:spcPts val="0"/>
              </a:spcAft>
              <a:buNone/>
            </a:pPr>
            <a:r>
              <a:rPr b="1" lang="en" sz="1800"/>
              <a:t>Customer</a:t>
            </a:r>
            <a:r>
              <a:rPr b="1" lang="en" sz="1800"/>
              <a:t> Type</a:t>
            </a:r>
            <a:endParaRPr b="1" sz="1800"/>
          </a:p>
          <a:p>
            <a:pPr indent="0" lvl="0" marL="0" rtl="0" algn="l">
              <a:spcBef>
                <a:spcPts val="1200"/>
              </a:spcBef>
              <a:spcAft>
                <a:spcPts val="0"/>
              </a:spcAft>
              <a:buNone/>
            </a:pPr>
            <a:r>
              <a:rPr b="1" lang="en" sz="1800"/>
              <a:t>Type of Bike</a:t>
            </a:r>
            <a:endParaRPr b="1" sz="1800"/>
          </a:p>
          <a:p>
            <a:pPr indent="0" lvl="0" marL="0" rtl="0" algn="l">
              <a:spcBef>
                <a:spcPts val="1200"/>
              </a:spcBef>
              <a:spcAft>
                <a:spcPts val="1200"/>
              </a:spcAft>
              <a:buNone/>
            </a:pPr>
            <a:r>
              <a:rPr b="1" lang="en" sz="1800"/>
              <a:t>Days, Month, Type of Week</a:t>
            </a:r>
            <a:endParaRPr b="1" sz="1800"/>
          </a:p>
        </p:txBody>
      </p:sp>
      <p:pic>
        <p:nvPicPr>
          <p:cNvPr id="160" name="Google Shape;160;p18"/>
          <p:cNvPicPr preferRelativeResize="0"/>
          <p:nvPr/>
        </p:nvPicPr>
        <p:blipFill>
          <a:blip r:embed="rId3">
            <a:alphaModFix/>
          </a:blip>
          <a:stretch>
            <a:fillRect/>
          </a:stretch>
        </p:blipFill>
        <p:spPr>
          <a:xfrm>
            <a:off x="7124325" y="299475"/>
            <a:ext cx="1727475" cy="456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idx="1" type="body"/>
          </p:nvPr>
        </p:nvSpPr>
        <p:spPr>
          <a:xfrm>
            <a:off x="819150" y="381750"/>
            <a:ext cx="7505700" cy="405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FF9900"/>
                </a:solidFill>
              </a:rPr>
              <a:t>Cards:</a:t>
            </a:r>
            <a:endParaRPr b="1" sz="1800">
              <a:solidFill>
                <a:srgbClr val="FF9900"/>
              </a:solidFill>
            </a:endParaRPr>
          </a:p>
          <a:p>
            <a:pPr indent="0" lvl="0" marL="0" rtl="0" algn="l">
              <a:spcBef>
                <a:spcPts val="1200"/>
              </a:spcBef>
              <a:spcAft>
                <a:spcPts val="0"/>
              </a:spcAft>
              <a:buNone/>
            </a:pPr>
            <a:r>
              <a:t/>
            </a:r>
            <a:endParaRPr b="1" sz="1800">
              <a:solidFill>
                <a:srgbClr val="FF9900"/>
              </a:solidFill>
            </a:endParaRPr>
          </a:p>
          <a:p>
            <a:pPr indent="0" lvl="0" marL="0" rtl="0" algn="l">
              <a:spcBef>
                <a:spcPts val="1200"/>
              </a:spcBef>
              <a:spcAft>
                <a:spcPts val="0"/>
              </a:spcAft>
              <a:buNone/>
            </a:pPr>
            <a:r>
              <a:rPr lang="en" sz="1800"/>
              <a:t>Cards are very useful to view the Exact values</a:t>
            </a:r>
            <a:endParaRPr sz="1800"/>
          </a:p>
          <a:p>
            <a:pPr indent="0" lvl="0" marL="0" rtl="0" algn="l">
              <a:spcBef>
                <a:spcPts val="1200"/>
              </a:spcBef>
              <a:spcAft>
                <a:spcPts val="0"/>
              </a:spcAft>
              <a:buNone/>
            </a:pPr>
            <a:r>
              <a:rPr lang="en" sz="1800"/>
              <a:t>Hear i shows:</a:t>
            </a:r>
            <a:endParaRPr sz="1800"/>
          </a:p>
          <a:p>
            <a:pPr indent="0" lvl="0" marL="0" rtl="0" algn="l">
              <a:spcBef>
                <a:spcPts val="1200"/>
              </a:spcBef>
              <a:spcAft>
                <a:spcPts val="0"/>
              </a:spcAft>
              <a:buNone/>
            </a:pPr>
            <a:r>
              <a:rPr b="1" lang="en" sz="1800"/>
              <a:t>Count of Rides</a:t>
            </a:r>
            <a:endParaRPr b="1" sz="1800"/>
          </a:p>
          <a:p>
            <a:pPr indent="0" lvl="0" marL="0" rtl="0" algn="l">
              <a:spcBef>
                <a:spcPts val="1200"/>
              </a:spcBef>
              <a:spcAft>
                <a:spcPts val="0"/>
              </a:spcAft>
              <a:buNone/>
            </a:pPr>
            <a:r>
              <a:rPr b="1" lang="en" sz="1800"/>
              <a:t>Average riding durations</a:t>
            </a:r>
            <a:endParaRPr b="1" sz="1800"/>
          </a:p>
          <a:p>
            <a:pPr indent="0" lvl="0" marL="0" rtl="0" algn="l">
              <a:spcBef>
                <a:spcPts val="1200"/>
              </a:spcBef>
              <a:spcAft>
                <a:spcPts val="1200"/>
              </a:spcAft>
              <a:buNone/>
            </a:pPr>
            <a:r>
              <a:rPr b="1" lang="en" sz="1800"/>
              <a:t>Maximum Type of raiders </a:t>
            </a:r>
            <a:endParaRPr b="1" sz="1800"/>
          </a:p>
        </p:txBody>
      </p:sp>
      <p:pic>
        <p:nvPicPr>
          <p:cNvPr id="166" name="Google Shape;166;p19"/>
          <p:cNvPicPr preferRelativeResize="0"/>
          <p:nvPr/>
        </p:nvPicPr>
        <p:blipFill>
          <a:blip r:embed="rId3">
            <a:alphaModFix/>
          </a:blip>
          <a:stretch>
            <a:fillRect/>
          </a:stretch>
        </p:blipFill>
        <p:spPr>
          <a:xfrm>
            <a:off x="6504613" y="381750"/>
            <a:ext cx="2238375" cy="333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nvSpPr>
        <p:spPr>
          <a:xfrm>
            <a:off x="459475" y="308600"/>
            <a:ext cx="8218200" cy="12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FF9900"/>
                </a:solidFill>
                <a:latin typeface="Calibri"/>
                <a:ea typeface="Calibri"/>
                <a:cs typeface="Calibri"/>
                <a:sym typeface="Calibri"/>
              </a:rPr>
              <a:t>Pi </a:t>
            </a:r>
            <a:r>
              <a:rPr b="1" lang="en" sz="1800">
                <a:solidFill>
                  <a:srgbClr val="FF9900"/>
                </a:solidFill>
                <a:latin typeface="Calibri"/>
                <a:ea typeface="Calibri"/>
                <a:cs typeface="Calibri"/>
                <a:sym typeface="Calibri"/>
              </a:rPr>
              <a:t>Charts and Donut chart:</a:t>
            </a:r>
            <a:endParaRPr b="1" sz="1800">
              <a:solidFill>
                <a:srgbClr val="FF9900"/>
              </a:solidFill>
              <a:latin typeface="Calibri"/>
              <a:ea typeface="Calibri"/>
              <a:cs typeface="Calibri"/>
              <a:sym typeface="Calibri"/>
            </a:endParaRPr>
          </a:p>
          <a:p>
            <a:pPr indent="-342900" lvl="0" marL="457200" rtl="0" algn="l">
              <a:lnSpc>
                <a:spcPct val="115000"/>
              </a:lnSpc>
              <a:spcBef>
                <a:spcPts val="120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Pi charts shows % of casual and membership customers.</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Donut</a:t>
            </a:r>
            <a:r>
              <a:rPr lang="en" sz="1800">
                <a:solidFill>
                  <a:schemeClr val="dk2"/>
                </a:solidFill>
                <a:latin typeface="Calibri"/>
                <a:ea typeface="Calibri"/>
                <a:cs typeface="Calibri"/>
                <a:sym typeface="Calibri"/>
              </a:rPr>
              <a:t> charts shows % of customers mostly used of bikes.</a:t>
            </a:r>
            <a:r>
              <a:rPr b="1" lang="en" sz="1800">
                <a:solidFill>
                  <a:schemeClr val="dk2"/>
                </a:solidFill>
                <a:latin typeface="Calibri"/>
                <a:ea typeface="Calibri"/>
                <a:cs typeface="Calibri"/>
                <a:sym typeface="Calibri"/>
              </a:rPr>
              <a:t> </a:t>
            </a:r>
            <a:endParaRPr b="1" sz="1800">
              <a:solidFill>
                <a:schemeClr val="dk2"/>
              </a:solidFill>
              <a:latin typeface="Calibri"/>
              <a:ea typeface="Calibri"/>
              <a:cs typeface="Calibri"/>
              <a:sym typeface="Calibri"/>
            </a:endParaRPr>
          </a:p>
        </p:txBody>
      </p:sp>
      <p:pic>
        <p:nvPicPr>
          <p:cNvPr id="172" name="Google Shape;172;p20"/>
          <p:cNvPicPr preferRelativeResize="0"/>
          <p:nvPr/>
        </p:nvPicPr>
        <p:blipFill>
          <a:blip r:embed="rId3">
            <a:alphaModFix/>
          </a:blip>
          <a:stretch>
            <a:fillRect/>
          </a:stretch>
        </p:blipFill>
        <p:spPr>
          <a:xfrm>
            <a:off x="1211000" y="1804988"/>
            <a:ext cx="6715125" cy="279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nvSpPr>
        <p:spPr>
          <a:xfrm>
            <a:off x="459475" y="308600"/>
            <a:ext cx="8218200" cy="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FF9900"/>
                </a:solidFill>
                <a:latin typeface="Calibri"/>
                <a:ea typeface="Calibri"/>
                <a:cs typeface="Calibri"/>
                <a:sym typeface="Calibri"/>
              </a:rPr>
              <a:t>Customers avg used in which weekdays by customers </a:t>
            </a:r>
            <a:r>
              <a:rPr b="1" lang="en" sz="1800">
                <a:solidFill>
                  <a:srgbClr val="FF9900"/>
                </a:solidFill>
                <a:latin typeface="Calibri"/>
                <a:ea typeface="Calibri"/>
                <a:cs typeface="Calibri"/>
                <a:sym typeface="Calibri"/>
              </a:rPr>
              <a:t>Category:</a:t>
            </a:r>
            <a:endParaRPr b="1" sz="1800">
              <a:solidFill>
                <a:srgbClr val="FF9900"/>
              </a:solidFill>
              <a:latin typeface="Calibri"/>
              <a:ea typeface="Calibri"/>
              <a:cs typeface="Calibri"/>
              <a:sym typeface="Calibri"/>
            </a:endParaRPr>
          </a:p>
          <a:p>
            <a:pPr indent="-342900" lvl="0" marL="457200" rtl="0" algn="l">
              <a:lnSpc>
                <a:spcPct val="115000"/>
              </a:lnSpc>
              <a:spcBef>
                <a:spcPts val="120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X-axis Weekends &amp; Weekdays by Y-axis Raiding Duration </a:t>
            </a:r>
            <a:r>
              <a:rPr lang="en" sz="1800">
                <a:solidFill>
                  <a:schemeClr val="dk2"/>
                </a:solidFill>
                <a:latin typeface="Calibri"/>
                <a:ea typeface="Calibri"/>
                <a:cs typeface="Calibri"/>
                <a:sym typeface="Calibri"/>
              </a:rPr>
              <a:t>in</a:t>
            </a:r>
            <a:r>
              <a:rPr lang="en" sz="1800">
                <a:solidFill>
                  <a:schemeClr val="dk2"/>
                </a:solidFill>
                <a:latin typeface="Calibri"/>
                <a:ea typeface="Calibri"/>
                <a:cs typeface="Calibri"/>
                <a:sym typeface="Calibri"/>
              </a:rPr>
              <a:t> </a:t>
            </a:r>
            <a:r>
              <a:rPr lang="en" sz="1800">
                <a:solidFill>
                  <a:schemeClr val="dk2"/>
                </a:solidFill>
                <a:latin typeface="Calibri"/>
                <a:ea typeface="Calibri"/>
                <a:cs typeface="Calibri"/>
                <a:sym typeface="Calibri"/>
              </a:rPr>
              <a:t>Minutes.</a:t>
            </a:r>
            <a:endParaRPr b="1" sz="1800">
              <a:solidFill>
                <a:schemeClr val="dk2"/>
              </a:solidFill>
              <a:latin typeface="Calibri"/>
              <a:ea typeface="Calibri"/>
              <a:cs typeface="Calibri"/>
              <a:sym typeface="Calibri"/>
            </a:endParaRPr>
          </a:p>
        </p:txBody>
      </p:sp>
      <p:pic>
        <p:nvPicPr>
          <p:cNvPr id="178" name="Google Shape;178;p21"/>
          <p:cNvPicPr preferRelativeResize="0"/>
          <p:nvPr/>
        </p:nvPicPr>
        <p:blipFill>
          <a:blip r:embed="rId3">
            <a:alphaModFix/>
          </a:blip>
          <a:stretch>
            <a:fillRect/>
          </a:stretch>
        </p:blipFill>
        <p:spPr>
          <a:xfrm>
            <a:off x="865913" y="1418125"/>
            <a:ext cx="7405332" cy="312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