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68" d="100"/>
          <a:sy n="68"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FF1381-59F8-4EB8-B9AF-07595ABD88D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BAFFC-0BD0-4663-BEC8-B3DE83A4AE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3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F1381-59F8-4EB8-B9AF-07595ABD88D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315509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F1381-59F8-4EB8-B9AF-07595ABD88D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216337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F1381-59F8-4EB8-B9AF-07595ABD88D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380933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F1381-59F8-4EB8-B9AF-07595ABD88D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7BAFFC-0BD0-4663-BEC8-B3DE83A4AE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92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FF1381-59F8-4EB8-B9AF-07595ABD88DC}"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72075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FF1381-59F8-4EB8-B9AF-07595ABD88DC}"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8263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FF1381-59F8-4EB8-B9AF-07595ABD88DC}"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26461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FF1381-59F8-4EB8-B9AF-07595ABD88DC}" type="datetimeFigureOut">
              <a:rPr lang="en-IN" smtClean="0"/>
              <a:t>19-06-2024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177705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FF1381-59F8-4EB8-B9AF-07595ABD88DC}" type="datetimeFigureOut">
              <a:rPr lang="en-IN" smtClean="0"/>
              <a:t>19-06-2024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7BAFFC-0BD0-4663-BEC8-B3DE83A4AEB6}" type="slidenum">
              <a:rPr lang="en-IN" smtClean="0"/>
              <a:t>‹#›</a:t>
            </a:fld>
            <a:endParaRPr lang="en-IN"/>
          </a:p>
        </p:txBody>
      </p:sp>
    </p:spTree>
    <p:extLst>
      <p:ext uri="{BB962C8B-B14F-4D97-AF65-F5344CB8AC3E}">
        <p14:creationId xmlns:p14="http://schemas.microsoft.com/office/powerpoint/2010/main" val="34002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FF1381-59F8-4EB8-B9AF-07595ABD88DC}"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7BAFFC-0BD0-4663-BEC8-B3DE83A4AEB6}" type="slidenum">
              <a:rPr lang="en-IN" smtClean="0"/>
              <a:t>‹#›</a:t>
            </a:fld>
            <a:endParaRPr lang="en-IN"/>
          </a:p>
        </p:txBody>
      </p:sp>
    </p:spTree>
    <p:extLst>
      <p:ext uri="{BB962C8B-B14F-4D97-AF65-F5344CB8AC3E}">
        <p14:creationId xmlns:p14="http://schemas.microsoft.com/office/powerpoint/2010/main" val="361456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FF1381-59F8-4EB8-B9AF-07595ABD88DC}" type="datetimeFigureOut">
              <a:rPr lang="en-IN" smtClean="0"/>
              <a:t>19-06-2024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7BAFFC-0BD0-4663-BEC8-B3DE83A4AE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962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05353"/>
            <a:ext cx="10058400" cy="4072379"/>
          </a:xfrm>
        </p:spPr>
        <p:txBody>
          <a:bodyPr>
            <a:normAutofit/>
          </a:bodyPr>
          <a:lstStyle/>
          <a:p>
            <a:r>
              <a:rPr lang="en-IN" sz="6600" dirty="0" smtClean="0"/>
              <a:t>Phishing Awareness and training</a:t>
            </a:r>
            <a:endParaRPr lang="en-IN" sz="6600" dirty="0"/>
          </a:p>
        </p:txBody>
      </p:sp>
    </p:spTree>
    <p:extLst>
      <p:ext uri="{BB962C8B-B14F-4D97-AF65-F5344CB8AC3E}">
        <p14:creationId xmlns:p14="http://schemas.microsoft.com/office/powerpoint/2010/main" val="91053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Introduction of </a:t>
            </a:r>
            <a:r>
              <a:rPr lang="en-IN" sz="4400" dirty="0" smtClean="0"/>
              <a:t>Social Engineering </a:t>
            </a:r>
            <a:r>
              <a:rPr lang="en-IN" sz="4400" dirty="0" smtClean="0"/>
              <a:t>Attacks</a:t>
            </a:r>
            <a:endParaRPr lang="en-IN" sz="4400" dirty="0"/>
          </a:p>
        </p:txBody>
      </p:sp>
      <p:sp>
        <p:nvSpPr>
          <p:cNvPr id="3" name="Content Placeholder 2"/>
          <p:cNvSpPr>
            <a:spLocks noGrp="1"/>
          </p:cNvSpPr>
          <p:nvPr>
            <p:ph idx="1"/>
          </p:nvPr>
        </p:nvSpPr>
        <p:spPr>
          <a:xfrm>
            <a:off x="1012438" y="1900530"/>
            <a:ext cx="10058400" cy="4128819"/>
          </a:xfrm>
        </p:spPr>
        <p:txBody>
          <a:bodyPr/>
          <a:lstStyle/>
          <a:p>
            <a:r>
              <a:rPr lang="en-US" dirty="0" smtClean="0"/>
              <a:t>Social engineering is the act of “human hacking” to commit fraud</a:t>
            </a:r>
            <a:r>
              <a:rPr lang="en-US" u="sng" dirty="0" smtClean="0"/>
              <a:t> </a:t>
            </a:r>
            <a:endParaRPr lang="en-US" dirty="0" smtClean="0"/>
          </a:p>
          <a:p>
            <a:r>
              <a:rPr lang="en-US" dirty="0" smtClean="0"/>
              <a:t>Hackers use deceptive psychological manipulation to instill fear, excitement, or urgency. Once you're in a heightened emotional state, they'll use that against you to cloud your better judgment. </a:t>
            </a:r>
          </a:p>
          <a:p>
            <a:endParaRPr lang="en-US" dirty="0"/>
          </a:p>
          <a:p>
            <a:endParaRPr lang="en-US" dirty="0"/>
          </a:p>
        </p:txBody>
      </p:sp>
      <p:pic>
        <p:nvPicPr>
          <p:cNvPr id="1026" name="Picture 2" descr="https://tse1.mm.bing.net/th?id=OIP.zojwrJ7kEsb6qVs2t1yKeAHaHF&amp;pid=Api&amp;P=0&amp;h=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245" y="3346515"/>
            <a:ext cx="2757309" cy="270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9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94" y="612742"/>
            <a:ext cx="10058400" cy="932679"/>
          </a:xfrm>
        </p:spPr>
        <p:txBody>
          <a:bodyPr/>
          <a:lstStyle/>
          <a:p>
            <a:r>
              <a:rPr lang="en-IN" dirty="0" smtClean="0"/>
              <a:t>    Phishing Attacks</a:t>
            </a:r>
            <a:endParaRPr lang="en-IN" dirty="0"/>
          </a:p>
        </p:txBody>
      </p:sp>
      <p:sp>
        <p:nvSpPr>
          <p:cNvPr id="3" name="Content Placeholder 2"/>
          <p:cNvSpPr>
            <a:spLocks noGrp="1"/>
          </p:cNvSpPr>
          <p:nvPr>
            <p:ph idx="1"/>
          </p:nvPr>
        </p:nvSpPr>
        <p:spPr>
          <a:xfrm>
            <a:off x="574060" y="1941922"/>
            <a:ext cx="10058400" cy="3738634"/>
          </a:xfrm>
        </p:spPr>
        <p:txBody>
          <a:bodyPr/>
          <a:lstStyle/>
          <a:p>
            <a:pPr marL="0" indent="0">
              <a:buNone/>
            </a:pPr>
            <a:r>
              <a:rPr lang="en-US" dirty="0" smtClean="0"/>
              <a:t>Phishing </a:t>
            </a:r>
            <a:r>
              <a:rPr lang="en-US" dirty="0"/>
              <a:t>is the most common type of social engineering tactic and has increased more than tenfold in the past three years, according to the FBI </a:t>
            </a:r>
          </a:p>
          <a:p>
            <a:pPr marL="0" indent="0">
              <a:buNone/>
            </a:pPr>
            <a:r>
              <a:rPr lang="en-US" dirty="0"/>
              <a:t>Phishing attacks occur when scammers use any form of communication (usually emails) to “fish” for information. These messages look identical to ones from trusted sources like organizations and people you know</a:t>
            </a:r>
            <a:r>
              <a:rPr lang="en-US" dirty="0" smtClean="0"/>
              <a:t>.</a:t>
            </a:r>
          </a:p>
          <a:p>
            <a:pPr marL="0" indent="0">
              <a:buNone/>
            </a:pPr>
            <a:endParaRPr lang="en-US" dirty="0"/>
          </a:p>
          <a:p>
            <a:endParaRPr lang="en-IN" dirty="0"/>
          </a:p>
        </p:txBody>
      </p:sp>
      <p:pic>
        <p:nvPicPr>
          <p:cNvPr id="2050" name="Picture 2" descr="https://assets-global.website-files.com/6082ee0e95eb6459d78fac06/63a0aaccc0f1dbb4cbf9a410_Top-most-impersonated-brands-20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596" y="3501188"/>
            <a:ext cx="5750350" cy="276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817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Spear Phishing</a:t>
            </a:r>
            <a:endParaRPr lang="en-IN" dirty="0"/>
          </a:p>
        </p:txBody>
      </p:sp>
      <p:sp>
        <p:nvSpPr>
          <p:cNvPr id="3" name="Content Placeholder 2"/>
          <p:cNvSpPr>
            <a:spLocks noGrp="1"/>
          </p:cNvSpPr>
          <p:nvPr>
            <p:ph idx="1"/>
          </p:nvPr>
        </p:nvSpPr>
        <p:spPr/>
        <p:txBody>
          <a:bodyPr/>
          <a:lstStyle/>
          <a:p>
            <a:r>
              <a:rPr lang="en-US" dirty="0"/>
              <a:t>N</a:t>
            </a:r>
            <a:r>
              <a:rPr lang="en-US" dirty="0" smtClean="0"/>
              <a:t>ormal </a:t>
            </a:r>
            <a:r>
              <a:rPr lang="en-US" dirty="0"/>
              <a:t>phishing attacks have no specific target. But spear phishing attacks occur when hackers target a specific individual or organization. </a:t>
            </a:r>
          </a:p>
          <a:p>
            <a:r>
              <a:rPr lang="en-US" dirty="0"/>
              <a:t>Nearly 60% of IT decision-makers believe targeted phishing attacks are their top security </a:t>
            </a:r>
            <a:r>
              <a:rPr lang="en-US" dirty="0" smtClean="0"/>
              <a:t>threat.</a:t>
            </a:r>
            <a:endParaRPr lang="en-US" dirty="0"/>
          </a:p>
          <a:p>
            <a:r>
              <a:rPr lang="en-US" dirty="0"/>
              <a:t>During 2015, hackers completed a $1 billion heist spanning 40 countries with spear phishing. The scammers sent bank employees phishing emails with an attachment to deploy </a:t>
            </a:r>
            <a:r>
              <a:rPr lang="en-US" dirty="0" err="1"/>
              <a:t>Carbanak</a:t>
            </a:r>
            <a:r>
              <a:rPr lang="en-US" dirty="0"/>
              <a:t> malware. Once clicked, the hackers could control the employees’ workstations and were able to infect ATM servers remotely.</a:t>
            </a:r>
          </a:p>
        </p:txBody>
      </p:sp>
    </p:spTree>
    <p:extLst>
      <p:ext uri="{BB962C8B-B14F-4D97-AF65-F5344CB8AC3E}">
        <p14:creationId xmlns:p14="http://schemas.microsoft.com/office/powerpoint/2010/main" val="243960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Whaling Attacks</a:t>
            </a:r>
            <a:endParaRPr lang="en-IN" dirty="0"/>
          </a:p>
        </p:txBody>
      </p:sp>
      <p:sp>
        <p:nvSpPr>
          <p:cNvPr id="3" name="Content Placeholder 2"/>
          <p:cNvSpPr>
            <a:spLocks noGrp="1"/>
          </p:cNvSpPr>
          <p:nvPr>
            <p:ph idx="1"/>
          </p:nvPr>
        </p:nvSpPr>
        <p:spPr/>
        <p:txBody>
          <a:bodyPr/>
          <a:lstStyle/>
          <a:p>
            <a:r>
              <a:rPr lang="en-US" dirty="0"/>
              <a:t>Whaling is a term used to describe phishing attacks that target a specific, high-profile person. Usually, an executive, government </a:t>
            </a:r>
            <a:r>
              <a:rPr lang="en-US" dirty="0" smtClean="0"/>
              <a:t>official </a:t>
            </a:r>
            <a:r>
              <a:rPr lang="en-US" dirty="0"/>
              <a:t>or celebrity. </a:t>
            </a:r>
          </a:p>
          <a:p>
            <a:r>
              <a:rPr lang="en-US" dirty="0"/>
              <a:t>The victims of </a:t>
            </a:r>
            <a:r>
              <a:rPr lang="en-US" dirty="0" smtClean="0"/>
              <a:t>whaling attacks</a:t>
            </a:r>
            <a:r>
              <a:rPr lang="en-US" dirty="0"/>
              <a:t> are considered “big fish” to cybercriminals. These targets offer great potential to scammers with either large financial payouts or access to valuable data. </a:t>
            </a:r>
          </a:p>
          <a:p>
            <a:r>
              <a:rPr lang="en-US" dirty="0"/>
              <a:t>In the case of hacked </a:t>
            </a:r>
            <a:r>
              <a:rPr lang="en-US" dirty="0" smtClean="0"/>
              <a:t>celebrities, </a:t>
            </a:r>
            <a:r>
              <a:rPr lang="en-US" dirty="0"/>
              <a:t>scammers hope to find compromising photos that they can use to extort exorbitant ransoms.</a:t>
            </a:r>
          </a:p>
        </p:txBody>
      </p:sp>
    </p:spTree>
    <p:extLst>
      <p:ext uri="{BB962C8B-B14F-4D97-AF65-F5344CB8AC3E}">
        <p14:creationId xmlns:p14="http://schemas.microsoft.com/office/powerpoint/2010/main" val="1960275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Vishing Attacks</a:t>
            </a:r>
            <a:endParaRPr lang="en-IN" dirty="0"/>
          </a:p>
        </p:txBody>
      </p:sp>
      <p:sp>
        <p:nvSpPr>
          <p:cNvPr id="3" name="Content Placeholder 2"/>
          <p:cNvSpPr>
            <a:spLocks noGrp="1"/>
          </p:cNvSpPr>
          <p:nvPr>
            <p:ph idx="1"/>
          </p:nvPr>
        </p:nvSpPr>
        <p:spPr/>
        <p:txBody>
          <a:bodyPr/>
          <a:lstStyle/>
          <a:p>
            <a:r>
              <a:rPr lang="en-US" dirty="0"/>
              <a:t>Vishing </a:t>
            </a:r>
            <a:r>
              <a:rPr lang="en-US" dirty="0" smtClean="0"/>
              <a:t>which </a:t>
            </a:r>
            <a:r>
              <a:rPr lang="en-US" dirty="0"/>
              <a:t>is short for “voice </a:t>
            </a:r>
            <a:r>
              <a:rPr lang="en-US" dirty="0" smtClean="0"/>
              <a:t>phishing” is </a:t>
            </a:r>
            <a:r>
              <a:rPr lang="en-US" dirty="0"/>
              <a:t>a type of social engineering attack in which scammers phone you and attempt to trick you into sharing personal information, sending them money, or giving them remote </a:t>
            </a:r>
            <a:r>
              <a:rPr lang="en-US" dirty="0" smtClean="0"/>
              <a:t>access</a:t>
            </a:r>
            <a:r>
              <a:rPr lang="en-US" dirty="0"/>
              <a:t> to your computer.</a:t>
            </a:r>
          </a:p>
          <a:p>
            <a:r>
              <a:rPr lang="en-US" dirty="0"/>
              <a:t>Scammers will typically call you pretending to be a company or government agency that you </a:t>
            </a:r>
            <a:r>
              <a:rPr lang="en-US" dirty="0" smtClean="0"/>
              <a:t>trust </a:t>
            </a:r>
            <a:r>
              <a:rPr lang="en-US" dirty="0"/>
              <a:t>like Amazon or the IRS. Once they have you on the phone, they try to manipulate you in a number of ways.</a:t>
            </a:r>
          </a:p>
          <a:p>
            <a:r>
              <a:rPr lang="en-US" dirty="0"/>
              <a:t>While most people know by now not to click on suspicious links in phishing emails or texts messages </a:t>
            </a:r>
            <a:r>
              <a:rPr lang="en-US" dirty="0" smtClean="0"/>
              <a:t> </a:t>
            </a:r>
            <a:r>
              <a:rPr lang="en-US" dirty="0"/>
              <a:t>they’re not always as careful over the phone. </a:t>
            </a:r>
          </a:p>
        </p:txBody>
      </p:sp>
    </p:spTree>
    <p:extLst>
      <p:ext uri="{BB962C8B-B14F-4D97-AF65-F5344CB8AC3E}">
        <p14:creationId xmlns:p14="http://schemas.microsoft.com/office/powerpoint/2010/main" val="2732849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Baiting Attack</a:t>
            </a:r>
            <a:endParaRPr lang="en-IN" dirty="0"/>
          </a:p>
        </p:txBody>
      </p:sp>
      <p:sp>
        <p:nvSpPr>
          <p:cNvPr id="3" name="Content Placeholder 2"/>
          <p:cNvSpPr>
            <a:spLocks noGrp="1"/>
          </p:cNvSpPr>
          <p:nvPr>
            <p:ph idx="1"/>
          </p:nvPr>
        </p:nvSpPr>
        <p:spPr/>
        <p:txBody>
          <a:bodyPr/>
          <a:lstStyle/>
          <a:p>
            <a:r>
              <a:rPr lang="en-US" dirty="0"/>
              <a:t>Baiting is a type of social engineering attack in which scammers lure victims into providing sensitive information by promising them something valuable in return. </a:t>
            </a:r>
          </a:p>
          <a:p>
            <a:r>
              <a:rPr lang="en-US" dirty="0"/>
              <a:t>For example, scammers will create pop-up ads that offer free games, music, or movie downloads. If you click on the link, your device will be infected with malware. </a:t>
            </a:r>
          </a:p>
          <a:p>
            <a:r>
              <a:rPr lang="en-US" dirty="0"/>
              <a:t>Baiting scams also exist in the physical world. </a:t>
            </a:r>
          </a:p>
          <a:p>
            <a:r>
              <a:rPr lang="en-US" dirty="0"/>
              <a:t>One common example is a strategically placed USB stick with an enticing label like “Payroll Q3” or “Master client database.” </a:t>
            </a:r>
          </a:p>
        </p:txBody>
      </p:sp>
    </p:spTree>
    <p:extLst>
      <p:ext uri="{BB962C8B-B14F-4D97-AF65-F5344CB8AC3E}">
        <p14:creationId xmlns:p14="http://schemas.microsoft.com/office/powerpoint/2010/main" val="976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Honey Trap Attacks</a:t>
            </a:r>
            <a:endParaRPr lang="en-IN" dirty="0"/>
          </a:p>
        </p:txBody>
      </p:sp>
      <p:sp>
        <p:nvSpPr>
          <p:cNvPr id="3" name="Content Placeholder 2"/>
          <p:cNvSpPr>
            <a:spLocks noGrp="1"/>
          </p:cNvSpPr>
          <p:nvPr>
            <p:ph idx="1"/>
          </p:nvPr>
        </p:nvSpPr>
        <p:spPr/>
        <p:txBody>
          <a:bodyPr/>
          <a:lstStyle/>
          <a:p>
            <a:r>
              <a:rPr lang="en-US" dirty="0" smtClean="0"/>
              <a:t>Honey traps </a:t>
            </a:r>
            <a:r>
              <a:rPr lang="en-US" dirty="0"/>
              <a:t>are a type of romance scam in which scammers create fake online dating and social media profiles using attractive stolen </a:t>
            </a:r>
            <a:r>
              <a:rPr lang="en-US" dirty="0" smtClean="0"/>
              <a:t>photos</a:t>
            </a:r>
          </a:p>
          <a:p>
            <a:pPr marL="0" indent="0">
              <a:buNone/>
            </a:pPr>
            <a:r>
              <a:rPr lang="en-US" dirty="0" smtClean="0"/>
              <a:t>Once </a:t>
            </a:r>
            <a:r>
              <a:rPr lang="en-US" dirty="0"/>
              <a:t>they identify a target, they’ll start sending flirty and provocative messages, and quickly tell their victims they’re in love with them. But, they need the victims to prove they feel the same way by sending gifts, cash, or cryptocurrency. </a:t>
            </a:r>
          </a:p>
          <a:p>
            <a:pPr marL="0" indent="0">
              <a:buNone/>
            </a:pPr>
            <a:r>
              <a:rPr lang="en-US" dirty="0" err="1"/>
              <a:t>Honeytraps</a:t>
            </a:r>
            <a:r>
              <a:rPr lang="en-US" dirty="0"/>
              <a:t> are especially rampant on social media sites like Snapchat. Make sure you're always staying safe and are aware of the dangers of online </a:t>
            </a:r>
            <a:r>
              <a:rPr lang="en-US" dirty="0" smtClean="0"/>
              <a:t>dating.</a:t>
            </a:r>
            <a:endParaRPr lang="en-US" dirty="0"/>
          </a:p>
        </p:txBody>
      </p:sp>
    </p:spTree>
    <p:extLst>
      <p:ext uri="{BB962C8B-B14F-4D97-AF65-F5344CB8AC3E}">
        <p14:creationId xmlns:p14="http://schemas.microsoft.com/office/powerpoint/2010/main" val="82481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Phishing</a:t>
            </a:r>
            <a:r>
              <a:rPr lang="en-US" dirty="0" smtClean="0"/>
              <a:t> </a:t>
            </a:r>
            <a:r>
              <a:rPr lang="en-US" dirty="0"/>
              <a:t>attacks are notoriously difficult to prevent because they rely on human psychology rather than technological pathways. </a:t>
            </a:r>
            <a:r>
              <a:rPr lang="en-US" dirty="0" smtClean="0"/>
              <a:t>The attack surface is also significant </a:t>
            </a:r>
            <a:r>
              <a:rPr lang="en-US" dirty="0" smtClean="0"/>
              <a:t>i</a:t>
            </a:r>
            <a:r>
              <a:rPr lang="en-US" dirty="0" smtClean="0"/>
              <a:t>n a larger organization, it takes just one employee's mistake to compromise the integrity of the entire enterprise network. Some of the steps experts recommend to mitigate the risk and success of social engineering scams include:</a:t>
            </a:r>
          </a:p>
          <a:p>
            <a:r>
              <a:rPr lang="en-US" b="1" dirty="0" smtClean="0"/>
              <a:t>Security awareness training</a:t>
            </a:r>
            <a:r>
              <a:rPr lang="en-US" dirty="0" smtClean="0"/>
              <a:t>: </a:t>
            </a:r>
            <a:r>
              <a:rPr lang="en-US" dirty="0"/>
              <a:t>Educating others about recognizing and avoiding phishing emails, websites, and social engineering tactics is crucial in today's digital age where cyber threats are prevalent. </a:t>
            </a:r>
            <a:r>
              <a:rPr lang="en-US" dirty="0" smtClean="0"/>
              <a:t>Many users don't know how to identify social engineering attacks. And in a time when users frequently trade personal information for goods and services, they don’t realize that surrendering seemingly mundane information.</a:t>
            </a:r>
          </a:p>
          <a:p>
            <a:r>
              <a:rPr lang="en-US" b="1" dirty="0" smtClean="0"/>
              <a:t>Access control policies</a:t>
            </a:r>
            <a:r>
              <a:rPr lang="en-US" dirty="0" smtClean="0"/>
              <a:t>: Secure access control policies and technologies, including multi-factor authentication, adaptive authentication and a zero trust security approach can limit cybercriminals' access to sensitive information.</a:t>
            </a:r>
          </a:p>
          <a:p>
            <a:r>
              <a:rPr lang="en-US" b="1" dirty="0" smtClean="0"/>
              <a:t>Cybersecurity technologies</a:t>
            </a:r>
            <a:r>
              <a:rPr lang="en-US" dirty="0" smtClean="0"/>
              <a:t>: Spam filters and secure email gateways can prevent some phishing attacks from reaching employees in the first place. Firewalls and antivirus software can mitigate the extent of any damage done by attackers who gain access to the network.</a:t>
            </a:r>
            <a:endParaRPr lang="en-IN" dirty="0"/>
          </a:p>
        </p:txBody>
      </p:sp>
    </p:spTree>
    <p:extLst>
      <p:ext uri="{BB962C8B-B14F-4D97-AF65-F5344CB8AC3E}">
        <p14:creationId xmlns:p14="http://schemas.microsoft.com/office/powerpoint/2010/main" val="790768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75</TotalTime>
  <Words>832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Phishing Awareness and training</vt:lpstr>
      <vt:lpstr>Introduction of Social Engineering Attacks</vt:lpstr>
      <vt:lpstr>    Phishing Attacks</vt:lpstr>
      <vt:lpstr>Spear Phishing</vt:lpstr>
      <vt:lpstr>Whaling Attacks</vt:lpstr>
      <vt:lpstr>Vishing Attacks</vt:lpstr>
      <vt:lpstr>Baiting Attack</vt:lpstr>
      <vt:lpstr>Honey Trap Attacks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Attacks</dc:title>
  <dc:creator>TARUN</dc:creator>
  <cp:lastModifiedBy>TARUN</cp:lastModifiedBy>
  <cp:revision>8</cp:revision>
  <dcterms:created xsi:type="dcterms:W3CDTF">2023-11-21T15:21:57Z</dcterms:created>
  <dcterms:modified xsi:type="dcterms:W3CDTF">2024-06-19T09:33:07Z</dcterms:modified>
</cp:coreProperties>
</file>