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25"/>
  </p:notesMasterIdLst>
  <p:sldIdLst>
    <p:sldId id="256" r:id="rId3"/>
    <p:sldId id="257" r:id="rId4"/>
    <p:sldId id="258" r:id="rId5"/>
    <p:sldId id="259" r:id="rId6"/>
    <p:sldId id="260" r:id="rId7"/>
    <p:sldId id="261" r:id="rId8"/>
    <p:sldId id="265" r:id="rId9"/>
    <p:sldId id="266" r:id="rId10"/>
    <p:sldId id="269" r:id="rId11"/>
    <p:sldId id="267" r:id="rId12"/>
    <p:sldId id="272" r:id="rId13"/>
    <p:sldId id="268" r:id="rId14"/>
    <p:sldId id="277" r:id="rId15"/>
    <p:sldId id="271" r:id="rId16"/>
    <p:sldId id="278" r:id="rId17"/>
    <p:sldId id="273" r:id="rId18"/>
    <p:sldId id="274" r:id="rId19"/>
    <p:sldId id="270" r:id="rId20"/>
    <p:sldId id="276" r:id="rId21"/>
    <p:sldId id="262" r:id="rId22"/>
    <p:sldId id="263" r:id="rId23"/>
    <p:sldId id="264"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Lato Black" panose="020F0502020204030203" pitchFamily="34" charset="0"/>
      <p:bold r:id="rId30"/>
      <p:boldItalic r:id="rId31"/>
    </p:embeddedFont>
    <p:embeddedFont>
      <p:font typeface="Trebuchet MS" panose="020B0603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7" d="100"/>
          <a:sy n="97" d="100"/>
        </p:scale>
        <p:origin x="606"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40"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698434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7349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2640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05308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815866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45220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07860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95725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222976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5691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754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070850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dirty="0">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dirty="0">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dirty="0">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dirty="0">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dirty="0">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dirty="0">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dirty="0">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dirty="0">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dirty="0">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dirty="0">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dirty="0">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dirty="0">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:Nova </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a:t>
            </a:r>
          </a:p>
          <a:p>
            <a:pPr marL="0" marR="0" lvl="0" indent="0" algn="l" rtl="0">
              <a:lnSpc>
                <a:spcPct val="150000"/>
              </a:lnSpc>
              <a:spcBef>
                <a:spcPts val="0"/>
              </a:spcBef>
              <a:spcAft>
                <a:spcPts val="0"/>
              </a:spcAft>
              <a:buClr>
                <a:srgbClr val="000000"/>
              </a:buClr>
              <a:buSzPts val="1800"/>
              <a:buFont typeface="Arial"/>
              <a:buNone/>
            </a:pPr>
            <a:r>
              <a:rPr lang="en-US" sz="1700" dirty="0">
                <a:solidFill>
                  <a:schemeClr val="lt1"/>
                </a:solidFill>
                <a:latin typeface="Trebuchet MS"/>
                <a:ea typeface="Trebuchet MS"/>
                <a:cs typeface="Trebuchet MS"/>
                <a:sym typeface="Trebuchet MS"/>
              </a:rPr>
              <a:t>S</a:t>
            </a:r>
            <a:r>
              <a:rPr lang="en" sz="1700" dirty="0">
                <a:solidFill>
                  <a:schemeClr val="lt1"/>
                </a:solidFill>
                <a:latin typeface="Trebuchet MS"/>
                <a:ea typeface="Trebuchet MS"/>
                <a:cs typeface="Trebuchet MS"/>
                <a:sym typeface="Trebuchet MS"/>
              </a:rPr>
              <a:t>ethu Institute Technology- CSE Department</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:17/09/2022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F08E18-9F02-9479-0E0B-115375808546}"/>
              </a:ext>
            </a:extLst>
          </p:cNvPr>
          <p:cNvSpPr>
            <a:spLocks noGrp="1"/>
          </p:cNvSpPr>
          <p:nvPr>
            <p:ph type="body" idx="1"/>
          </p:nvPr>
        </p:nvSpPr>
        <p:spPr>
          <a:xfrm>
            <a:off x="512875" y="727364"/>
            <a:ext cx="8002500" cy="3931061"/>
          </a:xfrm>
        </p:spPr>
        <p:txBody>
          <a:bodyPr/>
          <a:lstStyle/>
          <a:p>
            <a:pPr marL="139700" indent="0" algn="just">
              <a:buNone/>
            </a:pPr>
            <a:r>
              <a:rPr lang="en-US" b="1" i="1" u="none" strike="noStrike" baseline="0" dirty="0">
                <a:latin typeface="Times New Roman" panose="02020603050405020304" pitchFamily="18" charset="0"/>
                <a:ea typeface="Lato" panose="020F0502020204030203" pitchFamily="34" charset="0"/>
                <a:cs typeface="Times New Roman" panose="02020603050405020304" pitchFamily="18" charset="0"/>
              </a:rPr>
              <a:t>Grid Selection Technique (Registration)</a:t>
            </a:r>
          </a:p>
          <a:p>
            <a:pPr marL="139700" indent="0" algn="just">
              <a:buNone/>
            </a:pPr>
            <a:endParaRPr lang="en-US" b="1" i="0" u="none" strike="noStrike" baseline="0" dirty="0">
              <a:latin typeface="Times New Roman" panose="02020603050405020304" pitchFamily="18" charset="0"/>
              <a:ea typeface="Lato" panose="020F0502020204030203" pitchFamily="34" charset="0"/>
              <a:cs typeface="Times New Roman" panose="02020603050405020304" pitchFamily="18" charset="0"/>
            </a:endParaRPr>
          </a:p>
          <a:p>
            <a:pPr algn="just"/>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The grid selection technique is an initially massive, fine-grained grid from which the user selects a drawing grid, a rectangular region which is lifetime unique pattern for every individual user. </a:t>
            </a:r>
          </a:p>
          <a:p>
            <a:pPr algn="just"/>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In our authentication system, grid selection technique is used by the user during the registration phase. </a:t>
            </a:r>
          </a:p>
          <a:p>
            <a:pPr algn="just"/>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There will be an empty grid given for the user to choose their unique pattern .</a:t>
            </a:r>
          </a:p>
          <a:p>
            <a:pPr algn="just"/>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The user can choose whatever pattern or styles they want as they wish . </a:t>
            </a:r>
          </a:p>
          <a:p>
            <a:pPr algn="just"/>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There is no limit for the user to select how many grids they like to choose their password as shown in fig 1.</a:t>
            </a:r>
          </a:p>
        </p:txBody>
      </p:sp>
    </p:spTree>
    <p:extLst>
      <p:ext uri="{BB962C8B-B14F-4D97-AF65-F5344CB8AC3E}">
        <p14:creationId xmlns:p14="http://schemas.microsoft.com/office/powerpoint/2010/main" val="205834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2D558A-F50D-6C68-11A3-1E73F01D58AC}"/>
              </a:ext>
            </a:extLst>
          </p:cNvPr>
          <p:cNvPicPr>
            <a:picLocks noChangeAspect="1"/>
          </p:cNvPicPr>
          <p:nvPr/>
        </p:nvPicPr>
        <p:blipFill>
          <a:blip r:embed="rId2"/>
          <a:stretch>
            <a:fillRect/>
          </a:stretch>
        </p:blipFill>
        <p:spPr>
          <a:xfrm>
            <a:off x="1365753" y="0"/>
            <a:ext cx="6412493" cy="4208394"/>
          </a:xfrm>
          <a:prstGeom prst="rect">
            <a:avLst/>
          </a:prstGeom>
        </p:spPr>
      </p:pic>
      <p:sp>
        <p:nvSpPr>
          <p:cNvPr id="4" name="TextBox 3">
            <a:extLst>
              <a:ext uri="{FF2B5EF4-FFF2-40B4-BE49-F238E27FC236}">
                <a16:creationId xmlns:a16="http://schemas.microsoft.com/office/drawing/2014/main" id="{273ACF9B-7839-64B8-3AC5-82AF276655D5}"/>
              </a:ext>
            </a:extLst>
          </p:cNvPr>
          <p:cNvSpPr txBox="1"/>
          <p:nvPr/>
        </p:nvSpPr>
        <p:spPr>
          <a:xfrm>
            <a:off x="4265467" y="3900617"/>
            <a:ext cx="794906" cy="307777"/>
          </a:xfrm>
          <a:prstGeom prst="rect">
            <a:avLst/>
          </a:prstGeom>
          <a:noFill/>
        </p:spPr>
        <p:txBody>
          <a:bodyPr wrap="square" rtlCol="0">
            <a:spAutoFit/>
          </a:bodyPr>
          <a:lstStyle/>
          <a:p>
            <a:r>
              <a:rPr lang="en-IN" i="1" dirty="0">
                <a:latin typeface="Lato" panose="020F0502020204030203" pitchFamily="34" charset="0"/>
                <a:ea typeface="Lato" panose="020F0502020204030203" pitchFamily="34" charset="0"/>
                <a:cs typeface="Lato" panose="020F0502020204030203" pitchFamily="34" charset="0"/>
              </a:rPr>
              <a:t>Fig</a:t>
            </a:r>
            <a:r>
              <a:rPr lang="en-IN" i="1" dirty="0"/>
              <a:t>.</a:t>
            </a:r>
            <a:r>
              <a:rPr lang="en-IN" dirty="0"/>
              <a:t>1</a:t>
            </a:r>
            <a:endParaRPr lang="en-US" dirty="0"/>
          </a:p>
        </p:txBody>
      </p:sp>
    </p:spTree>
    <p:extLst>
      <p:ext uri="{BB962C8B-B14F-4D97-AF65-F5344CB8AC3E}">
        <p14:creationId xmlns:p14="http://schemas.microsoft.com/office/powerpoint/2010/main" val="164535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8D8F79-B427-1764-5DC8-4A376CA673B5}"/>
              </a:ext>
            </a:extLst>
          </p:cNvPr>
          <p:cNvSpPr>
            <a:spLocks noGrp="1"/>
          </p:cNvSpPr>
          <p:nvPr>
            <p:ph type="body" idx="1"/>
          </p:nvPr>
        </p:nvSpPr>
        <p:spPr>
          <a:xfrm>
            <a:off x="570750" y="488373"/>
            <a:ext cx="8002500" cy="4170052"/>
          </a:xfrm>
        </p:spPr>
        <p:txBody>
          <a:bodyPr/>
          <a:lstStyle/>
          <a:p>
            <a:pPr marL="139700" indent="0" algn="just">
              <a:buNone/>
            </a:pPr>
            <a:r>
              <a:rPr lang="en-IN" b="1" i="1" dirty="0">
                <a:latin typeface="Times New Roman" panose="02020603050405020304" pitchFamily="18" charset="0"/>
                <a:cs typeface="Times New Roman" panose="02020603050405020304" pitchFamily="18" charset="0"/>
              </a:rPr>
              <a:t>Phrase Remember Authentication</a:t>
            </a:r>
          </a:p>
          <a:p>
            <a:pPr marL="139700" indent="0" algn="just">
              <a:buNone/>
            </a:pPr>
            <a:endParaRPr lang="en-IN" i="1" dirty="0">
              <a:latin typeface="Times New Roman" panose="02020603050405020304" pitchFamily="18" charset="0"/>
              <a:cs typeface="Times New Roman" panose="02020603050405020304" pitchFamily="18" charset="0"/>
            </a:endParaRPr>
          </a:p>
          <a:p>
            <a:pPr marL="139700" indent="0" algn="just">
              <a:buNone/>
            </a:pPr>
            <a:endParaRPr lang="en-IN" i="1" dirty="0">
              <a:latin typeface="Times New Roman" panose="02020603050405020304" pitchFamily="18" charset="0"/>
              <a:cs typeface="Times New Roman" panose="02020603050405020304" pitchFamily="18" charset="0"/>
            </a:endParaRPr>
          </a:p>
          <a:p>
            <a:pPr algn="just">
              <a:lnSpc>
                <a:spcPct val="200000"/>
              </a:lnSpc>
            </a:pPr>
            <a:r>
              <a:rPr lang="en-US" dirty="0">
                <a:latin typeface="Times New Roman" panose="02020603050405020304" pitchFamily="18" charset="0"/>
                <a:cs typeface="Times New Roman" panose="02020603050405020304" pitchFamily="18" charset="0"/>
              </a:rPr>
              <a:t>A particular number of phrases is generated randomly by authorized algorithm and given to the user which is usually a unique for every individual for the life time.</a:t>
            </a:r>
          </a:p>
          <a:p>
            <a:pPr algn="just">
              <a:lnSpc>
                <a:spcPct val="200000"/>
              </a:lnSpc>
            </a:pPr>
            <a:r>
              <a:rPr lang="en-US" dirty="0">
                <a:latin typeface="Times New Roman" panose="02020603050405020304" pitchFamily="18" charset="0"/>
                <a:cs typeface="Times New Roman" panose="02020603050405020304" pitchFamily="18" charset="0"/>
              </a:rPr>
              <a:t>These random phrases wasn’t Inter-Related with each other.</a:t>
            </a:r>
          </a:p>
          <a:p>
            <a:pPr algn="just">
              <a:lnSpc>
                <a:spcPct val="200000"/>
              </a:lnSpc>
            </a:pPr>
            <a:r>
              <a:rPr lang="en-US" dirty="0">
                <a:latin typeface="Times New Roman" panose="02020603050405020304" pitchFamily="18" charset="0"/>
                <a:ea typeface="Lato" panose="020F0502020204030203" pitchFamily="34" charset="0"/>
                <a:cs typeface="Times New Roman" panose="02020603050405020304" pitchFamily="18" charset="0"/>
              </a:rPr>
              <a:t>Phrase </a:t>
            </a:r>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is used by the user during the </a:t>
            </a:r>
            <a:r>
              <a:rPr lang="en-US" dirty="0">
                <a:latin typeface="Times New Roman" panose="02020603050405020304" pitchFamily="18" charset="0"/>
                <a:ea typeface="Lato" panose="020F0502020204030203" pitchFamily="34" charset="0"/>
                <a:cs typeface="Times New Roman" panose="02020603050405020304" pitchFamily="18" charset="0"/>
              </a:rPr>
              <a:t>login </a:t>
            </a:r>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phase of our authentication system.</a:t>
            </a:r>
          </a:p>
          <a:p>
            <a:pPr algn="just">
              <a:lnSpc>
                <a:spcPct val="200000"/>
              </a:lnSpc>
            </a:pPr>
            <a:r>
              <a:rPr lang="en-US" dirty="0">
                <a:latin typeface="Times New Roman" panose="02020603050405020304" pitchFamily="18" charset="0"/>
                <a:ea typeface="Lato" panose="020F0502020204030203" pitchFamily="34" charset="0"/>
                <a:cs typeface="Times New Roman" panose="02020603050405020304" pitchFamily="18" charset="0"/>
              </a:rPr>
              <a:t>By simply remember the phrase, we can authenticate ourself.</a:t>
            </a:r>
          </a:p>
          <a:p>
            <a:pPr algn="just">
              <a:lnSpc>
                <a:spcPct val="200000"/>
              </a:lnSpc>
            </a:pPr>
            <a:endParaRPr lang="en-US" dirty="0">
              <a:latin typeface="Times New Roman" panose="02020603050405020304" pitchFamily="18" charset="0"/>
              <a:ea typeface="Lato" panose="020F0502020204030203" pitchFamily="34" charset="0"/>
              <a:cs typeface="Times New Roman" panose="02020603050405020304" pitchFamily="18" charset="0"/>
            </a:endParaRPr>
          </a:p>
          <a:p>
            <a:pPr marL="13970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221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C299132-F6B9-7F27-3DDB-87375A75F702}"/>
              </a:ext>
            </a:extLst>
          </p:cNvPr>
          <p:cNvSpPr/>
          <p:nvPr/>
        </p:nvSpPr>
        <p:spPr>
          <a:xfrm>
            <a:off x="2413289" y="1449532"/>
            <a:ext cx="1091046"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Dinosaur</a:t>
            </a:r>
            <a:endParaRPr lang="en-US" dirty="0"/>
          </a:p>
        </p:txBody>
      </p:sp>
      <p:sp>
        <p:nvSpPr>
          <p:cNvPr id="5" name="Rectangle: Rounded Corners 4">
            <a:extLst>
              <a:ext uri="{FF2B5EF4-FFF2-40B4-BE49-F238E27FC236}">
                <a16:creationId xmlns:a16="http://schemas.microsoft.com/office/drawing/2014/main" id="{EFFE1BAA-51AF-2CB9-E3F4-9BCDC4772CB7}"/>
              </a:ext>
            </a:extLst>
          </p:cNvPr>
          <p:cNvSpPr/>
          <p:nvPr/>
        </p:nvSpPr>
        <p:spPr>
          <a:xfrm>
            <a:off x="3764107" y="1449532"/>
            <a:ext cx="1091046"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Lame </a:t>
            </a:r>
            <a:endParaRPr lang="en-US" dirty="0"/>
          </a:p>
        </p:txBody>
      </p:sp>
      <p:sp>
        <p:nvSpPr>
          <p:cNvPr id="6" name="Rectangle: Rounded Corners 5">
            <a:extLst>
              <a:ext uri="{FF2B5EF4-FFF2-40B4-BE49-F238E27FC236}">
                <a16:creationId xmlns:a16="http://schemas.microsoft.com/office/drawing/2014/main" id="{5DD47525-6862-4987-3D53-A0F32C72BB2F}"/>
              </a:ext>
            </a:extLst>
          </p:cNvPr>
          <p:cNvSpPr/>
          <p:nvPr/>
        </p:nvSpPr>
        <p:spPr>
          <a:xfrm>
            <a:off x="5146098" y="1449532"/>
            <a:ext cx="1091046"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Section </a:t>
            </a:r>
            <a:endParaRPr lang="en-US" dirty="0"/>
          </a:p>
        </p:txBody>
      </p:sp>
      <p:sp>
        <p:nvSpPr>
          <p:cNvPr id="7" name="Rectangle: Rounded Corners 6">
            <a:extLst>
              <a:ext uri="{FF2B5EF4-FFF2-40B4-BE49-F238E27FC236}">
                <a16:creationId xmlns:a16="http://schemas.microsoft.com/office/drawing/2014/main" id="{A4DC68B6-2C9F-D70B-0121-B1CF38050AC4}"/>
              </a:ext>
            </a:extLst>
          </p:cNvPr>
          <p:cNvSpPr/>
          <p:nvPr/>
        </p:nvSpPr>
        <p:spPr>
          <a:xfrm>
            <a:off x="2413289" y="2166505"/>
            <a:ext cx="1091046"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Involve </a:t>
            </a:r>
            <a:endParaRPr lang="en-US" dirty="0"/>
          </a:p>
        </p:txBody>
      </p:sp>
      <p:sp>
        <p:nvSpPr>
          <p:cNvPr id="8" name="Rectangle: Rounded Corners 7">
            <a:extLst>
              <a:ext uri="{FF2B5EF4-FFF2-40B4-BE49-F238E27FC236}">
                <a16:creationId xmlns:a16="http://schemas.microsoft.com/office/drawing/2014/main" id="{441DD286-8906-4559-3E95-F2CEE904FAD4}"/>
              </a:ext>
            </a:extLst>
          </p:cNvPr>
          <p:cNvSpPr/>
          <p:nvPr/>
        </p:nvSpPr>
        <p:spPr>
          <a:xfrm>
            <a:off x="3764107" y="2166505"/>
            <a:ext cx="1091046"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Champion </a:t>
            </a:r>
            <a:endParaRPr lang="en-US" dirty="0"/>
          </a:p>
        </p:txBody>
      </p:sp>
      <p:sp>
        <p:nvSpPr>
          <p:cNvPr id="9" name="Rectangle: Rounded Corners 8">
            <a:extLst>
              <a:ext uri="{FF2B5EF4-FFF2-40B4-BE49-F238E27FC236}">
                <a16:creationId xmlns:a16="http://schemas.microsoft.com/office/drawing/2014/main" id="{69C2A9AE-1B59-742C-1C30-131E5EE35F4B}"/>
              </a:ext>
            </a:extLst>
          </p:cNvPr>
          <p:cNvSpPr/>
          <p:nvPr/>
        </p:nvSpPr>
        <p:spPr>
          <a:xfrm>
            <a:off x="5146098" y="2166505"/>
            <a:ext cx="1091046"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Seven </a:t>
            </a:r>
            <a:endParaRPr lang="en-US" dirty="0"/>
          </a:p>
        </p:txBody>
      </p:sp>
      <p:sp>
        <p:nvSpPr>
          <p:cNvPr id="10" name="Rectangle: Rounded Corners 9">
            <a:extLst>
              <a:ext uri="{FF2B5EF4-FFF2-40B4-BE49-F238E27FC236}">
                <a16:creationId xmlns:a16="http://schemas.microsoft.com/office/drawing/2014/main" id="{62929691-3A30-525B-BBF4-437D59B21370}"/>
              </a:ext>
            </a:extLst>
          </p:cNvPr>
          <p:cNvSpPr/>
          <p:nvPr/>
        </p:nvSpPr>
        <p:spPr>
          <a:xfrm>
            <a:off x="2413289" y="2925041"/>
            <a:ext cx="1091046"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Poverty </a:t>
            </a:r>
            <a:endParaRPr lang="en-US" dirty="0"/>
          </a:p>
        </p:txBody>
      </p:sp>
      <p:sp>
        <p:nvSpPr>
          <p:cNvPr id="11" name="Rectangle: Rounded Corners 10">
            <a:extLst>
              <a:ext uri="{FF2B5EF4-FFF2-40B4-BE49-F238E27FC236}">
                <a16:creationId xmlns:a16="http://schemas.microsoft.com/office/drawing/2014/main" id="{696FC4AE-C7BC-5C95-CF78-DD4A1327384B}"/>
              </a:ext>
            </a:extLst>
          </p:cNvPr>
          <p:cNvSpPr/>
          <p:nvPr/>
        </p:nvSpPr>
        <p:spPr>
          <a:xfrm>
            <a:off x="3764107" y="2925041"/>
            <a:ext cx="1091046"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Seat </a:t>
            </a:r>
            <a:endParaRPr lang="en-US" dirty="0"/>
          </a:p>
        </p:txBody>
      </p:sp>
      <p:sp>
        <p:nvSpPr>
          <p:cNvPr id="12" name="Rectangle: Rounded Corners 11">
            <a:extLst>
              <a:ext uri="{FF2B5EF4-FFF2-40B4-BE49-F238E27FC236}">
                <a16:creationId xmlns:a16="http://schemas.microsoft.com/office/drawing/2014/main" id="{50A6147B-00B9-4ACF-9658-82783F765DF9}"/>
              </a:ext>
            </a:extLst>
          </p:cNvPr>
          <p:cNvSpPr/>
          <p:nvPr/>
        </p:nvSpPr>
        <p:spPr>
          <a:xfrm>
            <a:off x="5146098" y="2925041"/>
            <a:ext cx="1091046"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Dumb </a:t>
            </a:r>
            <a:endParaRPr lang="en-US" dirty="0"/>
          </a:p>
        </p:txBody>
      </p:sp>
      <p:sp>
        <p:nvSpPr>
          <p:cNvPr id="14" name="TextBox 13">
            <a:extLst>
              <a:ext uri="{FF2B5EF4-FFF2-40B4-BE49-F238E27FC236}">
                <a16:creationId xmlns:a16="http://schemas.microsoft.com/office/drawing/2014/main" id="{328FC100-EBA1-D22B-9F06-EAB621425FEE}"/>
              </a:ext>
            </a:extLst>
          </p:cNvPr>
          <p:cNvSpPr txBox="1"/>
          <p:nvPr/>
        </p:nvSpPr>
        <p:spPr>
          <a:xfrm>
            <a:off x="924791" y="550718"/>
            <a:ext cx="4436918" cy="307777"/>
          </a:xfrm>
          <a:prstGeom prst="rect">
            <a:avLst/>
          </a:prstGeom>
          <a:noFill/>
        </p:spPr>
        <p:txBody>
          <a:bodyPr wrap="square" rtlCol="0">
            <a:spAutoFit/>
          </a:bodyPr>
          <a:lstStyle/>
          <a:p>
            <a:r>
              <a:rPr lang="en-IN" b="1" i="1" dirty="0"/>
              <a:t>Collection of phrases </a:t>
            </a:r>
            <a:endParaRPr lang="en-US" b="1" i="1" dirty="0"/>
          </a:p>
        </p:txBody>
      </p:sp>
      <p:sp>
        <p:nvSpPr>
          <p:cNvPr id="15" name="Rectangle: Rounded Corners 14">
            <a:extLst>
              <a:ext uri="{FF2B5EF4-FFF2-40B4-BE49-F238E27FC236}">
                <a16:creationId xmlns:a16="http://schemas.microsoft.com/office/drawing/2014/main" id="{8FD94A27-FEF4-D906-9620-474AB5E3D2D7}"/>
              </a:ext>
            </a:extLst>
          </p:cNvPr>
          <p:cNvSpPr/>
          <p:nvPr/>
        </p:nvSpPr>
        <p:spPr>
          <a:xfrm>
            <a:off x="2413289" y="3610841"/>
            <a:ext cx="1091046"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Cola </a:t>
            </a:r>
            <a:endParaRPr lang="en-US" dirty="0"/>
          </a:p>
        </p:txBody>
      </p:sp>
      <p:sp>
        <p:nvSpPr>
          <p:cNvPr id="16" name="Rectangle: Rounded Corners 15">
            <a:extLst>
              <a:ext uri="{FF2B5EF4-FFF2-40B4-BE49-F238E27FC236}">
                <a16:creationId xmlns:a16="http://schemas.microsoft.com/office/drawing/2014/main" id="{6DF9DF14-EBFF-CDF5-CDA3-D4B5901971F8}"/>
              </a:ext>
            </a:extLst>
          </p:cNvPr>
          <p:cNvSpPr/>
          <p:nvPr/>
        </p:nvSpPr>
        <p:spPr>
          <a:xfrm>
            <a:off x="3764107" y="3610841"/>
            <a:ext cx="1091046"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Bag </a:t>
            </a:r>
            <a:endParaRPr lang="en-US" dirty="0"/>
          </a:p>
        </p:txBody>
      </p:sp>
      <p:sp>
        <p:nvSpPr>
          <p:cNvPr id="17" name="Rectangle: Rounded Corners 16">
            <a:extLst>
              <a:ext uri="{FF2B5EF4-FFF2-40B4-BE49-F238E27FC236}">
                <a16:creationId xmlns:a16="http://schemas.microsoft.com/office/drawing/2014/main" id="{84ACAE8A-EC36-CAF2-D5A3-27C95E788DEE}"/>
              </a:ext>
            </a:extLst>
          </p:cNvPr>
          <p:cNvSpPr/>
          <p:nvPr/>
        </p:nvSpPr>
        <p:spPr>
          <a:xfrm>
            <a:off x="5146098" y="3610841"/>
            <a:ext cx="1091046"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Innovate </a:t>
            </a:r>
            <a:endParaRPr lang="en-US" dirty="0"/>
          </a:p>
        </p:txBody>
      </p:sp>
    </p:spTree>
    <p:extLst>
      <p:ext uri="{BB962C8B-B14F-4D97-AF65-F5344CB8AC3E}">
        <p14:creationId xmlns:p14="http://schemas.microsoft.com/office/powerpoint/2010/main" val="1985191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0364-1194-5700-0AB1-B5A6738DA0C0}"/>
              </a:ext>
            </a:extLst>
          </p:cNvPr>
          <p:cNvSpPr>
            <a:spLocks noGrp="1"/>
          </p:cNvSpPr>
          <p:nvPr>
            <p:ph type="title"/>
          </p:nvPr>
        </p:nvSpPr>
        <p:spPr/>
        <p:txBody>
          <a:bodyPr/>
          <a:lstStyle/>
          <a:p>
            <a:r>
              <a:rPr lang="en-IN" dirty="0"/>
              <a:t>Alternate Authentication</a:t>
            </a:r>
            <a:endParaRPr lang="en-US" dirty="0"/>
          </a:p>
        </p:txBody>
      </p:sp>
      <p:sp>
        <p:nvSpPr>
          <p:cNvPr id="3" name="Text Placeholder 2">
            <a:extLst>
              <a:ext uri="{FF2B5EF4-FFF2-40B4-BE49-F238E27FC236}">
                <a16:creationId xmlns:a16="http://schemas.microsoft.com/office/drawing/2014/main" id="{455CA9A6-0299-FCA0-7A4E-F5E1B1F95C3A}"/>
              </a:ext>
            </a:extLst>
          </p:cNvPr>
          <p:cNvSpPr>
            <a:spLocks noGrp="1"/>
          </p:cNvSpPr>
          <p:nvPr>
            <p:ph type="body" idx="1"/>
          </p:nvPr>
        </p:nvSpPr>
        <p:spPr>
          <a:xfrm>
            <a:off x="512875" y="876300"/>
            <a:ext cx="8002500" cy="3782125"/>
          </a:xfrm>
        </p:spPr>
        <p:txBody>
          <a:bodyPr/>
          <a:lstStyle/>
          <a:p>
            <a:pPr marL="139700" indent="0" algn="just">
              <a:buNone/>
            </a:pPr>
            <a:r>
              <a:rPr lang="en-IN" b="1" i="1" dirty="0">
                <a:latin typeface="Times New Roman" panose="02020603050405020304" pitchFamily="18" charset="0"/>
                <a:cs typeface="Times New Roman" panose="02020603050405020304" pitchFamily="18" charset="0"/>
              </a:rPr>
              <a:t>Grid-Phrase Authentication ( Hybrid technique )</a:t>
            </a:r>
          </a:p>
          <a:p>
            <a:pPr marL="139700" indent="0" algn="just">
              <a:buNone/>
            </a:pPr>
            <a:endParaRPr lang="en-IN" b="1" i="1" dirty="0">
              <a:latin typeface="Times New Roman" panose="02020603050405020304" pitchFamily="18" charset="0"/>
              <a:cs typeface="Times New Roman" panose="02020603050405020304" pitchFamily="18" charset="0"/>
            </a:endParaRPr>
          </a:p>
          <a:p>
            <a:pPr marL="139700" indent="0" algn="just">
              <a:buNone/>
            </a:pPr>
            <a:r>
              <a:rPr lang="en-IN" dirty="0">
                <a:latin typeface="Times New Roman" panose="02020603050405020304" pitchFamily="18" charset="0"/>
                <a:cs typeface="Times New Roman" panose="02020603050405020304" pitchFamily="18" charset="0"/>
              </a:rPr>
              <a:t> In this project, we are altogether to introduce our alternate way of authentication.</a:t>
            </a:r>
          </a:p>
          <a:p>
            <a:pPr algn="just"/>
            <a:r>
              <a:rPr lang="en-IN" dirty="0">
                <a:latin typeface="Times New Roman" panose="02020603050405020304" pitchFamily="18" charset="0"/>
                <a:cs typeface="Times New Roman" panose="02020603050405020304" pitchFamily="18" charset="0"/>
              </a:rPr>
              <a:t>Grid-Phrase Authentication is a new technique for authenticate banking systems or any sectors.</a:t>
            </a:r>
          </a:p>
          <a:p>
            <a:pPr algn="just"/>
            <a:r>
              <a:rPr lang="en-IN" dirty="0">
                <a:latin typeface="Times New Roman" panose="02020603050405020304" pitchFamily="18" charset="0"/>
                <a:cs typeface="Times New Roman" panose="02020603050405020304" pitchFamily="18" charset="0"/>
              </a:rPr>
              <a:t>As we mentioned above , The Unique pattern chosen by user is filled with given phrase orderly.</a:t>
            </a:r>
          </a:p>
          <a:p>
            <a:pPr algn="just"/>
            <a:r>
              <a:rPr lang="en-IN" dirty="0">
                <a:latin typeface="Times New Roman" panose="02020603050405020304" pitchFamily="18" charset="0"/>
                <a:cs typeface="Times New Roman" panose="02020603050405020304" pitchFamily="18" charset="0"/>
              </a:rPr>
              <a:t>If the pattern and phrase is matched perfectly with identity , the user gets the authentication to access the whole process.</a:t>
            </a:r>
          </a:p>
          <a:p>
            <a:pPr algn="just"/>
            <a:r>
              <a:rPr lang="en-IN" dirty="0">
                <a:latin typeface="Times New Roman" panose="02020603050405020304" pitchFamily="18" charset="0"/>
                <a:cs typeface="Times New Roman" panose="02020603050405020304" pitchFamily="18" charset="0"/>
              </a:rPr>
              <a:t>By using following algorithm , we can develop it as a prototype working model.</a:t>
            </a:r>
          </a:p>
          <a:p>
            <a:pPr algn="just"/>
            <a:r>
              <a:rPr lang="en-IN" dirty="0">
                <a:latin typeface="Times New Roman" panose="02020603050405020304" pitchFamily="18" charset="0"/>
                <a:cs typeface="Times New Roman" panose="02020603050405020304" pitchFamily="18" charset="0"/>
              </a:rPr>
              <a:t>User has only 3 trails to authenticate the correct phrase pattern.</a:t>
            </a:r>
          </a:p>
        </p:txBody>
      </p:sp>
    </p:spTree>
    <p:extLst>
      <p:ext uri="{BB962C8B-B14F-4D97-AF65-F5344CB8AC3E}">
        <p14:creationId xmlns:p14="http://schemas.microsoft.com/office/powerpoint/2010/main" val="545965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576EB2-D816-8053-A65F-62F878A486E5}"/>
              </a:ext>
            </a:extLst>
          </p:cNvPr>
          <p:cNvPicPr>
            <a:picLocks noChangeAspect="1"/>
          </p:cNvPicPr>
          <p:nvPr/>
        </p:nvPicPr>
        <p:blipFill rotWithShape="1">
          <a:blip r:embed="rId3"/>
          <a:srcRect l="61346" t="8952" r="4383" b="8556"/>
          <a:stretch/>
        </p:blipFill>
        <p:spPr>
          <a:xfrm>
            <a:off x="4104409" y="415636"/>
            <a:ext cx="4468091" cy="4333009"/>
          </a:xfrm>
          <a:prstGeom prst="rect">
            <a:avLst/>
          </a:prstGeom>
        </p:spPr>
      </p:pic>
      <p:sp>
        <p:nvSpPr>
          <p:cNvPr id="7" name="Rectangle: Rounded Corners 6">
            <a:extLst>
              <a:ext uri="{FF2B5EF4-FFF2-40B4-BE49-F238E27FC236}">
                <a16:creationId xmlns:a16="http://schemas.microsoft.com/office/drawing/2014/main" id="{16CF18E5-52E8-2C2A-8862-D1F66E192940}"/>
              </a:ext>
            </a:extLst>
          </p:cNvPr>
          <p:cNvSpPr/>
          <p:nvPr/>
        </p:nvSpPr>
        <p:spPr>
          <a:xfrm>
            <a:off x="197426" y="1578556"/>
            <a:ext cx="1091046"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Dinosaur</a:t>
            </a:r>
            <a:endParaRPr lang="en-US" dirty="0"/>
          </a:p>
        </p:txBody>
      </p:sp>
      <p:sp>
        <p:nvSpPr>
          <p:cNvPr id="9" name="Rectangle: Rounded Corners 8">
            <a:extLst>
              <a:ext uri="{FF2B5EF4-FFF2-40B4-BE49-F238E27FC236}">
                <a16:creationId xmlns:a16="http://schemas.microsoft.com/office/drawing/2014/main" id="{91E818DB-11BA-2FE9-812D-8734CDE37B9D}"/>
              </a:ext>
            </a:extLst>
          </p:cNvPr>
          <p:cNvSpPr/>
          <p:nvPr/>
        </p:nvSpPr>
        <p:spPr>
          <a:xfrm>
            <a:off x="4821382" y="4260274"/>
            <a:ext cx="831271"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Lame </a:t>
            </a:r>
            <a:endParaRPr lang="en-US" dirty="0"/>
          </a:p>
        </p:txBody>
      </p:sp>
      <p:sp>
        <p:nvSpPr>
          <p:cNvPr id="11" name="Rectangle: Rounded Corners 10">
            <a:extLst>
              <a:ext uri="{FF2B5EF4-FFF2-40B4-BE49-F238E27FC236}">
                <a16:creationId xmlns:a16="http://schemas.microsoft.com/office/drawing/2014/main" id="{7337B84E-5D10-09E7-C510-33C6ADB8F004}"/>
              </a:ext>
            </a:extLst>
          </p:cNvPr>
          <p:cNvSpPr/>
          <p:nvPr/>
        </p:nvSpPr>
        <p:spPr>
          <a:xfrm>
            <a:off x="2866158" y="1584615"/>
            <a:ext cx="1091046"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Section </a:t>
            </a:r>
            <a:endParaRPr lang="en-US" dirty="0"/>
          </a:p>
        </p:txBody>
      </p:sp>
      <p:sp>
        <p:nvSpPr>
          <p:cNvPr id="13" name="Rectangle: Rounded Corners 12">
            <a:extLst>
              <a:ext uri="{FF2B5EF4-FFF2-40B4-BE49-F238E27FC236}">
                <a16:creationId xmlns:a16="http://schemas.microsoft.com/office/drawing/2014/main" id="{AACA4A9B-7983-1269-D599-24C1464AD44B}"/>
              </a:ext>
            </a:extLst>
          </p:cNvPr>
          <p:cNvSpPr/>
          <p:nvPr/>
        </p:nvSpPr>
        <p:spPr>
          <a:xfrm>
            <a:off x="197426" y="2192484"/>
            <a:ext cx="1091045"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Involve </a:t>
            </a:r>
            <a:endParaRPr lang="en-US" dirty="0"/>
          </a:p>
        </p:txBody>
      </p:sp>
      <p:sp>
        <p:nvSpPr>
          <p:cNvPr id="15" name="Rectangle: Rounded Corners 14">
            <a:extLst>
              <a:ext uri="{FF2B5EF4-FFF2-40B4-BE49-F238E27FC236}">
                <a16:creationId xmlns:a16="http://schemas.microsoft.com/office/drawing/2014/main" id="{0FB1A790-74A4-EE8F-F997-7D54F31E53C7}"/>
              </a:ext>
            </a:extLst>
          </p:cNvPr>
          <p:cNvSpPr/>
          <p:nvPr/>
        </p:nvSpPr>
        <p:spPr>
          <a:xfrm>
            <a:off x="4717474" y="1787239"/>
            <a:ext cx="1039089"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Champion </a:t>
            </a:r>
            <a:endParaRPr lang="en-US" dirty="0"/>
          </a:p>
        </p:txBody>
      </p:sp>
      <p:sp>
        <p:nvSpPr>
          <p:cNvPr id="17" name="Rectangle: Rounded Corners 16">
            <a:extLst>
              <a:ext uri="{FF2B5EF4-FFF2-40B4-BE49-F238E27FC236}">
                <a16:creationId xmlns:a16="http://schemas.microsoft.com/office/drawing/2014/main" id="{FC4AD539-D2B3-140C-0C70-CFE812A5EA09}"/>
              </a:ext>
            </a:extLst>
          </p:cNvPr>
          <p:cNvSpPr/>
          <p:nvPr/>
        </p:nvSpPr>
        <p:spPr>
          <a:xfrm>
            <a:off x="6307282" y="3018564"/>
            <a:ext cx="841663"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Seven </a:t>
            </a:r>
            <a:endParaRPr lang="en-US" dirty="0"/>
          </a:p>
        </p:txBody>
      </p:sp>
      <p:sp>
        <p:nvSpPr>
          <p:cNvPr id="19" name="Rectangle: Rounded Corners 18">
            <a:extLst>
              <a:ext uri="{FF2B5EF4-FFF2-40B4-BE49-F238E27FC236}">
                <a16:creationId xmlns:a16="http://schemas.microsoft.com/office/drawing/2014/main" id="{1E79C502-DE95-3884-1740-D44EF3C94892}"/>
              </a:ext>
            </a:extLst>
          </p:cNvPr>
          <p:cNvSpPr/>
          <p:nvPr/>
        </p:nvSpPr>
        <p:spPr>
          <a:xfrm>
            <a:off x="4717473" y="2400305"/>
            <a:ext cx="1039090"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Poverty </a:t>
            </a:r>
            <a:endParaRPr lang="en-US" dirty="0"/>
          </a:p>
        </p:txBody>
      </p:sp>
      <p:sp>
        <p:nvSpPr>
          <p:cNvPr id="21" name="Rectangle: Rounded Corners 20">
            <a:extLst>
              <a:ext uri="{FF2B5EF4-FFF2-40B4-BE49-F238E27FC236}">
                <a16:creationId xmlns:a16="http://schemas.microsoft.com/office/drawing/2014/main" id="{C291560B-A34C-A2EE-B807-D559A005F807}"/>
              </a:ext>
            </a:extLst>
          </p:cNvPr>
          <p:cNvSpPr/>
          <p:nvPr/>
        </p:nvSpPr>
        <p:spPr>
          <a:xfrm>
            <a:off x="4821381" y="3636824"/>
            <a:ext cx="831271"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Seat </a:t>
            </a:r>
            <a:endParaRPr lang="en-US" dirty="0"/>
          </a:p>
        </p:txBody>
      </p:sp>
      <p:sp>
        <p:nvSpPr>
          <p:cNvPr id="23" name="Rectangle: Rounded Corners 22">
            <a:extLst>
              <a:ext uri="{FF2B5EF4-FFF2-40B4-BE49-F238E27FC236}">
                <a16:creationId xmlns:a16="http://schemas.microsoft.com/office/drawing/2014/main" id="{3B967764-8BF5-DD4F-E6F9-89E005D0698F}"/>
              </a:ext>
            </a:extLst>
          </p:cNvPr>
          <p:cNvSpPr/>
          <p:nvPr/>
        </p:nvSpPr>
        <p:spPr>
          <a:xfrm>
            <a:off x="5704609" y="3636823"/>
            <a:ext cx="748146"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Dumb </a:t>
            </a:r>
            <a:endParaRPr lang="en-US" dirty="0"/>
          </a:p>
        </p:txBody>
      </p:sp>
      <p:sp>
        <p:nvSpPr>
          <p:cNvPr id="26" name="Rectangle: Rounded Corners 25">
            <a:extLst>
              <a:ext uri="{FF2B5EF4-FFF2-40B4-BE49-F238E27FC236}">
                <a16:creationId xmlns:a16="http://schemas.microsoft.com/office/drawing/2014/main" id="{547EF732-CE39-F4F8-F0E2-062BE1C484E0}"/>
              </a:ext>
            </a:extLst>
          </p:cNvPr>
          <p:cNvSpPr/>
          <p:nvPr/>
        </p:nvSpPr>
        <p:spPr>
          <a:xfrm>
            <a:off x="4769429" y="540333"/>
            <a:ext cx="935180"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Cola </a:t>
            </a:r>
            <a:endParaRPr lang="en-US" dirty="0"/>
          </a:p>
        </p:txBody>
      </p:sp>
      <p:sp>
        <p:nvSpPr>
          <p:cNvPr id="28" name="Rectangle: Rounded Corners 27">
            <a:extLst>
              <a:ext uri="{FF2B5EF4-FFF2-40B4-BE49-F238E27FC236}">
                <a16:creationId xmlns:a16="http://schemas.microsoft.com/office/drawing/2014/main" id="{A8F4F5F5-2B1C-BB82-C87D-4D32D4E722DE}"/>
              </a:ext>
            </a:extLst>
          </p:cNvPr>
          <p:cNvSpPr/>
          <p:nvPr/>
        </p:nvSpPr>
        <p:spPr>
          <a:xfrm>
            <a:off x="4769429" y="1122228"/>
            <a:ext cx="935180"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Bag </a:t>
            </a:r>
            <a:endParaRPr lang="en-US" dirty="0"/>
          </a:p>
        </p:txBody>
      </p:sp>
      <p:sp>
        <p:nvSpPr>
          <p:cNvPr id="30" name="Rectangle: Rounded Corners 29">
            <a:extLst>
              <a:ext uri="{FF2B5EF4-FFF2-40B4-BE49-F238E27FC236}">
                <a16:creationId xmlns:a16="http://schemas.microsoft.com/office/drawing/2014/main" id="{599AAA5A-9CC2-D392-58B3-F4A54666E6FB}"/>
              </a:ext>
            </a:extLst>
          </p:cNvPr>
          <p:cNvSpPr/>
          <p:nvPr/>
        </p:nvSpPr>
        <p:spPr>
          <a:xfrm>
            <a:off x="4717473" y="3054942"/>
            <a:ext cx="1039090" cy="4052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Innovate </a:t>
            </a:r>
            <a:endParaRPr lang="en-US" dirty="0"/>
          </a:p>
        </p:txBody>
      </p:sp>
      <p:sp>
        <p:nvSpPr>
          <p:cNvPr id="2" name="Rectangle: Rounded Corners 1">
            <a:extLst>
              <a:ext uri="{FF2B5EF4-FFF2-40B4-BE49-F238E27FC236}">
                <a16:creationId xmlns:a16="http://schemas.microsoft.com/office/drawing/2014/main" id="{6016915A-C3A2-8031-E76C-5A239BFC2D04}"/>
              </a:ext>
            </a:extLst>
          </p:cNvPr>
          <p:cNvSpPr/>
          <p:nvPr/>
        </p:nvSpPr>
        <p:spPr>
          <a:xfrm>
            <a:off x="1543050" y="1578556"/>
            <a:ext cx="1091046" cy="405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9FEDCD7D-C63A-F4E1-0C5A-824507B4F7E5}"/>
              </a:ext>
            </a:extLst>
          </p:cNvPr>
          <p:cNvSpPr/>
          <p:nvPr/>
        </p:nvSpPr>
        <p:spPr>
          <a:xfrm>
            <a:off x="1543050" y="2192484"/>
            <a:ext cx="1091045" cy="405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EEA5BF42-9B5F-8D67-5692-7F308A8B85ED}"/>
              </a:ext>
            </a:extLst>
          </p:cNvPr>
          <p:cNvSpPr/>
          <p:nvPr/>
        </p:nvSpPr>
        <p:spPr>
          <a:xfrm>
            <a:off x="2866158" y="2192484"/>
            <a:ext cx="1091046" cy="379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B8943673-9951-DF19-4631-F744A4AF009B}"/>
              </a:ext>
            </a:extLst>
          </p:cNvPr>
          <p:cNvSpPr/>
          <p:nvPr/>
        </p:nvSpPr>
        <p:spPr>
          <a:xfrm>
            <a:off x="197426" y="2805550"/>
            <a:ext cx="1091045" cy="405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C5F00DDF-5EA9-4FDB-8E05-3991D30DFAE9}"/>
              </a:ext>
            </a:extLst>
          </p:cNvPr>
          <p:cNvSpPr/>
          <p:nvPr/>
        </p:nvSpPr>
        <p:spPr>
          <a:xfrm>
            <a:off x="1543050" y="2805549"/>
            <a:ext cx="1091045" cy="405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7F23C52B-2251-AE5F-701D-BBCF38DFA467}"/>
              </a:ext>
            </a:extLst>
          </p:cNvPr>
          <p:cNvSpPr/>
          <p:nvPr/>
        </p:nvSpPr>
        <p:spPr>
          <a:xfrm>
            <a:off x="2866159" y="2828931"/>
            <a:ext cx="1101434" cy="3792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2186C012-18DC-1C16-5A14-269C72E334B1}"/>
              </a:ext>
            </a:extLst>
          </p:cNvPr>
          <p:cNvSpPr/>
          <p:nvPr/>
        </p:nvSpPr>
        <p:spPr>
          <a:xfrm>
            <a:off x="197425" y="3429885"/>
            <a:ext cx="1091045" cy="405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2CE7BAC7-5933-6EC4-6963-A96DC3E3B6E7}"/>
              </a:ext>
            </a:extLst>
          </p:cNvPr>
          <p:cNvSpPr/>
          <p:nvPr/>
        </p:nvSpPr>
        <p:spPr>
          <a:xfrm>
            <a:off x="1543050" y="3460187"/>
            <a:ext cx="1091045" cy="374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D14FB5F7-1DBC-0A31-8C4A-35BC8313D093}"/>
              </a:ext>
            </a:extLst>
          </p:cNvPr>
          <p:cNvSpPr/>
          <p:nvPr/>
        </p:nvSpPr>
        <p:spPr>
          <a:xfrm>
            <a:off x="2866158" y="3463669"/>
            <a:ext cx="1091046" cy="371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380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9BF06-BFE2-B326-D842-C0087FCE4C4E}"/>
              </a:ext>
            </a:extLst>
          </p:cNvPr>
          <p:cNvSpPr>
            <a:spLocks noGrp="1"/>
          </p:cNvSpPr>
          <p:nvPr>
            <p:ph type="title"/>
          </p:nvPr>
        </p:nvSpPr>
        <p:spPr/>
        <p:txBody>
          <a:bodyPr/>
          <a:lstStyle/>
          <a:p>
            <a:r>
              <a:rPr lang="en-IN" sz="2800" dirty="0"/>
              <a:t>Algorithm</a:t>
            </a:r>
            <a:r>
              <a:rPr lang="en-IN" dirty="0"/>
              <a:t> </a:t>
            </a:r>
            <a:endParaRPr lang="en-US" dirty="0"/>
          </a:p>
        </p:txBody>
      </p:sp>
      <p:sp>
        <p:nvSpPr>
          <p:cNvPr id="3" name="Text Placeholder 2">
            <a:extLst>
              <a:ext uri="{FF2B5EF4-FFF2-40B4-BE49-F238E27FC236}">
                <a16:creationId xmlns:a16="http://schemas.microsoft.com/office/drawing/2014/main" id="{C0044D42-6F52-F746-BD09-B0749F9BFDA4}"/>
              </a:ext>
            </a:extLst>
          </p:cNvPr>
          <p:cNvSpPr>
            <a:spLocks noGrp="1"/>
          </p:cNvSpPr>
          <p:nvPr>
            <p:ph type="body" idx="1"/>
          </p:nvPr>
        </p:nvSpPr>
        <p:spPr>
          <a:xfrm>
            <a:off x="494617" y="1055125"/>
            <a:ext cx="8002500" cy="3603300"/>
          </a:xfrm>
        </p:spPr>
        <p:txBody>
          <a:bodyPr/>
          <a:lstStyle/>
          <a:p>
            <a:pPr algn="just"/>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It involves the real development of the authentication system based on the previous phase. </a:t>
            </a:r>
          </a:p>
          <a:p>
            <a:pPr algn="just"/>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To develop the authentication system, the coding will be developed before the system goes through the testing phase using the PHP language.</a:t>
            </a:r>
          </a:p>
          <a:p>
            <a:pPr algn="just"/>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First, if the user is new to the system and still did not register, he/she is required to do so. </a:t>
            </a:r>
          </a:p>
          <a:p>
            <a:pPr algn="just"/>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During registration, the user needs to enter a username, e-mail and choose the pattern password .</a:t>
            </a:r>
          </a:p>
          <a:p>
            <a:pPr algn="just"/>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The unique phrase is given to the users using the random phrase generating algorithm.</a:t>
            </a:r>
          </a:p>
          <a:p>
            <a:pPr algn="just"/>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All the details then will be saved into the database . Otherwise, if the user has already registered, he can proceed to login into the system.</a:t>
            </a:r>
            <a:endParaRPr lang="en-US" dirty="0">
              <a:latin typeface="Times New Roman" panose="02020603050405020304" pitchFamily="18" charset="0"/>
              <a:ea typeface="Lato" panose="020F0502020204030203" pitchFamily="34" charset="0"/>
              <a:cs typeface="Times New Roman" panose="02020603050405020304" pitchFamily="18" charset="0"/>
            </a:endParaRPr>
          </a:p>
        </p:txBody>
      </p:sp>
    </p:spTree>
    <p:extLst>
      <p:ext uri="{BB962C8B-B14F-4D97-AF65-F5344CB8AC3E}">
        <p14:creationId xmlns:p14="http://schemas.microsoft.com/office/powerpoint/2010/main" val="3642988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5E6A8A-5C1B-ADC8-B9FB-0944C6012909}"/>
              </a:ext>
            </a:extLst>
          </p:cNvPr>
          <p:cNvSpPr>
            <a:spLocks noGrp="1"/>
          </p:cNvSpPr>
          <p:nvPr>
            <p:ph type="body" idx="1"/>
          </p:nvPr>
        </p:nvSpPr>
        <p:spPr>
          <a:xfrm>
            <a:off x="570750" y="1122804"/>
            <a:ext cx="8002500" cy="2897891"/>
          </a:xfrm>
        </p:spPr>
        <p:txBody>
          <a:bodyPr/>
          <a:lstStyle/>
          <a:p>
            <a:pPr algn="just">
              <a:lnSpc>
                <a:spcPct val="200000"/>
              </a:lnSpc>
            </a:pPr>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During the login process, the user only needs to enter a username and grid-phrase based password.</a:t>
            </a:r>
          </a:p>
          <a:p>
            <a:pPr algn="just">
              <a:lnSpc>
                <a:spcPct val="200000"/>
              </a:lnSpc>
            </a:pPr>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Then, the system will compare the username and grid-phrase based password that is dragged and entered by the user and compare it with the one created and stored in the database.</a:t>
            </a:r>
          </a:p>
          <a:p>
            <a:pPr algn="just">
              <a:lnSpc>
                <a:spcPct val="200000"/>
              </a:lnSpc>
            </a:pPr>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 If the login is a success as a result of the user entering the correct username and textual password, then the user authentication is successful.</a:t>
            </a:r>
            <a:endParaRPr lang="en-US" dirty="0">
              <a:latin typeface="Times New Roman" panose="02020603050405020304" pitchFamily="18" charset="0"/>
              <a:ea typeface="Lato" panose="020F0502020204030203" pitchFamily="34" charset="0"/>
              <a:cs typeface="Times New Roman" panose="02020603050405020304" pitchFamily="18" charset="0"/>
            </a:endParaRPr>
          </a:p>
        </p:txBody>
      </p:sp>
    </p:spTree>
    <p:extLst>
      <p:ext uri="{BB962C8B-B14F-4D97-AF65-F5344CB8AC3E}">
        <p14:creationId xmlns:p14="http://schemas.microsoft.com/office/powerpoint/2010/main" val="597027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9259-4E42-AB7E-7A8F-C176724E9D77}"/>
              </a:ext>
            </a:extLst>
          </p:cNvPr>
          <p:cNvSpPr>
            <a:spLocks noGrp="1"/>
          </p:cNvSpPr>
          <p:nvPr>
            <p:ph type="title"/>
          </p:nvPr>
        </p:nvSpPr>
        <p:spPr/>
        <p:txBody>
          <a:bodyPr/>
          <a:lstStyle/>
          <a:p>
            <a:r>
              <a:rPr lang="en-IN" sz="2400" dirty="0"/>
              <a:t>Flowchart</a:t>
            </a:r>
            <a:endParaRPr lang="en-US" sz="2400" dirty="0"/>
          </a:p>
        </p:txBody>
      </p:sp>
      <p:sp>
        <p:nvSpPr>
          <p:cNvPr id="3" name="Text Placeholder 2">
            <a:extLst>
              <a:ext uri="{FF2B5EF4-FFF2-40B4-BE49-F238E27FC236}">
                <a16:creationId xmlns:a16="http://schemas.microsoft.com/office/drawing/2014/main" id="{B8B640A7-D5BC-1C36-B19A-F761C42FE92E}"/>
              </a:ext>
            </a:extLst>
          </p:cNvPr>
          <p:cNvSpPr>
            <a:spLocks noGrp="1"/>
          </p:cNvSpPr>
          <p:nvPr>
            <p:ph type="body" idx="1"/>
          </p:nvPr>
        </p:nvSpPr>
        <p:spPr>
          <a:xfrm>
            <a:off x="494617" y="737387"/>
            <a:ext cx="8002500" cy="3951843"/>
          </a:xfrm>
        </p:spPr>
        <p:txBody>
          <a:bodyPr/>
          <a:lstStyle/>
          <a:p>
            <a:pPr marL="139700" indent="0">
              <a:buNone/>
            </a:pPr>
            <a:r>
              <a:rPr lang="en-IN" dirty="0"/>
              <a:t> </a:t>
            </a:r>
            <a:endParaRPr lang="en-US" dirty="0"/>
          </a:p>
        </p:txBody>
      </p:sp>
      <p:sp>
        <p:nvSpPr>
          <p:cNvPr id="4" name="Oval 3">
            <a:extLst>
              <a:ext uri="{FF2B5EF4-FFF2-40B4-BE49-F238E27FC236}">
                <a16:creationId xmlns:a16="http://schemas.microsoft.com/office/drawing/2014/main" id="{92047CBC-8B0F-85E2-F7D7-D485B0C14A16}"/>
              </a:ext>
            </a:extLst>
          </p:cNvPr>
          <p:cNvSpPr/>
          <p:nvPr/>
        </p:nvSpPr>
        <p:spPr>
          <a:xfrm>
            <a:off x="1350817" y="955964"/>
            <a:ext cx="768927" cy="3266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IN" dirty="0"/>
              <a:t>start</a:t>
            </a:r>
            <a:endParaRPr lang="en-US" dirty="0"/>
          </a:p>
        </p:txBody>
      </p:sp>
      <p:cxnSp>
        <p:nvCxnSpPr>
          <p:cNvPr id="6" name="Straight Arrow Connector 5">
            <a:extLst>
              <a:ext uri="{FF2B5EF4-FFF2-40B4-BE49-F238E27FC236}">
                <a16:creationId xmlns:a16="http://schemas.microsoft.com/office/drawing/2014/main" id="{5D934BDD-1B16-E16A-E7BE-33E49856CF03}"/>
              </a:ext>
            </a:extLst>
          </p:cNvPr>
          <p:cNvCxnSpPr>
            <a:stCxn id="4" idx="4"/>
          </p:cNvCxnSpPr>
          <p:nvPr/>
        </p:nvCxnSpPr>
        <p:spPr>
          <a:xfrm>
            <a:off x="1735281" y="1282582"/>
            <a:ext cx="1" cy="359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Diamond 6">
            <a:extLst>
              <a:ext uri="{FF2B5EF4-FFF2-40B4-BE49-F238E27FC236}">
                <a16:creationId xmlns:a16="http://schemas.microsoft.com/office/drawing/2014/main" id="{65C20CA7-ECA3-1360-58D9-2BE03837D04B}"/>
              </a:ext>
            </a:extLst>
          </p:cNvPr>
          <p:cNvSpPr/>
          <p:nvPr/>
        </p:nvSpPr>
        <p:spPr>
          <a:xfrm>
            <a:off x="1194956" y="1641764"/>
            <a:ext cx="1080648" cy="5760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a:t>
            </a:r>
            <a:endParaRPr lang="en-US" dirty="0"/>
          </a:p>
        </p:txBody>
      </p:sp>
      <p:pic>
        <p:nvPicPr>
          <p:cNvPr id="9" name="Picture 8">
            <a:extLst>
              <a:ext uri="{FF2B5EF4-FFF2-40B4-BE49-F238E27FC236}">
                <a16:creationId xmlns:a16="http://schemas.microsoft.com/office/drawing/2014/main" id="{F14E6730-762D-6862-48A3-09518E60A28C}"/>
              </a:ext>
            </a:extLst>
          </p:cNvPr>
          <p:cNvPicPr>
            <a:picLocks noChangeAspect="1"/>
          </p:cNvPicPr>
          <p:nvPr/>
        </p:nvPicPr>
        <p:blipFill>
          <a:blip r:embed="rId3"/>
          <a:stretch>
            <a:fillRect/>
          </a:stretch>
        </p:blipFill>
        <p:spPr>
          <a:xfrm>
            <a:off x="1656025" y="2203669"/>
            <a:ext cx="158510" cy="438950"/>
          </a:xfrm>
          <a:prstGeom prst="rect">
            <a:avLst/>
          </a:prstGeom>
        </p:spPr>
      </p:pic>
      <p:sp>
        <p:nvSpPr>
          <p:cNvPr id="10" name="Rectangle 9">
            <a:extLst>
              <a:ext uri="{FF2B5EF4-FFF2-40B4-BE49-F238E27FC236}">
                <a16:creationId xmlns:a16="http://schemas.microsoft.com/office/drawing/2014/main" id="{AD08CA25-DCAB-BB98-D622-6417E06B7FA0}"/>
              </a:ext>
            </a:extLst>
          </p:cNvPr>
          <p:cNvSpPr/>
          <p:nvPr/>
        </p:nvSpPr>
        <p:spPr>
          <a:xfrm>
            <a:off x="1194957" y="2571750"/>
            <a:ext cx="1080648" cy="283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login</a:t>
            </a:r>
            <a:endParaRPr lang="en-US" dirty="0"/>
          </a:p>
        </p:txBody>
      </p:sp>
      <p:pic>
        <p:nvPicPr>
          <p:cNvPr id="12" name="Picture 11">
            <a:extLst>
              <a:ext uri="{FF2B5EF4-FFF2-40B4-BE49-F238E27FC236}">
                <a16:creationId xmlns:a16="http://schemas.microsoft.com/office/drawing/2014/main" id="{E29C3365-FD4C-60D9-AE62-F04E6E42A262}"/>
              </a:ext>
            </a:extLst>
          </p:cNvPr>
          <p:cNvPicPr>
            <a:picLocks noChangeAspect="1"/>
          </p:cNvPicPr>
          <p:nvPr/>
        </p:nvPicPr>
        <p:blipFill>
          <a:blip r:embed="rId3"/>
          <a:stretch>
            <a:fillRect/>
          </a:stretch>
        </p:blipFill>
        <p:spPr>
          <a:xfrm>
            <a:off x="1656025" y="2885972"/>
            <a:ext cx="158510" cy="438950"/>
          </a:xfrm>
          <a:prstGeom prst="rect">
            <a:avLst/>
          </a:prstGeom>
        </p:spPr>
      </p:pic>
      <p:sp>
        <p:nvSpPr>
          <p:cNvPr id="13" name="TextBox 12">
            <a:extLst>
              <a:ext uri="{FF2B5EF4-FFF2-40B4-BE49-F238E27FC236}">
                <a16:creationId xmlns:a16="http://schemas.microsoft.com/office/drawing/2014/main" id="{21D3B655-E56C-EC73-1CFF-700E757BE3BE}"/>
              </a:ext>
            </a:extLst>
          </p:cNvPr>
          <p:cNvSpPr txBox="1"/>
          <p:nvPr/>
        </p:nvSpPr>
        <p:spPr>
          <a:xfrm>
            <a:off x="1735280" y="2195135"/>
            <a:ext cx="533807" cy="276999"/>
          </a:xfrm>
          <a:prstGeom prst="rect">
            <a:avLst/>
          </a:prstGeom>
          <a:noFill/>
        </p:spPr>
        <p:txBody>
          <a:bodyPr wrap="square" rtlCol="0">
            <a:spAutoFit/>
          </a:bodyPr>
          <a:lstStyle/>
          <a:p>
            <a:r>
              <a:rPr lang="en-IN" sz="1200" dirty="0"/>
              <a:t>yes</a:t>
            </a:r>
            <a:endParaRPr lang="en-US" sz="1200" dirty="0"/>
          </a:p>
        </p:txBody>
      </p:sp>
      <p:sp>
        <p:nvSpPr>
          <p:cNvPr id="15" name="Rectangle 14">
            <a:extLst>
              <a:ext uri="{FF2B5EF4-FFF2-40B4-BE49-F238E27FC236}">
                <a16:creationId xmlns:a16="http://schemas.microsoft.com/office/drawing/2014/main" id="{2314C67E-DFB8-F709-876B-3E91E5235E5C}"/>
              </a:ext>
            </a:extLst>
          </p:cNvPr>
          <p:cNvSpPr/>
          <p:nvPr/>
        </p:nvSpPr>
        <p:spPr>
          <a:xfrm>
            <a:off x="1021576" y="3245731"/>
            <a:ext cx="1427410" cy="57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Enter username</a:t>
            </a:r>
            <a:endParaRPr lang="en-US" dirty="0"/>
          </a:p>
        </p:txBody>
      </p:sp>
      <p:cxnSp>
        <p:nvCxnSpPr>
          <p:cNvPr id="17" name="Straight Arrow Connector 16">
            <a:extLst>
              <a:ext uri="{FF2B5EF4-FFF2-40B4-BE49-F238E27FC236}">
                <a16:creationId xmlns:a16="http://schemas.microsoft.com/office/drawing/2014/main" id="{121CBDCA-A054-5D31-DE91-363FFA128DFC}"/>
              </a:ext>
            </a:extLst>
          </p:cNvPr>
          <p:cNvCxnSpPr>
            <a:cxnSpLocks/>
            <a:stCxn id="15" idx="2"/>
          </p:cNvCxnSpPr>
          <p:nvPr/>
        </p:nvCxnSpPr>
        <p:spPr>
          <a:xfrm>
            <a:off x="1735281" y="3821731"/>
            <a:ext cx="0" cy="376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1EA6D7F3-4184-3E03-7276-86932AC60FEF}"/>
              </a:ext>
            </a:extLst>
          </p:cNvPr>
          <p:cNvSpPr/>
          <p:nvPr/>
        </p:nvSpPr>
        <p:spPr>
          <a:xfrm>
            <a:off x="1021575" y="4216111"/>
            <a:ext cx="1427410" cy="716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Drag a phrase and drop it by pattern</a:t>
            </a:r>
            <a:endParaRPr lang="en-US" dirty="0"/>
          </a:p>
        </p:txBody>
      </p:sp>
      <p:sp>
        <p:nvSpPr>
          <p:cNvPr id="28" name="Rectangle 27">
            <a:extLst>
              <a:ext uri="{FF2B5EF4-FFF2-40B4-BE49-F238E27FC236}">
                <a16:creationId xmlns:a16="http://schemas.microsoft.com/office/drawing/2014/main" id="{5B7C3EA7-E50B-C67B-D439-7AB1EE848AF3}"/>
              </a:ext>
            </a:extLst>
          </p:cNvPr>
          <p:cNvSpPr/>
          <p:nvPr/>
        </p:nvSpPr>
        <p:spPr>
          <a:xfrm>
            <a:off x="3356264" y="4216111"/>
            <a:ext cx="1891146" cy="716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Username and pattern-phrase verification</a:t>
            </a:r>
            <a:endParaRPr lang="en-US" dirty="0"/>
          </a:p>
        </p:txBody>
      </p:sp>
      <p:cxnSp>
        <p:nvCxnSpPr>
          <p:cNvPr id="30" name="Straight Arrow Connector 29">
            <a:extLst>
              <a:ext uri="{FF2B5EF4-FFF2-40B4-BE49-F238E27FC236}">
                <a16:creationId xmlns:a16="http://schemas.microsoft.com/office/drawing/2014/main" id="{7D8A214C-FBD1-8E41-47A6-82A647888BB2}"/>
              </a:ext>
            </a:extLst>
          </p:cNvPr>
          <p:cNvCxnSpPr>
            <a:cxnSpLocks/>
            <a:stCxn id="20" idx="3"/>
          </p:cNvCxnSpPr>
          <p:nvPr/>
        </p:nvCxnSpPr>
        <p:spPr>
          <a:xfrm>
            <a:off x="2448985" y="4574123"/>
            <a:ext cx="9072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F1242B4-7EF6-E504-A584-B132D9752582}"/>
              </a:ext>
            </a:extLst>
          </p:cNvPr>
          <p:cNvCxnSpPr>
            <a:stCxn id="28" idx="3"/>
          </p:cNvCxnSpPr>
          <p:nvPr/>
        </p:nvCxnSpPr>
        <p:spPr>
          <a:xfrm flipV="1">
            <a:off x="5247410" y="4574122"/>
            <a:ext cx="52993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5D2A658A-F74E-C874-AD44-2E88F56136C8}"/>
              </a:ext>
            </a:extLst>
          </p:cNvPr>
          <p:cNvSpPr/>
          <p:nvPr/>
        </p:nvSpPr>
        <p:spPr>
          <a:xfrm>
            <a:off x="5777345" y="4395355"/>
            <a:ext cx="1361211" cy="342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Authentication </a:t>
            </a:r>
            <a:endParaRPr lang="en-US" dirty="0"/>
          </a:p>
        </p:txBody>
      </p:sp>
      <p:cxnSp>
        <p:nvCxnSpPr>
          <p:cNvPr id="38" name="Straight Arrow Connector 37">
            <a:extLst>
              <a:ext uri="{FF2B5EF4-FFF2-40B4-BE49-F238E27FC236}">
                <a16:creationId xmlns:a16="http://schemas.microsoft.com/office/drawing/2014/main" id="{43B5E581-0003-F89C-A2B7-57C552BFEFAE}"/>
              </a:ext>
            </a:extLst>
          </p:cNvPr>
          <p:cNvCxnSpPr>
            <a:stCxn id="36" idx="3"/>
          </p:cNvCxnSpPr>
          <p:nvPr/>
        </p:nvCxnSpPr>
        <p:spPr>
          <a:xfrm>
            <a:off x="7138556" y="4566801"/>
            <a:ext cx="602671" cy="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AAABC9B4-0C29-221F-0FEC-716672629280}"/>
              </a:ext>
            </a:extLst>
          </p:cNvPr>
          <p:cNvSpPr/>
          <p:nvPr/>
        </p:nvSpPr>
        <p:spPr>
          <a:xfrm>
            <a:off x="7741227" y="4436918"/>
            <a:ext cx="755890" cy="2630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End </a:t>
            </a:r>
            <a:endParaRPr lang="en-US" dirty="0"/>
          </a:p>
        </p:txBody>
      </p:sp>
      <p:cxnSp>
        <p:nvCxnSpPr>
          <p:cNvPr id="41" name="Straight Arrow Connector 40">
            <a:extLst>
              <a:ext uri="{FF2B5EF4-FFF2-40B4-BE49-F238E27FC236}">
                <a16:creationId xmlns:a16="http://schemas.microsoft.com/office/drawing/2014/main" id="{1D9B6339-0805-F54F-A543-39F80C9E914B}"/>
              </a:ext>
            </a:extLst>
          </p:cNvPr>
          <p:cNvCxnSpPr>
            <a:stCxn id="28" idx="0"/>
          </p:cNvCxnSpPr>
          <p:nvPr/>
        </p:nvCxnSpPr>
        <p:spPr>
          <a:xfrm flipV="1">
            <a:off x="4301837" y="3821731"/>
            <a:ext cx="0" cy="394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B5923C7F-29A0-F058-35E4-E8A4E66C93B5}"/>
              </a:ext>
            </a:extLst>
          </p:cNvPr>
          <p:cNvSpPr/>
          <p:nvPr/>
        </p:nvSpPr>
        <p:spPr>
          <a:xfrm>
            <a:off x="3356264" y="3245731"/>
            <a:ext cx="1891146" cy="57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Incorrect username or pattern or phrase</a:t>
            </a:r>
            <a:endParaRPr lang="en-US" dirty="0"/>
          </a:p>
        </p:txBody>
      </p:sp>
      <p:sp>
        <p:nvSpPr>
          <p:cNvPr id="43" name="TextBox 42">
            <a:extLst>
              <a:ext uri="{FF2B5EF4-FFF2-40B4-BE49-F238E27FC236}">
                <a16:creationId xmlns:a16="http://schemas.microsoft.com/office/drawing/2014/main" id="{611359BA-7097-5DB9-6FD7-A42A497D01C9}"/>
              </a:ext>
            </a:extLst>
          </p:cNvPr>
          <p:cNvSpPr txBox="1"/>
          <p:nvPr/>
        </p:nvSpPr>
        <p:spPr>
          <a:xfrm>
            <a:off x="4301837" y="3890150"/>
            <a:ext cx="630577" cy="307777"/>
          </a:xfrm>
          <a:prstGeom prst="rect">
            <a:avLst/>
          </a:prstGeom>
          <a:noFill/>
        </p:spPr>
        <p:txBody>
          <a:bodyPr wrap="square" rtlCol="0">
            <a:spAutoFit/>
          </a:bodyPr>
          <a:lstStyle/>
          <a:p>
            <a:r>
              <a:rPr lang="en-IN" dirty="0"/>
              <a:t>no</a:t>
            </a:r>
            <a:endParaRPr lang="en-US" dirty="0"/>
          </a:p>
        </p:txBody>
      </p:sp>
      <p:cxnSp>
        <p:nvCxnSpPr>
          <p:cNvPr id="45" name="Straight Arrow Connector 44">
            <a:extLst>
              <a:ext uri="{FF2B5EF4-FFF2-40B4-BE49-F238E27FC236}">
                <a16:creationId xmlns:a16="http://schemas.microsoft.com/office/drawing/2014/main" id="{0B5CD9FB-9DB2-DC8C-43EF-DF8D75491AEC}"/>
              </a:ext>
            </a:extLst>
          </p:cNvPr>
          <p:cNvCxnSpPr>
            <a:cxnSpLocks/>
            <a:stCxn id="42" idx="1"/>
          </p:cNvCxnSpPr>
          <p:nvPr/>
        </p:nvCxnSpPr>
        <p:spPr>
          <a:xfrm flipH="1">
            <a:off x="2448985" y="3533731"/>
            <a:ext cx="9072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11AEEB0-8827-B92D-550B-45FD06E94369}"/>
              </a:ext>
            </a:extLst>
          </p:cNvPr>
          <p:cNvCxnSpPr>
            <a:cxnSpLocks/>
            <a:stCxn id="7" idx="3"/>
          </p:cNvCxnSpPr>
          <p:nvPr/>
        </p:nvCxnSpPr>
        <p:spPr>
          <a:xfrm>
            <a:off x="2275604" y="1929764"/>
            <a:ext cx="10879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79459601-B48F-4AAA-37D7-2EB2086B3FAE}"/>
              </a:ext>
            </a:extLst>
          </p:cNvPr>
          <p:cNvSpPr/>
          <p:nvPr/>
        </p:nvSpPr>
        <p:spPr>
          <a:xfrm>
            <a:off x="3356252" y="1724891"/>
            <a:ext cx="1080648" cy="3966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Register </a:t>
            </a:r>
            <a:endParaRPr lang="en-US" dirty="0"/>
          </a:p>
        </p:txBody>
      </p:sp>
      <p:cxnSp>
        <p:nvCxnSpPr>
          <p:cNvPr id="52" name="Straight Arrow Connector 51">
            <a:extLst>
              <a:ext uri="{FF2B5EF4-FFF2-40B4-BE49-F238E27FC236}">
                <a16:creationId xmlns:a16="http://schemas.microsoft.com/office/drawing/2014/main" id="{A239021F-9AB7-498A-EDEE-FBF7CFDA14F5}"/>
              </a:ext>
            </a:extLst>
          </p:cNvPr>
          <p:cNvCxnSpPr>
            <a:stCxn id="49" idx="3"/>
          </p:cNvCxnSpPr>
          <p:nvPr/>
        </p:nvCxnSpPr>
        <p:spPr>
          <a:xfrm>
            <a:off x="4436900" y="1923201"/>
            <a:ext cx="810510" cy="65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40B80E97-348E-1E58-00E8-FC7E086C6735}"/>
              </a:ext>
            </a:extLst>
          </p:cNvPr>
          <p:cNvSpPr/>
          <p:nvPr/>
        </p:nvSpPr>
        <p:spPr>
          <a:xfrm>
            <a:off x="5247410" y="1545509"/>
            <a:ext cx="1361211" cy="6722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Enter username and choose pattern</a:t>
            </a:r>
            <a:endParaRPr lang="en-US" dirty="0"/>
          </a:p>
        </p:txBody>
      </p:sp>
      <p:sp>
        <p:nvSpPr>
          <p:cNvPr id="54" name="TextBox 53">
            <a:extLst>
              <a:ext uri="{FF2B5EF4-FFF2-40B4-BE49-F238E27FC236}">
                <a16:creationId xmlns:a16="http://schemas.microsoft.com/office/drawing/2014/main" id="{DD732E37-1D76-4D40-9D3E-63D974BD2CBD}"/>
              </a:ext>
            </a:extLst>
          </p:cNvPr>
          <p:cNvSpPr txBox="1"/>
          <p:nvPr/>
        </p:nvSpPr>
        <p:spPr>
          <a:xfrm>
            <a:off x="2587351" y="1662547"/>
            <a:ext cx="498763" cy="307777"/>
          </a:xfrm>
          <a:prstGeom prst="rect">
            <a:avLst/>
          </a:prstGeom>
          <a:noFill/>
        </p:spPr>
        <p:txBody>
          <a:bodyPr wrap="square" rtlCol="0">
            <a:spAutoFit/>
          </a:bodyPr>
          <a:lstStyle/>
          <a:p>
            <a:r>
              <a:rPr lang="en-IN" dirty="0"/>
              <a:t>no</a:t>
            </a:r>
            <a:endParaRPr lang="en-US" dirty="0"/>
          </a:p>
        </p:txBody>
      </p:sp>
      <p:cxnSp>
        <p:nvCxnSpPr>
          <p:cNvPr id="61" name="Straight Arrow Connector 60">
            <a:extLst>
              <a:ext uri="{FF2B5EF4-FFF2-40B4-BE49-F238E27FC236}">
                <a16:creationId xmlns:a16="http://schemas.microsoft.com/office/drawing/2014/main" id="{2291A165-CF7E-A322-0F38-A8AC5136BB1E}"/>
              </a:ext>
            </a:extLst>
          </p:cNvPr>
          <p:cNvCxnSpPr>
            <a:cxnSpLocks/>
            <a:endCxn id="10" idx="3"/>
          </p:cNvCxnSpPr>
          <p:nvPr/>
        </p:nvCxnSpPr>
        <p:spPr>
          <a:xfrm flipH="1">
            <a:off x="2275605" y="2713309"/>
            <a:ext cx="36524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C5CAAC9-5E4C-7CD7-1212-11C49E9AE0A5}"/>
              </a:ext>
            </a:extLst>
          </p:cNvPr>
          <p:cNvCxnSpPr>
            <a:cxnSpLocks/>
            <a:stCxn id="53" idx="2"/>
          </p:cNvCxnSpPr>
          <p:nvPr/>
        </p:nvCxnSpPr>
        <p:spPr>
          <a:xfrm>
            <a:off x="5928016" y="2217762"/>
            <a:ext cx="0" cy="49554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932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11E8-5AB6-9161-384F-3B72379D3753}"/>
              </a:ext>
            </a:extLst>
          </p:cNvPr>
          <p:cNvSpPr>
            <a:spLocks noGrp="1"/>
          </p:cNvSpPr>
          <p:nvPr>
            <p:ph type="title"/>
          </p:nvPr>
        </p:nvSpPr>
        <p:spPr/>
        <p:txBody>
          <a:bodyPr/>
          <a:lstStyle/>
          <a:p>
            <a:r>
              <a:rPr lang="en-IN" sz="2400" dirty="0"/>
              <a:t>IDEA’S DEVELOPING ALGORITHM</a:t>
            </a:r>
            <a:endParaRPr lang="en-US" sz="2400" dirty="0"/>
          </a:p>
        </p:txBody>
      </p:sp>
      <p:sp>
        <p:nvSpPr>
          <p:cNvPr id="3" name="Text Placeholder 2">
            <a:extLst>
              <a:ext uri="{FF2B5EF4-FFF2-40B4-BE49-F238E27FC236}">
                <a16:creationId xmlns:a16="http://schemas.microsoft.com/office/drawing/2014/main" id="{A63EA0CD-4260-9547-094A-8D1F77A5AAB9}"/>
              </a:ext>
            </a:extLst>
          </p:cNvPr>
          <p:cNvSpPr>
            <a:spLocks noGrp="1"/>
          </p:cNvSpPr>
          <p:nvPr>
            <p:ph type="body" idx="1"/>
          </p:nvPr>
        </p:nvSpPr>
        <p:spPr/>
        <p:txBody>
          <a:bodyPr/>
          <a:lstStyle/>
          <a:p>
            <a:pPr algn="just"/>
            <a:r>
              <a:rPr lang="en-IN" dirty="0">
                <a:latin typeface="Times New Roman" panose="02020603050405020304" pitchFamily="18" charset="0"/>
                <a:cs typeface="Times New Roman" panose="02020603050405020304" pitchFamily="18" charset="0"/>
              </a:rPr>
              <a:t>First, we have to connect a grid by using front end development (Hypertext Machine Language) which is used to structure a web page or its content.</a:t>
            </a:r>
          </a:p>
          <a:p>
            <a:pPr algn="just"/>
            <a:r>
              <a:rPr lang="en-IN" dirty="0">
                <a:latin typeface="Times New Roman" panose="02020603050405020304" pitchFamily="18" charset="0"/>
                <a:cs typeface="Times New Roman" panose="02020603050405020304" pitchFamily="18" charset="0"/>
              </a:rPr>
              <a:t>Phrase also design by front end developing architecture.</a:t>
            </a:r>
          </a:p>
          <a:p>
            <a:pPr algn="just"/>
            <a:r>
              <a:rPr lang="en-US" dirty="0">
                <a:latin typeface="Times New Roman" panose="02020603050405020304" pitchFamily="18" charset="0"/>
                <a:cs typeface="Times New Roman" panose="02020603050405020304" pitchFamily="18" charset="0"/>
              </a:rPr>
              <a:t>Initialization of cells in a grid precedes in OFF-state, when the cells get filled by phrase , it get swapped into ON-state. </a:t>
            </a:r>
          </a:p>
          <a:p>
            <a:pPr algn="just"/>
            <a:r>
              <a:rPr lang="en-US" dirty="0">
                <a:latin typeface="Times New Roman" panose="02020603050405020304" pitchFamily="18" charset="0"/>
                <a:cs typeface="Times New Roman" panose="02020603050405020304" pitchFamily="18" charset="0"/>
              </a:rPr>
              <a:t>The pattern and phrase is verified with existing data in database by using python.</a:t>
            </a:r>
          </a:p>
          <a:p>
            <a:pPr algn="just"/>
            <a:r>
              <a:rPr lang="en-US" dirty="0">
                <a:latin typeface="Times New Roman" panose="02020603050405020304" pitchFamily="18" charset="0"/>
                <a:cs typeface="Times New Roman" panose="02020603050405020304" pitchFamily="18" charset="0"/>
              </a:rPr>
              <a:t>If the pattern and phrase  is correct , then it allows the user to access the further process.</a:t>
            </a:r>
          </a:p>
          <a:p>
            <a:pPr algn="just"/>
            <a:r>
              <a:rPr lang="en-US" dirty="0">
                <a:latin typeface="Times New Roman" panose="02020603050405020304" pitchFamily="18" charset="0"/>
                <a:cs typeface="Times New Roman" panose="02020603050405020304" pitchFamily="18" charset="0"/>
              </a:rPr>
              <a:t>If its not matched with existing data from database, then user have to re-enter correct information in login phase. </a:t>
            </a:r>
          </a:p>
        </p:txBody>
      </p:sp>
    </p:spTree>
    <p:extLst>
      <p:ext uri="{BB962C8B-B14F-4D97-AF65-F5344CB8AC3E}">
        <p14:creationId xmlns:p14="http://schemas.microsoft.com/office/powerpoint/2010/main" val="364192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531894" y="1132250"/>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Why did you decide to solve this Problem statement?</a:t>
            </a:r>
          </a:p>
          <a:p>
            <a:pPr marL="0" marR="0" lvl="0" indent="0" algn="just" rtl="0">
              <a:lnSpc>
                <a:spcPct val="100000"/>
              </a:lnSpc>
              <a:spcBef>
                <a:spcPts val="0"/>
              </a:spcBef>
              <a:spcAft>
                <a:spcPts val="0"/>
              </a:spcAft>
              <a:buClr>
                <a:srgbClr val="000000"/>
              </a:buClr>
              <a:buSzPts val="1400"/>
              <a:buFont typeface="Arial"/>
              <a:buNone/>
            </a:pPr>
            <a:endParaRPr lang="en" sz="1400" b="1"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342900" marR="0" lvl="0" indent="-342900" algn="just"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Comparing  to the other problem cases we have innovative idea in ALTERNATE AUTHENTICATION.</a:t>
            </a:r>
          </a:p>
          <a:p>
            <a:pPr marL="342900" marR="0" lvl="0" indent="-342900" algn="just" rtl="0">
              <a:lnSpc>
                <a:spcPct val="100000"/>
              </a:lnSpc>
              <a:spcBef>
                <a:spcPts val="0"/>
              </a:spcBef>
              <a:spcAft>
                <a:spcPts val="0"/>
              </a:spcAft>
              <a:buClr>
                <a:srgbClr val="000000"/>
              </a:buClr>
              <a:buSzPts val="1400"/>
              <a:buFont typeface="Arial" panose="020B0604020202020204" pitchFamily="34" charset="0"/>
              <a:buChar char="•"/>
            </a:pPr>
            <a:endPar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342900" marR="0" lvl="0" indent="-342900" algn="just" rtl="0">
              <a:lnSpc>
                <a:spcPct val="100000"/>
              </a:lnSpc>
              <a:spcBef>
                <a:spcPts val="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W</a:t>
            </a:r>
            <a:r>
              <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e have concentrated to improve the securities over the authentication</a:t>
            </a:r>
            <a:r>
              <a:rPr lang="en" dirty="0">
                <a:highlight>
                  <a:srgbClr val="FFFFFF"/>
                </a:highlight>
                <a:latin typeface="Times New Roman" panose="02020603050405020304" pitchFamily="18" charset="0"/>
                <a:ea typeface="Lato"/>
                <a:cs typeface="Times New Roman" panose="02020603050405020304" pitchFamily="18" charset="0"/>
                <a:sym typeface="Lato"/>
              </a:rPr>
              <a:t> processes in banks,because </a:t>
            </a:r>
            <a:r>
              <a:rPr lang="en-US"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t</a:t>
            </a:r>
            <a:r>
              <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hese are the major crisis we are facing on authentication in recent days.</a:t>
            </a:r>
          </a:p>
          <a:p>
            <a:pPr marL="342900" marR="0" lvl="0" indent="-342900" algn="just" rtl="0">
              <a:lnSpc>
                <a:spcPct val="100000"/>
              </a:lnSpc>
              <a:spcBef>
                <a:spcPts val="0"/>
              </a:spcBef>
              <a:spcAft>
                <a:spcPts val="0"/>
              </a:spcAft>
              <a:buClr>
                <a:srgbClr val="000000"/>
              </a:buClr>
              <a:buSzPts val="1400"/>
              <a:buFont typeface="Arial" panose="020B0604020202020204" pitchFamily="34" charset="0"/>
              <a:buChar char="•"/>
            </a:pPr>
            <a:endPar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342900" marR="0" lvl="0" indent="-342900" algn="just"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As we all know, cyber attacks has been spiraling complications in banking.</a:t>
            </a:r>
          </a:p>
          <a:p>
            <a:pPr marL="342900" marR="0" lvl="0" indent="-342900" algn="just" rtl="0">
              <a:lnSpc>
                <a:spcPct val="100000"/>
              </a:lnSpc>
              <a:spcBef>
                <a:spcPts val="0"/>
              </a:spcBef>
              <a:spcAft>
                <a:spcPts val="0"/>
              </a:spcAft>
              <a:buClr>
                <a:srgbClr val="000000"/>
              </a:buClr>
              <a:buSzPts val="1400"/>
              <a:buFont typeface="Arial" panose="020B0604020202020204" pitchFamily="34" charset="0"/>
              <a:buChar char="•"/>
            </a:pPr>
            <a:endPar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342900" marR="0" lvl="0" indent="-342900" algn="just"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The financial industry stands out among these as one with a great deal of sensitive and valuable </a:t>
            </a:r>
            <a:r>
              <a:rPr lang="en-US"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i</a:t>
            </a:r>
            <a:r>
              <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nformation for attackers to target and numerous potential opportunities for cyber criminals to get </a:t>
            </a:r>
            <a:r>
              <a:rPr lang="en-US"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P</a:t>
            </a:r>
            <a:r>
              <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rofit from these attacks.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494629" y="1151300"/>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How is your solution better than alternatives and how do you plan to build adoption?</a:t>
            </a:r>
          </a:p>
          <a:p>
            <a:pPr marL="0" marR="0" lvl="0" indent="0" algn="just"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0" marR="0" lvl="0" indent="0" algn="just"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endParaRP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dirty="0">
                <a:solidFill>
                  <a:schemeClr val="tx1">
                    <a:lumMod val="90000"/>
                    <a:lumOff val="10000"/>
                  </a:schemeClr>
                </a:solidFill>
                <a:latin typeface="Times New Roman" panose="02020603050405020304" pitchFamily="18" charset="0"/>
                <a:cs typeface="Times New Roman" panose="02020603050405020304" pitchFamily="18" charset="0"/>
              </a:rPr>
              <a:t>Text based authentication </a:t>
            </a:r>
            <a:r>
              <a:rPr lang="en-US" b="0" i="0" dirty="0">
                <a:solidFill>
                  <a:schemeClr val="tx1">
                    <a:lumMod val="90000"/>
                    <a:lumOff val="10000"/>
                  </a:schemeClr>
                </a:solidFill>
                <a:effectLst/>
                <a:latin typeface="Times New Roman" panose="02020603050405020304" pitchFamily="18" charset="0"/>
                <a:cs typeface="Times New Roman" panose="02020603050405020304" pitchFamily="18" charset="0"/>
              </a:rPr>
              <a:t>technique has many disadvantages.</a:t>
            </a:r>
            <a:r>
              <a:rPr lang="en-US" b="0" i="0" dirty="0">
                <a:solidFill>
                  <a:schemeClr val="tx1">
                    <a:lumMod val="90000"/>
                    <a:lumOff val="10000"/>
                  </a:schemeClr>
                </a:solidFill>
                <a:effectLst/>
                <a:latin typeface="Times New Roman" panose="02020603050405020304" pitchFamily="18" charset="0"/>
                <a:ea typeface="Lato" panose="020F0502020204030203" pitchFamily="34" charset="0"/>
                <a:cs typeface="Times New Roman" panose="02020603050405020304" pitchFamily="18" charset="0"/>
              </a:rPr>
              <a:t> </a:t>
            </a:r>
            <a:r>
              <a:rPr lang="en-US" i="0" dirty="0">
                <a:solidFill>
                  <a:schemeClr val="tx1">
                    <a:lumMod val="90000"/>
                    <a:lumOff val="10000"/>
                  </a:schemeClr>
                </a:solidFill>
                <a:effectLst/>
                <a:latin typeface="Times New Roman" panose="02020603050405020304" pitchFamily="18" charset="0"/>
                <a:ea typeface="Lato" panose="020F0502020204030203" pitchFamily="34" charset="0"/>
                <a:cs typeface="Times New Roman" panose="02020603050405020304" pitchFamily="18" charset="0"/>
              </a:rPr>
              <a:t>User can have passwords, which can be guessed easily </a:t>
            </a:r>
            <a:r>
              <a:rPr lang="en-US" b="0" i="0" dirty="0">
                <a:solidFill>
                  <a:schemeClr val="tx1">
                    <a:lumMod val="90000"/>
                    <a:lumOff val="10000"/>
                  </a:schemeClr>
                </a:solidFill>
                <a:effectLst/>
                <a:latin typeface="Times New Roman" panose="02020603050405020304" pitchFamily="18" charset="0"/>
                <a:cs typeface="Times New Roman" panose="02020603050405020304" pitchFamily="18" charset="0"/>
              </a:rPr>
              <a:t>. </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endParaRPr lang="en-US" b="0" i="0" dirty="0">
              <a:solidFill>
                <a:schemeClr val="tx1">
                  <a:lumMod val="90000"/>
                  <a:lumOff val="10000"/>
                </a:schemeClr>
              </a:solidFill>
              <a:effectLst/>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b="0" i="0" dirty="0">
                <a:solidFill>
                  <a:schemeClr val="tx1">
                    <a:lumMod val="90000"/>
                    <a:lumOff val="10000"/>
                  </a:schemeClr>
                </a:solidFill>
                <a:effectLst/>
                <a:latin typeface="Times New Roman" panose="02020603050405020304" pitchFamily="18" charset="0"/>
                <a:cs typeface="Times New Roman" panose="02020603050405020304" pitchFamily="18" charset="0"/>
              </a:rPr>
              <a:t>If user has a password which is difficult to guess, it may be hard for user to remember it. Also user can be a victim of dictionary attack, spyware, and brute-force attack.</a:t>
            </a:r>
          </a:p>
          <a:p>
            <a:pPr marL="285750" indent="-285750" algn="just">
              <a:buSzPts val="1400"/>
              <a:buFont typeface="Arial" panose="020B0604020202020204" pitchFamily="34" charset="0"/>
              <a:buChar char="•"/>
            </a:pPr>
            <a:endParaRPr lang="en-US" sz="1400" b="0" i="0" u="none" strike="noStrike" baseline="0" dirty="0">
              <a:latin typeface="Times New Roman" panose="02020603050405020304" pitchFamily="18" charset="0"/>
              <a:ea typeface="Lato" panose="020F0502020204030203" pitchFamily="34" charset="0"/>
              <a:cs typeface="Times New Roman" panose="02020603050405020304" pitchFamily="18" charset="0"/>
            </a:endParaRPr>
          </a:p>
          <a:p>
            <a:pPr marL="285750" indent="-285750" algn="just">
              <a:buSzPts val="1400"/>
              <a:buFont typeface="Arial" panose="020B0604020202020204" pitchFamily="34" charset="0"/>
              <a:buChar char="•"/>
            </a:pPr>
            <a:r>
              <a:rPr lang="en-US" sz="1400" b="0" i="0" u="none" strike="noStrike" baseline="0" dirty="0">
                <a:latin typeface="Times New Roman" panose="02020603050405020304" pitchFamily="18" charset="0"/>
                <a:ea typeface="Lato" panose="020F0502020204030203" pitchFamily="34" charset="0"/>
                <a:cs typeface="Times New Roman" panose="02020603050405020304" pitchFamily="18" charset="0"/>
              </a:rPr>
              <a:t>By this project, it will be a great help indeed to computer users in preventing personal asset from being stolen by their adversaries. Classical authentication techniques are prone to various attacks. </a:t>
            </a:r>
          </a:p>
          <a:p>
            <a:pPr marL="285750" indent="-285750" algn="just">
              <a:buSzPts val="1400"/>
              <a:buFont typeface="Arial" panose="020B0604020202020204" pitchFamily="34" charset="0"/>
              <a:buChar char="•"/>
            </a:pPr>
            <a:endParaRPr lang="en-US" dirty="0">
              <a:latin typeface="Times New Roman" panose="02020603050405020304" pitchFamily="18" charset="0"/>
              <a:ea typeface="Lato" panose="020F0502020204030203" pitchFamily="34" charset="0"/>
              <a:cs typeface="Times New Roman" panose="02020603050405020304" pitchFamily="18" charset="0"/>
            </a:endParaRPr>
          </a:p>
          <a:p>
            <a:pPr marL="285750" indent="-285750" algn="just">
              <a:buSzPts val="1400"/>
              <a:buFont typeface="Arial" panose="020B0604020202020204" pitchFamily="34" charset="0"/>
              <a:buChar char="•"/>
            </a:pPr>
            <a:r>
              <a:rPr lang="en-US" sz="1400" b="0" i="0" u="none" strike="noStrike" baseline="0" dirty="0">
                <a:latin typeface="Times New Roman" panose="02020603050405020304" pitchFamily="18" charset="0"/>
                <a:ea typeface="Lato" panose="020F0502020204030203" pitchFamily="34" charset="0"/>
                <a:cs typeface="Times New Roman" panose="02020603050405020304" pitchFamily="18" charset="0"/>
              </a:rPr>
              <a:t>The proposed solution caters the issue of shoulder surfing attacks which could easily be conducted when using the text-based password.</a:t>
            </a:r>
            <a:endParaRPr lang="en-US" dirty="0">
              <a:latin typeface="Times New Roman" panose="02020603050405020304" pitchFamily="18" charset="0"/>
              <a:ea typeface="Lato" panose="020F0502020204030203" pitchFamily="34" charset="0"/>
              <a:cs typeface="Times New Roman" panose="02020603050405020304" pitchFamily="18" charset="0"/>
            </a:endParaRPr>
          </a:p>
          <a:p>
            <a:pPr algn="just">
              <a:buSzPts val="1400"/>
            </a:pPr>
            <a:endParaRPr lang="en-US" sz="1400" u="none" strike="noStrike" cap="none" dirty="0">
              <a:solidFill>
                <a:schemeClr val="tx1">
                  <a:lumMod val="90000"/>
                  <a:lumOff val="10000"/>
                </a:schemeClr>
              </a:solidFill>
              <a:latin typeface="Times New Roman" panose="02020603050405020304" pitchFamily="18" charset="0"/>
              <a:ea typeface="Lato" panose="020F0502020204030203" pitchFamily="34" charset="0"/>
              <a:cs typeface="Times New Roman" panose="02020603050405020304" pitchFamily="18" charset="0"/>
              <a:sym typeface="Lato"/>
            </a:endParaRPr>
          </a:p>
          <a:p>
            <a:pPr marL="0" marR="0" lvl="0" indent="0" algn="just" rtl="0">
              <a:lnSpc>
                <a:spcPct val="100000"/>
              </a:lnSpc>
              <a:spcBef>
                <a:spcPts val="0"/>
              </a:spcBef>
              <a:spcAft>
                <a:spcPts val="0"/>
              </a:spcAft>
              <a:buClr>
                <a:srgbClr val="000000"/>
              </a:buClr>
              <a:buSzPts val="1400"/>
              <a:buFont typeface="Arial"/>
              <a:buNone/>
            </a:pPr>
            <a:endParaRPr lang="en-US" b="0" i="0" dirty="0">
              <a:solidFill>
                <a:schemeClr val="tx1">
                  <a:lumMod val="90000"/>
                  <a:lumOff val="10000"/>
                </a:schemeClr>
              </a:solidFill>
              <a:latin typeface="Times New Roman" panose="02020603050405020304" pitchFamily="18" charset="0"/>
              <a:ea typeface="Lato" panose="020F0502020204030203" pitchFamily="34" charset="0"/>
              <a:cs typeface="Times New Roman" panose="02020603050405020304" pitchFamily="18" charset="0"/>
              <a:sym typeface="Lato"/>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chemeClr val="tx1">
                  <a:lumMod val="90000"/>
                  <a:lumOff val="10000"/>
                </a:schemeClr>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sp>
        <p:nvSpPr>
          <p:cNvPr id="384" name="Google Shape;384;p8"/>
          <p:cNvSpPr txBox="1"/>
          <p:nvPr/>
        </p:nvSpPr>
        <p:spPr>
          <a:xfrm>
            <a:off x="378900" y="1129875"/>
            <a:ext cx="8386200" cy="2446793"/>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How far it can go?</a:t>
            </a:r>
          </a:p>
          <a:p>
            <a:pPr marL="0" marR="0" lvl="0" indent="0" algn="just"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A</a:t>
            </a:r>
            <a:r>
              <a:rPr lang="en" sz="1400"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uthentication is used by a server when the server needs to know exactly who is accsessing their information site.</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US"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T</a:t>
            </a:r>
            <a:r>
              <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he escalation in data theft leads to improve the efficiency of authentication.</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US"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T</a:t>
            </a:r>
            <a:r>
              <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he goal of our grid-phrase authentication is to reduce the rate of FAR (False Acceptance Rate) and FRR (False Rejection rate).</a:t>
            </a: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1595575" y="2776623"/>
            <a:ext cx="4559100" cy="199802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en" sz="1500" dirty="0"/>
              <a:t>Jaya Darshini N      </a:t>
            </a:r>
          </a:p>
          <a:p>
            <a:pPr marL="0" lvl="0" indent="0" algn="l" rtl="0">
              <a:lnSpc>
                <a:spcPct val="100000"/>
              </a:lnSpc>
              <a:spcBef>
                <a:spcPts val="0"/>
              </a:spcBef>
              <a:spcAft>
                <a:spcPts val="1600"/>
              </a:spcAft>
              <a:buSzPts val="1800"/>
              <a:buNone/>
            </a:pPr>
            <a:r>
              <a:rPr lang="en" sz="1500" dirty="0"/>
              <a:t> Kamalishree M </a:t>
            </a:r>
          </a:p>
          <a:p>
            <a:pPr marL="0" lvl="0" indent="0" algn="l" rtl="0">
              <a:lnSpc>
                <a:spcPct val="100000"/>
              </a:lnSpc>
              <a:spcBef>
                <a:spcPts val="0"/>
              </a:spcBef>
              <a:spcAft>
                <a:spcPts val="1600"/>
              </a:spcAft>
              <a:buSzPts val="1800"/>
              <a:buNone/>
            </a:pPr>
            <a:r>
              <a:rPr lang="en" sz="1500" dirty="0"/>
              <a:t> Hariram Pandiyaraman </a:t>
            </a:r>
          </a:p>
          <a:p>
            <a:pPr marL="0" lvl="0" indent="0" algn="l" rtl="0">
              <a:lnSpc>
                <a:spcPct val="100000"/>
              </a:lnSpc>
              <a:spcBef>
                <a:spcPts val="0"/>
              </a:spcBef>
              <a:spcAft>
                <a:spcPts val="1600"/>
              </a:spcAft>
              <a:buSzPts val="1800"/>
              <a:buNone/>
            </a:pPr>
            <a:r>
              <a:rPr lang="en" sz="1500" dirty="0"/>
              <a:t> Arjun TM</a:t>
            </a:r>
          </a:p>
          <a:p>
            <a:pPr marL="0" lvl="0" indent="0" algn="l" rtl="0">
              <a:lnSpc>
                <a:spcPct val="100000"/>
              </a:lnSpc>
              <a:spcBef>
                <a:spcPts val="0"/>
              </a:spcBef>
              <a:spcAft>
                <a:spcPts val="1600"/>
              </a:spcAft>
              <a:buSzPts val="1800"/>
              <a:buNone/>
            </a:pPr>
            <a:endParaRPr lang="en"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dirty="0"/>
          </a:p>
        </p:txBody>
      </p:sp>
      <p:sp>
        <p:nvSpPr>
          <p:cNvPr id="354" name="Google Shape;354;p3"/>
          <p:cNvSpPr txBox="1"/>
          <p:nvPr/>
        </p:nvSpPr>
        <p:spPr>
          <a:xfrm>
            <a:off x="536029" y="1088955"/>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00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Which user /advertiser segment would be early adopter </a:t>
            </a:r>
            <a:r>
              <a:rPr lang="en" sz="1400" b="1"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of your product &amp; why?</a:t>
            </a:r>
          </a:p>
          <a:p>
            <a:pPr marL="285750" marR="0" lvl="0" indent="-285750" algn="just" rtl="0">
              <a:lnSpc>
                <a:spcPct val="150000"/>
              </a:lnSpc>
              <a:spcBef>
                <a:spcPts val="100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We all know that authentication plays vital role in protecting credentials.</a:t>
            </a:r>
          </a:p>
          <a:p>
            <a:pPr marL="285750" marR="0" lvl="0" indent="-285750" algn="just" rtl="0">
              <a:lnSpc>
                <a:spcPct val="150000"/>
              </a:lnSpc>
              <a:spcBef>
                <a:spcPts val="1000"/>
              </a:spcBef>
              <a:spcAft>
                <a:spcPts val="0"/>
              </a:spcAft>
              <a:buClr>
                <a:srgbClr val="000000"/>
              </a:buClr>
              <a:buSzPts val="1400"/>
              <a:buFont typeface="Arial" panose="020B0604020202020204" pitchFamily="34" charset="0"/>
              <a:buChar char="•"/>
            </a:pPr>
            <a:r>
              <a:rPr lang="en"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The sector of the economy mandatorly needs authenti</a:t>
            </a:r>
            <a:r>
              <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cation which includes financial institutions such as banks,investments,business etc…</a:t>
            </a:r>
          </a:p>
          <a:p>
            <a:pPr marL="285750" marR="0" lvl="0" indent="-285750" algn="just" rtl="0">
              <a:lnSpc>
                <a:spcPct val="150000"/>
              </a:lnSpc>
              <a:spcBef>
                <a:spcPts val="1000"/>
              </a:spcBef>
              <a:spcAft>
                <a:spcPts val="0"/>
              </a:spcAft>
              <a:buClr>
                <a:srgbClr val="000000"/>
              </a:buClr>
              <a:buSzPts val="1400"/>
              <a:buFont typeface="Arial" panose="020B0604020202020204" pitchFamily="34" charset="0"/>
              <a:buChar char="•"/>
            </a:pPr>
            <a:r>
              <a:rPr lang="en"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Due to the scale and complexity of insurance industry,as well as huge volume of data used by enterprises </a:t>
            </a:r>
            <a:r>
              <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,authentication is critical in this sector.</a:t>
            </a:r>
          </a:p>
          <a:p>
            <a:pPr marL="285750" marR="0" lvl="0" indent="-285750" algn="just" rtl="0">
              <a:lnSpc>
                <a:spcPct val="150000"/>
              </a:lnSpc>
              <a:spcBef>
                <a:spcPts val="1000"/>
              </a:spcBef>
              <a:spcAft>
                <a:spcPts val="0"/>
              </a:spcAft>
              <a:buClr>
                <a:srgbClr val="000000"/>
              </a:buClr>
              <a:buSzPts val="1400"/>
              <a:buFont typeface="Arial" panose="020B0604020202020204" pitchFamily="34" charset="0"/>
              <a:buChar char="•"/>
            </a:pPr>
            <a:r>
              <a:rPr lang="en"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Insurance company </a:t>
            </a:r>
            <a:r>
              <a:rPr lang="en"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become more vulnerable to all kind of cyber attacks , data theft , the only way to overcome these issues is secured authentication.</a:t>
            </a:r>
            <a:endParaRPr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52700" y="1227500"/>
            <a:ext cx="8238600" cy="3414300"/>
          </a:xfrm>
          <a:prstGeom prst="rect">
            <a:avLst/>
          </a:prstGeom>
          <a:noFill/>
          <a:ln>
            <a:noFill/>
          </a:ln>
        </p:spPr>
        <p:txBody>
          <a:bodyPr spcFirstLastPara="1" wrap="square" lIns="91425" tIns="91425" rIns="91425" bIns="91425" anchor="t" anchorCtr="0">
            <a:noAutofit/>
          </a:bodyPr>
          <a:lstStyle/>
          <a:p>
            <a:pPr marR="0" lvl="0" algn="just" rtl="0">
              <a:lnSpc>
                <a:spcPct val="115000"/>
              </a:lnSpc>
              <a:spcBef>
                <a:spcPts val="1000"/>
              </a:spcBef>
              <a:spcAft>
                <a:spcPts val="1000"/>
              </a:spcAft>
              <a:buClr>
                <a:srgbClr val="000000"/>
              </a:buClr>
              <a:buSzPts val="1400"/>
            </a:pPr>
            <a:r>
              <a:rPr lang="en" sz="1400" b="1"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What are the alternatives/competitive products for the problem you are solving?</a:t>
            </a:r>
            <a:endParaRPr lang="en" b="1" dirty="0">
              <a:highlight>
                <a:srgbClr val="FFFFFF"/>
              </a:highlight>
              <a:latin typeface="Times New Roman" panose="02020603050405020304" pitchFamily="18" charset="0"/>
              <a:ea typeface="Lato"/>
              <a:cs typeface="Times New Roman" panose="02020603050405020304" pitchFamily="18" charset="0"/>
              <a:sym typeface="Lato"/>
            </a:endParaRPr>
          </a:p>
          <a:p>
            <a:pPr marL="285750" marR="0" lvl="0" indent="-285750" algn="just" rtl="0">
              <a:lnSpc>
                <a:spcPct val="115000"/>
              </a:lnSpc>
              <a:spcBef>
                <a:spcPts val="1000"/>
              </a:spcBef>
              <a:spcAft>
                <a:spcPts val="1000"/>
              </a:spcAft>
              <a:buClr>
                <a:srgbClr val="000000"/>
              </a:buClr>
              <a:buSzPts val="1400"/>
              <a:buFont typeface="Arial" panose="020B0604020202020204" pitchFamily="34" charset="0"/>
              <a:buChar char="•"/>
            </a:pPr>
            <a:r>
              <a:rPr lang="en-US"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S</a:t>
            </a:r>
            <a:r>
              <a:rPr lang="en"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ecurity patterns can be applied to achieve goals </a:t>
            </a:r>
            <a:r>
              <a:rPr lang="en-US"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in the area of security.</a:t>
            </a:r>
          </a:p>
          <a:p>
            <a:pPr marL="285750" marR="0" lvl="0" indent="-285750" algn="just" rtl="0">
              <a:lnSpc>
                <a:spcPct val="115000"/>
              </a:lnSpc>
              <a:spcBef>
                <a:spcPts val="1000"/>
              </a:spcBef>
              <a:spcAft>
                <a:spcPts val="1000"/>
              </a:spcAft>
              <a:buClr>
                <a:srgbClr val="000000"/>
              </a:buClr>
              <a:buSzPts val="1400"/>
              <a:buFont typeface="Arial" panose="020B0604020202020204" pitchFamily="34" charset="0"/>
              <a:buChar char="•"/>
            </a:pPr>
            <a:r>
              <a:rPr lang="en-US"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All of the classical desig</a:t>
            </a:r>
            <a:r>
              <a:rPr lang="en-US"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n patterns have different instantiation to fulfill some information security goals.</a:t>
            </a:r>
          </a:p>
          <a:p>
            <a:pPr marL="285750" marR="0" lvl="0" indent="-285750" algn="just" rtl="0">
              <a:lnSpc>
                <a:spcPct val="115000"/>
              </a:lnSpc>
              <a:spcBef>
                <a:spcPts val="1000"/>
              </a:spcBef>
              <a:spcAft>
                <a:spcPts val="1000"/>
              </a:spcAft>
              <a:buClr>
                <a:srgbClr val="000000"/>
              </a:buClr>
              <a:buSzPts val="1400"/>
              <a:buFont typeface="Arial" panose="020B0604020202020204" pitchFamily="34" charset="0"/>
              <a:buChar char="•"/>
            </a:pPr>
            <a:r>
              <a:rPr lang="en-US"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T</a:t>
            </a:r>
            <a:r>
              <a:rPr lang="en"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he ultimate goal of grid-phrase authentication is to reduce the liability of current authentication technique.</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2" name="Text Placeholder 1">
            <a:extLst>
              <a:ext uri="{FF2B5EF4-FFF2-40B4-BE49-F238E27FC236}">
                <a16:creationId xmlns:a16="http://schemas.microsoft.com/office/drawing/2014/main" id="{055C828B-8965-759A-E307-3A6054BD8972}"/>
              </a:ext>
            </a:extLst>
          </p:cNvPr>
          <p:cNvSpPr>
            <a:spLocks noGrp="1"/>
          </p:cNvSpPr>
          <p:nvPr>
            <p:ph type="body" idx="1"/>
          </p:nvPr>
        </p:nvSpPr>
        <p:spPr>
          <a:xfrm>
            <a:off x="494617" y="1380225"/>
            <a:ext cx="8002500" cy="3285293"/>
          </a:xfrm>
        </p:spPr>
        <p:txBody>
          <a:bodyPr/>
          <a:lstStyle/>
          <a:p>
            <a:pPr algn="just"/>
            <a:r>
              <a:rPr lang="en-IN" dirty="0">
                <a:latin typeface="Times New Roman" panose="02020603050405020304" pitchFamily="18" charset="0"/>
                <a:cs typeface="Times New Roman" panose="02020603050405020304" pitchFamily="18" charset="0"/>
              </a:rPr>
              <a:t>In financial sectors , the maintenances and safety of data is needed in huge .</a:t>
            </a:r>
          </a:p>
          <a:p>
            <a:pPr algn="just"/>
            <a:r>
              <a:rPr lang="en-IN" dirty="0">
                <a:latin typeface="Times New Roman" panose="02020603050405020304" pitchFamily="18" charset="0"/>
                <a:cs typeface="Times New Roman" panose="02020603050405020304" pitchFamily="18" charset="0"/>
              </a:rPr>
              <a:t>Using Azure AI tools , these needs can be done. It will </a:t>
            </a:r>
            <a:r>
              <a:rPr lang="en-US" b="0" i="0" dirty="0">
                <a:solidFill>
                  <a:srgbClr val="1A1A1F"/>
                </a:solidFill>
                <a:effectLst/>
                <a:latin typeface="Times New Roman" panose="02020603050405020304" pitchFamily="18" charset="0"/>
                <a:cs typeface="Times New Roman" panose="02020603050405020304" pitchFamily="18" charset="0"/>
              </a:rPr>
              <a:t>Identify suspicious behavior and access risk while staying fully compliant with changing regulatory measures.</a:t>
            </a:r>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In this project the azure AI tools plays a major part in </a:t>
            </a:r>
            <a:r>
              <a:rPr lang="en-US" dirty="0">
                <a:solidFill>
                  <a:schemeClr val="tx1">
                    <a:lumMod val="90000"/>
                    <a:lumOff val="10000"/>
                  </a:schemeClr>
                </a:solidFill>
                <a:latin typeface="Times New Roman" panose="02020603050405020304" pitchFamily="18" charset="0"/>
                <a:cs typeface="Times New Roman" panose="02020603050405020304" pitchFamily="18" charset="0"/>
              </a:rPr>
              <a:t>transferring the data with speed and security of the cloud . </a:t>
            </a:r>
          </a:p>
          <a:p>
            <a:pPr algn="just"/>
            <a:r>
              <a:rPr lang="en-US" dirty="0">
                <a:solidFill>
                  <a:schemeClr val="tx1">
                    <a:lumMod val="90000"/>
                    <a:lumOff val="10000"/>
                  </a:schemeClr>
                </a:solidFill>
                <a:latin typeface="Times New Roman" panose="02020603050405020304" pitchFamily="18" charset="0"/>
                <a:cs typeface="Times New Roman" panose="02020603050405020304" pitchFamily="18" charset="0"/>
              </a:rPr>
              <a:t>Offers differentiated costumer experiences , enhance risk management , and  power to fight frauds.</a:t>
            </a:r>
          </a:p>
          <a:p>
            <a:pPr algn="just"/>
            <a:r>
              <a:rPr lang="en-US" b="0" i="0" dirty="0">
                <a:solidFill>
                  <a:schemeClr val="tx1">
                    <a:lumMod val="90000"/>
                    <a:lumOff val="10000"/>
                  </a:schemeClr>
                </a:solidFill>
                <a:effectLst/>
                <a:latin typeface="Times New Roman" panose="02020603050405020304" pitchFamily="18" charset="0"/>
                <a:cs typeface="Times New Roman" panose="02020603050405020304" pitchFamily="18" charset="0"/>
              </a:rPr>
              <a:t>It can help</a:t>
            </a:r>
            <a:r>
              <a:rPr lang="en-US" dirty="0">
                <a:solidFill>
                  <a:schemeClr val="tx1">
                    <a:lumMod val="90000"/>
                    <a:lumOff val="10000"/>
                  </a:schemeClr>
                </a:solidFill>
                <a:latin typeface="Times New Roman" panose="02020603050405020304" pitchFamily="18" charset="0"/>
                <a:cs typeface="Times New Roman" panose="02020603050405020304" pitchFamily="18" charset="0"/>
              </a:rPr>
              <a:t> us to store secured data of user for the authentication and access of the banking process.</a:t>
            </a:r>
            <a:endParaRPr lang="en-US" b="0" i="0" dirty="0">
              <a:solidFill>
                <a:srgbClr val="F8F9FA"/>
              </a:solidFill>
              <a:effectLst/>
              <a:latin typeface="Times New Roman" panose="02020603050405020304" pitchFamily="18" charset="0"/>
              <a:cs typeface="Times New Roman" panose="02020603050405020304" pitchFamily="18" charset="0"/>
            </a:endParaRPr>
          </a:p>
        </p:txBody>
      </p:sp>
      <p:sp>
        <p:nvSpPr>
          <p:cNvPr id="366" name="Google Shape;366;p5"/>
          <p:cNvSpPr txBox="1">
            <a:spLocks noGrp="1"/>
          </p:cNvSpPr>
          <p:nvPr>
            <p:ph type="title" idx="4294967295"/>
          </p:nvPr>
        </p:nvSpPr>
        <p:spPr>
          <a:xfrm>
            <a:off x="494617" y="805550"/>
            <a:ext cx="8389610" cy="5746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1" dirty="0">
                <a:solidFill>
                  <a:srgbClr val="4A4548"/>
                </a:solidFill>
                <a:highlight>
                  <a:srgbClr val="FFFFFF"/>
                </a:highlight>
                <a:latin typeface="Lato" panose="020F0502020204030203" pitchFamily="34" charset="0"/>
                <a:ea typeface="Lato" panose="020F0502020204030203" pitchFamily="34" charset="0"/>
                <a:cs typeface="Lato" panose="020F0502020204030203" pitchFamily="34" charset="0"/>
              </a:rPr>
              <a:t>Azure tools or resources which are</a:t>
            </a:r>
            <a:r>
              <a:rPr lang="en" sz="1400" dirty="0">
                <a:solidFill>
                  <a:srgbClr val="4A4548"/>
                </a:solidFill>
                <a:highlight>
                  <a:srgbClr val="FFFFFF"/>
                </a:highlight>
                <a:latin typeface="Lato" panose="020F0502020204030203" pitchFamily="34" charset="0"/>
                <a:ea typeface="Lato" panose="020F0502020204030203" pitchFamily="34" charset="0"/>
                <a:cs typeface="Lato" panose="020F0502020204030203" pitchFamily="34" charset="0"/>
              </a:rPr>
              <a:t> </a:t>
            </a:r>
            <a:r>
              <a:rPr lang="en" sz="1400" b="1" dirty="0">
                <a:solidFill>
                  <a:srgbClr val="4A4548"/>
                </a:solidFill>
                <a:highlight>
                  <a:srgbClr val="FFFFFF"/>
                </a:highlight>
                <a:latin typeface="Lato" panose="020F0502020204030203" pitchFamily="34" charset="0"/>
                <a:ea typeface="Lato" panose="020F0502020204030203" pitchFamily="34" charset="0"/>
                <a:cs typeface="Lato" panose="020F0502020204030203" pitchFamily="34" charset="0"/>
              </a:rPr>
              <a:t>likely to be used by you for the prototype, if your idea gets selected</a:t>
            </a:r>
            <a:endParaRPr sz="1400" b="1"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dirty="0"/>
          </a:p>
        </p:txBody>
      </p:sp>
      <p:sp>
        <p:nvSpPr>
          <p:cNvPr id="372" name="Google Shape;372;p6"/>
          <p:cNvSpPr txBox="1"/>
          <p:nvPr/>
        </p:nvSpPr>
        <p:spPr>
          <a:xfrm>
            <a:off x="494629" y="652632"/>
            <a:ext cx="8238600" cy="3838236"/>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Present your solution, talk about methodology, architecture &amp; scalability </a:t>
            </a:r>
          </a:p>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Times New Roman" panose="02020603050405020304" pitchFamily="18" charset="0"/>
                <a:ea typeface="Lato"/>
                <a:cs typeface="Times New Roman" panose="02020603050405020304" pitchFamily="18" charset="0"/>
                <a:sym typeface="Lato"/>
              </a:rPr>
              <a:t> </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usually uses a password to avoid the attacks like a dictionary attack, brute force attack and shoulder surfing attack which is the famous attack nowadays. The shoulder surfing attack is a direct observation technique by watching over the user’s shoulder when they enter their password to get information. </a:t>
            </a:r>
          </a:p>
          <a:p>
            <a:pPr marR="0" lvl="0" algn="just" rtl="0">
              <a:lnSpc>
                <a:spcPct val="150000"/>
              </a:lnSpc>
              <a:spcBef>
                <a:spcPts val="0"/>
              </a:spcBef>
              <a:spcAft>
                <a:spcPts val="0"/>
              </a:spcAft>
              <a:buClr>
                <a:srgbClr val="000000"/>
              </a:buClr>
              <a:buSzPts val="1400"/>
            </a:pPr>
            <a:endParaRPr lang="en-US" dirty="0">
              <a:latin typeface="Times New Roman" panose="02020603050405020304" pitchFamily="18" charset="0"/>
              <a:cs typeface="Times New Roman" panose="02020603050405020304" pitchFamily="18" charset="0"/>
            </a:endParaRP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most common authentication method used by the user is textual password. But, the textual password has many disadvantages because it is vulnerable to attack as it tends to shoulder surfing attack. The aim of this project is to overcome the above issue by developing grid-phrase authentication.</a:t>
            </a: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marR="0" lvl="0" indent="-285750" algn="just" rtl="0">
              <a:lnSpc>
                <a:spcPct val="150000"/>
              </a:lnSpc>
              <a:spcBef>
                <a:spcPts val="0"/>
              </a:spcBef>
              <a:spcAft>
                <a:spcPts val="0"/>
              </a:spcAft>
              <a:buClr>
                <a:srgbClr val="000000"/>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this scheme, user has a unique way of pattern in a grid. By using the phrase, user have to form that unique pattern. . This method is suitable to minimizing shoulder surfing attack as it can improve the security of user’s password and they can efficiently login to the system.</a:t>
            </a:r>
            <a:endParaRPr sz="1400" b="0" i="0" u="none" strike="noStrike" cap="none" dirty="0">
              <a:solidFill>
                <a:srgbClr val="000000"/>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4041-3BF8-6D0F-04AE-1E2E1197CF20}"/>
              </a:ext>
            </a:extLst>
          </p:cNvPr>
          <p:cNvSpPr>
            <a:spLocks noGrp="1"/>
          </p:cNvSpPr>
          <p:nvPr>
            <p:ph type="title"/>
          </p:nvPr>
        </p:nvSpPr>
        <p:spPr/>
        <p:txBody>
          <a:bodyPr/>
          <a:lstStyle/>
          <a:p>
            <a:r>
              <a:rPr lang="en-IN" sz="2000" dirty="0"/>
              <a:t>AUTHENTICATION</a:t>
            </a:r>
            <a:endParaRPr lang="en-US" sz="2000" dirty="0"/>
          </a:p>
        </p:txBody>
      </p:sp>
      <p:sp>
        <p:nvSpPr>
          <p:cNvPr id="3" name="Text Placeholder 2">
            <a:extLst>
              <a:ext uri="{FF2B5EF4-FFF2-40B4-BE49-F238E27FC236}">
                <a16:creationId xmlns:a16="http://schemas.microsoft.com/office/drawing/2014/main" id="{46C8506E-9201-DF87-986F-8EB7BB1090F1}"/>
              </a:ext>
            </a:extLst>
          </p:cNvPr>
          <p:cNvSpPr>
            <a:spLocks noGrp="1"/>
          </p:cNvSpPr>
          <p:nvPr>
            <p:ph type="body" idx="1"/>
          </p:nvPr>
        </p:nvSpPr>
        <p:spPr>
          <a:xfrm>
            <a:off x="570750" y="770100"/>
            <a:ext cx="8002500" cy="3603300"/>
          </a:xfrm>
        </p:spPr>
        <p:txBody>
          <a:bodyPr/>
          <a:lstStyle/>
          <a:p>
            <a:pPr marL="139700" indent="0">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Authentication is the process where the identity of a person or a thing is verified. It is also the way for confirming the truth whether the attribute of data claimed by an entity is valid or not. </a:t>
            </a:r>
          </a:p>
          <a:p>
            <a:pPr algn="just"/>
            <a:r>
              <a:rPr lang="en-US" dirty="0">
                <a:latin typeface="Times New Roman" panose="02020603050405020304" pitchFamily="18" charset="0"/>
                <a:cs typeface="Times New Roman" panose="02020603050405020304" pitchFamily="18" charset="0"/>
              </a:rPr>
              <a:t>There are three types of authentication technique . </a:t>
            </a:r>
          </a:p>
          <a:p>
            <a:pPr algn="just"/>
            <a:r>
              <a:rPr lang="en-US" dirty="0">
                <a:latin typeface="Times New Roman" panose="02020603050405020304" pitchFamily="18" charset="0"/>
                <a:cs typeface="Times New Roman" panose="02020603050405020304" pitchFamily="18" charset="0"/>
              </a:rPr>
              <a:t>The first type of authentication is accepting the proof of identity given by a trusted person who has evidence of the said character , the originator. </a:t>
            </a:r>
          </a:p>
          <a:p>
            <a:pPr algn="just"/>
            <a:r>
              <a:rPr lang="en-US" dirty="0">
                <a:latin typeface="Times New Roman" panose="02020603050405020304" pitchFamily="18" charset="0"/>
                <a:cs typeface="Times New Roman" panose="02020603050405020304" pitchFamily="18" charset="0"/>
              </a:rPr>
              <a:t>The second type of authentication is comparing the attributes of the object itself to what is known about objects of that origin.</a:t>
            </a:r>
          </a:p>
          <a:p>
            <a:pPr algn="just"/>
            <a:r>
              <a:rPr lang="en-US" dirty="0">
                <a:latin typeface="Times New Roman" panose="02020603050405020304" pitchFamily="18" charset="0"/>
                <a:cs typeface="Times New Roman" panose="02020603050405020304" pitchFamily="18" charset="0"/>
              </a:rPr>
              <a:t> The third type of authentication relies on documentation or other external affirmations.</a:t>
            </a:r>
          </a:p>
        </p:txBody>
      </p:sp>
    </p:spTree>
    <p:extLst>
      <p:ext uri="{BB962C8B-B14F-4D97-AF65-F5344CB8AC3E}">
        <p14:creationId xmlns:p14="http://schemas.microsoft.com/office/powerpoint/2010/main" val="143617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62A5-0EE2-59AC-EF25-84B7967AB8DA}"/>
              </a:ext>
            </a:extLst>
          </p:cNvPr>
          <p:cNvSpPr>
            <a:spLocks noGrp="1"/>
          </p:cNvSpPr>
          <p:nvPr>
            <p:ph type="title"/>
          </p:nvPr>
        </p:nvSpPr>
        <p:spPr/>
        <p:txBody>
          <a:bodyPr/>
          <a:lstStyle/>
          <a:p>
            <a:r>
              <a:rPr lang="en-IN" sz="2000" dirty="0"/>
              <a:t>Taxonomy of Authentication</a:t>
            </a:r>
            <a:endParaRPr lang="en-US" sz="2000" dirty="0"/>
          </a:p>
        </p:txBody>
      </p:sp>
      <p:sp>
        <p:nvSpPr>
          <p:cNvPr id="3" name="Text Placeholder 2">
            <a:extLst>
              <a:ext uri="{FF2B5EF4-FFF2-40B4-BE49-F238E27FC236}">
                <a16:creationId xmlns:a16="http://schemas.microsoft.com/office/drawing/2014/main" id="{55508D79-E7D4-2DD9-1EC9-1BABFAC2D170}"/>
              </a:ext>
            </a:extLst>
          </p:cNvPr>
          <p:cNvSpPr>
            <a:spLocks noGrp="1"/>
          </p:cNvSpPr>
          <p:nvPr>
            <p:ph type="body" idx="1"/>
          </p:nvPr>
        </p:nvSpPr>
        <p:spPr/>
        <p:txBody>
          <a:bodyPr/>
          <a:lstStyle/>
          <a:p>
            <a:pPr marL="139700" indent="0">
              <a:buNone/>
            </a:pPr>
            <a:r>
              <a:rPr lang="en-IN" b="1" dirty="0"/>
              <a:t>Taxonomy of User Authentication</a:t>
            </a:r>
            <a:endParaRPr lang="en-US" b="1" dirty="0"/>
          </a:p>
        </p:txBody>
      </p:sp>
      <p:pic>
        <p:nvPicPr>
          <p:cNvPr id="7" name="Picture 6">
            <a:extLst>
              <a:ext uri="{FF2B5EF4-FFF2-40B4-BE49-F238E27FC236}">
                <a16:creationId xmlns:a16="http://schemas.microsoft.com/office/drawing/2014/main" id="{0814A5F3-8D0A-591E-75F0-6619098AD97B}"/>
              </a:ext>
            </a:extLst>
          </p:cNvPr>
          <p:cNvPicPr>
            <a:picLocks noChangeAspect="1"/>
          </p:cNvPicPr>
          <p:nvPr/>
        </p:nvPicPr>
        <p:blipFill>
          <a:blip r:embed="rId2"/>
          <a:stretch>
            <a:fillRect/>
          </a:stretch>
        </p:blipFill>
        <p:spPr>
          <a:xfrm>
            <a:off x="2697566" y="1382578"/>
            <a:ext cx="3444551" cy="3145930"/>
          </a:xfrm>
          <a:prstGeom prst="rect">
            <a:avLst/>
          </a:prstGeom>
        </p:spPr>
      </p:pic>
    </p:spTree>
    <p:extLst>
      <p:ext uri="{BB962C8B-B14F-4D97-AF65-F5344CB8AC3E}">
        <p14:creationId xmlns:p14="http://schemas.microsoft.com/office/powerpoint/2010/main" val="189630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4C4951-3B0E-2420-D592-9BC61A32E308}"/>
              </a:ext>
            </a:extLst>
          </p:cNvPr>
          <p:cNvSpPr>
            <a:spLocks noGrp="1"/>
          </p:cNvSpPr>
          <p:nvPr>
            <p:ph type="body" idx="1"/>
          </p:nvPr>
        </p:nvSpPr>
        <p:spPr>
          <a:xfrm>
            <a:off x="570750" y="1433946"/>
            <a:ext cx="8002500" cy="2275608"/>
          </a:xfrm>
        </p:spPr>
        <p:txBody>
          <a:bodyPr/>
          <a:lstStyle/>
          <a:p>
            <a:pPr marL="139700" indent="0" algn="just">
              <a:lnSpc>
                <a:spcPct val="200000"/>
              </a:lnSpc>
              <a:buNone/>
            </a:pPr>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In this session ,The two techniques that are to be combined to produce our newly hybridized technique to form the full set of our authentication system. </a:t>
            </a:r>
          </a:p>
          <a:p>
            <a:pPr marL="539750" indent="-400050" algn="just">
              <a:lnSpc>
                <a:spcPct val="200000"/>
              </a:lnSpc>
              <a:buFont typeface="+mj-lt"/>
              <a:buAutoNum type="romanLcPeriod"/>
            </a:pPr>
            <a:r>
              <a:rPr lang="en-US" dirty="0">
                <a:latin typeface="Times New Roman" panose="02020603050405020304" pitchFamily="18" charset="0"/>
                <a:ea typeface="Lato" panose="020F0502020204030203" pitchFamily="34" charset="0"/>
                <a:cs typeface="Times New Roman" panose="02020603050405020304" pitchFamily="18" charset="0"/>
              </a:rPr>
              <a:t>Grid selection technique</a:t>
            </a:r>
          </a:p>
          <a:p>
            <a:pPr marL="539750" indent="-400050" algn="just">
              <a:lnSpc>
                <a:spcPct val="200000"/>
              </a:lnSpc>
              <a:buFont typeface="+mj-lt"/>
              <a:buAutoNum type="romanLcPeriod"/>
            </a:pPr>
            <a:r>
              <a:rPr lang="en-US" dirty="0">
                <a:latin typeface="Times New Roman" panose="02020603050405020304" pitchFamily="18" charset="0"/>
                <a:ea typeface="Lato" panose="020F0502020204030203" pitchFamily="34" charset="0"/>
                <a:cs typeface="Times New Roman" panose="02020603050405020304" pitchFamily="18" charset="0"/>
              </a:rPr>
              <a:t>Phrase technique</a:t>
            </a:r>
            <a:endPar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endParaRPr>
          </a:p>
          <a:p>
            <a:pPr marL="139700" indent="0" algn="just">
              <a:lnSpc>
                <a:spcPct val="200000"/>
              </a:lnSpc>
              <a:buNone/>
            </a:pPr>
            <a:r>
              <a:rPr lang="en-US" b="0" i="0" u="none" strike="noStrike" baseline="0" dirty="0">
                <a:latin typeface="Times New Roman" panose="02020603050405020304" pitchFamily="18" charset="0"/>
                <a:ea typeface="Lato" panose="020F0502020204030203" pitchFamily="34" charset="0"/>
                <a:cs typeface="Times New Roman" panose="02020603050405020304" pitchFamily="18" charset="0"/>
              </a:rPr>
              <a:t>These techniques are grid selection technique which is used during the user registration session and Remember Phrase technique which is used during the user login session.</a:t>
            </a:r>
            <a:endParaRPr lang="en-US" dirty="0">
              <a:latin typeface="Times New Roman" panose="02020603050405020304" pitchFamily="18" charset="0"/>
              <a:ea typeface="Lato" panose="020F0502020204030203"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B300770-0AAC-3AC0-C99B-F5373B0071E2}"/>
              </a:ext>
            </a:extLst>
          </p:cNvPr>
          <p:cNvSpPr txBox="1"/>
          <p:nvPr/>
        </p:nvSpPr>
        <p:spPr>
          <a:xfrm>
            <a:off x="512875" y="228600"/>
            <a:ext cx="6781543" cy="400110"/>
          </a:xfrm>
          <a:prstGeom prst="rect">
            <a:avLst/>
          </a:prstGeom>
          <a:noFill/>
        </p:spPr>
        <p:txBody>
          <a:bodyPr wrap="square" rtlCol="0">
            <a:spAutoFit/>
          </a:bodyPr>
          <a:lstStyle/>
          <a:p>
            <a:r>
              <a:rPr lang="en-IN" sz="2000" b="1" dirty="0">
                <a:latin typeface="Lato" panose="020F0502020204030203" pitchFamily="34" charset="0"/>
                <a:ea typeface="Lato" panose="020F0502020204030203" pitchFamily="34" charset="0"/>
                <a:cs typeface="Lato" panose="020F0502020204030203" pitchFamily="34" charset="0"/>
              </a:rPr>
              <a:t>Material and Methods</a:t>
            </a:r>
            <a:endParaRPr lang="en-US" sz="2000" b="1"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988021957"/>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TotalTime>
  <Words>1690</Words>
  <Application>Microsoft Office PowerPoint</Application>
  <PresentationFormat>On-screen Show (16:9)</PresentationFormat>
  <Paragraphs>165</Paragraphs>
  <Slides>22</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Times New Roman</vt:lpstr>
      <vt:lpstr>Lato Black</vt:lpstr>
      <vt:lpstr>Arial</vt:lpstr>
      <vt:lpstr>Trebuchet MS</vt:lpstr>
      <vt:lpstr>Lato</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AUTHENTICATION</vt:lpstr>
      <vt:lpstr>Taxonomy of Authentication</vt:lpstr>
      <vt:lpstr>PowerPoint Presentation</vt:lpstr>
      <vt:lpstr>PowerPoint Presentation</vt:lpstr>
      <vt:lpstr>PowerPoint Presentation</vt:lpstr>
      <vt:lpstr>PowerPoint Presentation</vt:lpstr>
      <vt:lpstr>PowerPoint Presentation</vt:lpstr>
      <vt:lpstr>Alternate Authentication</vt:lpstr>
      <vt:lpstr>PowerPoint Presentation</vt:lpstr>
      <vt:lpstr>Algorithm </vt:lpstr>
      <vt:lpstr>PowerPoint Presentation</vt:lpstr>
      <vt:lpstr>Flowchart</vt:lpstr>
      <vt:lpstr>IDEA’S DEVELOPING ALGORITHM</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ELCOT</dc:creator>
  <cp:lastModifiedBy>hari ram</cp:lastModifiedBy>
  <cp:revision>23</cp:revision>
  <dcterms:modified xsi:type="dcterms:W3CDTF">2022-09-17T08:00:01Z</dcterms:modified>
</cp:coreProperties>
</file>