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67" r:id="rId3"/>
    <p:sldId id="268" r:id="rId4"/>
    <p:sldId id="269" r:id="rId5"/>
    <p:sldId id="270" r:id="rId6"/>
    <p:sldId id="273" r:id="rId7"/>
    <p:sldId id="271" r:id="rId8"/>
    <p:sldId id="274" r:id="rId9"/>
    <p:sldId id="272" r:id="rId10"/>
    <p:sldId id="275" r:id="rId11"/>
    <p:sldId id="277" r:id="rId12"/>
    <p:sldId id="278" r:id="rId13"/>
    <p:sldId id="279" r:id="rId14"/>
    <p:sldId id="280" r:id="rId15"/>
    <p:sldId id="281" r:id="rId16"/>
    <p:sldId id="282" r:id="rId17"/>
    <p:sldId id="283"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jun Singh" initials="AS" lastIdx="1" clrIdx="0">
    <p:extLst>
      <p:ext uri="{19B8F6BF-5375-455C-9EA6-DF929625EA0E}">
        <p15:presenceInfo xmlns:p15="http://schemas.microsoft.com/office/powerpoint/2012/main" userId="e47447d83e5d28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83" d="100"/>
          <a:sy n="83" d="100"/>
        </p:scale>
        <p:origin x="145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A3C676E-B777-41FB-99E6-46D1DDA880AC}" type="datetimeFigureOut">
              <a:rPr lang="en-US" smtClean="0"/>
              <a:t>8/17/2020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2C5219F-4349-4F12-8539-4FCD79E2092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3C676E-B777-41FB-99E6-46D1DDA880AC}"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3C676E-B777-41FB-99E6-46D1DDA880AC}"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3C676E-B777-41FB-99E6-46D1DDA880AC}"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A3C676E-B777-41FB-99E6-46D1DDA880AC}"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219F-4349-4F12-8539-4FCD79E2092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A3C676E-B777-41FB-99E6-46D1DDA880AC}"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A3C676E-B777-41FB-99E6-46D1DDA880AC}"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A3C676E-B777-41FB-99E6-46D1DDA880AC}"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C676E-B777-41FB-99E6-46D1DDA880AC}"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A3C676E-B777-41FB-99E6-46D1DDA880AC}"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5219F-4349-4F12-8539-4FCD79E209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A3C676E-B777-41FB-99E6-46D1DDA880AC}"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2C5219F-4349-4F12-8539-4FCD79E2092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A3C676E-B777-41FB-99E6-46D1DDA880AC}" type="datetimeFigureOut">
              <a:rPr lang="en-US" smtClean="0"/>
              <a:t>8/17/2020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C5219F-4349-4F12-8539-4FCD79E2092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700" dirty="0">
                <a:latin typeface="Montse"/>
              </a:rPr>
              <a:t>AUTOMATED</a:t>
            </a:r>
            <a:r>
              <a:rPr lang="en-US" sz="2700" dirty="0">
                <a:latin typeface="Montse"/>
              </a:rPr>
              <a:t> </a:t>
            </a:r>
            <a:r>
              <a:rPr sz="2700" dirty="0">
                <a:latin typeface="Montse"/>
              </a:rPr>
              <a:t>ATTEN</a:t>
            </a:r>
            <a:r>
              <a:rPr lang="en-US" sz="2700" dirty="0">
                <a:latin typeface="Montse"/>
              </a:rPr>
              <a:t>DANCE</a:t>
            </a:r>
            <a:r>
              <a:rPr sz="2700" dirty="0">
                <a:latin typeface="Montse"/>
              </a:rPr>
              <a:t> MANAGEMENT SYSTEM </a:t>
            </a:r>
            <a:br>
              <a:rPr lang="en-US" sz="2700" dirty="0">
                <a:latin typeface="Montse"/>
              </a:rPr>
            </a:br>
            <a:r>
              <a:rPr lang="en-US" sz="2700" dirty="0">
                <a:latin typeface="Montse"/>
              </a:rPr>
              <a:t>                     </a:t>
            </a:r>
            <a:r>
              <a:rPr sz="2700" dirty="0">
                <a:latin typeface="Montse"/>
              </a:rPr>
              <a:t>USING</a:t>
            </a:r>
            <a:r>
              <a:rPr lang="en-US" sz="2700" dirty="0">
                <a:latin typeface="Montse"/>
              </a:rPr>
              <a:t> </a:t>
            </a:r>
            <a:r>
              <a:rPr sz="2700" dirty="0">
                <a:latin typeface="Montse"/>
              </a:rPr>
              <a:t>FACE RECOGNITION</a:t>
            </a:r>
            <a:endParaRPr lang="en-US" sz="2700" dirty="0">
              <a:latin typeface="Montse"/>
            </a:endParaRPr>
          </a:p>
        </p:txBody>
      </p:sp>
      <p:sp>
        <p:nvSpPr>
          <p:cNvPr id="12" name="Text Placeholder 11">
            <a:extLst>
              <a:ext uri="{FF2B5EF4-FFF2-40B4-BE49-F238E27FC236}">
                <a16:creationId xmlns:a16="http://schemas.microsoft.com/office/drawing/2014/main" id="{7E7F9413-5E18-4089-81FD-0874676FD13B}"/>
              </a:ext>
            </a:extLst>
          </p:cNvPr>
          <p:cNvSpPr>
            <a:spLocks noGrp="1"/>
          </p:cNvSpPr>
          <p:nvPr>
            <p:ph type="body" idx="1"/>
          </p:nvPr>
        </p:nvSpPr>
        <p:spPr>
          <a:xfrm>
            <a:off x="5029200" y="5010912"/>
            <a:ext cx="2133600" cy="780287"/>
          </a:xfrm>
        </p:spPr>
        <p:txBody>
          <a:bodyPr/>
          <a:lstStyle/>
          <a:p>
            <a:r>
              <a:rPr lang="en-US" sz="1400" dirty="0">
                <a:latin typeface="Lato" panose="020F0502020204030203" pitchFamily="34" charset="0"/>
              </a:rPr>
              <a:t>Arjun Singh Kushwaha</a:t>
            </a:r>
          </a:p>
          <a:p>
            <a:r>
              <a:rPr lang="en-US" sz="1400" dirty="0">
                <a:latin typeface="Lato" panose="020F0502020204030203" pitchFamily="34" charset="0"/>
              </a:rPr>
              <a:t>1614313015</a:t>
            </a:r>
            <a:endParaRPr lang="en-IN" sz="1400" dirty="0">
              <a:latin typeface="Lato" panose="020F0502020204030203" pitchFamily="34" charset="0"/>
            </a:endParaRPr>
          </a:p>
        </p:txBody>
      </p:sp>
      <p:sp>
        <p:nvSpPr>
          <p:cNvPr id="13" name="Text Placeholder 12">
            <a:extLst>
              <a:ext uri="{FF2B5EF4-FFF2-40B4-BE49-F238E27FC236}">
                <a16:creationId xmlns:a16="http://schemas.microsoft.com/office/drawing/2014/main" id="{938DDCEE-A75F-438B-B0C0-B973C3133256}"/>
              </a:ext>
            </a:extLst>
          </p:cNvPr>
          <p:cNvSpPr>
            <a:spLocks noGrp="1"/>
          </p:cNvSpPr>
          <p:nvPr>
            <p:ph type="body" sz="half" idx="3"/>
          </p:nvPr>
        </p:nvSpPr>
        <p:spPr>
          <a:xfrm flipH="1">
            <a:off x="3124200" y="5334000"/>
            <a:ext cx="1905000" cy="304800"/>
          </a:xfrm>
        </p:spPr>
        <p:txBody>
          <a:bodyPr>
            <a:noAutofit/>
          </a:bodyPr>
          <a:lstStyle/>
          <a:p>
            <a:r>
              <a:rPr lang="en-US" sz="1400" dirty="0">
                <a:latin typeface="Lato" panose="020F0502020204030203" pitchFamily="34" charset="0"/>
              </a:rPr>
              <a:t>1614313035</a:t>
            </a:r>
            <a:endParaRPr lang="en-IN" sz="1400" dirty="0">
              <a:latin typeface="Lato" panose="020F0502020204030203" pitchFamily="34" charset="0"/>
            </a:endParaRPr>
          </a:p>
        </p:txBody>
      </p:sp>
      <p:sp>
        <p:nvSpPr>
          <p:cNvPr id="7" name="Content Placeholder 6">
            <a:extLst>
              <a:ext uri="{FF2B5EF4-FFF2-40B4-BE49-F238E27FC236}">
                <a16:creationId xmlns:a16="http://schemas.microsoft.com/office/drawing/2014/main" id="{B13A06A5-5AAD-4C8C-95F5-9333D966FB07}"/>
              </a:ext>
            </a:extLst>
          </p:cNvPr>
          <p:cNvSpPr>
            <a:spLocks noGrp="1"/>
          </p:cNvSpPr>
          <p:nvPr>
            <p:ph sz="quarter" idx="2"/>
          </p:nvPr>
        </p:nvSpPr>
        <p:spPr>
          <a:xfrm flipH="1">
            <a:off x="5184776" y="2133600"/>
            <a:ext cx="3429000" cy="990600"/>
          </a:xfrm>
        </p:spPr>
        <p:txBody>
          <a:bodyPr>
            <a:normAutofit/>
          </a:bodyPr>
          <a:lstStyle/>
          <a:p>
            <a:pPr marL="0" indent="0">
              <a:buNone/>
            </a:pPr>
            <a:r>
              <a:rPr lang="en-US" sz="1400" b="1" dirty="0">
                <a:solidFill>
                  <a:schemeClr val="tx2"/>
                </a:solidFill>
                <a:latin typeface="Lato" panose="020F0502020204030203" pitchFamily="34" charset="0"/>
              </a:rPr>
              <a:t>Mentor</a:t>
            </a:r>
          </a:p>
          <a:p>
            <a:pPr marL="0" indent="0">
              <a:buNone/>
            </a:pPr>
            <a:r>
              <a:rPr lang="en-US" sz="1400" b="1" dirty="0">
                <a:solidFill>
                  <a:schemeClr val="tx2"/>
                </a:solidFill>
                <a:latin typeface="Lato" panose="020F0502020204030203" pitchFamily="34" charset="0"/>
              </a:rPr>
              <a:t>Mr. Ajay Kumar </a:t>
            </a:r>
            <a:r>
              <a:rPr lang="en-US" sz="1400" b="1" dirty="0" err="1">
                <a:solidFill>
                  <a:schemeClr val="tx2"/>
                </a:solidFill>
                <a:latin typeface="Lato" panose="020F0502020204030203" pitchFamily="34" charset="0"/>
              </a:rPr>
              <a:t>Sahu</a:t>
            </a:r>
            <a:endParaRPr lang="en-IN" sz="1400" b="1" dirty="0">
              <a:solidFill>
                <a:schemeClr val="tx2"/>
              </a:solidFill>
              <a:latin typeface="Lato" panose="020F0502020204030203" pitchFamily="34" charset="0"/>
            </a:endParaRPr>
          </a:p>
        </p:txBody>
      </p:sp>
      <p:sp>
        <p:nvSpPr>
          <p:cNvPr id="8" name="Content Placeholder 7">
            <a:extLst>
              <a:ext uri="{FF2B5EF4-FFF2-40B4-BE49-F238E27FC236}">
                <a16:creationId xmlns:a16="http://schemas.microsoft.com/office/drawing/2014/main" id="{5C0BA931-05F3-4E3B-A4C2-0E6634F291DA}"/>
              </a:ext>
            </a:extLst>
          </p:cNvPr>
          <p:cNvSpPr>
            <a:spLocks noGrp="1"/>
          </p:cNvSpPr>
          <p:nvPr>
            <p:ph sz="quarter" idx="4"/>
          </p:nvPr>
        </p:nvSpPr>
        <p:spPr>
          <a:xfrm>
            <a:off x="3200400" y="5181600"/>
            <a:ext cx="1600200" cy="304800"/>
          </a:xfrm>
        </p:spPr>
        <p:txBody>
          <a:bodyPr>
            <a:normAutofit/>
          </a:bodyPr>
          <a:lstStyle/>
          <a:p>
            <a:pPr marL="0" indent="0">
              <a:buNone/>
            </a:pPr>
            <a:r>
              <a:rPr lang="en-US" sz="1400" b="1" dirty="0">
                <a:solidFill>
                  <a:schemeClr val="tx2"/>
                </a:solidFill>
                <a:latin typeface="Lato" panose="020F0502020204030203" pitchFamily="34" charset="0"/>
              </a:rPr>
              <a:t>Kumar Kashyap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pic>
        <p:nvPicPr>
          <p:cNvPr id="4" name="Content Placeholder 3"/>
          <p:cNvPicPr>
            <a:picLocks noGrp="1"/>
          </p:cNvPicPr>
          <p:nvPr>
            <p:ph idx="1"/>
          </p:nvPr>
        </p:nvPicPr>
        <p:blipFill>
          <a:blip r:embed="rId2"/>
          <a:srcRect/>
          <a:stretch>
            <a:fillRect/>
          </a:stretch>
        </p:blipFill>
        <p:spPr>
          <a:xfrm>
            <a:off x="1402346" y="1935163"/>
            <a:ext cx="6339308" cy="4389437"/>
          </a:xfrm>
          <a:prstGeom prst="rect">
            <a:avLst/>
          </a:prstGeom>
          <a:noFill/>
          <a:ln>
            <a:noFill/>
            <a:prstDash/>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371600"/>
          </a:xfrm>
        </p:spPr>
        <p:txBody>
          <a:bodyPr>
            <a:normAutofit fontScale="90000"/>
          </a:bodyPr>
          <a:lstStyle/>
          <a:p>
            <a:r>
              <a:rPr lang="en-US" dirty="0"/>
              <a:t>PCA(Principal Component Analysis) Algorithm </a:t>
            </a:r>
          </a:p>
        </p:txBody>
      </p:sp>
      <p:sp>
        <p:nvSpPr>
          <p:cNvPr id="3" name="Content Placeholder 2"/>
          <p:cNvSpPr>
            <a:spLocks noGrp="1"/>
          </p:cNvSpPr>
          <p:nvPr>
            <p:ph idx="1"/>
          </p:nvPr>
        </p:nvSpPr>
        <p:spPr>
          <a:xfrm>
            <a:off x="457200" y="2209800"/>
            <a:ext cx="8229600" cy="4419600"/>
          </a:xfrm>
        </p:spPr>
        <p:txBody>
          <a:bodyPr>
            <a:normAutofit lnSpcReduction="10000"/>
          </a:bodyPr>
          <a:lstStyle/>
          <a:p>
            <a:pPr>
              <a:buNone/>
            </a:pPr>
            <a:r>
              <a:rPr lang="en-US" dirty="0"/>
              <a:t>   The main idea of principal component analysis (PCA) is to reduce the dimensionality of a data set consisting of many variables correlated with each other, either heavily or lightly, while retaining the variation present in the dataset, up to the maximum extent. The same is done by transforming the variables to a new set of variables, which are known as the principal components (or simply, the PCs) and are orthogonal, ordered such that the retention of variation present in the original variables decreases as we move down in the order.</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pic>
        <p:nvPicPr>
          <p:cNvPr id="4" name="Content Placeholder 3" descr="Principal+Component+Analysis.jpg"/>
          <p:cNvPicPr>
            <a:picLocks noGrp="1" noChangeAspect="1"/>
          </p:cNvPicPr>
          <p:nvPr>
            <p:ph idx="1"/>
          </p:nvPr>
        </p:nvPicPr>
        <p:blipFill>
          <a:blip r:embed="rId2"/>
          <a:stretch>
            <a:fillRect/>
          </a:stretch>
        </p:blipFill>
        <p:spPr>
          <a:xfrm>
            <a:off x="1395412" y="2391569"/>
            <a:ext cx="6353175" cy="34766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LDA(Latent Dirichlet </a:t>
            </a:r>
            <a:r>
              <a:rPr lang="en-US" dirty="0" err="1"/>
              <a:t>Alogrithm</a:t>
            </a:r>
            <a:r>
              <a:rPr lang="en-US" dirty="0"/>
              <a:t>)</a:t>
            </a:r>
          </a:p>
        </p:txBody>
      </p:sp>
      <p:sp>
        <p:nvSpPr>
          <p:cNvPr id="3" name="Content Placeholder 2"/>
          <p:cNvSpPr>
            <a:spLocks noGrp="1"/>
          </p:cNvSpPr>
          <p:nvPr>
            <p:ph idx="1"/>
          </p:nvPr>
        </p:nvSpPr>
        <p:spPr>
          <a:xfrm>
            <a:off x="457200" y="2362200"/>
            <a:ext cx="8229600" cy="3962400"/>
          </a:xfrm>
        </p:spPr>
        <p:txBody>
          <a:bodyPr/>
          <a:lstStyle/>
          <a:p>
            <a:pPr>
              <a:buNone/>
            </a:pPr>
            <a:r>
              <a:rPr lang="en-US" dirty="0"/>
              <a:t>In natural language processing, </a:t>
            </a:r>
            <a:r>
              <a:rPr lang="en-US" b="1" dirty="0"/>
              <a:t>latent Dirichlet allocation</a:t>
            </a:r>
            <a:r>
              <a:rPr lang="en-US" dirty="0"/>
              <a:t> (</a:t>
            </a:r>
            <a:r>
              <a:rPr lang="en-US" b="1" dirty="0"/>
              <a:t>LDA</a:t>
            </a:r>
            <a:r>
              <a:rPr lang="en-US" dirty="0"/>
              <a:t>) is a generative statistical model that allows sets of observations to be explained by unobserved groups that explain why some parts of the data are similar. For example, if observations are words collected into documents, it posits that each document is a mixture of a small number of topics and that each word's presence is attributable to one of the document's topics.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295400"/>
          </a:xfrm>
        </p:spPr>
        <p:txBody>
          <a:bodyPr>
            <a:normAutofit fontScale="90000"/>
          </a:bodyPr>
          <a:lstStyle/>
          <a:p>
            <a:r>
              <a:rPr lang="en-US" dirty="0"/>
              <a:t>LBPH(Local Binary Pattern Histogram) Algorithm</a:t>
            </a:r>
          </a:p>
        </p:txBody>
      </p:sp>
      <p:sp>
        <p:nvSpPr>
          <p:cNvPr id="3" name="Content Placeholder 2"/>
          <p:cNvSpPr>
            <a:spLocks noGrp="1"/>
          </p:cNvSpPr>
          <p:nvPr>
            <p:ph idx="1"/>
          </p:nvPr>
        </p:nvSpPr>
        <p:spPr>
          <a:xfrm>
            <a:off x="457200" y="2514600"/>
            <a:ext cx="8229600" cy="4114800"/>
          </a:xfrm>
        </p:spPr>
        <p:txBody>
          <a:bodyPr/>
          <a:lstStyle/>
          <a:p>
            <a:pPr>
              <a:buNone/>
            </a:pPr>
            <a:r>
              <a:rPr lang="en-US" dirty="0"/>
              <a:t>   The Local Binary Pattern Histogram(LBPH) algorithm is a simple solution on face recognition problem, which can recognize both front face and side face. However, the recognition rate of LBPH algorithm under the conditions of illumination diversification, expression variation and attitude deflection is decreased. To solve this problem, a modified LBPH algorithm based on pixel neighborhood gray median(MLBPH) is proposed.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447800"/>
          </a:xfrm>
        </p:spPr>
        <p:txBody>
          <a:bodyPr>
            <a:normAutofit fontScale="90000"/>
          </a:bodyPr>
          <a:lstStyle/>
          <a:p>
            <a:r>
              <a:rPr lang="en-US" dirty="0"/>
              <a:t>Future Work</a:t>
            </a:r>
            <a:br>
              <a:rPr lang="en-US" dirty="0"/>
            </a:br>
            <a:endParaRPr lang="en-US" dirty="0"/>
          </a:p>
        </p:txBody>
      </p:sp>
      <p:sp>
        <p:nvSpPr>
          <p:cNvPr id="3" name="Content Placeholder 2"/>
          <p:cNvSpPr>
            <a:spLocks noGrp="1"/>
          </p:cNvSpPr>
          <p:nvPr>
            <p:ph idx="1"/>
          </p:nvPr>
        </p:nvSpPr>
        <p:spPr/>
        <p:txBody>
          <a:bodyPr/>
          <a:lstStyle/>
          <a:p>
            <a:pPr>
              <a:buNone/>
            </a:pPr>
            <a:r>
              <a:rPr lang="en-US" dirty="0"/>
              <a:t>-We are looking forward to spend some money to get more quality web camera.</a:t>
            </a:r>
          </a:p>
          <a:p>
            <a:pPr>
              <a:buNone/>
            </a:pPr>
            <a:r>
              <a:rPr lang="en-US" dirty="0"/>
              <a:t>-We are looking forward to provide notification via </a:t>
            </a:r>
          </a:p>
          <a:p>
            <a:pPr>
              <a:buNone/>
            </a:pPr>
            <a:r>
              <a:rPr lang="en-US" dirty="0"/>
              <a:t>  E-mail.</a:t>
            </a:r>
          </a:p>
          <a:p>
            <a:pPr>
              <a:buNone/>
            </a:pPr>
            <a:r>
              <a:rPr lang="en-US" dirty="0"/>
              <a:t>-We are looking forward to show attendance  via </a:t>
            </a:r>
          </a:p>
          <a:p>
            <a:pPr>
              <a:buNone/>
            </a:pPr>
            <a:r>
              <a:rPr lang="en-US" dirty="0"/>
              <a:t>  graph.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a:buNone/>
            </a:pPr>
            <a:r>
              <a:rPr lang="en-IN" dirty="0"/>
              <a:t>    This system has been proposed for maintaining the attendance record. The main motive behind developing this system is to eliminate all the drawbacks which were associated with manual attendance system.</a:t>
            </a:r>
            <a:endParaRPr lang="en-US" dirty="0"/>
          </a:p>
          <a:p>
            <a:pPr>
              <a:buNone/>
            </a:pPr>
            <a:r>
              <a:rPr lang="en-IN" dirty="0"/>
              <a:t>    The drawbacks ranging from wastage of time and </a:t>
            </a:r>
            <a:r>
              <a:rPr lang="en-IN" dirty="0" err="1"/>
              <a:t>paper,till</a:t>
            </a:r>
            <a:r>
              <a:rPr lang="en-IN" dirty="0"/>
              <a:t> the proxy issues arising in a class, will completely be eliminated.</a:t>
            </a:r>
            <a:endParaRPr lang="en-US" dirty="0"/>
          </a:p>
          <a:p>
            <a:pPr>
              <a:buNone/>
            </a:pPr>
            <a:r>
              <a:rPr lang="en-IN" dirty="0"/>
              <a:t>   Hence, desired results with user friendly interface is expected in the future, from the system. The efficiency of the system could also be increased by integrating various steps and techniques in the future developing stages of the system.</a:t>
            </a:r>
            <a:endParaRPr lang="en-US"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Akshara Jadhav, </a:t>
            </a:r>
            <a:r>
              <a:rPr lang="en-US" dirty="0" err="1"/>
              <a:t>Akshay</a:t>
            </a:r>
            <a:r>
              <a:rPr lang="en-US" dirty="0"/>
              <a:t> Jadhav, Tushar </a:t>
            </a:r>
            <a:r>
              <a:rPr lang="en-US" dirty="0" err="1"/>
              <a:t>Ladhe</a:t>
            </a:r>
            <a:r>
              <a:rPr lang="en-US" dirty="0"/>
              <a:t>, Krishna </a:t>
            </a:r>
            <a:r>
              <a:rPr lang="en-US" dirty="0" err="1"/>
              <a:t>Yeolekar</a:t>
            </a:r>
            <a:r>
              <a:rPr lang="en-US" dirty="0"/>
              <a:t>, "Automated Attendance System Using Face Recognition", International Research Journal of Engineering and Technology (IRJET), Volume 4, Issue 1, Jan 2017.</a:t>
            </a:r>
            <a:endParaRPr lang="en-IN" dirty="0"/>
          </a:p>
          <a:p>
            <a:endParaRPr lang="en-US" dirty="0"/>
          </a:p>
          <a:p>
            <a:r>
              <a:rPr lang="en-US" dirty="0"/>
              <a:t>Prajakta Lad, </a:t>
            </a:r>
            <a:r>
              <a:rPr lang="en-US" dirty="0" err="1"/>
              <a:t>Sonali</a:t>
            </a:r>
            <a:r>
              <a:rPr lang="en-US" dirty="0"/>
              <a:t> More, Simran </a:t>
            </a:r>
            <a:r>
              <a:rPr lang="en-US" dirty="0" err="1"/>
              <a:t>Parkhe</a:t>
            </a:r>
            <a:r>
              <a:rPr lang="en-US" dirty="0"/>
              <a:t>, Priyanka </a:t>
            </a:r>
            <a:r>
              <a:rPr lang="en-US" dirty="0" err="1"/>
              <a:t>Nikam</a:t>
            </a:r>
            <a:r>
              <a:rPr lang="en-US" dirty="0"/>
              <a:t>, </a:t>
            </a:r>
            <a:r>
              <a:rPr lang="en-US" dirty="0" err="1"/>
              <a:t>Dipalee</a:t>
            </a:r>
            <a:r>
              <a:rPr lang="en-US" dirty="0"/>
              <a:t> Chaudhari, " Student Attendance System Using Iris Detection", IJARIIE-ISSN(O)-2395-4396, Vol-3 Issue-2 2017.</a:t>
            </a:r>
          </a:p>
          <a:p>
            <a:endParaRPr lang="en-US" dirty="0"/>
          </a:p>
          <a:p>
            <a:r>
              <a:rPr lang="en-US" dirty="0" err="1"/>
              <a:t>Kisku</a:t>
            </a:r>
            <a:r>
              <a:rPr lang="en-US" dirty="0"/>
              <a:t> R. and Rana S. (2016) Multithread Face Recognition in </a:t>
            </a:r>
          </a:p>
          <a:p>
            <a:pPr marL="0" indent="0">
              <a:buNone/>
            </a:pPr>
            <a:r>
              <a:rPr lang="en-US" dirty="0"/>
              <a:t>    Cloud. Available at: </a:t>
            </a:r>
          </a:p>
          <a:p>
            <a:pPr marL="0" indent="0">
              <a:buNone/>
            </a:pPr>
            <a:r>
              <a:rPr lang="en-US" dirty="0"/>
              <a:t>    https://www.hindawi.com/journals/js/2016/2575904/.Accessed </a:t>
            </a:r>
          </a:p>
          <a:p>
            <a:pPr marL="0" indent="0">
              <a:buNone/>
            </a:pPr>
            <a:r>
              <a:rPr lang="en-US" dirty="0"/>
              <a:t>    14 January 2017.</a:t>
            </a:r>
            <a:endParaRPr lang="en-IN"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DD64-5C8F-4212-AE4C-100E678DF29F}"/>
              </a:ext>
            </a:extLst>
          </p:cNvPr>
          <p:cNvSpPr>
            <a:spLocks noGrp="1"/>
          </p:cNvSpPr>
          <p:nvPr>
            <p:ph type="title"/>
          </p:nvPr>
        </p:nvSpPr>
        <p:spPr>
          <a:xfrm>
            <a:off x="3124200" y="704088"/>
            <a:ext cx="5638800" cy="1810512"/>
          </a:xfrm>
        </p:spPr>
        <p:txBody>
          <a:bodyPr/>
          <a:lstStyle/>
          <a:p>
            <a:r>
              <a:rPr lang="en-US" dirty="0"/>
              <a:t>Thank You!</a:t>
            </a:r>
            <a:endParaRPr lang="en-IN" dirty="0"/>
          </a:p>
        </p:txBody>
      </p:sp>
    </p:spTree>
    <p:extLst>
      <p:ext uri="{BB962C8B-B14F-4D97-AF65-F5344CB8AC3E}">
        <p14:creationId xmlns:p14="http://schemas.microsoft.com/office/powerpoint/2010/main" val="34137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            INTRODUCTION</a:t>
            </a:r>
          </a:p>
        </p:txBody>
      </p:sp>
      <p:sp>
        <p:nvSpPr>
          <p:cNvPr id="3" name="Content Placeholder 2"/>
          <p:cNvSpPr>
            <a:spLocks noGrp="1"/>
          </p:cNvSpPr>
          <p:nvPr>
            <p:ph idx="1"/>
          </p:nvPr>
        </p:nvSpPr>
        <p:spPr/>
        <p:txBody>
          <a:bodyPr>
            <a:normAutofit/>
          </a:bodyPr>
          <a:lstStyle/>
          <a:p>
            <a:pPr>
              <a:buNone/>
            </a:pPr>
            <a:r>
              <a:rPr lang="en-US" sz="2800" dirty="0"/>
              <a:t>  </a:t>
            </a:r>
          </a:p>
          <a:p>
            <a:pPr>
              <a:buNone/>
            </a:pPr>
            <a:r>
              <a:rPr lang="en-US" sz="2800" dirty="0"/>
              <a:t>-   The main aim of developing this java application</a:t>
            </a:r>
          </a:p>
          <a:p>
            <a:pPr>
              <a:buNone/>
            </a:pPr>
            <a:r>
              <a:rPr lang="en-US" sz="2800" dirty="0"/>
              <a:t>    is to provide a complete school or college-based </a:t>
            </a:r>
          </a:p>
          <a:p>
            <a:pPr>
              <a:buNone/>
            </a:pPr>
            <a:r>
              <a:rPr lang="en-US" sz="2800" dirty="0"/>
              <a:t>    attendance management system for students .</a:t>
            </a:r>
          </a:p>
          <a:p>
            <a:pPr>
              <a:buNone/>
            </a:pPr>
            <a:r>
              <a:rPr lang="en-US" sz="2800" dirty="0"/>
              <a:t>-  The application makes use of face recognition.</a:t>
            </a:r>
          </a:p>
          <a:p>
            <a:pPr>
              <a:buNone/>
            </a:pPr>
            <a:endParaRPr lang="en-US" sz="2800" dirty="0"/>
          </a:p>
          <a:p>
            <a:pPr>
              <a:buNone/>
            </a:pPr>
            <a:r>
              <a:rPr lang="en-US" sz="2800" dirty="0"/>
              <a:t>   </a:t>
            </a:r>
          </a:p>
          <a:p>
            <a:pPr>
              <a:buNone/>
            </a:pPr>
            <a:r>
              <a:rPr lang="en-US" sz="2800" dirty="0"/>
              <a:t>   </a:t>
            </a:r>
            <a:endParaRPr lang="en-US" altLang="zh-CN" sz="2800" dirty="0">
              <a:latin typeface="Arial" pitchFamily="34" charset="0"/>
              <a:cs typeface="Arial" pitchFamily="34" charset="0"/>
            </a:endParaRP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a:buFontTx/>
              <a:buChar char="-"/>
            </a:pPr>
            <a:r>
              <a:rPr lang="en-US" dirty="0"/>
              <a:t>Lots of paper work in traditional system.</a:t>
            </a:r>
          </a:p>
          <a:p>
            <a:pPr>
              <a:buNone/>
            </a:pPr>
            <a:r>
              <a:rPr lang="en-US" dirty="0"/>
              <a:t>-   Manual  System will manage each and every record </a:t>
            </a:r>
          </a:p>
          <a:p>
            <a:pPr>
              <a:buNone/>
            </a:pPr>
            <a:r>
              <a:rPr lang="en-US" dirty="0"/>
              <a:t>    of every student in paper (Time Consuming).</a:t>
            </a:r>
          </a:p>
          <a:p>
            <a:pPr>
              <a:buFontTx/>
              <a:buChar char="-"/>
            </a:pPr>
            <a:r>
              <a:rPr lang="en-US" dirty="0"/>
              <a:t>Chances of proxy are more in manual system.</a:t>
            </a:r>
          </a:p>
          <a:p>
            <a:pPr>
              <a:buFontTx/>
              <a:buChar char="-"/>
            </a:pPr>
            <a:r>
              <a:rPr lang="en-US" dirty="0"/>
              <a:t>Manual system is not user friendly.</a:t>
            </a:r>
          </a:p>
          <a:p>
            <a:pPr>
              <a:buFontTx/>
              <a:buChar char="-"/>
            </a:pPr>
            <a:endParaRPr lang="en-US" b="1" dirty="0"/>
          </a:p>
          <a:p>
            <a:pPr>
              <a:buNone/>
            </a:pPr>
            <a:r>
              <a:rPr lang="en-US" b="1" dirty="0"/>
              <a:t> </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buNone/>
            </a:pPr>
            <a:r>
              <a:rPr lang="en-US" sz="2800" dirty="0"/>
              <a:t>   To  implement  a automated attendance system</a:t>
            </a:r>
          </a:p>
          <a:p>
            <a:pPr>
              <a:buNone/>
            </a:pPr>
            <a:r>
              <a:rPr lang="en-US" sz="2800" b="1" dirty="0"/>
              <a:t>   </a:t>
            </a:r>
            <a:r>
              <a:rPr lang="en-US" sz="2800" dirty="0"/>
              <a:t> which </a:t>
            </a:r>
            <a:r>
              <a:rPr lang="en-US" sz="2800"/>
              <a:t>will except </a:t>
            </a:r>
            <a:r>
              <a:rPr lang="en-US" sz="2800" dirty="0"/>
              <a:t>the image of the person and mark attendance.</a:t>
            </a:r>
          </a:p>
          <a:p>
            <a:pPr>
              <a:buFontTx/>
              <a:buChar char="-"/>
            </a:pPr>
            <a:r>
              <a:rPr lang="en-US" sz="2800" dirty="0"/>
              <a:t>User Friendly</a:t>
            </a:r>
          </a:p>
          <a:p>
            <a:pPr>
              <a:buFontTx/>
              <a:buChar char="-"/>
            </a:pPr>
            <a:r>
              <a:rPr lang="en-US" sz="2800" dirty="0"/>
              <a:t>Very less paper work</a:t>
            </a:r>
          </a:p>
          <a:p>
            <a:pPr>
              <a:buFontTx/>
              <a:buChar char="-"/>
            </a:pPr>
            <a:r>
              <a:rPr lang="en-US" sz="2800" dirty="0"/>
              <a:t>Computer  operator control</a:t>
            </a:r>
          </a:p>
          <a:p>
            <a:pPr>
              <a:buFontTx/>
              <a:buChar char="-"/>
            </a:pPr>
            <a:r>
              <a:rPr lang="en-US" sz="2800" dirty="0"/>
              <a:t>Report are easily generated</a:t>
            </a:r>
          </a:p>
          <a:p>
            <a:pPr>
              <a:buFontTx/>
              <a:buChar char="-"/>
            </a:pPr>
            <a:endParaRPr lang="en-US" sz="32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Novelness</a:t>
            </a:r>
            <a:endParaRPr lang="en-US" dirty="0"/>
          </a:p>
        </p:txBody>
      </p:sp>
      <p:sp>
        <p:nvSpPr>
          <p:cNvPr id="3" name="Content Placeholder 2"/>
          <p:cNvSpPr>
            <a:spLocks noGrp="1"/>
          </p:cNvSpPr>
          <p:nvPr>
            <p:ph idx="1"/>
          </p:nvPr>
        </p:nvSpPr>
        <p:spPr/>
        <p:txBody>
          <a:bodyPr/>
          <a:lstStyle/>
          <a:p>
            <a:pPr>
              <a:buNone/>
            </a:pPr>
            <a:r>
              <a:rPr lang="en-US" dirty="0"/>
              <a:t> -  The idea is not new. This project was developed at IIT   Kanpur but with availability of large amount of data we can create a more accurate  system.</a:t>
            </a:r>
          </a:p>
          <a:p>
            <a:pPr>
              <a:buNone/>
            </a:pPr>
            <a:r>
              <a:rPr lang="en-US" dirty="0"/>
              <a:t> -  We present  it as an </a:t>
            </a:r>
            <a:r>
              <a:rPr lang="en-US" dirty="0" err="1"/>
              <a:t>assisitve</a:t>
            </a:r>
            <a:r>
              <a:rPr lang="en-US" dirty="0"/>
              <a:t> technology that can be used by schools and colleges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lstStyle/>
          <a:p>
            <a:pPr>
              <a:buFontTx/>
              <a:buChar char="-"/>
            </a:pPr>
            <a:r>
              <a:rPr lang="en-US" dirty="0"/>
              <a:t>Low Accuracy</a:t>
            </a:r>
          </a:p>
          <a:p>
            <a:pPr>
              <a:buFontTx/>
              <a:buChar char="-"/>
            </a:pPr>
            <a:r>
              <a:rPr lang="en-US" dirty="0"/>
              <a:t>Limited due to Webcam</a:t>
            </a:r>
          </a:p>
          <a:p>
            <a:pPr>
              <a:buFontTx/>
              <a:buChar char="-"/>
            </a:pPr>
            <a:r>
              <a:rPr lang="en-US" dirty="0"/>
              <a:t>Storage of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pPr>
              <a:buFontTx/>
              <a:buChar char="-"/>
            </a:pPr>
            <a:r>
              <a:rPr lang="en-US" dirty="0"/>
              <a:t>Complete automation is possible in this sector ,which is against the main disadvantage namely time consuming.</a:t>
            </a:r>
          </a:p>
          <a:p>
            <a:pPr>
              <a:buFontTx/>
              <a:buChar char="-"/>
            </a:pPr>
            <a:r>
              <a:rPr lang="en-US" dirty="0"/>
              <a:t>Can maintain company faculty details and student details.</a:t>
            </a:r>
          </a:p>
          <a:p>
            <a:pPr>
              <a:buFontTx/>
              <a:buChar char="-"/>
            </a:pPr>
            <a:r>
              <a:rPr lang="en-US" dirty="0"/>
              <a:t>Algorithms used are:-PCA(Principal Component Analysis),LDA(Latent Dirichlet Allocation)</a:t>
            </a:r>
          </a:p>
          <a:p>
            <a:pPr>
              <a:buNone/>
            </a:pPr>
            <a:r>
              <a:rPr lang="en-US" dirty="0"/>
              <a:t>    ,LBPH(Local Binary Pattern Histogram)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Structure</a:t>
            </a:r>
          </a:p>
        </p:txBody>
      </p:sp>
      <p:sp>
        <p:nvSpPr>
          <p:cNvPr id="3" name="Content Placeholder 2"/>
          <p:cNvSpPr>
            <a:spLocks noGrp="1"/>
          </p:cNvSpPr>
          <p:nvPr>
            <p:ph idx="1"/>
          </p:nvPr>
        </p:nvSpPr>
        <p:spPr/>
        <p:txBody>
          <a:bodyPr/>
          <a:lstStyle/>
          <a:p>
            <a:pPr>
              <a:buFontTx/>
              <a:buChar char="-"/>
            </a:pPr>
            <a:r>
              <a:rPr lang="en-US" dirty="0"/>
              <a:t>Login Page</a:t>
            </a:r>
          </a:p>
          <a:p>
            <a:pPr>
              <a:buFontTx/>
              <a:buChar char="-"/>
            </a:pPr>
            <a:r>
              <a:rPr lang="en-US" dirty="0"/>
              <a:t>Student Entry</a:t>
            </a:r>
          </a:p>
          <a:p>
            <a:pPr>
              <a:buFontTx/>
              <a:buChar char="-"/>
            </a:pPr>
            <a:r>
              <a:rPr lang="en-US" dirty="0"/>
              <a:t>Refresh or deleting students image from database</a:t>
            </a:r>
          </a:p>
          <a:p>
            <a:pPr>
              <a:buFontTx/>
              <a:buChar char="-"/>
            </a:pPr>
            <a:r>
              <a:rPr lang="en-US" dirty="0"/>
              <a:t>Connection to Database</a:t>
            </a:r>
          </a:p>
          <a:p>
            <a:pPr>
              <a:buFontTx/>
              <a:buChar char="-"/>
            </a:pPr>
            <a:r>
              <a:rPr lang="en-US" dirty="0"/>
              <a:t>Data Gatherer</a:t>
            </a:r>
          </a:p>
          <a:p>
            <a:pPr>
              <a:buFontTx/>
              <a:buChar char="-"/>
            </a:pPr>
            <a:r>
              <a:rPr lang="en-US" dirty="0"/>
              <a:t>Face Recognition Screen</a:t>
            </a:r>
          </a:p>
          <a:p>
            <a:pPr>
              <a:buFontTx/>
              <a:buChar char="-"/>
            </a:pPr>
            <a:r>
              <a:rPr lang="en-US" dirty="0"/>
              <a:t>Attendance  Java</a:t>
            </a:r>
          </a:p>
          <a:p>
            <a:pPr>
              <a:buFontTx/>
              <a:buChar char="-"/>
            </a:pPr>
            <a:r>
              <a:rPr lang="en-US" dirty="0"/>
              <a:t>Mark Attendance</a:t>
            </a:r>
          </a:p>
          <a:p>
            <a:pPr>
              <a:buFontTx/>
              <a:buChar char="-"/>
            </a:pPr>
            <a:r>
              <a:rPr lang="en-US" dirty="0"/>
              <a:t>Function package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a:t>
            </a:r>
          </a:p>
        </p:txBody>
      </p:sp>
      <p:sp>
        <p:nvSpPr>
          <p:cNvPr id="3" name="Content Placeholder 2"/>
          <p:cNvSpPr>
            <a:spLocks noGrp="1"/>
          </p:cNvSpPr>
          <p:nvPr>
            <p:ph idx="1"/>
          </p:nvPr>
        </p:nvSpPr>
        <p:spPr/>
        <p:txBody>
          <a:bodyPr/>
          <a:lstStyle/>
          <a:p>
            <a:pPr>
              <a:buFontTx/>
              <a:buChar char="-"/>
            </a:pPr>
            <a:r>
              <a:rPr lang="en-US" dirty="0"/>
              <a:t>Choice of servers </a:t>
            </a:r>
          </a:p>
          <a:p>
            <a:pPr>
              <a:buFontTx/>
              <a:buChar char="-"/>
            </a:pPr>
            <a:r>
              <a:rPr lang="en-US" dirty="0"/>
              <a:t>Web Cameras</a:t>
            </a:r>
          </a:p>
          <a:p>
            <a:pPr>
              <a:buFontTx/>
              <a:buChar char="-"/>
            </a:pPr>
            <a:r>
              <a:rPr lang="en-US" dirty="0"/>
              <a:t>Environmental Conditions such as lighting(proper lighting is required)</a:t>
            </a:r>
          </a:p>
          <a:p>
            <a:pPr>
              <a:buFontTx/>
              <a:buChar char="-"/>
            </a:pPr>
            <a:r>
              <a:rPr lang="en-US" dirty="0"/>
              <a:t>Accuracy</a:t>
            </a:r>
          </a:p>
          <a:p>
            <a:pPr>
              <a:buFontTx/>
              <a:buChar cha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841</Words>
  <Application>Microsoft Office PowerPoint</Application>
  <PresentationFormat>On-screen Show (4:3)</PresentationFormat>
  <Paragraphs>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Constantia</vt:lpstr>
      <vt:lpstr>Lato</vt:lpstr>
      <vt:lpstr>Montse</vt:lpstr>
      <vt:lpstr>Wingdings 2</vt:lpstr>
      <vt:lpstr>Flow</vt:lpstr>
      <vt:lpstr>AUTOMATED ATTENDANCE MANAGEMENT SYSTEM                       USING FACE RECOGNITION</vt:lpstr>
      <vt:lpstr>            INTRODUCTION</vt:lpstr>
      <vt:lpstr>Problem Statement</vt:lpstr>
      <vt:lpstr>Objectives</vt:lpstr>
      <vt:lpstr>Novelness</vt:lpstr>
      <vt:lpstr>Limitations</vt:lpstr>
      <vt:lpstr>Features</vt:lpstr>
      <vt:lpstr>Modular Structure</vt:lpstr>
      <vt:lpstr>Challenges</vt:lpstr>
      <vt:lpstr>Data Flow Diagram</vt:lpstr>
      <vt:lpstr>PCA(Principal Component Analysis) Algorithm </vt:lpstr>
      <vt:lpstr>Continued……</vt:lpstr>
      <vt:lpstr>LDA(Latent Dirichlet Alogrithm)</vt:lpstr>
      <vt:lpstr>LBPH(Local Binary Pattern Histogram) Algorithm</vt:lpstr>
      <vt:lpstr>Future Work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ATTENDANCE MANAGEMENT  SYSTEM USING FACE  RECOGNITION</dc:title>
  <dc:creator>AYUSH</dc:creator>
  <cp:lastModifiedBy>Arjun Singh</cp:lastModifiedBy>
  <cp:revision>27</cp:revision>
  <dcterms:created xsi:type="dcterms:W3CDTF">2019-11-12T17:23:31Z</dcterms:created>
  <dcterms:modified xsi:type="dcterms:W3CDTF">2020-08-17T06:45:46Z</dcterms:modified>
</cp:coreProperties>
</file>