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2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FF34739A-3B6B-4E60-B4B6-4B1C7BACC3E1}"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C65EC47C-B269-4D11-B58D-7D8016CF033E}" type="slidenum">
              <a:rPr lang="en-US" altLang="en-US"/>
              <a:pPr/>
              <a:t>‹#›</a:t>
            </a:fld>
            <a:endParaRPr lang="en-US" altLang="en-US"/>
          </a:p>
        </p:txBody>
      </p:sp>
    </p:spTree>
    <p:extLst>
      <p:ext uri="{BB962C8B-B14F-4D97-AF65-F5344CB8AC3E}">
        <p14:creationId xmlns:p14="http://schemas.microsoft.com/office/powerpoint/2010/main" val="3446935030"/>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E65A077-4795-416A-BBE1-CF84324CDF1F}" type="datetimeFigureOut">
              <a:rPr lang="en-US"/>
              <a:pPr>
                <a:defRPr/>
              </a:pPr>
              <a:t>2/24/2022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3"/>
          <p:cNvSpPr>
            <a:spLocks noGrp="1"/>
          </p:cNvSpPr>
          <p:nvPr>
            <p:ph type="sldNum" sz="quarter" idx="12"/>
          </p:nvPr>
        </p:nvSpPr>
        <p:spPr>
          <a:ln/>
        </p:spPr>
        <p:txBody>
          <a:bodyPr/>
          <a:lstStyle>
            <a:lvl1pPr>
              <a:defRPr/>
            </a:lvl1pPr>
          </a:lstStyle>
          <a:p>
            <a:fld id="{DD0EA868-1B5E-4ABB-BAA5-BA2B6567AD31}" type="slidenum">
              <a:rPr lang="en-US" altLang="en-US"/>
              <a:pPr/>
              <a:t>‹#›</a:t>
            </a:fld>
            <a:endParaRPr lang="en-US" altLang="en-US"/>
          </a:p>
        </p:txBody>
      </p:sp>
    </p:spTree>
    <p:extLst>
      <p:ext uri="{BB962C8B-B14F-4D97-AF65-F5344CB8AC3E}">
        <p14:creationId xmlns:p14="http://schemas.microsoft.com/office/powerpoint/2010/main" val="304465421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53ADBF8-1D62-4BA0-B7CF-C39B94D37B02}" type="datetimeFigureOut">
              <a:rPr lang="en-US"/>
              <a:pPr>
                <a:defRPr/>
              </a:pPr>
              <a:t>2/24/2022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3"/>
          <p:cNvSpPr>
            <a:spLocks noGrp="1"/>
          </p:cNvSpPr>
          <p:nvPr>
            <p:ph type="sldNum" sz="quarter" idx="12"/>
          </p:nvPr>
        </p:nvSpPr>
        <p:spPr>
          <a:ln/>
        </p:spPr>
        <p:txBody>
          <a:bodyPr/>
          <a:lstStyle>
            <a:lvl1pPr>
              <a:defRPr/>
            </a:lvl1pPr>
          </a:lstStyle>
          <a:p>
            <a:fld id="{D0DE0885-FD84-4C75-B7CD-38749BDAC9F0}" type="slidenum">
              <a:rPr lang="en-US" altLang="en-US"/>
              <a:pPr/>
              <a:t>‹#›</a:t>
            </a:fld>
            <a:endParaRPr lang="en-US" altLang="en-US"/>
          </a:p>
        </p:txBody>
      </p:sp>
    </p:spTree>
    <p:extLst>
      <p:ext uri="{BB962C8B-B14F-4D97-AF65-F5344CB8AC3E}">
        <p14:creationId xmlns:p14="http://schemas.microsoft.com/office/powerpoint/2010/main" val="210073716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870E3DAB-EE27-42B1-B212-3C9F3E0C7442}"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5A4B6E60-08F8-4750-87B5-7C2081020BBB}" type="slidenum">
              <a:rPr lang="en-US" altLang="en-US"/>
              <a:pPr/>
              <a:t>‹#›</a:t>
            </a:fld>
            <a:endParaRPr lang="en-US" altLang="en-US"/>
          </a:p>
        </p:txBody>
      </p:sp>
    </p:spTree>
    <p:extLst>
      <p:ext uri="{BB962C8B-B14F-4D97-AF65-F5344CB8AC3E}">
        <p14:creationId xmlns:p14="http://schemas.microsoft.com/office/powerpoint/2010/main" val="296441735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410200"/>
          </a:xfrm>
        </p:spPr>
        <p:txBody>
          <a:bodyPr vert="eaVert"/>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78300148-3ADA-4B97-BDB0-2F063E540E65}"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8DF1DC15-DCA5-423E-BF89-C287706BF8CF}" type="slidenum">
              <a:rPr lang="en-US" altLang="en-US"/>
              <a:pPr/>
              <a:t>‹#›</a:t>
            </a:fld>
            <a:endParaRPr lang="en-US" altLang="en-US"/>
          </a:p>
        </p:txBody>
      </p:sp>
    </p:spTree>
    <p:extLst>
      <p:ext uri="{BB962C8B-B14F-4D97-AF65-F5344CB8AC3E}">
        <p14:creationId xmlns:p14="http://schemas.microsoft.com/office/powerpoint/2010/main" val="84648942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3"/>
          </a:xfrm>
        </p:spPr>
        <p:txBody>
          <a:bodyPr/>
          <a:lstStyle/>
          <a:p>
            <a:r>
              <a:rPr lang="en-US"/>
              <a:t>Click to edit Master title style</a:t>
            </a:r>
          </a:p>
        </p:txBody>
      </p:sp>
      <p:sp>
        <p:nvSpPr>
          <p:cNvPr id="3" name="Content Placeholder 2"/>
          <p:cNvSpPr>
            <a:spLocks noGrp="1"/>
          </p:cNvSpPr>
          <p:nvPr>
            <p:ph idx="1"/>
          </p:nvPr>
        </p:nvSpPr>
        <p:spPr>
          <a:xfrm>
            <a:off x="457200" y="1068388"/>
            <a:ext cx="8229600" cy="4646612"/>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4ADF4A59-D24B-4B69-A477-FF7CFB772875}"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BD73B2C4-7904-4911-B558-CC816058209D}" type="slidenum">
              <a:rPr lang="en-US" altLang="en-US"/>
              <a:pPr/>
              <a:t>‹#›</a:t>
            </a:fld>
            <a:endParaRPr lang="en-US" altLang="en-US"/>
          </a:p>
        </p:txBody>
      </p:sp>
    </p:spTree>
    <p:extLst>
      <p:ext uri="{BB962C8B-B14F-4D97-AF65-F5344CB8AC3E}">
        <p14:creationId xmlns:p14="http://schemas.microsoft.com/office/powerpoint/2010/main" val="365370953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33B4E1D2-0F93-44F5-9E52-5A07440B4952}"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3E1459F0-58E6-4770-911E-E0FA275D1236}" type="slidenum">
              <a:rPr lang="en-US" altLang="en-US"/>
              <a:pPr/>
              <a:t>‹#›</a:t>
            </a:fld>
            <a:endParaRPr lang="en-US" altLang="en-US"/>
          </a:p>
        </p:txBody>
      </p:sp>
    </p:spTree>
    <p:extLst>
      <p:ext uri="{BB962C8B-B14F-4D97-AF65-F5344CB8AC3E}">
        <p14:creationId xmlns:p14="http://schemas.microsoft.com/office/powerpoint/2010/main" val="264775225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A286AC5-3A8E-4623-8805-4E523173582F}" type="datetimeFigureOut">
              <a:rPr lang="en-US"/>
              <a:pPr>
                <a:defRPr/>
              </a:pPr>
              <a:t>2/24/2022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3"/>
          <p:cNvSpPr>
            <a:spLocks noGrp="1"/>
          </p:cNvSpPr>
          <p:nvPr>
            <p:ph type="sldNum" sz="quarter" idx="12"/>
          </p:nvPr>
        </p:nvSpPr>
        <p:spPr>
          <a:ln/>
        </p:spPr>
        <p:txBody>
          <a:bodyPr/>
          <a:lstStyle>
            <a:lvl1pPr>
              <a:defRPr/>
            </a:lvl1pPr>
          </a:lstStyle>
          <a:p>
            <a:fld id="{CCCC20C8-06A2-4E32-95A6-28976C272387}" type="slidenum">
              <a:rPr lang="en-US" altLang="en-US"/>
              <a:pPr/>
              <a:t>‹#›</a:t>
            </a:fld>
            <a:endParaRPr lang="en-US" altLang="en-US"/>
          </a:p>
        </p:txBody>
      </p:sp>
    </p:spTree>
    <p:extLst>
      <p:ext uri="{BB962C8B-B14F-4D97-AF65-F5344CB8AC3E}">
        <p14:creationId xmlns:p14="http://schemas.microsoft.com/office/powerpoint/2010/main" val="110841987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0">
              <a:defRPr sz="2800" b="0"/>
            </a:lvl1pPr>
            <a:lvl2pPr>
              <a:defRPr sz="2800" b="0"/>
            </a:lvl2pPr>
            <a:lvl3pPr>
              <a:defRPr sz="2800" b="0"/>
            </a:lvl3pPr>
            <a:lvl4pPr marL="1371600" indent="-342900">
              <a:buSzPct val="75000"/>
              <a:buFont typeface="Wingdings" panose="05000000000000000000" pitchFamily="2" charset="2"/>
              <a:buChar char="§"/>
              <a:defRPr sz="2800" b="0"/>
            </a:lvl4pPr>
            <a:lvl5pPr>
              <a:defRPr sz="28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
        <p:nvSpPr>
          <p:cNvPr id="5" name="Slide Number Placeholder 3"/>
          <p:cNvSpPr>
            <a:spLocks noGrp="1"/>
          </p:cNvSpPr>
          <p:nvPr>
            <p:ph type="sldNum" sz="quarter" idx="11"/>
          </p:nvPr>
        </p:nvSpPr>
        <p:spPr/>
        <p:txBody>
          <a:bodyPr/>
          <a:lstStyle>
            <a:lvl1pPr>
              <a:defRPr/>
            </a:lvl1pPr>
          </a:lstStyle>
          <a:p>
            <a:fld id="{B2F0E683-AF95-4B14-A2FA-F66FDB1304F3}" type="slidenum">
              <a:rPr lang="en-US" altLang="en-US"/>
              <a:pPr/>
              <a:t>‹#›</a:t>
            </a:fld>
            <a:endParaRPr lang="en-US" altLang="en-US"/>
          </a:p>
        </p:txBody>
      </p:sp>
    </p:spTree>
    <p:extLst>
      <p:ext uri="{BB962C8B-B14F-4D97-AF65-F5344CB8AC3E}">
        <p14:creationId xmlns:p14="http://schemas.microsoft.com/office/powerpoint/2010/main" val="168061475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6E1B2C4-B42D-4766-97A2-4C371F9D6903}" type="datetimeFigureOut">
              <a:rPr lang="en-US"/>
              <a:pPr>
                <a:defRPr/>
              </a:pPr>
              <a:t>2/24/2022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3"/>
          <p:cNvSpPr>
            <a:spLocks noGrp="1"/>
          </p:cNvSpPr>
          <p:nvPr>
            <p:ph type="sldNum" sz="quarter" idx="12"/>
          </p:nvPr>
        </p:nvSpPr>
        <p:spPr>
          <a:ln/>
        </p:spPr>
        <p:txBody>
          <a:bodyPr/>
          <a:lstStyle>
            <a:lvl1pPr>
              <a:defRPr/>
            </a:lvl1pPr>
          </a:lstStyle>
          <a:p>
            <a:fld id="{E87693FF-AD6C-4462-AE09-9108647AE74C}" type="slidenum">
              <a:rPr lang="en-US" altLang="en-US"/>
              <a:pPr/>
              <a:t>‹#›</a:t>
            </a:fld>
            <a:endParaRPr lang="en-US" altLang="en-US"/>
          </a:p>
        </p:txBody>
      </p:sp>
    </p:spTree>
    <p:extLst>
      <p:ext uri="{BB962C8B-B14F-4D97-AF65-F5344CB8AC3E}">
        <p14:creationId xmlns:p14="http://schemas.microsoft.com/office/powerpoint/2010/main" val="35909754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ic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quarter" idx="13"/>
          </p:nvPr>
        </p:nvSpPr>
        <p:spPr>
          <a:xfrm>
            <a:off x="457200" y="1153077"/>
            <a:ext cx="4035425" cy="44926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quarter" idx="14"/>
          </p:nvPr>
        </p:nvSpPr>
        <p:spPr>
          <a:xfrm>
            <a:off x="4651375" y="1153077"/>
            <a:ext cx="4035425" cy="44926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5"/>
          </p:nvPr>
        </p:nvSpPr>
        <p:spPr>
          <a:ln/>
        </p:spPr>
        <p:txBody>
          <a:bodyPr/>
          <a:lstStyle>
            <a:lvl1pPr>
              <a:defRPr/>
            </a:lvl1pPr>
          </a:lstStyle>
          <a:p>
            <a:pPr>
              <a:defRPr/>
            </a:pPr>
            <a:fld id="{92A52921-DC15-40E0-90C3-22959850448F}" type="datetimeFigureOut">
              <a:rPr lang="en-US"/>
              <a:pPr>
                <a:defRPr/>
              </a:pPr>
              <a:t>2/24/2022</a:t>
            </a:fld>
            <a:endParaRPr lang="en-US"/>
          </a:p>
        </p:txBody>
      </p:sp>
      <p:sp>
        <p:nvSpPr>
          <p:cNvPr id="6" name="Rectangle 5"/>
          <p:cNvSpPr>
            <a:spLocks noGrp="1" noChangeArrowheads="1"/>
          </p:cNvSpPr>
          <p:nvPr>
            <p:ph type="ftr" sz="quarter" idx="16"/>
          </p:nvPr>
        </p:nvSpPr>
        <p:spPr>
          <a:ln/>
        </p:spPr>
        <p:txBody>
          <a:bodyPr/>
          <a:lstStyle>
            <a:lvl1pPr>
              <a:defRPr/>
            </a:lvl1pPr>
          </a:lstStyle>
          <a:p>
            <a:pPr>
              <a:defRPr/>
            </a:pPr>
            <a:endParaRPr lang="en-US"/>
          </a:p>
        </p:txBody>
      </p:sp>
      <p:sp>
        <p:nvSpPr>
          <p:cNvPr id="7" name="Slide Number Placeholder 3"/>
          <p:cNvSpPr>
            <a:spLocks noGrp="1"/>
          </p:cNvSpPr>
          <p:nvPr>
            <p:ph type="sldNum" sz="quarter" idx="17"/>
          </p:nvPr>
        </p:nvSpPr>
        <p:spPr>
          <a:ln/>
        </p:spPr>
        <p:txBody>
          <a:bodyPr/>
          <a:lstStyle>
            <a:lvl1pPr>
              <a:defRPr/>
            </a:lvl1pPr>
          </a:lstStyle>
          <a:p>
            <a:fld id="{8FC286C9-02D7-4601-A76D-A79DA06F8BE3}" type="slidenum">
              <a:rPr lang="en-US" altLang="en-US"/>
              <a:pPr/>
              <a:t>‹#›</a:t>
            </a:fld>
            <a:endParaRPr lang="en-US" altLang="en-US"/>
          </a:p>
        </p:txBody>
      </p:sp>
    </p:spTree>
    <p:extLst>
      <p:ext uri="{BB962C8B-B14F-4D97-AF65-F5344CB8AC3E}">
        <p14:creationId xmlns:p14="http://schemas.microsoft.com/office/powerpoint/2010/main" val="234733602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ic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3"/>
          <p:cNvSpPr>
            <a:spLocks noGrp="1"/>
          </p:cNvSpPr>
          <p:nvPr>
            <p:ph sz="quarter" idx="13"/>
          </p:nvPr>
        </p:nvSpPr>
        <p:spPr>
          <a:xfrm>
            <a:off x="457200" y="1153077"/>
            <a:ext cx="4035425" cy="44926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quarter" idx="14"/>
          </p:nvPr>
        </p:nvSpPr>
        <p:spPr>
          <a:xfrm>
            <a:off x="4651375" y="1153077"/>
            <a:ext cx="4035425" cy="44926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5"/>
          </p:nvPr>
        </p:nvSpPr>
        <p:spPr>
          <a:ln/>
        </p:spPr>
        <p:txBody>
          <a:bodyPr/>
          <a:lstStyle>
            <a:lvl1pPr>
              <a:defRPr/>
            </a:lvl1pPr>
          </a:lstStyle>
          <a:p>
            <a:pPr>
              <a:defRPr/>
            </a:pPr>
            <a:fld id="{16900DAE-9BF5-4A48-AAB2-5E90686B46C6}" type="datetimeFigureOut">
              <a:rPr lang="en-US"/>
              <a:pPr>
                <a:defRPr/>
              </a:pPr>
              <a:t>2/24/2022</a:t>
            </a:fld>
            <a:endParaRPr lang="en-US"/>
          </a:p>
        </p:txBody>
      </p:sp>
      <p:sp>
        <p:nvSpPr>
          <p:cNvPr id="6" name="Rectangle 5"/>
          <p:cNvSpPr>
            <a:spLocks noGrp="1" noChangeArrowheads="1"/>
          </p:cNvSpPr>
          <p:nvPr>
            <p:ph type="ftr" sz="quarter" idx="16"/>
          </p:nvPr>
        </p:nvSpPr>
        <p:spPr>
          <a:ln/>
        </p:spPr>
        <p:txBody>
          <a:bodyPr/>
          <a:lstStyle>
            <a:lvl1pPr>
              <a:defRPr/>
            </a:lvl1pPr>
          </a:lstStyle>
          <a:p>
            <a:pPr>
              <a:defRPr/>
            </a:pPr>
            <a:endParaRPr lang="en-US"/>
          </a:p>
        </p:txBody>
      </p:sp>
      <p:sp>
        <p:nvSpPr>
          <p:cNvPr id="7" name="Slide Number Placeholder 3"/>
          <p:cNvSpPr>
            <a:spLocks noGrp="1"/>
          </p:cNvSpPr>
          <p:nvPr>
            <p:ph type="sldNum" sz="quarter" idx="17"/>
          </p:nvPr>
        </p:nvSpPr>
        <p:spPr>
          <a:ln/>
        </p:spPr>
        <p:txBody>
          <a:bodyPr/>
          <a:lstStyle>
            <a:lvl1pPr>
              <a:defRPr/>
            </a:lvl1pPr>
          </a:lstStyle>
          <a:p>
            <a:fld id="{D9406C09-36A6-46FD-8B49-E7A3C67F837B}" type="slidenum">
              <a:rPr lang="en-US" altLang="en-US"/>
              <a:pPr/>
              <a:t>‹#›</a:t>
            </a:fld>
            <a:endParaRPr lang="en-US" altLang="en-US"/>
          </a:p>
        </p:txBody>
      </p:sp>
    </p:spTree>
    <p:extLst>
      <p:ext uri="{BB962C8B-B14F-4D97-AF65-F5344CB8AC3E}">
        <p14:creationId xmlns:p14="http://schemas.microsoft.com/office/powerpoint/2010/main" val="158096260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 Column: Imag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3"/>
          <p:cNvSpPr>
            <a:spLocks noGrp="1"/>
          </p:cNvSpPr>
          <p:nvPr>
            <p:ph sz="quarter" idx="13"/>
          </p:nvPr>
        </p:nvSpPr>
        <p:spPr>
          <a:xfrm>
            <a:off x="457200" y="1153078"/>
            <a:ext cx="8229600" cy="21334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quarter" idx="14"/>
          </p:nvPr>
        </p:nvSpPr>
        <p:spPr>
          <a:xfrm>
            <a:off x="457201" y="3472070"/>
            <a:ext cx="8229600" cy="217363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5"/>
          </p:nvPr>
        </p:nvSpPr>
        <p:spPr>
          <a:ln/>
        </p:spPr>
        <p:txBody>
          <a:bodyPr/>
          <a:lstStyle>
            <a:lvl1pPr>
              <a:defRPr/>
            </a:lvl1pPr>
          </a:lstStyle>
          <a:p>
            <a:pPr>
              <a:defRPr/>
            </a:pPr>
            <a:fld id="{884D1226-D591-4E01-8BA3-F6DEBCBCDF78}" type="datetimeFigureOut">
              <a:rPr lang="en-US"/>
              <a:pPr>
                <a:defRPr/>
              </a:pPr>
              <a:t>2/24/2022</a:t>
            </a:fld>
            <a:endParaRPr lang="en-US"/>
          </a:p>
        </p:txBody>
      </p:sp>
      <p:sp>
        <p:nvSpPr>
          <p:cNvPr id="6" name="Rectangle 5"/>
          <p:cNvSpPr>
            <a:spLocks noGrp="1" noChangeArrowheads="1"/>
          </p:cNvSpPr>
          <p:nvPr>
            <p:ph type="ftr" sz="quarter" idx="16"/>
          </p:nvPr>
        </p:nvSpPr>
        <p:spPr>
          <a:ln/>
        </p:spPr>
        <p:txBody>
          <a:bodyPr/>
          <a:lstStyle>
            <a:lvl1pPr>
              <a:defRPr/>
            </a:lvl1pPr>
          </a:lstStyle>
          <a:p>
            <a:pPr>
              <a:defRPr/>
            </a:pPr>
            <a:endParaRPr lang="en-US"/>
          </a:p>
        </p:txBody>
      </p:sp>
      <p:sp>
        <p:nvSpPr>
          <p:cNvPr id="7" name="Slide Number Placeholder 3"/>
          <p:cNvSpPr>
            <a:spLocks noGrp="1"/>
          </p:cNvSpPr>
          <p:nvPr>
            <p:ph type="sldNum" sz="quarter" idx="17"/>
          </p:nvPr>
        </p:nvSpPr>
        <p:spPr>
          <a:ln/>
        </p:spPr>
        <p:txBody>
          <a:bodyPr/>
          <a:lstStyle>
            <a:lvl1pPr>
              <a:defRPr/>
            </a:lvl1pPr>
          </a:lstStyle>
          <a:p>
            <a:fld id="{4F64057C-B89D-4F95-910C-C4B431169C83}" type="slidenum">
              <a:rPr lang="en-US" altLang="en-US"/>
              <a:pPr/>
              <a:t>‹#›</a:t>
            </a:fld>
            <a:endParaRPr lang="en-US" altLang="en-US"/>
          </a:p>
        </p:txBody>
      </p:sp>
    </p:spTree>
    <p:extLst>
      <p:ext uri="{BB962C8B-B14F-4D97-AF65-F5344CB8AC3E}">
        <p14:creationId xmlns:p14="http://schemas.microsoft.com/office/powerpoint/2010/main" val="378083232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Rectangle 4"/>
          <p:cNvSpPr>
            <a:spLocks noGrp="1" noChangeArrowheads="1"/>
          </p:cNvSpPr>
          <p:nvPr>
            <p:ph type="dt" sz="half" idx="10"/>
          </p:nvPr>
        </p:nvSpPr>
        <p:spPr>
          <a:ln/>
        </p:spPr>
        <p:txBody>
          <a:bodyPr/>
          <a:lstStyle>
            <a:lvl1pPr>
              <a:defRPr/>
            </a:lvl1pPr>
          </a:lstStyle>
          <a:p>
            <a:pPr>
              <a:defRPr/>
            </a:pPr>
            <a:fld id="{F2659B1E-D7BE-43FE-A81D-EE6D4B121AC8}" type="datetimeFigureOut">
              <a:rPr lang="en-US"/>
              <a:pPr>
                <a:defRPr/>
              </a:pPr>
              <a:t>2/24/2022</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Slide Number Placeholder 3"/>
          <p:cNvSpPr>
            <a:spLocks noGrp="1"/>
          </p:cNvSpPr>
          <p:nvPr>
            <p:ph type="sldNum" sz="quarter" idx="12"/>
          </p:nvPr>
        </p:nvSpPr>
        <p:spPr>
          <a:ln/>
        </p:spPr>
        <p:txBody>
          <a:bodyPr/>
          <a:lstStyle>
            <a:lvl1pPr>
              <a:defRPr/>
            </a:lvl1pPr>
          </a:lstStyle>
          <a:p>
            <a:fld id="{6EF4D435-FAAE-422F-BF24-9BA7BBAFE158}" type="slidenum">
              <a:rPr lang="en-US" altLang="en-US"/>
              <a:pPr/>
              <a:t>‹#›</a:t>
            </a:fld>
            <a:endParaRPr lang="en-US" altLang="en-US"/>
          </a:p>
        </p:txBody>
      </p:sp>
    </p:spTree>
    <p:extLst>
      <p:ext uri="{BB962C8B-B14F-4D97-AF65-F5344CB8AC3E}">
        <p14:creationId xmlns:p14="http://schemas.microsoft.com/office/powerpoint/2010/main" val="120736519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876A61E5-E8EA-4CF2-9E52-57D7D9C84289}" type="datetimeFigureOut">
              <a:rPr lang="en-US"/>
              <a:pPr>
                <a:defRPr/>
              </a:pPr>
              <a:t>2/24/2022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3"/>
          <p:cNvSpPr>
            <a:spLocks noGrp="1"/>
          </p:cNvSpPr>
          <p:nvPr>
            <p:ph type="sldNum" sz="quarter" idx="12"/>
          </p:nvPr>
        </p:nvSpPr>
        <p:spPr>
          <a:ln/>
        </p:spPr>
        <p:txBody>
          <a:bodyPr/>
          <a:lstStyle>
            <a:lvl1pPr>
              <a:defRPr/>
            </a:lvl1pPr>
          </a:lstStyle>
          <a:p>
            <a:fld id="{C2238140-5211-4BB6-9E8C-5B9ED8BA0ACA}" type="slidenum">
              <a:rPr lang="en-US" altLang="en-US"/>
              <a:pPr/>
              <a:t>‹#›</a:t>
            </a:fld>
            <a:endParaRPr lang="en-US" altLang="en-US"/>
          </a:p>
        </p:txBody>
      </p:sp>
    </p:spTree>
    <p:extLst>
      <p:ext uri="{BB962C8B-B14F-4D97-AF65-F5344CB8AC3E}">
        <p14:creationId xmlns:p14="http://schemas.microsoft.com/office/powerpoint/2010/main" val="233134635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mtClean="0"/>
            </a:lvl1pPr>
          </a:lstStyle>
          <a:p>
            <a:pPr>
              <a:defRPr/>
            </a:pPr>
            <a:fld id="{02925C94-462F-4CF6-B7FC-352E406DD06C}" type="datetimeFigureOut">
              <a:rPr lang="en-US"/>
              <a:pPr>
                <a:defRPr/>
              </a:pPr>
              <a:t>2/24/2022</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6934200" y="6245225"/>
            <a:ext cx="2133600" cy="476250"/>
          </a:xfrm>
        </p:spPr>
        <p:txBody>
          <a:bodyPr/>
          <a:lstStyle>
            <a:lvl1pPr>
              <a:defRPr/>
            </a:lvl1pPr>
          </a:lstStyle>
          <a:p>
            <a:fld id="{15539015-1C2A-4BFC-B685-E73DE03314C7}" type="slidenum">
              <a:rPr lang="en-US" altLang="en-US"/>
              <a:pPr/>
              <a:t>‹#›</a:t>
            </a:fld>
            <a:endParaRPr lang="en-US" altLang="en-US"/>
          </a:p>
        </p:txBody>
      </p:sp>
    </p:spTree>
    <p:extLst>
      <p:ext uri="{BB962C8B-B14F-4D97-AF65-F5344CB8AC3E}">
        <p14:creationId xmlns:p14="http://schemas.microsoft.com/office/powerpoint/2010/main" val="195765368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FEMA Visual Templat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984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1068388"/>
            <a:ext cx="82296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b="0" smtClean="0">
                <a:latin typeface="+mn-lt"/>
                <a:cs typeface="+mn-cs"/>
              </a:defRPr>
            </a:lvl1pPr>
          </a:lstStyle>
          <a:p>
            <a:pPr>
              <a:defRPr/>
            </a:pPr>
            <a:fld id="{E7330A65-B577-4686-965B-AF4DE42D4C82}" type="datetimeFigureOut">
              <a:rPr lang="en-US"/>
              <a:pPr>
                <a:defRPr/>
              </a:pPr>
              <a:t>2/24/2022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b="0">
                <a:latin typeface="+mn-lt"/>
                <a:cs typeface="+mn-cs"/>
              </a:defRPr>
            </a:lvl1pPr>
          </a:lstStyle>
          <a:p>
            <a:pPr>
              <a:defRPr/>
            </a:pPr>
            <a:endParaRPr lang="en-US"/>
          </a:p>
        </p:txBody>
      </p:sp>
      <p:cxnSp>
        <p:nvCxnSpPr>
          <p:cNvPr id="8" name="Straight Connector 7"/>
          <p:cNvCxnSpPr/>
          <p:nvPr/>
        </p:nvCxnSpPr>
        <p:spPr>
          <a:xfrm>
            <a:off x="457200" y="990600"/>
            <a:ext cx="807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Slide Number Placeholder 3"/>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600">
                <a:solidFill>
                  <a:srgbClr val="F4F8FE"/>
                </a:solidFill>
              </a:defRPr>
            </a:lvl1pPr>
          </a:lstStyle>
          <a:p>
            <a:fld id="{5462B9D5-FA96-45FB-8F9C-2A6C6EEF3AA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9" r:id="rId1"/>
    <p:sldLayoutId id="2147483693" r:id="rId2"/>
    <p:sldLayoutId id="2147483680" r:id="rId3"/>
    <p:sldLayoutId id="2147483681" r:id="rId4"/>
    <p:sldLayoutId id="2147483682" r:id="rId5"/>
    <p:sldLayoutId id="2147483683" r:id="rId6"/>
    <p:sldLayoutId id="2147483684" r:id="rId7"/>
    <p:sldLayoutId id="2147483685" r:id="rId8"/>
    <p:sldLayoutId id="2147483694"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wipe dir="r"/>
  </p:transition>
  <p:txStyles>
    <p:titleStyle>
      <a:lvl1pPr algn="l" rtl="0" fontAlgn="base">
        <a:spcBef>
          <a:spcPct val="0"/>
        </a:spcBef>
        <a:spcAft>
          <a:spcPct val="0"/>
        </a:spcAft>
        <a:defRPr sz="3800" b="1">
          <a:solidFill>
            <a:srgbClr val="000066"/>
          </a:solidFill>
          <a:latin typeface="+mj-lt"/>
          <a:ea typeface="+mj-ea"/>
          <a:cs typeface="+mj-cs"/>
        </a:defRPr>
      </a:lvl1pPr>
      <a:lvl2pPr algn="l" rtl="0" fontAlgn="base">
        <a:spcBef>
          <a:spcPct val="0"/>
        </a:spcBef>
        <a:spcAft>
          <a:spcPct val="0"/>
        </a:spcAft>
        <a:defRPr sz="3800" b="1">
          <a:solidFill>
            <a:srgbClr val="000066"/>
          </a:solidFill>
          <a:latin typeface="Times New Roman" pitchFamily="18" charset="0"/>
          <a:cs typeface="Arial" charset="0"/>
        </a:defRPr>
      </a:lvl2pPr>
      <a:lvl3pPr algn="l" rtl="0" fontAlgn="base">
        <a:spcBef>
          <a:spcPct val="0"/>
        </a:spcBef>
        <a:spcAft>
          <a:spcPct val="0"/>
        </a:spcAft>
        <a:defRPr sz="3800" b="1">
          <a:solidFill>
            <a:srgbClr val="000066"/>
          </a:solidFill>
          <a:latin typeface="Times New Roman" pitchFamily="18" charset="0"/>
          <a:cs typeface="Arial" charset="0"/>
        </a:defRPr>
      </a:lvl3pPr>
      <a:lvl4pPr algn="l" rtl="0" fontAlgn="base">
        <a:spcBef>
          <a:spcPct val="0"/>
        </a:spcBef>
        <a:spcAft>
          <a:spcPct val="0"/>
        </a:spcAft>
        <a:defRPr sz="3800" b="1">
          <a:solidFill>
            <a:srgbClr val="000066"/>
          </a:solidFill>
          <a:latin typeface="Times New Roman" pitchFamily="18" charset="0"/>
          <a:cs typeface="Arial" charset="0"/>
        </a:defRPr>
      </a:lvl4pPr>
      <a:lvl5pPr algn="l" rtl="0" fontAlgn="base">
        <a:spcBef>
          <a:spcPct val="0"/>
        </a:spcBef>
        <a:spcAft>
          <a:spcPct val="0"/>
        </a:spcAft>
        <a:defRPr sz="3800" b="1">
          <a:solidFill>
            <a:srgbClr val="000066"/>
          </a:solidFill>
          <a:latin typeface="Times New Roman" pitchFamily="18" charset="0"/>
          <a:cs typeface="Arial" charset="0"/>
        </a:defRPr>
      </a:lvl5pPr>
      <a:lvl6pPr marL="457200" algn="l" rtl="0" eaLnBrk="1" fontAlgn="base" hangingPunct="1">
        <a:spcBef>
          <a:spcPct val="0"/>
        </a:spcBef>
        <a:spcAft>
          <a:spcPct val="0"/>
        </a:spcAft>
        <a:defRPr sz="3800" b="1">
          <a:solidFill>
            <a:srgbClr val="000066"/>
          </a:solidFill>
          <a:latin typeface="Times New Roman" pitchFamily="18" charset="0"/>
          <a:cs typeface="Arial" charset="0"/>
        </a:defRPr>
      </a:lvl6pPr>
      <a:lvl7pPr marL="914400" algn="l" rtl="0" eaLnBrk="1" fontAlgn="base" hangingPunct="1">
        <a:spcBef>
          <a:spcPct val="0"/>
        </a:spcBef>
        <a:spcAft>
          <a:spcPct val="0"/>
        </a:spcAft>
        <a:defRPr sz="3800" b="1">
          <a:solidFill>
            <a:srgbClr val="000066"/>
          </a:solidFill>
          <a:latin typeface="Times New Roman" pitchFamily="18" charset="0"/>
          <a:cs typeface="Arial" charset="0"/>
        </a:defRPr>
      </a:lvl7pPr>
      <a:lvl8pPr marL="1371600" algn="l" rtl="0" eaLnBrk="1" fontAlgn="base" hangingPunct="1">
        <a:spcBef>
          <a:spcPct val="0"/>
        </a:spcBef>
        <a:spcAft>
          <a:spcPct val="0"/>
        </a:spcAft>
        <a:defRPr sz="3800" b="1">
          <a:solidFill>
            <a:srgbClr val="000066"/>
          </a:solidFill>
          <a:latin typeface="Times New Roman" pitchFamily="18" charset="0"/>
          <a:cs typeface="Arial" charset="0"/>
        </a:defRPr>
      </a:lvl8pPr>
      <a:lvl9pPr marL="1828800" algn="l" rtl="0" eaLnBrk="1" fontAlgn="base" hangingPunct="1">
        <a:spcBef>
          <a:spcPct val="0"/>
        </a:spcBef>
        <a:spcAft>
          <a:spcPct val="0"/>
        </a:spcAft>
        <a:defRPr sz="3800" b="1">
          <a:solidFill>
            <a:srgbClr val="000066"/>
          </a:solidFill>
          <a:latin typeface="Times New Roman" pitchFamily="18" charset="0"/>
          <a:cs typeface="Arial" charset="0"/>
        </a:defRPr>
      </a:lvl9pPr>
    </p:titleStyle>
    <p:bodyStyle>
      <a:lvl1pPr algn="l" rtl="0" fontAlgn="base">
        <a:spcBef>
          <a:spcPct val="20000"/>
        </a:spcBef>
        <a:spcAft>
          <a:spcPct val="0"/>
        </a:spcAft>
        <a:tabLst>
          <a:tab pos="401638" algn="l"/>
        </a:tabLst>
        <a:defRPr sz="2800">
          <a:solidFill>
            <a:srgbClr val="000066"/>
          </a:solidFill>
          <a:latin typeface="+mn-lt"/>
          <a:ea typeface="+mn-ea"/>
          <a:cs typeface="+mn-cs"/>
        </a:defRPr>
      </a:lvl1pPr>
      <a:lvl2pPr marL="457200" indent="-342900" algn="l" rtl="0" fontAlgn="base">
        <a:spcBef>
          <a:spcPct val="20000"/>
        </a:spcBef>
        <a:spcAft>
          <a:spcPct val="0"/>
        </a:spcAft>
        <a:buFont typeface="Arial" panose="020B0604020202020204" pitchFamily="34" charset="0"/>
        <a:buChar char="•"/>
        <a:tabLst>
          <a:tab pos="401638" algn="l"/>
        </a:tabLst>
        <a:defRPr sz="2800">
          <a:solidFill>
            <a:srgbClr val="000066"/>
          </a:solidFill>
          <a:latin typeface="+mn-lt"/>
          <a:cs typeface="+mn-cs"/>
        </a:defRPr>
      </a:lvl2pPr>
      <a:lvl3pPr marL="914400" indent="-342900" algn="l" rtl="0" fontAlgn="base">
        <a:spcBef>
          <a:spcPct val="20000"/>
        </a:spcBef>
        <a:spcAft>
          <a:spcPct val="0"/>
        </a:spcAft>
        <a:buFont typeface="Wingdings" panose="05000000000000000000" pitchFamily="2" charset="2"/>
        <a:buChar char="§"/>
        <a:tabLst>
          <a:tab pos="401638" algn="l"/>
        </a:tabLst>
        <a:defRPr sz="2800">
          <a:solidFill>
            <a:srgbClr val="000066"/>
          </a:solidFill>
          <a:latin typeface="+mn-lt"/>
          <a:cs typeface="+mn-cs"/>
        </a:defRPr>
      </a:lvl3pPr>
      <a:lvl4pPr marL="1371600" indent="-342900" algn="l" rtl="0" fontAlgn="base">
        <a:spcBef>
          <a:spcPct val="20000"/>
        </a:spcBef>
        <a:spcAft>
          <a:spcPct val="0"/>
        </a:spcAft>
        <a:buFont typeface="Wingdings" panose="05000000000000000000" pitchFamily="2" charset="2"/>
        <a:buChar char="§"/>
        <a:tabLst>
          <a:tab pos="401638" algn="l"/>
        </a:tabLst>
        <a:defRPr sz="2800">
          <a:solidFill>
            <a:srgbClr val="000066"/>
          </a:solidFill>
          <a:latin typeface="+mn-lt"/>
          <a:cs typeface="+mn-cs"/>
        </a:defRPr>
      </a:lvl4pPr>
      <a:lvl5pPr marL="2174875" indent="-228600" algn="l" rtl="0" fontAlgn="base">
        <a:spcBef>
          <a:spcPct val="20000"/>
        </a:spcBef>
        <a:spcAft>
          <a:spcPct val="0"/>
        </a:spcAft>
        <a:buChar char="»"/>
        <a:tabLst>
          <a:tab pos="401638" algn="l"/>
        </a:tabLst>
        <a:defRPr sz="2000" b="1">
          <a:solidFill>
            <a:srgbClr val="000066"/>
          </a:solidFill>
          <a:latin typeface="+mn-lt"/>
          <a:cs typeface="+mn-cs"/>
        </a:defRPr>
      </a:lvl5pPr>
      <a:lvl6pPr marL="2632075" indent="-228600" algn="l" rtl="0" eaLnBrk="1" fontAlgn="base" hangingPunct="1">
        <a:spcBef>
          <a:spcPct val="20000"/>
        </a:spcBef>
        <a:spcAft>
          <a:spcPct val="0"/>
        </a:spcAft>
        <a:buChar char="»"/>
        <a:tabLst>
          <a:tab pos="401638" algn="l"/>
        </a:tabLst>
        <a:defRPr sz="2000" b="1">
          <a:solidFill>
            <a:srgbClr val="000066"/>
          </a:solidFill>
          <a:latin typeface="+mn-lt"/>
          <a:cs typeface="+mn-cs"/>
        </a:defRPr>
      </a:lvl6pPr>
      <a:lvl7pPr marL="3089275" indent="-228600" algn="l" rtl="0" eaLnBrk="1" fontAlgn="base" hangingPunct="1">
        <a:spcBef>
          <a:spcPct val="20000"/>
        </a:spcBef>
        <a:spcAft>
          <a:spcPct val="0"/>
        </a:spcAft>
        <a:buChar char="»"/>
        <a:tabLst>
          <a:tab pos="401638" algn="l"/>
        </a:tabLst>
        <a:defRPr sz="2000" b="1">
          <a:solidFill>
            <a:srgbClr val="000066"/>
          </a:solidFill>
          <a:latin typeface="+mn-lt"/>
          <a:cs typeface="+mn-cs"/>
        </a:defRPr>
      </a:lvl7pPr>
      <a:lvl8pPr marL="3546475" indent="-228600" algn="l" rtl="0" eaLnBrk="1" fontAlgn="base" hangingPunct="1">
        <a:spcBef>
          <a:spcPct val="20000"/>
        </a:spcBef>
        <a:spcAft>
          <a:spcPct val="0"/>
        </a:spcAft>
        <a:buChar char="»"/>
        <a:tabLst>
          <a:tab pos="401638" algn="l"/>
        </a:tabLst>
        <a:defRPr sz="2000" b="1">
          <a:solidFill>
            <a:srgbClr val="000066"/>
          </a:solidFill>
          <a:latin typeface="+mn-lt"/>
          <a:cs typeface="+mn-cs"/>
        </a:defRPr>
      </a:lvl8pPr>
      <a:lvl9pPr marL="4003675" indent="-228600" algn="l" rtl="0" eaLnBrk="1" fontAlgn="base" hangingPunct="1">
        <a:spcBef>
          <a:spcPct val="20000"/>
        </a:spcBef>
        <a:spcAft>
          <a:spcPct val="0"/>
        </a:spcAft>
        <a:buChar char="»"/>
        <a:tabLst>
          <a:tab pos="401638" algn="l"/>
        </a:tabLst>
        <a:defRPr sz="2000" b="1">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raining.fema.gov/IS/crslist.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spcBef>
                <a:spcPct val="100000"/>
              </a:spcBef>
              <a:buSzPct val="99000"/>
            </a:pPr>
            <a:r>
              <a:rPr lang="en-US" altLang="en-US"/>
              <a:t>Unit 5 Overview</a:t>
            </a:r>
          </a:p>
        </p:txBody>
      </p:sp>
      <p:sp>
        <p:nvSpPr>
          <p:cNvPr id="2" name="Content Placeholder 1"/>
          <p:cNvSpPr>
            <a:spLocks noGrp="1"/>
          </p:cNvSpPr>
          <p:nvPr>
            <p:ph idx="1"/>
          </p:nvPr>
        </p:nvSpPr>
        <p:spPr/>
        <p:txBody>
          <a:bodyPr>
            <a:normAutofit fontScale="70000" lnSpcReduction="20000"/>
          </a:bodyPr>
          <a:lstStyle/>
          <a:p>
            <a:pPr>
              <a:lnSpc>
                <a:spcPct val="120000"/>
              </a:lnSpc>
              <a:spcBef>
                <a:spcPct val="100000"/>
              </a:spcBef>
              <a:buSzPct val="99000"/>
            </a:pPr>
            <a:r>
              <a:rPr lang="en-US" kern="1200" dirty="0">
                <a:latin typeface="Arial" panose="020B0604020202020204" pitchFamily="34" charset="0"/>
                <a:cs typeface="Arial" panose="020B0604020202020204" pitchFamily="34" charset="0"/>
              </a:rPr>
              <a:t>In this unit, you will be given an opportunity to apply information presented in the previous units.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You will be given a scenario involving flooding and you will be asked to select which NIMS Management Characteristics are demonstrated throughout the scenario.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By the end of this unit, you should be able to: </a:t>
            </a:r>
            <a:endParaRPr lang="en-US" dirty="0"/>
          </a:p>
          <a:p>
            <a:pPr marL="254000" lvl="1" indent="-254000">
              <a:lnSpc>
                <a:spcPct val="120000"/>
              </a:lnSpc>
              <a:spcBef>
                <a:spcPct val="100000"/>
              </a:spcBef>
              <a:buSzPct val="99000"/>
            </a:pPr>
            <a:r>
              <a:rPr lang="en-US" kern="1200" dirty="0">
                <a:latin typeface="Arial" panose="020B0604020202020204" pitchFamily="34" charset="0"/>
                <a:cs typeface="Arial" panose="020B0604020202020204" pitchFamily="34" charset="0"/>
              </a:rPr>
              <a:t>Identify how the National Incident Management System (NIMS) Management Characteristics apply in specific roles.</a:t>
            </a:r>
            <a:endParaRPr lang="en-US" dirty="0"/>
          </a:p>
          <a:p>
            <a:pPr marL="254000" lvl="1" indent="-254000">
              <a:lnSpc>
                <a:spcPct val="120000"/>
              </a:lnSpc>
              <a:spcBef>
                <a:spcPct val="100000"/>
              </a:spcBef>
              <a:buSzPct val="99000"/>
            </a:pPr>
            <a:r>
              <a:rPr lang="en-US" kern="1200" dirty="0">
                <a:latin typeface="Arial" panose="020B0604020202020204" pitchFamily="34" charset="0"/>
                <a:cs typeface="Arial" panose="020B0604020202020204" pitchFamily="34" charset="0"/>
              </a:rPr>
              <a:t>Identify how the National Incident Management System (NIMS) Management Characteristics apply in specific situations. </a:t>
            </a:r>
            <a:endParaRPr lang="en-US"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a:t>
            </a:fld>
            <a:endParaRPr lang="en-US" altLang="en-US"/>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spcBef>
                <a:spcPct val="100000"/>
              </a:spcBef>
              <a:buSzPct val="99000"/>
            </a:pPr>
            <a:r>
              <a:rPr lang="en-US" altLang="en-US"/>
              <a:t>Unit 5 Summary</a:t>
            </a:r>
          </a:p>
        </p:txBody>
      </p:sp>
      <p:sp>
        <p:nvSpPr>
          <p:cNvPr id="2" name="Content Placeholder 1"/>
          <p:cNvSpPr>
            <a:spLocks noGrp="1"/>
          </p:cNvSpPr>
          <p:nvPr>
            <p:ph idx="1"/>
          </p:nvPr>
        </p:nvSpPr>
        <p:spPr/>
        <p:txBody>
          <a:bodyPr>
            <a:normAutofit fontScale="85000" lnSpcReduction="20000"/>
          </a:bodyPr>
          <a:lstStyle/>
          <a:p>
            <a:pPr>
              <a:lnSpc>
                <a:spcPct val="110000"/>
              </a:lnSpc>
              <a:spcBef>
                <a:spcPct val="100000"/>
              </a:spcBef>
              <a:buSzPct val="99000"/>
            </a:pPr>
            <a:r>
              <a:rPr lang="en-US" kern="1200">
                <a:latin typeface="Arial" panose="020B0604020202020204" pitchFamily="34" charset="0"/>
                <a:cs typeface="Arial" panose="020B0604020202020204" pitchFamily="34" charset="0"/>
              </a:rPr>
              <a:t>You have now completed Unit 5. </a:t>
            </a:r>
            <a:endParaRPr lang="en-US"/>
          </a:p>
          <a:p>
            <a:pPr>
              <a:lnSpc>
                <a:spcPct val="110000"/>
              </a:lnSpc>
              <a:spcBef>
                <a:spcPct val="100000"/>
              </a:spcBef>
              <a:buSzPct val="99000"/>
            </a:pPr>
            <a:r>
              <a:rPr lang="en-US" kern="1200">
                <a:latin typeface="Arial" panose="020B0604020202020204" pitchFamily="34" charset="0"/>
                <a:cs typeface="Arial" panose="020B0604020202020204" pitchFamily="34" charset="0"/>
              </a:rPr>
              <a:t>In this unit you have:</a:t>
            </a:r>
            <a:endParaRPr lang="en-US"/>
          </a:p>
          <a:p>
            <a:pPr marL="254000" lvl="1" indent="-254000">
              <a:lnSpc>
                <a:spcPct val="110000"/>
              </a:lnSpc>
              <a:spcBef>
                <a:spcPct val="100000"/>
              </a:spcBef>
              <a:buSzPct val="99000"/>
            </a:pPr>
            <a:r>
              <a:rPr lang="en-US" kern="1200">
                <a:latin typeface="Arial" panose="020B0604020202020204" pitchFamily="34" charset="0"/>
                <a:cs typeface="Arial" panose="020B0604020202020204" pitchFamily="34" charset="0"/>
              </a:rPr>
              <a:t>Identified how the National Incident Management System (NIMS) Management Characteristics apply in specific roles</a:t>
            </a:r>
            <a:endParaRPr lang="en-US"/>
          </a:p>
          <a:p>
            <a:pPr marL="254000" lvl="1" indent="-254000">
              <a:lnSpc>
                <a:spcPct val="110000"/>
              </a:lnSpc>
              <a:spcBef>
                <a:spcPct val="100000"/>
              </a:spcBef>
              <a:buSzPct val="99000"/>
            </a:pPr>
            <a:r>
              <a:rPr lang="en-US" kern="1200">
                <a:latin typeface="Arial" panose="020B0604020202020204" pitchFamily="34" charset="0"/>
                <a:cs typeface="Arial" panose="020B0604020202020204" pitchFamily="34" charset="0"/>
              </a:rPr>
              <a:t>Identified how the National Incident Management System (NIMS) Management Characteristics apply in specific situations</a:t>
            </a:r>
            <a:endParaRPr lang="en-US"/>
          </a:p>
          <a:p>
            <a:pPr>
              <a:lnSpc>
                <a:spcPct val="110000"/>
              </a:lnSpc>
              <a:spcBef>
                <a:spcPct val="100000"/>
              </a:spcBef>
              <a:buSzPct val="99000"/>
            </a:pPr>
            <a:r>
              <a:rPr lang="en-US" kern="1200">
                <a:latin typeface="Arial" panose="020B0604020202020204" pitchFamily="34" charset="0"/>
                <a:cs typeface="Arial" panose="020B0604020202020204" pitchFamily="34" charset="0"/>
              </a:rPr>
              <a:t> </a:t>
            </a:r>
            <a:endParaRPr lang="en-US"/>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10</a:t>
            </a:fld>
            <a:endParaRPr lang="en-US"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spcBef>
                <a:spcPct val="100000"/>
              </a:spcBef>
              <a:buSzPct val="99000"/>
            </a:pPr>
            <a:r>
              <a:rPr lang="en-US" altLang="en-US"/>
              <a:t>Course Summary</a:t>
            </a:r>
          </a:p>
        </p:txBody>
      </p:sp>
      <p:sp>
        <p:nvSpPr>
          <p:cNvPr id="2" name="Content Placeholder 1"/>
          <p:cNvSpPr>
            <a:spLocks noGrp="1"/>
          </p:cNvSpPr>
          <p:nvPr>
            <p:ph idx="1"/>
          </p:nvPr>
        </p:nvSpPr>
        <p:spPr/>
        <p:txBody>
          <a:bodyPr>
            <a:normAutofit/>
          </a:bodyPr>
          <a:lstStyle/>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You have now completed this course.</a:t>
            </a:r>
            <a:endParaRPr lang="en-US" sz="1600" dirty="0"/>
          </a:p>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You should now be able to:</a:t>
            </a:r>
            <a:endParaRPr lang="en-US" sz="1600" dirty="0"/>
          </a:p>
          <a:p>
            <a:pPr marL="254000" lvl="1" indent="-254000">
              <a:lnSpc>
                <a:spcPct val="120000"/>
              </a:lnSpc>
              <a:spcBef>
                <a:spcPct val="100000"/>
              </a:spcBef>
              <a:buSzPct val="99000"/>
            </a:pPr>
            <a:r>
              <a:rPr lang="en-US" sz="1600" kern="1200" dirty="0">
                <a:latin typeface="Arial" panose="020B0604020202020204" pitchFamily="34" charset="0"/>
                <a:cs typeface="Arial" panose="020B0604020202020204" pitchFamily="34" charset="0"/>
              </a:rPr>
              <a:t>Explain the principles and basic structure of the Incident Command System (ICS).</a:t>
            </a:r>
            <a:endParaRPr lang="en-US" sz="1600" dirty="0"/>
          </a:p>
          <a:p>
            <a:pPr marL="254000" lvl="1" indent="-254000">
              <a:lnSpc>
                <a:spcPct val="120000"/>
              </a:lnSpc>
              <a:spcBef>
                <a:spcPct val="100000"/>
              </a:spcBef>
              <a:buSzPct val="99000"/>
            </a:pPr>
            <a:r>
              <a:rPr lang="en-US" sz="1600" kern="1200" dirty="0">
                <a:latin typeface="Arial" panose="020B0604020202020204" pitchFamily="34" charset="0"/>
                <a:cs typeface="Arial" panose="020B0604020202020204" pitchFamily="34" charset="0"/>
              </a:rPr>
              <a:t>Describe the NIMS Management Characteristics that are the foundation of ICS.</a:t>
            </a:r>
            <a:endParaRPr lang="en-US" sz="1600" dirty="0"/>
          </a:p>
          <a:p>
            <a:pPr marL="254000" lvl="1" indent="-254000">
              <a:lnSpc>
                <a:spcPct val="120000"/>
              </a:lnSpc>
              <a:spcBef>
                <a:spcPct val="100000"/>
              </a:spcBef>
              <a:buSzPct val="99000"/>
            </a:pPr>
            <a:r>
              <a:rPr lang="en-US" sz="1600" kern="1200" dirty="0">
                <a:latin typeface="Arial" panose="020B0604020202020204" pitchFamily="34" charset="0"/>
                <a:cs typeface="Arial" panose="020B0604020202020204" pitchFamily="34" charset="0"/>
              </a:rPr>
              <a:t>Describe the ICS functional areas and the roles of the Incident Commander and Command Staff.</a:t>
            </a:r>
            <a:endParaRPr lang="en-US" sz="1600" dirty="0"/>
          </a:p>
          <a:p>
            <a:pPr marL="254000" lvl="1" indent="-254000">
              <a:lnSpc>
                <a:spcPct val="120000"/>
              </a:lnSpc>
              <a:spcBef>
                <a:spcPct val="100000"/>
              </a:spcBef>
              <a:buSzPct val="99000"/>
            </a:pPr>
            <a:r>
              <a:rPr lang="en-US" sz="1600" kern="1200" dirty="0">
                <a:latin typeface="Arial" panose="020B0604020202020204" pitchFamily="34" charset="0"/>
                <a:cs typeface="Arial" panose="020B0604020202020204" pitchFamily="34" charset="0"/>
              </a:rPr>
              <a:t>Describe the General Staff roles within ICS.</a:t>
            </a:r>
            <a:endParaRPr lang="en-US" sz="1600" dirty="0"/>
          </a:p>
          <a:p>
            <a:pPr marL="254000" lvl="1" indent="-254000">
              <a:lnSpc>
                <a:spcPct val="120000"/>
              </a:lnSpc>
              <a:spcBef>
                <a:spcPct val="100000"/>
              </a:spcBef>
              <a:buSzPct val="99000"/>
            </a:pPr>
            <a:r>
              <a:rPr lang="en-US" sz="1600" kern="1200" dirty="0">
                <a:latin typeface="Arial" panose="020B0604020202020204" pitchFamily="34" charset="0"/>
                <a:cs typeface="Arial" panose="020B0604020202020204" pitchFamily="34" charset="0"/>
              </a:rPr>
              <a:t>Identify how NIMS management characteristics apply to ICS for a variety of roles and discipline areas.</a:t>
            </a:r>
            <a:endParaRPr lang="en-US" sz="1600"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11</a:t>
            </a:fld>
            <a:endParaRPr lang="en-US" alt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spcBef>
                <a:spcPct val="100000"/>
              </a:spcBef>
              <a:buSzPct val="99000"/>
            </a:pPr>
            <a:r>
              <a:rPr lang="en-US" altLang="en-US"/>
              <a:t>IS-100.c Final Exam Instructions</a:t>
            </a:r>
          </a:p>
        </p:txBody>
      </p:sp>
      <p:sp>
        <p:nvSpPr>
          <p:cNvPr id="2" name="Content Placeholder 1"/>
          <p:cNvSpPr>
            <a:spLocks noGrp="1"/>
          </p:cNvSpPr>
          <p:nvPr>
            <p:ph idx="1"/>
          </p:nvPr>
        </p:nvSpPr>
        <p:spPr/>
        <p:txBody>
          <a:bodyPr>
            <a:noAutofit/>
          </a:bodyPr>
          <a:lstStyle/>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When the review is completed, follow these Final Exam instructions: </a:t>
            </a:r>
            <a:endParaRPr lang="en-US" sz="1600" dirty="0"/>
          </a:p>
          <a:p>
            <a:pPr marL="254000" lvl="1" indent="-254000">
              <a:lnSpc>
                <a:spcPct val="120000"/>
              </a:lnSpc>
              <a:spcBef>
                <a:spcPct val="100000"/>
              </a:spcBef>
              <a:buSzPct val="99000"/>
              <a:buFont typeface="Arial" panose="020B0604020202020204" pitchFamily="34" charset="0"/>
              <a:buAutoNum type="arabicPeriod"/>
            </a:pPr>
            <a:r>
              <a:rPr lang="en-US" sz="1600" kern="1200" dirty="0">
                <a:latin typeface="Arial" panose="020B0604020202020204" pitchFamily="34" charset="0"/>
                <a:cs typeface="Arial" panose="020B0604020202020204" pitchFamily="34" charset="0"/>
              </a:rPr>
              <a:t>Take a few moments to review your Student Manual and identify any questions. </a:t>
            </a:r>
            <a:endParaRPr lang="en-US" sz="1600" dirty="0"/>
          </a:p>
          <a:p>
            <a:pPr marL="254000" lvl="1" indent="-254000">
              <a:lnSpc>
                <a:spcPct val="120000"/>
              </a:lnSpc>
              <a:spcBef>
                <a:spcPct val="100000"/>
              </a:spcBef>
              <a:buSzPct val="99000"/>
              <a:buFont typeface="Arial" panose="020B0604020202020204" pitchFamily="34" charset="0"/>
              <a:buAutoNum type="arabicPeriod"/>
            </a:pPr>
            <a:r>
              <a:rPr lang="en-US" sz="1600" kern="1200" dirty="0">
                <a:latin typeface="Arial" panose="020B0604020202020204" pitchFamily="34" charset="0"/>
                <a:cs typeface="Arial" panose="020B0604020202020204" pitchFamily="34" charset="0"/>
              </a:rPr>
              <a:t>Make sure that you get all of your questions answered prior to beginning the final test. </a:t>
            </a:r>
            <a:endParaRPr lang="en-US" sz="1600" dirty="0"/>
          </a:p>
          <a:p>
            <a:pPr marL="254000" lvl="1" indent="-254000">
              <a:lnSpc>
                <a:spcPct val="120000"/>
              </a:lnSpc>
              <a:spcBef>
                <a:spcPct val="100000"/>
              </a:spcBef>
              <a:buSzPct val="99000"/>
              <a:buFont typeface="Arial" panose="020B0604020202020204" pitchFamily="34" charset="0"/>
              <a:buAutoNum type="arabicPeriod"/>
            </a:pPr>
            <a:r>
              <a:rPr lang="en-US" sz="1600" kern="1200" dirty="0">
                <a:latin typeface="Arial" panose="020B0604020202020204" pitchFamily="34" charset="0"/>
                <a:cs typeface="Arial" panose="020B0604020202020204" pitchFamily="34" charset="0"/>
              </a:rPr>
              <a:t>When taking the test online </a:t>
            </a:r>
            <a:endParaRPr lang="en-US" sz="1600" dirty="0"/>
          </a:p>
          <a:p>
            <a:pPr marL="1828800" lvl="2" indent="-228600">
              <a:lnSpc>
                <a:spcPct val="120000"/>
              </a:lnSpc>
              <a:spcBef>
                <a:spcPct val="100000"/>
              </a:spcBef>
              <a:buSzPct val="99000"/>
            </a:pPr>
            <a:r>
              <a:rPr lang="en-US" sz="1600" kern="1200" dirty="0">
                <a:latin typeface="Arial" panose="020B0604020202020204" pitchFamily="34" charset="0"/>
                <a:ea typeface="+mn-ea"/>
                <a:cs typeface="Arial" panose="020B0604020202020204" pitchFamily="34" charset="0"/>
              </a:rPr>
              <a:t>Go to </a:t>
            </a:r>
            <a:r>
              <a:rPr lang="en-US" sz="1600" kern="1200" dirty="0">
                <a:latin typeface="Arial" panose="020B0604020202020204" pitchFamily="34" charset="0"/>
                <a:ea typeface="+mn-ea"/>
                <a:cs typeface="Arial" panose="020B0604020202020204" pitchFamily="34" charset="0"/>
                <a:hlinkClick r:id="rId2"/>
              </a:rPr>
              <a:t>http://training.fema.gov/IS/crslist.asp</a:t>
            </a:r>
            <a:r>
              <a:rPr lang="en-US" sz="1600" kern="1200" dirty="0">
                <a:latin typeface="Arial" panose="020B0604020202020204" pitchFamily="34" charset="0"/>
                <a:ea typeface="+mn-ea"/>
                <a:cs typeface="Arial" panose="020B0604020202020204" pitchFamily="34" charset="0"/>
              </a:rPr>
              <a:t> </a:t>
            </a:r>
            <a:r>
              <a:rPr lang="en-US" sz="1600" kern="1200" dirty="0">
                <a:latin typeface="Arial" panose="020B0604020202020204" pitchFamily="34" charset="0"/>
                <a:cs typeface="Arial" panose="020B0604020202020204" pitchFamily="34" charset="0"/>
              </a:rPr>
              <a:t>and click on the link for IS-0100.c.</a:t>
            </a:r>
            <a:endParaRPr lang="en-US" sz="1600" dirty="0"/>
          </a:p>
          <a:p>
            <a:pPr marL="1828800" lvl="2" indent="-228600">
              <a:lnSpc>
                <a:spcPct val="120000"/>
              </a:lnSpc>
              <a:spcBef>
                <a:spcPct val="100000"/>
              </a:spcBef>
              <a:buSzPct val="99000"/>
            </a:pPr>
            <a:r>
              <a:rPr lang="en-US" sz="1600" kern="1200" dirty="0">
                <a:latin typeface="Arial" panose="020B0604020202020204" pitchFamily="34" charset="0"/>
                <a:cs typeface="Arial" panose="020B0604020202020204" pitchFamily="34" charset="0"/>
              </a:rPr>
              <a:t>Click on "Take Final Exam."</a:t>
            </a:r>
            <a:endParaRPr lang="en-US" sz="1600" dirty="0"/>
          </a:p>
          <a:p>
            <a:pPr marL="1828800" lvl="2" indent="-228600">
              <a:lnSpc>
                <a:spcPct val="120000"/>
              </a:lnSpc>
              <a:spcBef>
                <a:spcPct val="100000"/>
              </a:spcBef>
              <a:buSzPct val="99000"/>
            </a:pPr>
            <a:r>
              <a:rPr lang="en-US" sz="1600" kern="1200" dirty="0">
                <a:latin typeface="Arial" panose="020B0604020202020204" pitchFamily="34" charset="0"/>
                <a:cs typeface="Arial" panose="020B0604020202020204" pitchFamily="34" charset="0"/>
              </a:rPr>
              <a:t>Read each item carefully. </a:t>
            </a:r>
            <a:endParaRPr lang="en-US" sz="1600" dirty="0"/>
          </a:p>
          <a:p>
            <a:pPr marL="1828800" lvl="2" indent="-228600">
              <a:lnSpc>
                <a:spcPct val="120000"/>
              </a:lnSpc>
              <a:spcBef>
                <a:spcPct val="100000"/>
              </a:spcBef>
              <a:buSzPct val="99000"/>
            </a:pPr>
            <a:r>
              <a:rPr lang="en-US" sz="1600" kern="1200" dirty="0">
                <a:latin typeface="Arial" panose="020B0604020202020204" pitchFamily="34" charset="0"/>
                <a:cs typeface="Arial" panose="020B0604020202020204" pitchFamily="34" charset="0"/>
              </a:rPr>
              <a:t>Check your work before submitting your answers. </a:t>
            </a:r>
            <a:endParaRPr lang="en-US" sz="1600" dirty="0"/>
          </a:p>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 </a:t>
            </a:r>
            <a:endParaRPr lang="en-US" sz="1600"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12</a:t>
            </a:fld>
            <a:endParaRPr lang="en-US" altLang="en-US"/>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spcBef>
                <a:spcPct val="100000"/>
              </a:spcBef>
              <a:buSzPct val="99000"/>
            </a:pPr>
            <a:r>
              <a:rPr lang="en-US" altLang="en-US"/>
              <a:t>Certificate of Completion</a:t>
            </a:r>
          </a:p>
        </p:txBody>
      </p:sp>
      <p:sp>
        <p:nvSpPr>
          <p:cNvPr id="2" name="Content Placeholder 1"/>
          <p:cNvSpPr>
            <a:spLocks noGrp="1"/>
          </p:cNvSpPr>
          <p:nvPr>
            <p:ph idx="1"/>
          </p:nvPr>
        </p:nvSpPr>
        <p:spPr/>
        <p:txBody>
          <a:bodyPr>
            <a:normAutofit/>
          </a:bodyPr>
          <a:lstStyle/>
          <a:p>
            <a:pPr>
              <a:spcBef>
                <a:spcPct val="100000"/>
              </a:spcBef>
              <a:buSzPct val="99000"/>
            </a:pPr>
            <a:r>
              <a:rPr lang="en-US" kern="1200">
                <a:latin typeface="Arial" panose="020B0604020202020204" pitchFamily="34" charset="0"/>
                <a:cs typeface="Arial" panose="020B0604020202020204" pitchFamily="34" charset="0"/>
              </a:rPr>
              <a:t>To receive a certificate of completion, you must take the multiple-choice Final Exam and score at least 75 percent on the test. </a:t>
            </a:r>
            <a:endParaRPr lang="en-US"/>
          </a:p>
          <a:p>
            <a:pPr>
              <a:spcBef>
                <a:spcPct val="100000"/>
              </a:spcBef>
              <a:buSzPct val="99000"/>
            </a:pPr>
            <a:r>
              <a:rPr lang="en-US" kern="1200">
                <a:latin typeface="Arial" panose="020B0604020202020204" pitchFamily="34" charset="0"/>
                <a:cs typeface="Arial" panose="020B0604020202020204" pitchFamily="34" charset="0"/>
              </a:rPr>
              <a:t>Upon successful completion of the Final Exam, you will receive an e-mail message with a link to your electronic certification. </a:t>
            </a:r>
            <a:endParaRPr lang="en-US"/>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13</a:t>
            </a:fld>
            <a:endParaRPr lang="en-US" alt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spcBef>
                <a:spcPct val="100000"/>
              </a:spcBef>
              <a:buSzPct val="99000"/>
            </a:pPr>
            <a:r>
              <a:rPr lang="en-US" altLang="en-US"/>
              <a:t>Course Evaluation</a:t>
            </a:r>
          </a:p>
        </p:txBody>
      </p:sp>
      <p:sp>
        <p:nvSpPr>
          <p:cNvPr id="2" name="Content Placeholder 1"/>
          <p:cNvSpPr>
            <a:spLocks noGrp="1"/>
          </p:cNvSpPr>
          <p:nvPr>
            <p:ph idx="1"/>
          </p:nvPr>
        </p:nvSpPr>
        <p:spPr/>
        <p:txBody>
          <a:bodyPr>
            <a:normAutofit/>
          </a:bodyPr>
          <a:lstStyle/>
          <a:p>
            <a:pPr>
              <a:spcBef>
                <a:spcPct val="100000"/>
              </a:spcBef>
              <a:buSzPct val="99000"/>
            </a:pPr>
            <a:r>
              <a:rPr lang="en-US" kern="1200">
                <a:latin typeface="Arial" panose="020B0604020202020204" pitchFamily="34" charset="0"/>
                <a:cs typeface="Arial" panose="020B0604020202020204" pitchFamily="34" charset="0"/>
              </a:rPr>
              <a:t>Completing the course evaluation form is important. Your comments will be used to evaluate the effectiveness of this course and make changes for future versions. </a:t>
            </a:r>
            <a:endParaRPr lang="en-US"/>
          </a:p>
          <a:p>
            <a:pPr>
              <a:spcBef>
                <a:spcPct val="100000"/>
              </a:spcBef>
              <a:buSzPct val="99000"/>
            </a:pPr>
            <a:r>
              <a:rPr lang="en-US" kern="1200">
                <a:latin typeface="Arial" panose="020B0604020202020204" pitchFamily="34" charset="0"/>
                <a:cs typeface="Arial" panose="020B0604020202020204" pitchFamily="34" charset="0"/>
              </a:rPr>
              <a:t>Please use the course evaluation forms provided by the organization sponsoring the course. </a:t>
            </a:r>
            <a:endParaRPr lang="en-US"/>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14</a:t>
            </a:fld>
            <a:endParaRPr lang="en-US" altLang="en-US"/>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spcBef>
                <a:spcPct val="100000"/>
              </a:spcBef>
              <a:buSzPct val="99000"/>
            </a:pPr>
            <a:r>
              <a:rPr lang="en-US" altLang="en-US"/>
              <a:t>Emerald City Flood Scenario</a:t>
            </a:r>
          </a:p>
        </p:txBody>
      </p:sp>
      <p:sp>
        <p:nvSpPr>
          <p:cNvPr id="2" name="Content Placeholder 1"/>
          <p:cNvSpPr>
            <a:spLocks noGrp="1"/>
          </p:cNvSpPr>
          <p:nvPr>
            <p:ph idx="1"/>
          </p:nvPr>
        </p:nvSpPr>
        <p:spPr/>
        <p:txBody>
          <a:bodyPr>
            <a:normAutofit fontScale="55000" lnSpcReduction="20000"/>
          </a:bodyPr>
          <a:lstStyle/>
          <a:p>
            <a:pPr>
              <a:lnSpc>
                <a:spcPct val="120000"/>
              </a:lnSpc>
              <a:spcBef>
                <a:spcPct val="100000"/>
              </a:spcBef>
              <a:buSzPct val="99000"/>
            </a:pPr>
            <a:r>
              <a:rPr lang="en-US" kern="1200" dirty="0">
                <a:latin typeface="Arial" panose="020B0604020202020204" pitchFamily="34" charset="0"/>
                <a:cs typeface="Arial" panose="020B0604020202020204" pitchFamily="34" charset="0"/>
              </a:rPr>
              <a:t>Activity Purpose: To reinforce participants' understanding of NIMS Management Characteristics.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Instructions: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Working in groups, review the scenario presented in your Student Manual.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Use what you have learned in the course to answer the questions. Write your answers on chart paper.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Select a spokesperson and be prepared to discuss your answers to the questions.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Time: 10 minutes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Scenario: It has been raining heavily for the past seven days in Emerald City. The Emerald City and Liberty County Emergency Management offices are preparing for a response to a possible flood situation. Residents are starting to ask questions about the rising river and lake levels, and are wondering if they will need to leave their homes. </a:t>
            </a:r>
            <a:endParaRPr lang="en-US"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2</a:t>
            </a:fld>
            <a:endParaRPr lang="en-US" altLang="en-US"/>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spcBef>
                <a:spcPct val="100000"/>
              </a:spcBef>
              <a:buSzPct val="99000"/>
            </a:pPr>
            <a:r>
              <a:rPr lang="en-US" altLang="en-US" sz="3600" dirty="0"/>
              <a:t>Emerald City Flood Scenario: Update 1</a:t>
            </a:r>
          </a:p>
        </p:txBody>
      </p:sp>
      <p:sp>
        <p:nvSpPr>
          <p:cNvPr id="2" name="Content Placeholder 1"/>
          <p:cNvSpPr>
            <a:spLocks noGrp="1"/>
          </p:cNvSpPr>
          <p:nvPr>
            <p:ph idx="1"/>
          </p:nvPr>
        </p:nvSpPr>
        <p:spPr/>
        <p:txBody>
          <a:bodyPr>
            <a:normAutofit fontScale="55000" lnSpcReduction="20000"/>
          </a:bodyPr>
          <a:lstStyle/>
          <a:p>
            <a:pPr>
              <a:lnSpc>
                <a:spcPct val="120000"/>
              </a:lnSpc>
              <a:spcBef>
                <a:spcPct val="100000"/>
              </a:spcBef>
              <a:buSzPct val="99000"/>
            </a:pPr>
            <a:r>
              <a:rPr lang="en-US" kern="1200" dirty="0">
                <a:latin typeface="Arial" panose="020B0604020202020204" pitchFamily="34" charset="0"/>
                <a:cs typeface="Arial" panose="020B0604020202020204" pitchFamily="34" charset="0"/>
              </a:rPr>
              <a:t>Instructions: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Working in groups, review the scenario presented in your Student Manual.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Use what you have learned in the course to answer the questions. Write your answers on chart paper. </a:t>
            </a:r>
            <a:endParaRPr lang="en-US" dirty="0"/>
          </a:p>
          <a:p>
            <a:pPr marL="254000" lvl="1" indent="-254000">
              <a:lnSpc>
                <a:spcPct val="120000"/>
              </a:lnSpc>
              <a:spcBef>
                <a:spcPct val="100000"/>
              </a:spcBef>
              <a:buSzPct val="99000"/>
              <a:buFont typeface="Arial" panose="020B0604020202020204" pitchFamily="34" charset="0"/>
              <a:buAutoNum type="arabicPeriod"/>
            </a:pPr>
            <a:r>
              <a:rPr lang="en-US" kern="1200" dirty="0">
                <a:latin typeface="Arial" panose="020B0604020202020204" pitchFamily="34" charset="0"/>
                <a:cs typeface="Arial" panose="020B0604020202020204" pitchFamily="34" charset="0"/>
              </a:rPr>
              <a:t>Select a spokesperson and be prepared to discuss your answers to the questions.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Time: 10 minutes </a:t>
            </a:r>
            <a:endParaRPr lang="en-US" dirty="0"/>
          </a:p>
          <a:p>
            <a:pPr>
              <a:lnSpc>
                <a:spcPct val="120000"/>
              </a:lnSpc>
              <a:spcBef>
                <a:spcPct val="100000"/>
              </a:spcBef>
              <a:buSzPct val="99000"/>
            </a:pPr>
            <a:r>
              <a:rPr lang="en-US" b="1" u="sng" kern="1200" dirty="0">
                <a:latin typeface="Arial" panose="020B0604020202020204" pitchFamily="34" charset="0"/>
                <a:cs typeface="Arial" panose="020B0604020202020204" pitchFamily="34" charset="0"/>
              </a:rPr>
              <a:t>Scenario Update 1:</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Raining has continued for three more days and the flooding is expected to reach its highest point today. The flooding has caused residents to evacuate their homes in anticipation of rising floodwaters. Basement flooding to the first-floor level is anticipated.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The local Nursing Home is assessing the situation to determine if an evacuation of residents is necessary.</a:t>
            </a:r>
            <a:endParaRPr lang="en-US"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3</a:t>
            </a:fld>
            <a:endParaRPr lang="en-US" alt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spcBef>
                <a:spcPct val="100000"/>
              </a:spcBef>
              <a:buSzPct val="99000"/>
            </a:pPr>
            <a:r>
              <a:rPr lang="en-US" altLang="en-US" sz="3600" dirty="0"/>
              <a:t>Emerald City Flood Scenario: Update 1 (Continued)</a:t>
            </a:r>
          </a:p>
        </p:txBody>
      </p:sp>
      <p:sp>
        <p:nvSpPr>
          <p:cNvPr id="2" name="Content Placeholder 1"/>
          <p:cNvSpPr>
            <a:spLocks noGrp="1"/>
          </p:cNvSpPr>
          <p:nvPr>
            <p:ph sz="quarter" idx="13"/>
          </p:nvPr>
        </p:nvSpPr>
        <p:spPr>
          <a:xfrm>
            <a:off x="457200" y="1038777"/>
            <a:ext cx="4692438" cy="4492625"/>
          </a:xfrm>
        </p:spPr>
        <p:txBody>
          <a:bodyPr>
            <a:noAutofit/>
          </a:bodyPr>
          <a:lstStyle/>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The Liaison Officer, with the support of the Public Information Officer, is in contact with business owners to determine if any of their stored chemicals will be affected by the flooding, causing possible contamination downstream. </a:t>
            </a:r>
            <a:endParaRPr lang="en-US" sz="1400" dirty="0">
              <a:effectLst/>
            </a:endParaRPr>
          </a:p>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Based upon previous floods, it is a high priority to establish shelters for evacuees early on. The Emergency Operation Plan pre-identified the following shelters: Lawrence College Auditorium and Lafayette Middle School. </a:t>
            </a:r>
            <a:endParaRPr lang="en-US" sz="1400" dirty="0">
              <a:effectLst/>
            </a:endParaRPr>
          </a:p>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Due to the complexity of the incident, the Incident Commander has expanded the Operations Section to include an Evacuation Group. The Evacuation Group Supervisor immediately contacts the Lawrence College President and the Lafayette Middle School Principal to begin the process of establishing shelters in those facilities.</a:t>
            </a:r>
            <a:endParaRPr lang="en-US" sz="1400" dirty="0"/>
          </a:p>
        </p:txBody>
      </p:sp>
      <p:pic>
        <p:nvPicPr>
          <p:cNvPr id="4" name="Content Placeholder 3" descr="An emergency shelter in a school auditorium/gymnasium"/>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149638" y="1393545"/>
            <a:ext cx="3038899" cy="4010585"/>
          </a:xfrm>
        </p:spPr>
      </p:pic>
      <p:sp>
        <p:nvSpPr>
          <p:cNvPr id="5" name="Slide Number Placeholder 4"/>
          <p:cNvSpPr>
            <a:spLocks noGrp="1"/>
          </p:cNvSpPr>
          <p:nvPr>
            <p:ph type="sldNum" sz="quarter" idx="17"/>
          </p:nvPr>
        </p:nvSpPr>
        <p:spPr/>
        <p:txBody>
          <a:bodyPr/>
          <a:lstStyle/>
          <a:p>
            <a:pPr>
              <a:spcBef>
                <a:spcPct val="100000"/>
              </a:spcBef>
              <a:buSzPct val="99000"/>
            </a:pPr>
            <a:fld id="{D9406C09-36A6-46FD-8B49-E7A3C67F837B}" type="slidenum">
              <a:rPr lang="en-US" altLang="en-US" smtClean="0"/>
              <a:pPr>
                <a:spcBef>
                  <a:spcPct val="100000"/>
                </a:spcBef>
                <a:buSzPct val="99000"/>
              </a:pPr>
              <a:t>4</a:t>
            </a:fld>
            <a:endParaRPr lang="en-US" alt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spcBef>
                <a:spcPct val="100000"/>
              </a:spcBef>
              <a:buSzPct val="99000"/>
            </a:pPr>
            <a:r>
              <a:rPr lang="en-US" altLang="en-US" sz="3600" dirty="0"/>
              <a:t>Emerald City Flood Scenario: Update 2</a:t>
            </a:r>
          </a:p>
        </p:txBody>
      </p:sp>
      <p:sp>
        <p:nvSpPr>
          <p:cNvPr id="2" name="Content Placeholder 1"/>
          <p:cNvSpPr>
            <a:spLocks noGrp="1"/>
          </p:cNvSpPr>
          <p:nvPr>
            <p:ph sz="quarter" idx="13"/>
          </p:nvPr>
        </p:nvSpPr>
        <p:spPr/>
        <p:txBody>
          <a:bodyPr>
            <a:noAutofit/>
          </a:bodyPr>
          <a:lstStyle/>
          <a:p>
            <a:pPr>
              <a:lnSpc>
                <a:spcPct val="120000"/>
              </a:lnSpc>
              <a:spcBef>
                <a:spcPct val="100000"/>
              </a:spcBef>
              <a:buSzPct val="99000"/>
            </a:pPr>
            <a:r>
              <a:rPr lang="en-US" sz="1200" kern="1200" dirty="0">
                <a:latin typeface="Arial" panose="020B0604020202020204" pitchFamily="34" charset="0"/>
                <a:cs typeface="Arial" panose="020B0604020202020204" pitchFamily="34" charset="0"/>
              </a:rPr>
              <a:t>Instructions: </a:t>
            </a:r>
            <a:endParaRPr lang="en-US" sz="1200" dirty="0">
              <a:effectLst/>
            </a:endParaRPr>
          </a:p>
          <a:p>
            <a:pPr marL="254000" lvl="1" indent="-254000">
              <a:lnSpc>
                <a:spcPct val="120000"/>
              </a:lnSpc>
              <a:spcBef>
                <a:spcPct val="100000"/>
              </a:spcBef>
              <a:buSzPct val="99000"/>
              <a:buFont typeface="Arial" panose="020B0604020202020204" pitchFamily="34" charset="0"/>
              <a:buAutoNum type="arabicPeriod"/>
            </a:pPr>
            <a:r>
              <a:rPr lang="en-US" sz="1200" kern="1200" dirty="0">
                <a:latin typeface="Arial" panose="020B0604020202020204" pitchFamily="34" charset="0"/>
                <a:cs typeface="Arial" panose="020B0604020202020204" pitchFamily="34" charset="0"/>
              </a:rPr>
              <a:t>Working in groups, review the scenario presented in your Student Manual.</a:t>
            </a:r>
            <a:endParaRPr lang="en-US" sz="1200" dirty="0"/>
          </a:p>
          <a:p>
            <a:pPr marL="254000" lvl="1" indent="-254000">
              <a:lnSpc>
                <a:spcPct val="120000"/>
              </a:lnSpc>
              <a:spcBef>
                <a:spcPct val="100000"/>
              </a:spcBef>
              <a:buSzPct val="99000"/>
              <a:buFont typeface="Arial" panose="020B0604020202020204" pitchFamily="34" charset="0"/>
              <a:buAutoNum type="arabicPeriod"/>
            </a:pPr>
            <a:r>
              <a:rPr lang="en-US" sz="1200" kern="1200" dirty="0">
                <a:latin typeface="Arial" panose="020B0604020202020204" pitchFamily="34" charset="0"/>
                <a:cs typeface="Arial" panose="020B0604020202020204" pitchFamily="34" charset="0"/>
              </a:rPr>
              <a:t>Use what you have learned in the course to answer the questions. Write your answers on chart paper. </a:t>
            </a:r>
            <a:endParaRPr lang="en-US" sz="1200" dirty="0"/>
          </a:p>
          <a:p>
            <a:pPr marL="254000" lvl="1" indent="-254000">
              <a:lnSpc>
                <a:spcPct val="120000"/>
              </a:lnSpc>
              <a:spcBef>
                <a:spcPct val="100000"/>
              </a:spcBef>
              <a:buSzPct val="99000"/>
              <a:buFont typeface="Arial" panose="020B0604020202020204" pitchFamily="34" charset="0"/>
              <a:buAutoNum type="arabicPeriod"/>
            </a:pPr>
            <a:r>
              <a:rPr lang="en-US" sz="1200" kern="1200" dirty="0">
                <a:latin typeface="Arial" panose="020B0604020202020204" pitchFamily="34" charset="0"/>
                <a:cs typeface="Arial" panose="020B0604020202020204" pitchFamily="34" charset="0"/>
              </a:rPr>
              <a:t>Select a spokesperson and be prepared to discuss your answers to the questions. </a:t>
            </a:r>
            <a:endParaRPr lang="en-US" sz="1200" dirty="0">
              <a:effectLst/>
            </a:endParaRPr>
          </a:p>
          <a:p>
            <a:pPr>
              <a:lnSpc>
                <a:spcPct val="120000"/>
              </a:lnSpc>
              <a:spcBef>
                <a:spcPct val="100000"/>
              </a:spcBef>
              <a:buSzPct val="99000"/>
            </a:pPr>
            <a:r>
              <a:rPr lang="en-US" sz="1200" kern="1200" dirty="0">
                <a:latin typeface="Arial" panose="020B0604020202020204" pitchFamily="34" charset="0"/>
                <a:cs typeface="Arial" panose="020B0604020202020204" pitchFamily="34" charset="0"/>
              </a:rPr>
              <a:t>Time: 10 minutes</a:t>
            </a:r>
            <a:endParaRPr lang="en-US" sz="1200" dirty="0">
              <a:effectLst/>
            </a:endParaRPr>
          </a:p>
          <a:p>
            <a:pPr>
              <a:lnSpc>
                <a:spcPct val="120000"/>
              </a:lnSpc>
              <a:spcBef>
                <a:spcPct val="100000"/>
              </a:spcBef>
              <a:buSzPct val="99000"/>
            </a:pPr>
            <a:r>
              <a:rPr lang="en-US" sz="1200" b="1" u="sng" kern="1200" dirty="0">
                <a:latin typeface="Arial" panose="020B0604020202020204" pitchFamily="34" charset="0"/>
                <a:cs typeface="Arial" panose="020B0604020202020204" pitchFamily="34" charset="0"/>
              </a:rPr>
              <a:t>Scenario Update 2:</a:t>
            </a:r>
            <a:endParaRPr lang="en-US" sz="1200" dirty="0">
              <a:effectLst/>
            </a:endParaRPr>
          </a:p>
          <a:p>
            <a:pPr>
              <a:lnSpc>
                <a:spcPct val="120000"/>
              </a:lnSpc>
              <a:spcBef>
                <a:spcPct val="100000"/>
              </a:spcBef>
              <a:buSzPct val="99000"/>
            </a:pPr>
            <a:r>
              <a:rPr lang="en-US" sz="1200" kern="1200" dirty="0">
                <a:latin typeface="Arial" panose="020B0604020202020204" pitchFamily="34" charset="0"/>
                <a:cs typeface="Arial" panose="020B0604020202020204" pitchFamily="34" charset="0"/>
              </a:rPr>
              <a:t>The Evacuation Group is reporting that homeowners are beginning to move their families out of the area. The American Red Cross has opened two shelters, one at the Lawrence College Auditorium and one at the Lafayette Middle School. </a:t>
            </a:r>
            <a:endParaRPr lang="en-US" sz="1200" dirty="0"/>
          </a:p>
        </p:txBody>
      </p:sp>
      <p:pic>
        <p:nvPicPr>
          <p:cNvPr id="4" name="Content Placeholder 3" descr="A set of four photos Photo 1: (Top left) floodwaters rushing down a city street.  Photo 2: (top right) rising water over city street that is calm.  Photo 3: (bottom left) floodwaters up to the bottom of a bridge with several houses sliding into the river bank.  Photo 4: (bottom right) flood waters up to the bottom of a billboard sign showing floating debris."/>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651375" y="2100776"/>
            <a:ext cx="4035425" cy="2596123"/>
          </a:xfrm>
        </p:spPr>
      </p:pic>
      <p:sp>
        <p:nvSpPr>
          <p:cNvPr id="5" name="Slide Number Placeholder 4"/>
          <p:cNvSpPr>
            <a:spLocks noGrp="1"/>
          </p:cNvSpPr>
          <p:nvPr>
            <p:ph type="sldNum" sz="quarter" idx="17"/>
          </p:nvPr>
        </p:nvSpPr>
        <p:spPr/>
        <p:txBody>
          <a:bodyPr/>
          <a:lstStyle/>
          <a:p>
            <a:pPr>
              <a:spcBef>
                <a:spcPct val="100000"/>
              </a:spcBef>
              <a:buSzPct val="99000"/>
            </a:pPr>
            <a:fld id="{D9406C09-36A6-46FD-8B49-E7A3C67F837B}" type="slidenum">
              <a:rPr lang="en-US" altLang="en-US" smtClean="0"/>
              <a:pPr>
                <a:spcBef>
                  <a:spcPct val="100000"/>
                </a:spcBef>
                <a:buSzPct val="99000"/>
              </a:pPr>
              <a:t>5</a:t>
            </a:fld>
            <a:endParaRPr lang="en-US" alt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spcBef>
                <a:spcPct val="100000"/>
              </a:spcBef>
              <a:buSzPct val="99000"/>
            </a:pPr>
            <a:r>
              <a:rPr lang="en-US" altLang="en-US" sz="3600" dirty="0"/>
              <a:t>Emerald City Flood Scenario: Update 2 (Continued)</a:t>
            </a:r>
          </a:p>
        </p:txBody>
      </p:sp>
      <p:sp>
        <p:nvSpPr>
          <p:cNvPr id="2" name="Content Placeholder 1"/>
          <p:cNvSpPr>
            <a:spLocks noGrp="1"/>
          </p:cNvSpPr>
          <p:nvPr>
            <p:ph idx="1"/>
          </p:nvPr>
        </p:nvSpPr>
        <p:spPr/>
        <p:txBody>
          <a:bodyPr>
            <a:normAutofit/>
          </a:bodyPr>
          <a:lstStyle/>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The Nursing Home is attempting to move 55 patients from their skilled nursing care facility and is asking for assistance from Emergency Medical Services, the Fire Department, and the School Bus Company. </a:t>
            </a:r>
            <a:endParaRPr lang="en-US" sz="1600" dirty="0"/>
          </a:p>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Acme Chemical is reporting first-floor flooding of their chemical processing plant. They are not reporting any chemical release but are closely monitoring their facility. </a:t>
            </a:r>
            <a:endParaRPr lang="en-US" sz="1600" dirty="0"/>
          </a:p>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Calls are coming into the Emergency Operations Center from concerned citizens wondering about the safety of the municipal drinking water. Additional concerns about the wellbeing of waterfowl and fish in the river and lake are being voiced because tourism, fishing, and hunting are a major part of the economy in the area. </a:t>
            </a:r>
            <a:endParaRPr lang="en-US" sz="1600" dirty="0"/>
          </a:p>
          <a:p>
            <a:pPr>
              <a:lnSpc>
                <a:spcPct val="120000"/>
              </a:lnSpc>
              <a:spcBef>
                <a:spcPct val="100000"/>
              </a:spcBef>
              <a:buSzPct val="99000"/>
            </a:pPr>
            <a:r>
              <a:rPr lang="en-US" sz="1600" kern="1200" dirty="0">
                <a:latin typeface="Arial" panose="020B0604020202020204" pitchFamily="34" charset="0"/>
                <a:cs typeface="Arial" panose="020B0604020202020204" pitchFamily="34" charset="0"/>
              </a:rPr>
              <a:t>Additional resources are needed for evacuation, sheltering, sandbagging, water level and chemical monitoring, traffic control, and scene security at other Incident Command Posts. Several media helicopters have arrived in the area to film the ongoing operations. </a:t>
            </a:r>
            <a:endParaRPr lang="en-US" sz="1600"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6</a:t>
            </a:fld>
            <a:endParaRPr lang="en-US"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spcBef>
                <a:spcPct val="100000"/>
              </a:spcBef>
              <a:buSzPct val="99000"/>
            </a:pPr>
            <a:r>
              <a:rPr lang="en-US" altLang="en-US" sz="3600" dirty="0"/>
              <a:t>Emerald City Flood Scenario: Update 3</a:t>
            </a:r>
          </a:p>
        </p:txBody>
      </p:sp>
      <p:sp>
        <p:nvSpPr>
          <p:cNvPr id="2" name="Content Placeholder 1"/>
          <p:cNvSpPr>
            <a:spLocks noGrp="1"/>
          </p:cNvSpPr>
          <p:nvPr>
            <p:ph sz="quarter" idx="13"/>
          </p:nvPr>
        </p:nvSpPr>
        <p:spPr/>
        <p:txBody>
          <a:bodyPr>
            <a:noAutofit/>
          </a:bodyPr>
          <a:lstStyle/>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The nursing homes emergency plan calls for relocating residents with acute medical care needs to the Community Hospital. Residents without acute medical needs will be sheltered. </a:t>
            </a:r>
            <a:endParaRPr lang="en-US" sz="1400" dirty="0">
              <a:effectLst/>
            </a:endParaRPr>
          </a:p>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The American Red Cross, in collaboration with the Salvation Army, are managing the shelters and providing food for displaced residents. </a:t>
            </a:r>
            <a:endParaRPr lang="en-US" sz="1400" dirty="0">
              <a:effectLst/>
            </a:endParaRPr>
          </a:p>
          <a:p>
            <a:pPr>
              <a:lnSpc>
                <a:spcPct val="120000"/>
              </a:lnSpc>
              <a:spcBef>
                <a:spcPts val="1200"/>
              </a:spcBef>
              <a:buSzPct val="99000"/>
            </a:pPr>
            <a:r>
              <a:rPr lang="en-US" sz="1400" kern="1200" dirty="0">
                <a:latin typeface="Arial" panose="020B0604020202020204" pitchFamily="34" charset="0"/>
                <a:cs typeface="Arial" panose="020B0604020202020204" pitchFamily="34" charset="0"/>
              </a:rPr>
              <a:t>The Public Works Department and the Health Department are monitoring the water intake at the Water Treatment Plant for signs of chemical contamination. Public Works crews are placing sandbags to protect the Water Treatment Plant. </a:t>
            </a:r>
            <a:endParaRPr lang="en-US" sz="1400" dirty="0"/>
          </a:p>
        </p:txBody>
      </p:sp>
      <p:pic>
        <p:nvPicPr>
          <p:cNvPr id="4" name="Content Placeholder 3" descr="A set of four photos Photo 1: (far left) flooded house. Photo 2: (second from left) shelter in gymnasium with people on cots. Photo 3: (second from right) house with large porch. Photo 4: (far right) family with baby."/>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62131" y="3471863"/>
            <a:ext cx="7419738" cy="2173287"/>
          </a:xfrm>
        </p:spPr>
      </p:pic>
      <p:sp>
        <p:nvSpPr>
          <p:cNvPr id="5" name="Slide Number Placeholder 4"/>
          <p:cNvSpPr>
            <a:spLocks noGrp="1"/>
          </p:cNvSpPr>
          <p:nvPr>
            <p:ph type="sldNum" sz="quarter" idx="17"/>
          </p:nvPr>
        </p:nvSpPr>
        <p:spPr/>
        <p:txBody>
          <a:bodyPr/>
          <a:lstStyle/>
          <a:p>
            <a:pPr>
              <a:spcBef>
                <a:spcPct val="100000"/>
              </a:spcBef>
              <a:buSzPct val="99000"/>
            </a:pPr>
            <a:fld id="{4F64057C-B89D-4F95-910C-C4B431169C83}" type="slidenum">
              <a:rPr lang="en-US" altLang="en-US" smtClean="0"/>
              <a:pPr>
                <a:spcBef>
                  <a:spcPct val="100000"/>
                </a:spcBef>
                <a:buSzPct val="99000"/>
              </a:pPr>
              <a:t>7</a:t>
            </a:fld>
            <a:endParaRPr lang="en-US" alt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spcBef>
                <a:spcPct val="100000"/>
              </a:spcBef>
              <a:buSzPct val="99000"/>
            </a:pPr>
            <a:r>
              <a:rPr lang="en-US" altLang="en-US" sz="3600" dirty="0"/>
              <a:t>Emerald City Flood Scenario: Update 4</a:t>
            </a:r>
          </a:p>
        </p:txBody>
      </p:sp>
      <p:sp>
        <p:nvSpPr>
          <p:cNvPr id="2" name="Content Placeholder 1"/>
          <p:cNvSpPr>
            <a:spLocks noGrp="1"/>
          </p:cNvSpPr>
          <p:nvPr>
            <p:ph idx="1"/>
          </p:nvPr>
        </p:nvSpPr>
        <p:spPr/>
        <p:txBody>
          <a:bodyPr>
            <a:normAutofit fontScale="62500" lnSpcReduction="20000"/>
          </a:bodyPr>
          <a:lstStyle/>
          <a:p>
            <a:pPr>
              <a:lnSpc>
                <a:spcPct val="120000"/>
              </a:lnSpc>
              <a:spcBef>
                <a:spcPct val="100000"/>
              </a:spcBef>
              <a:buSzPct val="99000"/>
            </a:pPr>
            <a:r>
              <a:rPr lang="en-US" kern="1200">
                <a:latin typeface="Arial" panose="020B0604020202020204" pitchFamily="34" charset="0"/>
                <a:cs typeface="Arial" panose="020B0604020202020204" pitchFamily="34" charset="0"/>
              </a:rPr>
              <a:t>The river levels have steadily receded and residential property owners are anxious and attempting to return to their properties. Public Utility Crews are assisting City Building Inspection crews in the inspection of evacuated homes for safety and structural integrity before allowing residents to move back in. Drinking water qualities are being monitored and cleanup and damage assessment activities are beginning. </a:t>
            </a:r>
            <a:endParaRPr lang="en-US"/>
          </a:p>
          <a:p>
            <a:pPr>
              <a:lnSpc>
                <a:spcPct val="120000"/>
              </a:lnSpc>
              <a:spcBef>
                <a:spcPct val="100000"/>
              </a:spcBef>
              <a:buSzPct val="99000"/>
            </a:pPr>
            <a:r>
              <a:rPr lang="en-US" kern="1200">
                <a:latin typeface="Arial" panose="020B0604020202020204" pitchFamily="34" charset="0"/>
                <a:cs typeface="Arial" panose="020B0604020202020204" pitchFamily="34" charset="0"/>
              </a:rPr>
              <a:t>The American Red Cross and Salvation Army report that most evacuees have found longer-term temporary housing. Very few evacuees remain in their shelters, and shelters are anticipated to be closing soon. </a:t>
            </a:r>
            <a:endParaRPr lang="en-US"/>
          </a:p>
          <a:p>
            <a:pPr>
              <a:lnSpc>
                <a:spcPct val="120000"/>
              </a:lnSpc>
              <a:spcBef>
                <a:spcPct val="100000"/>
              </a:spcBef>
              <a:buSzPct val="99000"/>
            </a:pPr>
            <a:r>
              <a:rPr lang="en-US" kern="1200">
                <a:latin typeface="Arial" panose="020B0604020202020204" pitchFamily="34" charset="0"/>
                <a:cs typeface="Arial" panose="020B0604020202020204" pitchFamily="34" charset="0"/>
              </a:rPr>
              <a:t>Emerald City Health Department personnel, along with representatives from the County and the State Health Departments, are monitoring the water intakes and the city drinking water for any signs of contamination. Nothing significant has been detected so far. The County Health Department is also monitoring private wells as requested by the landowners. </a:t>
            </a:r>
            <a:endParaRPr lang="en-US"/>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8</a:t>
            </a:fld>
            <a:endParaRPr lang="en-US" alt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spcBef>
                <a:spcPct val="100000"/>
              </a:spcBef>
              <a:buSzPct val="99000"/>
            </a:pPr>
            <a:r>
              <a:rPr lang="en-US" altLang="en-US" sz="3600" dirty="0"/>
              <a:t>Emerald City Flood Scenario: Update 4 (Continued)</a:t>
            </a:r>
          </a:p>
        </p:txBody>
      </p:sp>
      <p:sp>
        <p:nvSpPr>
          <p:cNvPr id="2" name="Content Placeholder 1"/>
          <p:cNvSpPr>
            <a:spLocks noGrp="1"/>
          </p:cNvSpPr>
          <p:nvPr>
            <p:ph idx="1"/>
          </p:nvPr>
        </p:nvSpPr>
        <p:spPr/>
        <p:txBody>
          <a:bodyPr>
            <a:normAutofit fontScale="62500" lnSpcReduction="20000"/>
          </a:bodyPr>
          <a:lstStyle/>
          <a:p>
            <a:pPr>
              <a:lnSpc>
                <a:spcPct val="120000"/>
              </a:lnSpc>
              <a:spcBef>
                <a:spcPct val="100000"/>
              </a:spcBef>
              <a:buSzPct val="99000"/>
            </a:pPr>
            <a:r>
              <a:rPr lang="en-US" kern="1200" dirty="0">
                <a:latin typeface="Arial" panose="020B0604020202020204" pitchFamily="34" charset="0"/>
                <a:cs typeface="Arial" panose="020B0604020202020204" pitchFamily="34" charset="0"/>
              </a:rPr>
              <a:t>The Nursing Home reports that water has receded from their building and that they are beginning cleanup procedures. They expect to finish their cleanup, including mandatory inspections by the State Health Department, within a week.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Because the activities are shifting from response to recovery, the mayor of Emerald City has asked the Incident Commander to prepare to demobilize and transfer command of the incident to a Unified Command consisting of Emergency Management, the Emerald City Health Department, and the Emerald City Department of Public Works. </a:t>
            </a:r>
            <a:endParaRPr lang="en-US" dirty="0"/>
          </a:p>
          <a:p>
            <a:pPr>
              <a:lnSpc>
                <a:spcPct val="120000"/>
              </a:lnSpc>
              <a:spcBef>
                <a:spcPct val="100000"/>
              </a:spcBef>
              <a:buSzPct val="99000"/>
            </a:pPr>
            <a:r>
              <a:rPr lang="en-US" kern="1200" dirty="0">
                <a:latin typeface="Arial" panose="020B0604020202020204" pitchFamily="34" charset="0"/>
                <a:cs typeface="Arial" panose="020B0604020202020204" pitchFamily="34" charset="0"/>
              </a:rPr>
              <a:t>The newly formed Unified Command will focus on restoring essential services, providing a safe re-entry for displaced residents, and completing a thorough damage assessment. The transfer of command will take place at the end of the next operational period.</a:t>
            </a:r>
            <a:endParaRPr lang="en-US" dirty="0"/>
          </a:p>
        </p:txBody>
      </p:sp>
      <p:sp>
        <p:nvSpPr>
          <p:cNvPr id="3" name="Slide Number Placeholder 2"/>
          <p:cNvSpPr>
            <a:spLocks noGrp="1"/>
          </p:cNvSpPr>
          <p:nvPr>
            <p:ph type="sldNum" sz="quarter" idx="11"/>
          </p:nvPr>
        </p:nvSpPr>
        <p:spPr/>
        <p:txBody>
          <a:bodyPr/>
          <a:lstStyle/>
          <a:p>
            <a:pPr>
              <a:spcBef>
                <a:spcPct val="100000"/>
              </a:spcBef>
              <a:buSzPct val="99000"/>
            </a:pPr>
            <a:fld id="{B2F0E683-AF95-4B14-A2FA-F66FDB1304F3}" type="slidenum">
              <a:rPr lang="en-US" altLang="en-US" smtClean="0"/>
              <a:pPr>
                <a:spcBef>
                  <a:spcPct val="100000"/>
                </a:spcBef>
                <a:buSzPct val="99000"/>
              </a:pPr>
              <a:t>9</a:t>
            </a:fld>
            <a:endParaRPr lang="en-US" altLang="en-US"/>
          </a:p>
        </p:txBody>
      </p:sp>
    </p:spTree>
  </p:cSld>
  <p:clrMapOvr>
    <a:masterClrMapping/>
  </p:clrMapOvr>
  <p:transition>
    <p:wipe dir="r"/>
  </p:transition>
</p:sld>
</file>

<file path=ppt/theme/theme1.xml><?xml version="1.0" encoding="utf-8"?>
<a:theme xmlns:a="http://schemas.openxmlformats.org/drawingml/2006/main" name="EMI_PPT">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MI_PPT_V5.potx" id="{84438F43-1892-44BB-9A77-3CF4F8850C6B}" vid="{DBDE0A7C-07FC-4CC4-96A0-78263B57213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568ddf3f-b77f-46a0-9295-2b9495b51427"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8D3CA8CC80072D4CA137EF19B6D5FF4E" ma:contentTypeVersion="10" ma:contentTypeDescription="Create a new document." ma:contentTypeScope="" ma:versionID="8dafd89a7cdb57b29c6b558fcd0faf27">
  <xsd:schema xmlns:xsd="http://www.w3.org/2001/XMLSchema" xmlns:xs="http://www.w3.org/2001/XMLSchema" xmlns:p="http://schemas.microsoft.com/office/2006/metadata/properties" xmlns:ns2="cc899b91-0dc8-40bb-9e15-ac49ad5b7986" targetNamespace="http://schemas.microsoft.com/office/2006/metadata/properties" ma:root="true" ma:fieldsID="08d753c215b3c0d1820d4e30b6216c98" ns2:_="">
    <xsd:import namespace="cc899b91-0dc8-40bb-9e15-ac49ad5b7986"/>
    <xsd:element name="properties">
      <xsd:complexType>
        <xsd:sequence>
          <xsd:element name="documentManagement">
            <xsd:complexType>
              <xsd:all>
                <xsd:element ref="ns2:Next_x0020_Course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99b91-0dc8-40bb-9e15-ac49ad5b7986" elementFormDefault="qualified">
    <xsd:import namespace="http://schemas.microsoft.com/office/2006/documentManagement/types"/>
    <xsd:import namespace="http://schemas.microsoft.com/office/infopath/2007/PartnerControls"/>
    <xsd:element name="Next_x0020_Course_x0020_Date" ma:index="8" nillable="true" ma:displayName="Next Course Date" ma:format="DateOnly" ma:internalName="Next_x0020_Course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Next_x0020_Course_x0020_Date xmlns="cc899b91-0dc8-40bb-9e15-ac49ad5b7986" xsi:nil="true"/>
  </documentManagement>
</p:properties>
</file>

<file path=customXml/itemProps1.xml><?xml version="1.0" encoding="utf-8"?>
<ds:datastoreItem xmlns:ds="http://schemas.openxmlformats.org/officeDocument/2006/customXml" ds:itemID="{C8528D25-031F-4E14-985B-3314C8814C35}">
  <ds:schemaRefs>
    <ds:schemaRef ds:uri="Microsoft.SharePoint.Taxonomy.ContentTypeSync"/>
  </ds:schemaRefs>
</ds:datastoreItem>
</file>

<file path=customXml/itemProps2.xml><?xml version="1.0" encoding="utf-8"?>
<ds:datastoreItem xmlns:ds="http://schemas.openxmlformats.org/officeDocument/2006/customXml" ds:itemID="{74CF7301-3E9C-4065-972C-5908D54EDC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899b91-0dc8-40bb-9e15-ac49ad5b79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6ABE16-6361-4E53-B07C-47E826629E27}">
  <ds:schemaRefs>
    <ds:schemaRef ds:uri="http://schemas.microsoft.com/sharepoint/v3/contenttype/forms"/>
  </ds:schemaRefs>
</ds:datastoreItem>
</file>

<file path=customXml/itemProps4.xml><?xml version="1.0" encoding="utf-8"?>
<ds:datastoreItem xmlns:ds="http://schemas.openxmlformats.org/officeDocument/2006/customXml" ds:itemID="{40CB68F3-0ABC-41DB-8C26-EE35F180750D}">
  <ds:schemaRef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cc899b91-0dc8-40bb-9e15-ac49ad5b798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EMI_PPT_V5</Template>
  <TotalTime>0</TotalTime>
  <Words>1499</Words>
  <Application>Microsoft Office PowerPoint</Application>
  <PresentationFormat>On-screen Show (4:3)</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Wingdings</vt:lpstr>
      <vt:lpstr>EMI_PPT</vt:lpstr>
      <vt:lpstr>Unit 5 Overview</vt:lpstr>
      <vt:lpstr>Emerald City Flood Scenario</vt:lpstr>
      <vt:lpstr>Emerald City Flood Scenario: Update 1</vt:lpstr>
      <vt:lpstr>Emerald City Flood Scenario: Update 1 (Continued)</vt:lpstr>
      <vt:lpstr>Emerald City Flood Scenario: Update 2</vt:lpstr>
      <vt:lpstr>Emerald City Flood Scenario: Update 2 (Continued)</vt:lpstr>
      <vt:lpstr>Emerald City Flood Scenario: Update 3</vt:lpstr>
      <vt:lpstr>Emerald City Flood Scenario: Update 4</vt:lpstr>
      <vt:lpstr>Emerald City Flood Scenario: Update 4 (Continued)</vt:lpstr>
      <vt:lpstr>Unit 5 Summary</vt:lpstr>
      <vt:lpstr>Course Summary</vt:lpstr>
      <vt:lpstr>IS-100.c Final Exam Instructions</vt:lpstr>
      <vt:lpstr>Certificate of Completion</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2018-11-28T15:17:20Z</dcterms:created>
  <dcterms:modified xsi:type="dcterms:W3CDTF">2022-02-24T17:32:35Z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0x0101008D3CA8CC80072D4CA137EF19B6D5FF4E</vt:lpwstr>
  </property>
</Properties>
</file>