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62" r:id="rId5"/>
    <p:sldId id="263" r:id="rId6"/>
  </p:sldIdLst>
  <p:sldSz cx="12192000" cy="6858000"/>
  <p:notesSz cx="6858000" cy="9144000"/>
  <p:embeddedFontLst>
    <p:embeddedFont>
      <p:font typeface="Amasis MT Pro Medium" panose="02040604050005020304" pitchFamily="18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46505" y="1210185"/>
            <a:ext cx="6106683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GB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NSTL, DRDO, Ministry of </a:t>
            </a:r>
            <a:r>
              <a:rPr lang="en-US" dirty="0" err="1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Defence</a:t>
            </a:r>
            <a:endParaRPr lang="en-US" dirty="0">
              <a:solidFill>
                <a:schemeClr val="tx1"/>
              </a:solidFill>
              <a:latin typeface="Amasis MT Pro Medium" panose="02040604050005020304" pitchFamily="18" charset="0"/>
              <a:ea typeface="Franklin Gothic"/>
              <a:cs typeface="Franklin Gothic"/>
              <a:sym typeface="Franklin Gothic"/>
            </a:endParaRPr>
          </a:p>
          <a:p>
            <a:pPr marL="0" indent="0">
              <a:spcAft>
                <a:spcPts val="100"/>
              </a:spcAft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SIH 1416 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AI based automatic alarm generation and dropping of payload at a particular object through a drone.</a:t>
            </a:r>
          </a:p>
          <a:p>
            <a:pPr marL="0" indent="0">
              <a:spcAft>
                <a:spcPts val="100"/>
              </a:spcAft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i="0" dirty="0" err="1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AeroLogix</a:t>
            </a:r>
            <a:r>
              <a:rPr lang="en-US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Ensemble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GB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S.Rishabh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U-1153</a:t>
            </a:r>
            <a:endParaRPr dirty="0"/>
          </a:p>
          <a:p>
            <a:pPr marL="0" indent="0">
              <a:spcAft>
                <a:spcPts val="100"/>
              </a:spcAft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Shiv Nadar University Chennai</a:t>
            </a:r>
            <a:endParaRPr dirty="0"/>
          </a:p>
          <a:p>
            <a:pPr marL="0" indent="0">
              <a:spcAft>
                <a:spcPts val="100"/>
              </a:spcAft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</a:p>
          <a:p>
            <a:pPr marL="0" indent="0">
              <a:spcAft>
                <a:spcPts val="100"/>
              </a:spcAft>
            </a:pPr>
            <a:r>
              <a:rPr lang="en-GB" b="0" i="0" dirty="0" err="1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Dronetic</a:t>
            </a:r>
            <a:r>
              <a:rPr lang="en-GB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Choreography: Precision in Aid Delivery.</a:t>
            </a:r>
            <a:endParaRPr lang="en-GB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7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7" y="796480"/>
            <a:ext cx="7010276" cy="591725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 IDEA/SOLUTION:</a:t>
            </a:r>
            <a:endParaRPr lang="en-US" sz="2000" b="1"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00" dirty="0">
                <a:latin typeface="Amasis MT Pro Medium" panose="02040604050005020304" pitchFamily="18" charset="0"/>
              </a:rPr>
              <a:t>Develop A Drone-based Disaster Relief System For Efficient Area Exploration And Aid Delivery, Optimizing Resource Allocation And Minimizing Response Time.</a:t>
            </a:r>
            <a:endParaRPr lang="en-US" sz="1400" b="1" i="0" dirty="0">
              <a:solidFill>
                <a:schemeClr val="tx1"/>
              </a:solidFill>
              <a:effectLst/>
              <a:latin typeface="Amasis MT Pro Medium" panose="02040604050005020304" pitchFamily="18" charset="0"/>
            </a:endParaRPr>
          </a:p>
          <a:p>
            <a:pPr marL="228600" indent="0" algn="l">
              <a:buSzPct val="120000"/>
            </a:pPr>
            <a:r>
              <a:rPr lang="en-US" b="1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INITIAL SCOUTING DRONE</a:t>
            </a:r>
            <a:r>
              <a:rPr lang="en-US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: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Purpose: Rapidly scout the area for people.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Speed Advantage: Significantly faster to cover ground swiftly.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Method: Utilizes an exhaustive search algorithm.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Technology: Employs open-camera vision software to identify and geotag individuals.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Data Sharing: Transmits location data to another drone for supply delivery.</a:t>
            </a:r>
          </a:p>
          <a:p>
            <a:pPr marL="228600" indent="0" algn="l">
              <a:buSzPct val="85000"/>
            </a:pPr>
            <a:r>
              <a:rPr lang="en-US" b="1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PAYLOAD DELIVERY DRONE</a:t>
            </a:r>
            <a:r>
              <a:rPr lang="en-US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: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Purpose: Deliver supplies to identified locations.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Data Utilization: Utilizes the geotagged location data for route planning.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Efficiency Focus: Implements a shortest path algorithm to optimize delivery routes.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Payload Deployment: Delivers supplies to each geotagged location efficiently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Amasis MT Pro Medium" panose="020406040500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Amasis MT Pro Medium" panose="020406040500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>
              <a:latin typeface="Amasis MT Pro Medium" panose="02040604050005020304" pitchFamily="18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latin typeface="Amasis MT Pro Medium" panose="020406040500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261438" y="116225"/>
            <a:ext cx="46891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Flow Chart</a:t>
            </a: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595804"/>
            <a:ext cx="4572001" cy="3145971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Python Programming Language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Open CV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PyCharm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Heridal</a:t>
            </a: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 Dataset &amp; Aerial Dataset</a:t>
            </a:r>
            <a:endParaRPr lang="en-US" sz="1600" b="0" i="0" dirty="0">
              <a:solidFill>
                <a:schemeClr val="dk1"/>
              </a:solidFill>
              <a:latin typeface="Amasis MT Pro Medium" panose="02040604050005020304" pitchFamily="18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Concorde TSP Solver (Travelling Salesman Problem Solver)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sym typeface="Libre Franklin"/>
              </a:rPr>
              <a:t>Traversal Using Boundary Condition</a:t>
            </a:r>
            <a:endParaRPr lang="en-US" sz="1600" dirty="0">
              <a:solidFill>
                <a:schemeClr val="dk1"/>
              </a:solidFill>
              <a:latin typeface="Amasis MT Pro Medium" panose="02040604050005020304" pitchFamily="18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GIS</a:t>
            </a: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 – Geographical Information System</a:t>
            </a:r>
            <a:endParaRPr lang="en-US" sz="1600" b="0" i="0" dirty="0">
              <a:solidFill>
                <a:schemeClr val="dk1"/>
              </a:solidFill>
              <a:latin typeface="Amasis MT Pro Medium" panose="02040604050005020304" pitchFamily="18" charset="0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Placeholder 2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194056D-EC07-9B58-6A30-6C08C543762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2227" r="12227"/>
          <a:stretch>
            <a:fillRect/>
          </a:stretch>
        </p:blipFill>
        <p:spPr>
          <a:xfrm>
            <a:off x="7641167" y="485516"/>
            <a:ext cx="4017433" cy="2956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744681" y="75987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65415" y="153994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CASES:</a:t>
            </a:r>
            <a:endParaRPr lang="en-US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65415" y="1968628"/>
            <a:ext cx="5061802" cy="3281239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masis MT Pro Medium" panose="02040604050005020304" pitchFamily="18" charset="0"/>
              </a:rPr>
              <a:t>Supplying Resources to Remote Locations:</a:t>
            </a:r>
            <a:br>
              <a:rPr lang="en-US" b="1" dirty="0">
                <a:latin typeface="Amasis MT Pro Medium" panose="02040604050005020304" pitchFamily="18" charset="0"/>
              </a:rPr>
            </a:br>
            <a:r>
              <a:rPr lang="en-US" dirty="0">
                <a:latin typeface="Amasis MT Pro Medium" panose="02040604050005020304" pitchFamily="18" charset="0"/>
              </a:rPr>
              <a:t>Rapid deployment of food, medical aid and other essentials to isolated locations in disaster ridden zones by detecting where people are trapped.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masis MT Pro Medium" panose="02040604050005020304" pitchFamily="18" charset="0"/>
              </a:rPr>
              <a:t>Search And Rescue Operations:</a:t>
            </a:r>
            <a:br>
              <a:rPr lang="en-US" b="1" dirty="0">
                <a:latin typeface="Amasis MT Pro Medium" panose="02040604050005020304" pitchFamily="18" charset="0"/>
              </a:rPr>
            </a:br>
            <a:r>
              <a:rPr lang="en-US" dirty="0">
                <a:latin typeface="Amasis MT Pro Medium" panose="02040604050005020304" pitchFamily="18" charset="0"/>
              </a:rPr>
              <a:t>Assists with reconnaissance, navigation of rescue operations by on-ground rescue teams via the data and paths provided by the drones’ algorithm  for efficient rescue missions.</a:t>
            </a:r>
            <a:endParaRPr lang="en-US" b="1" dirty="0">
              <a:latin typeface="Amasis MT Pro Medium" panose="020406040500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Noto Sans Symbols"/>
              <a:buChar char="⮚"/>
            </a:pPr>
            <a:r>
              <a:rPr lang="en-US" b="1" dirty="0">
                <a:latin typeface="Amasis MT Pro Medium" panose="02040604050005020304" pitchFamily="18" charset="0"/>
              </a:rPr>
              <a:t>Wildfire Detection and extinguishing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Noto Sans Symbols"/>
              <a:buChar char="⮚"/>
            </a:pPr>
            <a:r>
              <a:rPr lang="en-US" b="1" dirty="0">
                <a:latin typeface="Amasis MT Pro Medium" panose="02040604050005020304" pitchFamily="18" charset="0"/>
              </a:rPr>
              <a:t>Landmine Detection and </a:t>
            </a:r>
            <a:r>
              <a:rPr lang="en-US" b="1" dirty="0" err="1">
                <a:latin typeface="Amasis MT Pro Medium" panose="02040604050005020304" pitchFamily="18" charset="0"/>
              </a:rPr>
              <a:t>Diffusal</a:t>
            </a:r>
            <a:r>
              <a:rPr lang="en-US" b="1" dirty="0">
                <a:latin typeface="Amasis MT Pro Medium" panose="02040604050005020304" pitchFamily="18" charset="0"/>
              </a:rPr>
              <a:t>: </a:t>
            </a:r>
            <a:r>
              <a:rPr lang="en-US" dirty="0">
                <a:latin typeface="Amasis MT Pro Medium" panose="02040604050005020304" pitchFamily="18" charset="0"/>
              </a:rPr>
              <a:t>By 2 Separate Rovers on Land.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Noto Sans Symbols"/>
              <a:buChar char="⮚"/>
            </a:pPr>
            <a:r>
              <a:rPr lang="en-US" b="1" i="0" dirty="0">
                <a:effectLst/>
                <a:latin typeface="Amasis MT Pro Medium" panose="02040604050005020304" pitchFamily="18" charset="0"/>
              </a:rPr>
              <a:t>Satellite Supply Drops in Extraterrestrial Bases.</a:t>
            </a:r>
            <a:endParaRPr lang="en-US" dirty="0">
              <a:latin typeface="Amasis MT Pro Medium" panose="020406040500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Amasis MT Pro Medium" panose="020406040500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Amasis MT Pro Medium" panose="020406040500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400703" y="117957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</a:t>
            </a: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lang="en-US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64785" y="1616149"/>
            <a:ext cx="5495924" cy="375958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dk1"/>
                </a:solidFill>
                <a:latin typeface="Amasis MT Pro Medium" panose="02040604050005020304" pitchFamily="18" charset="0"/>
                <a:sym typeface="Libre Franklin"/>
              </a:rPr>
              <a:t>Image Resolution and Detection Precision:</a:t>
            </a:r>
            <a:r>
              <a:rPr lang="en-US" sz="1500" dirty="0">
                <a:solidFill>
                  <a:srgbClr val="D1D5DB"/>
                </a:solidFill>
                <a:latin typeface="Amasis MT Pro Medium" panose="02040604050005020304" pitchFamily="18" charset="0"/>
                <a:sym typeface="Libre Franklin"/>
              </a:rPr>
              <a:t>: 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  <a:sym typeface="Libre Franklin"/>
              </a:rPr>
              <a:t>Higher image resolution improves accuracy but increases computational demands for detection.</a:t>
            </a:r>
            <a:endParaRPr lang="en-US" sz="1500" b="1" dirty="0">
              <a:solidFill>
                <a:schemeClr val="dk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dk1"/>
                </a:solidFill>
                <a:latin typeface="Amasis MT Pro Medium" panose="02040604050005020304" pitchFamily="18" charset="0"/>
                <a:sym typeface="Libre Franklin"/>
              </a:rPr>
              <a:t>Optimizing 3D Graph Construction:</a:t>
            </a:r>
            <a:r>
              <a:rPr lang="en-US" sz="1500" dirty="0">
                <a:solidFill>
                  <a:srgbClr val="D1D5DB"/>
                </a:solidFill>
                <a:latin typeface="Amasis MT Pro Medium" panose="02040604050005020304" pitchFamily="18" charset="0"/>
                <a:sym typeface="Libre Franklin"/>
              </a:rPr>
              <a:t>: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  <a:sym typeface="Libre Franklin"/>
              </a:rPr>
              <a:t> Efficiency in constructing 3D graphs is crucial for optimizing shortest path generation.</a:t>
            </a:r>
            <a:endParaRPr lang="en-US" sz="1500" b="1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Versatility: 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</a:rPr>
              <a:t>Highly versatile algorithm adaptable to various land and air transportation scenarios.</a:t>
            </a:r>
            <a:endParaRPr lang="en-US" sz="1500" b="1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500" b="1" dirty="0">
                <a:latin typeface="Amasis MT Pro Medium" panose="02040604050005020304" pitchFamily="18" charset="0"/>
              </a:rPr>
              <a:t>System Scalability: </a:t>
            </a:r>
            <a:r>
              <a:rPr lang="en-US" sz="1500" dirty="0">
                <a:latin typeface="Amasis MT Pro Medium" panose="02040604050005020304" pitchFamily="18" charset="0"/>
              </a:rPr>
              <a:t>increasing system capacity is easily achieved by adding more scout or supply drones in response to growing demand</a:t>
            </a:r>
          </a:p>
          <a:p>
            <a:pPr marL="285750" indent="-285750"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Parallel Processing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</a:rPr>
              <a:t>: The scout drone monitors and detects objects in real-time, while the supply drone prepares for faster payload delivery, minimizing response time.</a:t>
            </a:r>
            <a:endParaRPr lang="en-US" sz="1500" b="1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Reliability: 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</a:rPr>
              <a:t>Highly reliable with zero dependency on the internet and meticulous consideration of external factors.</a:t>
            </a:r>
          </a:p>
          <a:p>
            <a:pPr>
              <a:buSzPts val="1600"/>
            </a:pPr>
            <a:endParaRPr lang="en-US" sz="1500" b="1" dirty="0">
              <a:latin typeface="Amasis MT Pro Medium" panose="02040604050005020304" pitchFamily="18" charset="0"/>
            </a:endParaRPr>
          </a:p>
          <a:p>
            <a:pPr>
              <a:buSzPts val="1600"/>
            </a:pPr>
            <a:endParaRPr lang="en-US" sz="1500" dirty="0">
              <a:latin typeface="Amasis MT Pro Medium" panose="02040604050005020304" pitchFamily="18" charset="0"/>
            </a:endParaRPr>
          </a:p>
          <a:p>
            <a:pPr>
              <a:lnSpc>
                <a:spcPct val="90000"/>
              </a:lnSpc>
              <a:buSzPts val="1600"/>
            </a:pPr>
            <a:endParaRPr lang="en-US" sz="15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5E15-FAFE-D27A-7E51-18D17535F418}"/>
              </a:ext>
            </a:extLst>
          </p:cNvPr>
          <p:cNvSpPr txBox="1"/>
          <p:nvPr/>
        </p:nvSpPr>
        <p:spPr>
          <a:xfrm>
            <a:off x="1040779" y="5230672"/>
            <a:ext cx="104480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Franklin Gothic" panose="020B0604020202020204" charset="0"/>
              </a:rPr>
              <a:t>BUSINESS POTENTIAL: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Market Expansion: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The algorithm, designed for fast scouting and geotagging alongside supply drones using the shortest path algorithm, can be marketed and sold to a diverse range of organizations seeking efficient solutions.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Cost Efficiency: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Implementing this drone system offers substantial cost savings compared to using military-grade helicopters and human resources, making it an attractive option for various potential customers.</a:t>
            </a:r>
          </a:p>
          <a:p>
            <a:endParaRPr lang="en-US" sz="16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50902" y="2026763"/>
            <a:ext cx="11145119" cy="483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</a:t>
            </a:r>
            <a:r>
              <a:rPr lang="en-US" sz="1200" b="1" dirty="0">
                <a:solidFill>
                  <a:schemeClr val="tx1"/>
                </a:solidFill>
              </a:rPr>
              <a:t>S.RISHABH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                                                       		</a:t>
            </a:r>
            <a:r>
              <a:rPr lang="en-US" sz="1200" b="1" dirty="0"/>
              <a:t>Stream : CSE</a:t>
            </a:r>
            <a:r>
              <a:rPr lang="en-US" sz="1200" dirty="0"/>
              <a:t>			</a:t>
            </a:r>
            <a:r>
              <a:rPr lang="en-US" sz="1200" b="1" dirty="0"/>
              <a:t>Year : 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</a:t>
            </a:r>
            <a:r>
              <a:rPr lang="en-US" sz="1200" b="1" dirty="0">
                <a:solidFill>
                  <a:schemeClr val="tx1"/>
                </a:solidFill>
              </a:rPr>
              <a:t>SHWETHA.M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                                 			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200" b="1" dirty="0"/>
              <a:t> Year 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</a:t>
            </a:r>
            <a:r>
              <a:rPr lang="en-US" sz="1200" b="1" dirty="0">
                <a:solidFill>
                  <a:schemeClr val="tx1"/>
                </a:solidFill>
              </a:rPr>
              <a:t>T.SOWMMYASHRI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			                            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600" b="1" dirty="0"/>
              <a:t> </a:t>
            </a:r>
            <a:r>
              <a:rPr lang="en-US" sz="1200" b="1" dirty="0"/>
              <a:t>Year :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 </a:t>
            </a:r>
            <a:r>
              <a:rPr lang="en-US" sz="1200" b="1" dirty="0">
                <a:solidFill>
                  <a:schemeClr val="tx1"/>
                </a:solidFill>
              </a:rPr>
              <a:t>S.ARJUN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			                            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600" b="1" dirty="0"/>
              <a:t> </a:t>
            </a:r>
            <a:r>
              <a:rPr lang="en-US" sz="1200" b="1" dirty="0"/>
              <a:t>Year :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</a:t>
            </a:r>
            <a:r>
              <a:rPr lang="en-US" sz="1200" b="1" dirty="0">
                <a:solidFill>
                  <a:schemeClr val="tx1"/>
                </a:solidFill>
              </a:rPr>
              <a:t>S.VIGNESHRAM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			                            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600" b="1" dirty="0"/>
              <a:t> </a:t>
            </a:r>
            <a:r>
              <a:rPr lang="en-US" sz="1200" b="1" dirty="0"/>
              <a:t>Year :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 </a:t>
            </a:r>
            <a:r>
              <a:rPr lang="en-US" sz="1200" b="1" dirty="0">
                <a:solidFill>
                  <a:schemeClr val="tx1"/>
                </a:solidFill>
              </a:rPr>
              <a:t>T.YOHAN SUBBARAJ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		                                                       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600" b="1" dirty="0"/>
              <a:t> </a:t>
            </a:r>
            <a:r>
              <a:rPr lang="en-US" sz="1200" b="1" dirty="0"/>
              <a:t>Year : II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2351BE-617B-E8B2-A065-11CF80D9B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" name="Picture 14">
            <a:hlinkClick r:id="rId2" action="ppaction://hlinksldjump"/>
            <a:extLst>
              <a:ext uri="{FF2B5EF4-FFF2-40B4-BE49-F238E27FC236}">
                <a16:creationId xmlns:a16="http://schemas.microsoft.com/office/drawing/2014/main" id="{15279945-AC4B-E1C9-98CF-924A1A9B5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15" y="704614"/>
            <a:ext cx="9800169" cy="5448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3545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773</Words>
  <Application>Microsoft Office PowerPoint</Application>
  <PresentationFormat>Widescreen</PresentationFormat>
  <Paragraphs>76</Paragraphs>
  <Slides>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Franklin Gothic</vt:lpstr>
      <vt:lpstr>Wingdings</vt:lpstr>
      <vt:lpstr>Noto Sans Symbols</vt:lpstr>
      <vt:lpstr>Libre Franklin</vt:lpstr>
      <vt:lpstr>Amasis MT Pro Medium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Sowmmyashri Thiruvengadam</cp:lastModifiedBy>
  <cp:revision>13</cp:revision>
  <dcterms:created xsi:type="dcterms:W3CDTF">2022-02-11T07:14:46Z</dcterms:created>
  <dcterms:modified xsi:type="dcterms:W3CDTF">2023-09-21T13:32:08Z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