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460119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39286" y="3416710"/>
            <a:ext cx="8966714" cy="1938992"/>
          </a:xfrm>
          <a:prstGeom prst="rect">
            <a:avLst/>
          </a:prstGeom>
          <a:noFill/>
        </p:spPr>
        <p:txBody>
          <a:bodyPr wrap="square" rtlCol="0">
            <a:spAutoFit/>
          </a:bodyPr>
          <a:lstStyle/>
          <a:p>
            <a:pPr algn="just"/>
            <a:r>
              <a:rPr lang="en-US" sz="2400" b="1" dirty="0"/>
              <a:t>ST</a:t>
            </a:r>
            <a:r>
              <a:rPr lang="en-IN" sz="2400" b="1" dirty="0"/>
              <a:t>U</a:t>
            </a:r>
            <a:r>
              <a:rPr lang="en-US" sz="2400" b="1" dirty="0"/>
              <a:t>DENT NAME:</a:t>
            </a:r>
            <a:r>
              <a:rPr lang="en-IN" sz="2400" b="1" dirty="0"/>
              <a:t> ARJUN PURI </a:t>
            </a:r>
            <a:endParaRPr lang="en-US" sz="2400" b="1" dirty="0"/>
          </a:p>
          <a:p>
            <a:pPr algn="just"/>
            <a:r>
              <a:rPr lang="en-US" sz="2400" b="1" dirty="0"/>
              <a:t>REGISTER NO:</a:t>
            </a:r>
            <a:r>
              <a:rPr lang="en-IN" sz="2400" b="1" dirty="0"/>
              <a:t> 122200926 , 90D588DE8DABCF196604F447A771901A</a:t>
            </a:r>
            <a:endParaRPr lang="en-US" sz="2400" b="1" dirty="0"/>
          </a:p>
          <a:p>
            <a:pPr algn="just"/>
            <a:r>
              <a:rPr lang="en-US" sz="2400" b="1" dirty="0"/>
              <a:t>DEPARTMENT: Bachelor of Commerce </a:t>
            </a:r>
            <a:r>
              <a:rPr lang="en-IN" sz="2400" b="1" dirty="0"/>
              <a:t> (Corporate Secretaryship)</a:t>
            </a:r>
            <a:endParaRPr lang="en-US" sz="2400" b="1" dirty="0"/>
          </a:p>
          <a:p>
            <a:pPr algn="just"/>
            <a:r>
              <a:rPr lang="en-US" sz="2400" b="1" dirty="0"/>
              <a:t>COLLEGE</a:t>
            </a:r>
            <a:r>
              <a:rPr lang="en-IN" sz="2400" b="1" dirty="0"/>
              <a:t>: K. C. S KASI NADAR COLLEGE OF ARTS AND SCIENCE</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FDC2BC3A-37FC-BD48-EC59-6ADFE7F24613}"/>
              </a:ext>
            </a:extLst>
          </p:cNvPr>
          <p:cNvPicPr>
            <a:picLocks noChangeAspect="1"/>
          </p:cNvPicPr>
          <p:nvPr/>
        </p:nvPicPr>
        <p:blipFill rotWithShape="1">
          <a:blip r:embed="rId3">
            <a:extLst>
              <a:ext uri="{28A0092B-C50C-407E-A947-70E740481C1C}">
                <a14:useLocalDpi xmlns:a14="http://schemas.microsoft.com/office/drawing/2010/main" val="0"/>
              </a:ext>
            </a:extLst>
          </a:blip>
          <a:srcRect t="2588"/>
          <a:stretch/>
        </p:blipFill>
        <p:spPr>
          <a:xfrm>
            <a:off x="6686168" y="1524000"/>
            <a:ext cx="5486682" cy="3762375"/>
          </a:xfrm>
          <a:prstGeom prst="rect">
            <a:avLst/>
          </a:prstGeom>
        </p:spPr>
      </p:pic>
      <p:graphicFrame>
        <p:nvGraphicFramePr>
          <p:cNvPr id="2" name="Table 1">
            <a:extLst>
              <a:ext uri="{FF2B5EF4-FFF2-40B4-BE49-F238E27FC236}">
                <a16:creationId xmlns:a16="http://schemas.microsoft.com/office/drawing/2014/main" id="{ABEF1405-ABD4-55C2-FBE0-5CCA9C792E38}"/>
              </a:ext>
            </a:extLst>
          </p:cNvPr>
          <p:cNvGraphicFramePr>
            <a:graphicFrameLocks noGrp="1"/>
          </p:cNvGraphicFramePr>
          <p:nvPr>
            <p:extLst>
              <p:ext uri="{D42A27DB-BD31-4B8C-83A1-F6EECF244321}">
                <p14:modId xmlns:p14="http://schemas.microsoft.com/office/powerpoint/2010/main" val="3581240280"/>
              </p:ext>
            </p:extLst>
          </p:nvPr>
        </p:nvGraphicFramePr>
        <p:xfrm>
          <a:off x="381000" y="1401157"/>
          <a:ext cx="6121400" cy="4418616"/>
        </p:xfrm>
        <a:graphic>
          <a:graphicData uri="http://schemas.openxmlformats.org/drawingml/2006/table">
            <a:tbl>
              <a:tblPr>
                <a:tableStyleId>{5C22544A-7EE6-4342-B048-85BDC9FD1C3A}</a:tableStyleId>
              </a:tblPr>
              <a:tblGrid>
                <a:gridCol w="2717800">
                  <a:extLst>
                    <a:ext uri="{9D8B030D-6E8A-4147-A177-3AD203B41FA5}">
                      <a16:colId xmlns:a16="http://schemas.microsoft.com/office/drawing/2014/main" val="1192135981"/>
                    </a:ext>
                  </a:extLst>
                </a:gridCol>
                <a:gridCol w="1625600">
                  <a:extLst>
                    <a:ext uri="{9D8B030D-6E8A-4147-A177-3AD203B41FA5}">
                      <a16:colId xmlns:a16="http://schemas.microsoft.com/office/drawing/2014/main" val="1423627987"/>
                    </a:ext>
                  </a:extLst>
                </a:gridCol>
                <a:gridCol w="546100">
                  <a:extLst>
                    <a:ext uri="{9D8B030D-6E8A-4147-A177-3AD203B41FA5}">
                      <a16:colId xmlns:a16="http://schemas.microsoft.com/office/drawing/2014/main" val="1659698773"/>
                    </a:ext>
                  </a:extLst>
                </a:gridCol>
                <a:gridCol w="482600">
                  <a:extLst>
                    <a:ext uri="{9D8B030D-6E8A-4147-A177-3AD203B41FA5}">
                      <a16:colId xmlns:a16="http://schemas.microsoft.com/office/drawing/2014/main" val="1911362586"/>
                    </a:ext>
                  </a:extLst>
                </a:gridCol>
                <a:gridCol w="749300">
                  <a:extLst>
                    <a:ext uri="{9D8B030D-6E8A-4147-A177-3AD203B41FA5}">
                      <a16:colId xmlns:a16="http://schemas.microsoft.com/office/drawing/2014/main" val="252054736"/>
                    </a:ext>
                  </a:extLst>
                </a:gridCol>
              </a:tblGrid>
              <a:tr h="184109">
                <a:tc>
                  <a:txBody>
                    <a:bodyPr/>
                    <a:lstStyle/>
                    <a:p>
                      <a:pPr algn="l" fontAlgn="b"/>
                      <a:r>
                        <a:rPr lang="en-US" sz="1100" b="1" u="none" strike="noStrike">
                          <a:effectLst/>
                          <a:highlight>
                            <a:srgbClr val="DDEBF7"/>
                          </a:highlight>
                        </a:rPr>
                        <a:t>EMPLOYEE SALARY BASED ON JOB POSITION</a:t>
                      </a:r>
                      <a:endParaRPr lang="en-US"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b="1" u="none" strike="noStrike">
                          <a:effectLst/>
                          <a:highlight>
                            <a:srgbClr val="DDEBF7"/>
                          </a:highlight>
                        </a:rPr>
                        <a:t>Employee Salary Status</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b="1"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b="1"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b="1" u="none" strike="noStrike">
                          <a:effectLst/>
                          <a:highlight>
                            <a:srgbClr val="DDEBF7"/>
                          </a:highlight>
                        </a:rPr>
                        <a:t> </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674060863"/>
                  </a:ext>
                </a:extLst>
              </a:tr>
              <a:tr h="184109">
                <a:tc>
                  <a:txBody>
                    <a:bodyPr/>
                    <a:lstStyle/>
                    <a:p>
                      <a:pPr algn="l" fontAlgn="b"/>
                      <a:r>
                        <a:rPr lang="en-IN" sz="1100" b="1" u="none" strike="noStrike">
                          <a:effectLst/>
                          <a:highlight>
                            <a:srgbClr val="DDEBF7"/>
                          </a:highlight>
                        </a:rPr>
                        <a:t>Employee Position</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b="1" u="none" strike="noStrike">
                          <a:effectLst/>
                          <a:highlight>
                            <a:srgbClr val="DDEBF7"/>
                          </a:highlight>
                        </a:rPr>
                        <a:t>HIGH</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b="1" u="none" strike="noStrike">
                          <a:effectLst/>
                          <a:highlight>
                            <a:srgbClr val="DDEBF7"/>
                          </a:highlight>
                        </a:rPr>
                        <a:t>LOW</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b="1" u="none" strike="noStrike">
                          <a:effectLst/>
                          <a:highlight>
                            <a:srgbClr val="DDEBF7"/>
                          </a:highlight>
                        </a:rPr>
                        <a:t>MED</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l" fontAlgn="b"/>
                      <a:r>
                        <a:rPr lang="en-IN" sz="1100" b="1"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309120840"/>
                  </a:ext>
                </a:extLst>
              </a:tr>
              <a:tr h="184109">
                <a:tc>
                  <a:txBody>
                    <a:bodyPr/>
                    <a:lstStyle/>
                    <a:p>
                      <a:pPr algn="l" fontAlgn="b"/>
                      <a:r>
                        <a:rPr lang="en-IN" sz="1100" b="1" u="none" strike="noStrike">
                          <a:effectLst/>
                        </a:rPr>
                        <a:t>Accountant I</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63000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63000</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53844330"/>
                  </a:ext>
                </a:extLst>
              </a:tr>
              <a:tr h="184109">
                <a:tc>
                  <a:txBody>
                    <a:bodyPr/>
                    <a:lstStyle/>
                    <a:p>
                      <a:pPr algn="l" fontAlgn="b"/>
                      <a:r>
                        <a:rPr lang="en-IN" sz="1100" b="1" u="none" strike="noStrike">
                          <a:effectLst/>
                        </a:rPr>
                        <a:t>Area Sales Manager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738104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738104</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52743141"/>
                  </a:ext>
                </a:extLst>
              </a:tr>
              <a:tr h="184109">
                <a:tc>
                  <a:txBody>
                    <a:bodyPr/>
                    <a:lstStyle/>
                    <a:p>
                      <a:pPr algn="l" fontAlgn="b"/>
                      <a:r>
                        <a:rPr lang="en-IN" sz="1100" b="1" u="none" strike="noStrike">
                          <a:effectLst/>
                        </a:rPr>
                        <a:t>BI Developer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195840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195840</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2854637"/>
                  </a:ext>
                </a:extLst>
              </a:tr>
              <a:tr h="184109">
                <a:tc>
                  <a:txBody>
                    <a:bodyPr/>
                    <a:lstStyle/>
                    <a:p>
                      <a:pPr algn="l" fontAlgn="b"/>
                      <a:r>
                        <a:rPr lang="en-IN" sz="1100" b="1" u="none" strike="noStrike">
                          <a:effectLst/>
                        </a:rPr>
                        <a:t>BI Director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110929</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110929</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2731277"/>
                  </a:ext>
                </a:extLst>
              </a:tr>
              <a:tr h="184109">
                <a:tc>
                  <a:txBody>
                    <a:bodyPr/>
                    <a:lstStyle/>
                    <a:p>
                      <a:pPr algn="l" fontAlgn="b"/>
                      <a:r>
                        <a:rPr lang="en-IN" sz="1100" b="1" u="none" strike="noStrike">
                          <a:effectLst/>
                        </a:rPr>
                        <a:t>Data Analyst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175880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175880</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5435388"/>
                  </a:ext>
                </a:extLst>
              </a:tr>
              <a:tr h="184109">
                <a:tc>
                  <a:txBody>
                    <a:bodyPr/>
                    <a:lstStyle/>
                    <a:p>
                      <a:pPr algn="l" fontAlgn="b"/>
                      <a:r>
                        <a:rPr lang="en-IN" sz="1100" b="1" u="none" strike="noStrike">
                          <a:effectLst/>
                        </a:rPr>
                        <a:t>Database Administrator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224800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224800</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6257074"/>
                  </a:ext>
                </a:extLst>
              </a:tr>
              <a:tr h="184109">
                <a:tc>
                  <a:txBody>
                    <a:bodyPr/>
                    <a:lstStyle/>
                    <a:p>
                      <a:pPr algn="l" fontAlgn="b"/>
                      <a:r>
                        <a:rPr lang="en-IN" sz="1100" b="1" u="none" strike="noStrike">
                          <a:effectLst/>
                        </a:rPr>
                        <a:t>Director of Operations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170500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170500</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5434949"/>
                  </a:ext>
                </a:extLst>
              </a:tr>
              <a:tr h="184109">
                <a:tc>
                  <a:txBody>
                    <a:bodyPr/>
                    <a:lstStyle/>
                    <a:p>
                      <a:pPr algn="l" fontAlgn="b"/>
                      <a:r>
                        <a:rPr lang="en-IN" sz="1100" b="1" u="none" strike="noStrike">
                          <a:effectLst/>
                        </a:rPr>
                        <a:t>Enterprise Architect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103613</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103613</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633209"/>
                  </a:ext>
                </a:extLst>
              </a:tr>
              <a:tr h="184109">
                <a:tc>
                  <a:txBody>
                    <a:bodyPr/>
                    <a:lstStyle/>
                    <a:p>
                      <a:pPr algn="l" fontAlgn="b"/>
                      <a:r>
                        <a:rPr lang="en-IN" sz="1100" b="1" u="none" strike="noStrike">
                          <a:effectLst/>
                        </a:rPr>
                        <a:t>IT Director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178000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178000</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1462658"/>
                  </a:ext>
                </a:extLst>
              </a:tr>
              <a:tr h="184109">
                <a:tc>
                  <a:txBody>
                    <a:bodyPr/>
                    <a:lstStyle/>
                    <a:p>
                      <a:pPr algn="l" fontAlgn="b"/>
                      <a:r>
                        <a:rPr lang="en-IN" sz="1100" b="1" u="none" strike="noStrike">
                          <a:effectLst/>
                        </a:rPr>
                        <a:t>IT Manager - Support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138888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138888</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5003363"/>
                  </a:ext>
                </a:extLst>
              </a:tr>
              <a:tr h="184109">
                <a:tc>
                  <a:txBody>
                    <a:bodyPr/>
                    <a:lstStyle/>
                    <a:p>
                      <a:pPr algn="l" fontAlgn="b"/>
                      <a:r>
                        <a:rPr lang="en-IN" sz="1100" b="1" u="none" strike="noStrike">
                          <a:effectLst/>
                        </a:rPr>
                        <a:t>IT Support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391105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391105</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5307482"/>
                  </a:ext>
                </a:extLst>
              </a:tr>
              <a:tr h="184109">
                <a:tc>
                  <a:txBody>
                    <a:bodyPr/>
                    <a:lstStyle/>
                    <a:p>
                      <a:pPr algn="l" fontAlgn="b"/>
                      <a:r>
                        <a:rPr lang="en-IN" sz="1100" b="1" u="none" strike="noStrike">
                          <a:effectLst/>
                        </a:rPr>
                        <a:t>Network Engineer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53366</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53366</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3231049"/>
                  </a:ext>
                </a:extLst>
              </a:tr>
              <a:tr h="184109">
                <a:tc>
                  <a:txBody>
                    <a:bodyPr/>
                    <a:lstStyle/>
                    <a:p>
                      <a:pPr algn="l" fontAlgn="b"/>
                      <a:r>
                        <a:rPr lang="en-IN" sz="1100" b="1" u="none" strike="noStrike">
                          <a:effectLst/>
                        </a:rPr>
                        <a:t>Production Manager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277960</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75188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353148</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249261"/>
                  </a:ext>
                </a:extLst>
              </a:tr>
              <a:tr h="184109">
                <a:tc>
                  <a:txBody>
                    <a:bodyPr/>
                    <a:lstStyle/>
                    <a:p>
                      <a:pPr algn="l" fontAlgn="b"/>
                      <a:r>
                        <a:rPr lang="en-IN" sz="1100" b="1" u="none" strike="noStrike">
                          <a:effectLst/>
                        </a:rPr>
                        <a:t>Production Technician I</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1956735</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1956735</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6763096"/>
                  </a:ext>
                </a:extLst>
              </a:tr>
              <a:tr h="184109">
                <a:tc>
                  <a:txBody>
                    <a:bodyPr/>
                    <a:lstStyle/>
                    <a:p>
                      <a:pPr algn="l" fontAlgn="b"/>
                      <a:r>
                        <a:rPr lang="en-IN" sz="1100" b="1" u="none" strike="noStrike">
                          <a:effectLst/>
                        </a:rPr>
                        <a:t>Production Technician II</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1146586</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1146586</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8985249"/>
                  </a:ext>
                </a:extLst>
              </a:tr>
              <a:tr h="184109">
                <a:tc>
                  <a:txBody>
                    <a:bodyPr/>
                    <a:lstStyle/>
                    <a:p>
                      <a:pPr algn="l" fontAlgn="b"/>
                      <a:r>
                        <a:rPr lang="en-IN" sz="1100" b="1" u="none" strike="noStrike">
                          <a:effectLst/>
                        </a:rPr>
                        <a:t>Sales Manager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65729</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65729</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39762851"/>
                  </a:ext>
                </a:extLst>
              </a:tr>
              <a:tr h="184109">
                <a:tc>
                  <a:txBody>
                    <a:bodyPr/>
                    <a:lstStyle/>
                    <a:p>
                      <a:pPr algn="l" fontAlgn="b"/>
                      <a:r>
                        <a:rPr lang="en-IN" sz="1100" b="1" u="none" strike="noStrike">
                          <a:effectLst/>
                        </a:rPr>
                        <a:t>Software Engineer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296139</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93396</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389535</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812426"/>
                  </a:ext>
                </a:extLst>
              </a:tr>
              <a:tr h="184109">
                <a:tc>
                  <a:txBody>
                    <a:bodyPr/>
                    <a:lstStyle/>
                    <a:p>
                      <a:pPr algn="l" fontAlgn="b"/>
                      <a:r>
                        <a:rPr lang="en-IN" sz="1100" b="1" u="none" strike="noStrike">
                          <a:effectLst/>
                        </a:rPr>
                        <a:t>Software Engineering Manager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77692</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77692</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4210583"/>
                  </a:ext>
                </a:extLst>
              </a:tr>
              <a:tr h="184109">
                <a:tc>
                  <a:txBody>
                    <a:bodyPr/>
                    <a:lstStyle/>
                    <a:p>
                      <a:pPr algn="l" fontAlgn="b"/>
                      <a:r>
                        <a:rPr lang="en-IN" sz="1100" b="1" u="none" strike="noStrike">
                          <a:effectLst/>
                        </a:rPr>
                        <a:t>Sr. Accountant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205718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205718</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6693565"/>
                  </a:ext>
                </a:extLst>
              </a:tr>
              <a:tr h="184109">
                <a:tc>
                  <a:txBody>
                    <a:bodyPr/>
                    <a:lstStyle/>
                    <a:p>
                      <a:pPr algn="l" fontAlgn="b"/>
                      <a:r>
                        <a:rPr lang="en-IN" sz="1100" b="1" u="none" strike="noStrike">
                          <a:effectLst/>
                        </a:rPr>
                        <a:t>Sr. DBA</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204468</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204468</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4735219"/>
                  </a:ext>
                </a:extLst>
              </a:tr>
              <a:tr h="184109">
                <a:tc>
                  <a:txBody>
                    <a:bodyPr/>
                    <a:lstStyle/>
                    <a:p>
                      <a:pPr algn="l" fontAlgn="b"/>
                      <a:r>
                        <a:rPr lang="en-IN" sz="1100" b="1" u="none" strike="noStrike">
                          <a:effectLst/>
                        </a:rPr>
                        <a:t>Sr. Network Engineer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177357</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a:effectLst/>
                        </a:rPr>
                        <a:t>177357</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8554782"/>
                  </a:ext>
                </a:extLst>
              </a:tr>
              <a:tr h="184109">
                <a:tc>
                  <a:txBody>
                    <a:bodyPr/>
                    <a:lstStyle/>
                    <a:p>
                      <a:pPr algn="l" fontAlgn="b"/>
                      <a:r>
                        <a:rPr lang="en-IN" sz="1100" b="1" u="none" strike="noStrike">
                          <a:effectLst/>
                          <a:highlight>
                            <a:srgbClr val="DDEBF7"/>
                          </a:highlight>
                        </a:rPr>
                        <a:t>Grand Total</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b="1" u="none" strike="noStrike">
                          <a:effectLst/>
                          <a:highlight>
                            <a:srgbClr val="DDEBF7"/>
                          </a:highlight>
                        </a:rPr>
                        <a:t>1828895</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b="1" u="none" strike="noStrike">
                          <a:effectLst/>
                          <a:highlight>
                            <a:srgbClr val="DDEBF7"/>
                          </a:highlight>
                        </a:rPr>
                        <a:t>4692585</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b="1" u="none" strike="noStrike">
                          <a:effectLst/>
                          <a:highlight>
                            <a:srgbClr val="DDEBF7"/>
                          </a:highlight>
                        </a:rPr>
                        <a:t>599513</a:t>
                      </a:r>
                      <a:endParaRPr lang="en-IN" sz="1100" b="1" i="0" u="none" strike="noStrike">
                        <a:solidFill>
                          <a:srgbClr val="000000"/>
                        </a:solidFill>
                        <a:effectLst/>
                        <a:highlight>
                          <a:srgbClr val="DDEBF7"/>
                        </a:highlight>
                        <a:latin typeface="Calibri" panose="020F0502020204030204" pitchFamily="34" charset="0"/>
                      </a:endParaRPr>
                    </a:p>
                  </a:txBody>
                  <a:tcPr marL="7620" marR="7620" marT="7620" marB="0" anchor="b"/>
                </a:tc>
                <a:tc>
                  <a:txBody>
                    <a:bodyPr/>
                    <a:lstStyle/>
                    <a:p>
                      <a:pPr algn="r" fontAlgn="b"/>
                      <a:r>
                        <a:rPr lang="en-IN" sz="1100" b="1" u="none" strike="noStrike" dirty="0">
                          <a:effectLst/>
                          <a:highlight>
                            <a:srgbClr val="DDEBF7"/>
                          </a:highlight>
                        </a:rPr>
                        <a:t>7120993</a:t>
                      </a:r>
                      <a:endParaRPr lang="en-IN" sz="1100" b="1" i="0" u="none" strike="noStrike" dirty="0">
                        <a:solidFill>
                          <a:srgbClr val="000000"/>
                        </a:solidFill>
                        <a:effectLst/>
                        <a:highlight>
                          <a:srgbClr val="DDEBF7"/>
                        </a:highlight>
                        <a:latin typeface="Calibri" panose="020F0502020204030204" pitchFamily="34" charset="0"/>
                      </a:endParaRPr>
                    </a:p>
                  </a:txBody>
                  <a:tcPr marL="7620" marR="7620" marT="7620" marB="0" anchor="b"/>
                </a:tc>
                <a:extLst>
                  <a:ext uri="{0D108BD9-81ED-4DB2-BD59-A6C34878D82A}">
                    <a16:rowId xmlns:a16="http://schemas.microsoft.com/office/drawing/2014/main" val="211211176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D004AD-A46B-EC9C-44ED-1DF0435A4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590800"/>
            <a:ext cx="6608826" cy="3723918"/>
          </a:xfrm>
          <a:prstGeom prst="rect">
            <a:avLst/>
          </a:prstGeom>
        </p:spPr>
      </p:pic>
      <p:sp>
        <p:nvSpPr>
          <p:cNvPr id="6" name="TextBox 5">
            <a:extLst>
              <a:ext uri="{FF2B5EF4-FFF2-40B4-BE49-F238E27FC236}">
                <a16:creationId xmlns:a16="http://schemas.microsoft.com/office/drawing/2014/main" id="{9C19C1DB-DBE7-14AF-D128-CDFDE42D7B0D}"/>
              </a:ext>
            </a:extLst>
          </p:cNvPr>
          <p:cNvSpPr txBox="1"/>
          <p:nvPr/>
        </p:nvSpPr>
        <p:spPr>
          <a:xfrm>
            <a:off x="1828800" y="1524000"/>
            <a:ext cx="6100916" cy="923330"/>
          </a:xfrm>
          <a:prstGeom prst="rect">
            <a:avLst/>
          </a:prstGeom>
          <a:noFill/>
        </p:spPr>
        <p:txBody>
          <a:bodyPr wrap="square">
            <a:spAutoFit/>
          </a:bodyPr>
          <a:lstStyle/>
          <a:p>
            <a:pPr algn="just"/>
            <a:r>
              <a:rPr lang="en-IN" b="1" dirty="0"/>
              <a:t>The chart illustrates the salary distribution across various employee positions within a company. Here's a breakdown of the conclusions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Status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133D87A6-ED76-4CC9-7B3A-4761827237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4982" y="4370982"/>
            <a:ext cx="4781550" cy="21869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6437D978-200C-CD96-3D98-C029BAF5AC5C}"/>
              </a:ext>
            </a:extLst>
          </p:cNvPr>
          <p:cNvSpPr txBox="1"/>
          <p:nvPr/>
        </p:nvSpPr>
        <p:spPr>
          <a:xfrm>
            <a:off x="1747837" y="2057400"/>
            <a:ext cx="6243638" cy="1938992"/>
          </a:xfrm>
          <a:prstGeom prst="rect">
            <a:avLst/>
          </a:prstGeom>
          <a:noFill/>
        </p:spPr>
        <p:txBody>
          <a:bodyPr wrap="square">
            <a:spAutoFit/>
          </a:bodyPr>
          <a:lstStyle/>
          <a:p>
            <a:r>
              <a:rPr lang="en-IN" sz="2400" b="1" dirty="0"/>
              <a:t>My results illustrating employee salary status across different position within a company. The chart uses an area graph to show the distribution of salaries across three categories: Low, Medium, High. </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CB150F6E-1B10-53D9-B9E6-7CE259781E8E}"/>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15E2F7DB-8AFF-F55A-8DC5-F28CDAA49532}"/>
              </a:ext>
            </a:extLst>
          </p:cNvPr>
          <p:cNvSpPr txBox="1"/>
          <p:nvPr/>
        </p:nvSpPr>
        <p:spPr>
          <a:xfrm>
            <a:off x="2057400" y="2209800"/>
            <a:ext cx="6100916" cy="2308324"/>
          </a:xfrm>
          <a:prstGeom prst="rect">
            <a:avLst/>
          </a:prstGeom>
          <a:noFill/>
        </p:spPr>
        <p:txBody>
          <a:bodyPr wrap="square">
            <a:spAutoFit/>
          </a:bodyPr>
          <a:lstStyle/>
          <a:p>
            <a:pPr algn="just"/>
            <a:r>
              <a:rPr lang="en-IN" b="1" dirty="0"/>
              <a:t>1.Some positions are categorized as "High" while others are "Low" or "Med", indicating a wide range of compensation levels.</a:t>
            </a:r>
          </a:p>
          <a:p>
            <a:pPr algn="just"/>
            <a:r>
              <a:rPr lang="en-IN" b="1" dirty="0"/>
              <a:t>2.The highest salary peaks are seen for the "Sales Manager" and "Director" positions.</a:t>
            </a:r>
          </a:p>
          <a:p>
            <a:pPr algn="just"/>
            <a:r>
              <a:rPr lang="en-IN" b="1" dirty="0"/>
              <a:t>3.Some positions with seemingly high levels of responsibility, such as "IT Manager" and "Sr. Network Engineer", have relatively lower salaries.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D376CD-3EAC-4CD9-39A8-2317F625B90B}"/>
              </a:ext>
            </a:extLst>
          </p:cNvPr>
          <p:cNvSpPr txBox="1"/>
          <p:nvPr/>
        </p:nvSpPr>
        <p:spPr>
          <a:xfrm>
            <a:off x="1681480" y="2019300"/>
            <a:ext cx="5014595" cy="2031325"/>
          </a:xfrm>
          <a:prstGeom prst="rect">
            <a:avLst/>
          </a:prstGeom>
          <a:noFill/>
        </p:spPr>
        <p:txBody>
          <a:bodyPr wrap="square">
            <a:spAutoFit/>
          </a:bodyPr>
          <a:lstStyle/>
          <a:p>
            <a:pPr algn="just"/>
            <a:r>
              <a:rPr lang="en-US" b="1" dirty="0"/>
              <a:t>USERS are basically those people whose jobs require access to the database for querying. updating. and generating reports. The database primarily exists for their use. There are several categories of end-users these are as follows. EMPLOYEE• EMPOLYEER• ORGANISATION• DATA ANALYSER</a:t>
            </a:r>
          </a:p>
        </p:txBody>
      </p:sp>
      <p:pic>
        <p:nvPicPr>
          <p:cNvPr id="10" name="Picture 9">
            <a:extLst>
              <a:ext uri="{FF2B5EF4-FFF2-40B4-BE49-F238E27FC236}">
                <a16:creationId xmlns:a16="http://schemas.microsoft.com/office/drawing/2014/main" id="{EC87D1BE-4015-D924-AD3E-EAB4EE91B7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5003" y="4149617"/>
            <a:ext cx="6216468" cy="22309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99"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7C658FF-5151-885A-1072-AC7AA5D46461}"/>
              </a:ext>
            </a:extLst>
          </p:cNvPr>
          <p:cNvSpPr txBox="1"/>
          <p:nvPr/>
        </p:nvSpPr>
        <p:spPr>
          <a:xfrm>
            <a:off x="2590799" y="1718802"/>
            <a:ext cx="6943725" cy="3693319"/>
          </a:xfrm>
          <a:prstGeom prst="rect">
            <a:avLst/>
          </a:prstGeom>
          <a:noFill/>
        </p:spPr>
        <p:txBody>
          <a:bodyPr wrap="square">
            <a:spAutoFit/>
          </a:bodyPr>
          <a:lstStyle/>
          <a:p>
            <a:pPr marL="285750" indent="-285750">
              <a:buFont typeface="Wingdings" panose="05000000000000000000" pitchFamily="2" charset="2"/>
              <a:buChar char="ü"/>
            </a:pPr>
            <a:r>
              <a:rPr lang="en-IN" b="1" dirty="0"/>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IN" b="1" dirty="0"/>
              <a:t>Remove Duplicates It removes the combination of values across all selected range to determine duplicates.</a:t>
            </a:r>
          </a:p>
          <a:p>
            <a:pPr marL="285750" indent="-285750">
              <a:buFont typeface="Wingdings" panose="05000000000000000000" pitchFamily="2" charset="2"/>
              <a:buChar char="ü"/>
            </a:pPr>
            <a:r>
              <a:rPr lang="en-IN" b="1" dirty="0"/>
              <a:t>Filter: It take my dataset and show only the data that meet my criteria specify</a:t>
            </a:r>
          </a:p>
          <a:p>
            <a:pPr marL="285750" indent="-285750">
              <a:buFont typeface="Wingdings" panose="05000000000000000000" pitchFamily="2" charset="2"/>
              <a:buChar char="ü"/>
            </a:pPr>
            <a:r>
              <a:rPr lang="en-IN" b="1" dirty="0"/>
              <a:t>Conditional Formatting: It is used to specify important values stand out in employee performance score in a data set</a:t>
            </a:r>
          </a:p>
          <a:p>
            <a:pPr marL="285750" indent="-285750">
              <a:buFont typeface="Wingdings" panose="05000000000000000000" pitchFamily="2" charset="2"/>
              <a:buChar char="ü"/>
            </a:pPr>
            <a:r>
              <a:rPr lang="en-IN" b="1" dirty="0"/>
              <a:t> Slicer: I used slicer to filter my data</a:t>
            </a:r>
          </a:p>
          <a:p>
            <a:pPr marL="285750" indent="-285750">
              <a:buFont typeface="Wingdings" panose="05000000000000000000" pitchFamily="2" charset="2"/>
              <a:buChar char="ü"/>
            </a:pPr>
            <a:r>
              <a:rPr lang="en-IN" b="1" dirty="0"/>
              <a:t>Pivot Table: I used "pivot table to summarize my huge data</a:t>
            </a:r>
          </a:p>
          <a:p>
            <a:pPr marL="285750" indent="-285750">
              <a:buFont typeface="Wingdings" panose="05000000000000000000" pitchFamily="2" charset="2"/>
              <a:buChar char="ü"/>
            </a:pPr>
            <a:r>
              <a:rPr lang="en-IN" b="1" dirty="0"/>
              <a:t> Pivot Chart: I used using area graph. "pivot chart" to visually summarises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D2DC284-41CF-B602-2208-2E000D0D5693}"/>
              </a:ext>
            </a:extLst>
          </p:cNvPr>
          <p:cNvSpPr txBox="1"/>
          <p:nvPr/>
        </p:nvSpPr>
        <p:spPr>
          <a:xfrm>
            <a:off x="1518046" y="1439287"/>
            <a:ext cx="8626079" cy="3970318"/>
          </a:xfrm>
          <a:prstGeom prst="rect">
            <a:avLst/>
          </a:prstGeom>
          <a:noFill/>
        </p:spPr>
        <p:txBody>
          <a:bodyPr wrap="square">
            <a:spAutoFit/>
          </a:bodyPr>
          <a:lstStyle/>
          <a:p>
            <a:r>
              <a:rPr lang="en-US" b="1" dirty="0"/>
              <a:t>• Emp-ID: An employee ID is a unique numerical or alphanumeric code assigned to an employee by their employer.</a:t>
            </a:r>
            <a:endParaRPr lang="en-IN" b="1" dirty="0"/>
          </a:p>
          <a:p>
            <a:r>
              <a:rPr lang="en-US" b="1" dirty="0"/>
              <a:t>• Salary: A Salaried employee is a worker who is paid a fixed amount of money or compensation by an employer.</a:t>
            </a:r>
            <a:endParaRPr lang="en-IN" b="1" dirty="0"/>
          </a:p>
          <a:p>
            <a:r>
              <a:rPr lang="en-US" b="1" dirty="0"/>
              <a:t>• Position: A position description also known as a job specification) outlines the key responsibilities, duties, and objectives of a </a:t>
            </a:r>
            <a:r>
              <a:rPr lang="en-IN" b="1" dirty="0"/>
              <a:t>role. </a:t>
            </a:r>
          </a:p>
          <a:p>
            <a:r>
              <a:rPr lang="en-US" b="1" dirty="0"/>
              <a:t>• Citizen Desc: A citizen is a person who legally belongs to a country and has the rights and protection of that country</a:t>
            </a:r>
            <a:r>
              <a:rPr lang="en-IN" b="1" dirty="0"/>
              <a:t>. </a:t>
            </a:r>
          </a:p>
          <a:p>
            <a:r>
              <a:rPr lang="en-US" b="1" dirty="0"/>
              <a:t>• Manager Name: A Manager, or Supervisor, oversees team members in a certain department to ensure it's performing </a:t>
            </a:r>
            <a:r>
              <a:rPr lang="en-IN" b="1" dirty="0"/>
              <a:t>effectively. </a:t>
            </a:r>
          </a:p>
          <a:p>
            <a:r>
              <a:rPr lang="en-US" b="1" dirty="0"/>
              <a:t>• Recruitment Source: the recruitment medium that allows job candidates and businesses to communicate and connect to fill vacant work positions.</a:t>
            </a:r>
            <a:endParaRPr lang="en-IN" b="1" dirty="0"/>
          </a:p>
          <a:p>
            <a:r>
              <a:rPr lang="en-US" b="1" dirty="0"/>
              <a:t>• Performance Score: It's simply a measure of performance against whatever it is you are measuring.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6FCC415-9473-F780-67AB-D2C3173B9733}"/>
              </a:ext>
            </a:extLst>
          </p:cNvPr>
          <p:cNvSpPr txBox="1"/>
          <p:nvPr/>
        </p:nvSpPr>
        <p:spPr>
          <a:xfrm>
            <a:off x="1704975" y="1305341"/>
            <a:ext cx="6107906" cy="4801314"/>
          </a:xfrm>
          <a:prstGeom prst="rect">
            <a:avLst/>
          </a:prstGeom>
          <a:noFill/>
        </p:spPr>
        <p:txBody>
          <a:bodyPr wrap="square">
            <a:spAutoFit/>
          </a:bodyPr>
          <a:lstStyle/>
          <a:p>
            <a:pPr marL="285750" indent="-285750">
              <a:buFont typeface="Wingdings" panose="05000000000000000000" pitchFamily="2" charset="2"/>
              <a:buChar char="ü"/>
            </a:pPr>
            <a:r>
              <a:rPr lang="en-US" b="1" dirty="0"/>
              <a:t>Data set was downloaded from Kaggle website</a:t>
            </a:r>
            <a:r>
              <a:rPr lang="en-IN" b="1" dirty="0"/>
              <a:t>.</a:t>
            </a:r>
          </a:p>
          <a:p>
            <a:pPr marL="285750" indent="-285750">
              <a:buFont typeface="Wingdings" panose="05000000000000000000" pitchFamily="2" charset="2"/>
              <a:buChar char="ü"/>
            </a:pPr>
            <a:r>
              <a:rPr lang="en-US" b="1" dirty="0"/>
              <a:t> Extract it from zip format</a:t>
            </a:r>
            <a:r>
              <a:rPr lang="en-IN" b="1" dirty="0"/>
              <a:t>. </a:t>
            </a:r>
          </a:p>
          <a:p>
            <a:pPr marL="285750" indent="-285750">
              <a:buFont typeface="Wingdings" panose="05000000000000000000" pitchFamily="2" charset="2"/>
              <a:buChar char="ü"/>
            </a:pPr>
            <a:r>
              <a:rPr lang="en-US" b="1" dirty="0"/>
              <a:t> Data Cleaning: Data cleaning is a process required to remove incomplete records, and modifying data to rectify Inaccurate records.</a:t>
            </a:r>
            <a:endParaRPr lang="en-IN" b="1" dirty="0"/>
          </a:p>
          <a:p>
            <a:pPr marL="285750" indent="-285750">
              <a:buFont typeface="Wingdings" panose="05000000000000000000" pitchFamily="2" charset="2"/>
              <a:buChar char="ü"/>
            </a:pPr>
            <a:r>
              <a:rPr lang="en-US" b="1" dirty="0"/>
              <a:t> Remove Duplicates It removes the combination of values across all selected range to determine duplicates.</a:t>
            </a:r>
            <a:endParaRPr lang="en-IN" b="1" dirty="0"/>
          </a:p>
          <a:p>
            <a:pPr marL="285750" indent="-285750">
              <a:buFont typeface="Wingdings" panose="05000000000000000000" pitchFamily="2" charset="2"/>
              <a:buChar char="ü"/>
            </a:pPr>
            <a:r>
              <a:rPr lang="en-US" b="1" dirty="0"/>
              <a:t> Filter: It take my dataset and show only the data that meet my criteria specify</a:t>
            </a:r>
            <a:r>
              <a:rPr lang="en-IN" b="1" dirty="0"/>
              <a:t>. </a:t>
            </a:r>
          </a:p>
          <a:p>
            <a:pPr marL="285750" indent="-285750">
              <a:buFont typeface="Wingdings" panose="05000000000000000000" pitchFamily="2" charset="2"/>
              <a:buChar char="ü"/>
            </a:pPr>
            <a:r>
              <a:rPr lang="en-US" b="1" dirty="0"/>
              <a:t> Conditional Formatting: It is used to specify Important values stand out in employee performance score in a </a:t>
            </a:r>
            <a:r>
              <a:rPr lang="en-IN" b="1" dirty="0"/>
              <a:t>data</a:t>
            </a:r>
            <a:r>
              <a:rPr lang="en-US" b="1" dirty="0"/>
              <a:t> set.</a:t>
            </a:r>
          </a:p>
          <a:p>
            <a:pPr marL="285750" indent="-285750">
              <a:buFont typeface="Wingdings" panose="05000000000000000000" pitchFamily="2" charset="2"/>
              <a:buChar char="ü"/>
            </a:pPr>
            <a:r>
              <a:rPr lang="en-US" b="1" dirty="0"/>
              <a:t>Slicer: I used slicer to filter my data</a:t>
            </a:r>
            <a:r>
              <a:rPr lang="en-IN" b="1" dirty="0"/>
              <a:t>. </a:t>
            </a:r>
          </a:p>
          <a:p>
            <a:pPr marL="285750" indent="-285750">
              <a:buFont typeface="Wingdings" panose="05000000000000000000" pitchFamily="2" charset="2"/>
              <a:buChar char="ü"/>
            </a:pPr>
            <a:r>
              <a:rPr lang="en-US" b="1" dirty="0"/>
              <a:t> Pivot Table: I used "pivot table to summarize my huge data</a:t>
            </a:r>
            <a:r>
              <a:rPr lang="en-IN" b="1" dirty="0"/>
              <a:t>. </a:t>
            </a:r>
          </a:p>
          <a:p>
            <a:pPr marL="285750" indent="-285750">
              <a:buFont typeface="Wingdings" panose="05000000000000000000" pitchFamily="2" charset="2"/>
              <a:buChar char="ü"/>
            </a:pPr>
            <a:r>
              <a:rPr lang="en-US" b="1" dirty="0"/>
              <a:t> Pivot Chart: I used using area graph. "pivot chart" to visually summarizes my data</a:t>
            </a:r>
            <a:r>
              <a:rPr lang="en-IN" b="1" dirty="0"/>
              <a:t>. </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865</Words>
  <Application>Microsoft Office PowerPoint</Application>
  <PresentationFormat>Widescreen</PresentationFormat>
  <Paragraphs>187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MAHA LAKSHMI</cp:lastModifiedBy>
  <cp:revision>25</cp:revision>
  <dcterms:created xsi:type="dcterms:W3CDTF">2024-03-29T15:07:22Z</dcterms:created>
  <dcterms:modified xsi:type="dcterms:W3CDTF">2024-08-27T05:23:14Z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