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
      <p:font typeface="Poppins"/>
      <p:regular r:id="rId28"/>
      <p:bold r:id="rId29"/>
      <p:italic r:id="rId30"/>
      <p:boldItalic r:id="rId31"/>
    </p:embeddedFont>
    <p:embeddedFont>
      <p:font typeface="Space Grotesk SemiBo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Poppins-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6.xml"/><Relationship Id="rId33" Type="http://schemas.openxmlformats.org/officeDocument/2006/relationships/font" Target="fonts/SpaceGroteskSemiBold-bold.fntdata"/><Relationship Id="rId10" Type="http://schemas.openxmlformats.org/officeDocument/2006/relationships/slide" Target="slides/slide5.xml"/><Relationship Id="rId32" Type="http://schemas.openxmlformats.org/officeDocument/2006/relationships/font" Target="fonts/SpaceGroteskSemiBo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SLIDES_API154733986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SLIDES_API154733986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SLIDES_API154733986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SLIDES_API154733986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SLIDES_API154733986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SLIDES_API154733986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SLIDES_API154733986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SLIDES_API154733986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SLIDES_API154733986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SLIDES_API154733986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SLIDES_API154733986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SLIDES_API154733986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SLIDES_API157633766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SLIDES_API157633766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SLIDES_API21174070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SLIDES_API21174070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SLIDES_API99812837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SLIDES_API99812837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SLIDES_API154733986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SLIDES_API154733986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82" name="Shape 82"/>
        <p:cNvGrpSpPr/>
        <p:nvPr/>
      </p:nvGrpSpPr>
      <p:grpSpPr>
        <a:xfrm>
          <a:off x="0" y="0"/>
          <a:ext cx="0" cy="0"/>
          <a:chOff x="0" y="0"/>
          <a:chExt cx="0" cy="0"/>
        </a:xfrm>
      </p:grpSpPr>
      <p:sp>
        <p:nvSpPr>
          <p:cNvPr id="83" name="Google Shape;83;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84" name="Google Shape;8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3"/>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86" name="Google Shape;86;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87" name="Google Shape;87;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88" name="Shape 88"/>
        <p:cNvGrpSpPr/>
        <p:nvPr/>
      </p:nvGrpSpPr>
      <p:grpSpPr>
        <a:xfrm>
          <a:off x="0" y="0"/>
          <a:ext cx="0" cy="0"/>
          <a:chOff x="0" y="0"/>
          <a:chExt cx="0" cy="0"/>
        </a:xfrm>
      </p:grpSpPr>
      <p:sp>
        <p:nvSpPr>
          <p:cNvPr id="89" name="Google Shape;8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0" name="Google Shape;90;p14"/>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91" name="Google Shape;91;p14"/>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92" name="Google Shape;92;p14"/>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93" name="Google Shape;93;p14"/>
          <p:cNvSpPr txBox="1"/>
          <p:nvPr>
            <p:ph idx="1" type="subTitle"/>
          </p:nvPr>
        </p:nvSpPr>
        <p:spPr>
          <a:xfrm>
            <a:off x="642700" y="1589400"/>
            <a:ext cx="6474600" cy="30309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3">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97" name="Google Shape;97;p15"/>
          <p:cNvSpPr/>
          <p:nvPr>
            <p:ph idx="2" type="pic"/>
          </p:nvPr>
        </p:nvSpPr>
        <p:spPr>
          <a:xfrm>
            <a:off x="5843075" y="632300"/>
            <a:ext cx="2615100" cy="3918900"/>
          </a:xfrm>
          <a:prstGeom prst="roundRect">
            <a:avLst>
              <a:gd fmla="val 16667" name="adj"/>
            </a:avLst>
          </a:prstGeom>
          <a:noFill/>
          <a:ln>
            <a:noFill/>
          </a:ln>
        </p:spPr>
      </p:sp>
      <p:sp>
        <p:nvSpPr>
          <p:cNvPr id="98" name="Google Shape;98;p15"/>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99" name="Google Shape;99;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100" name="Google Shape;100;p15"/>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101" name="Shape 101"/>
        <p:cNvGrpSpPr/>
        <p:nvPr/>
      </p:nvGrpSpPr>
      <p:grpSpPr>
        <a:xfrm>
          <a:off x="0" y="0"/>
          <a:ext cx="0" cy="0"/>
          <a:chOff x="0" y="0"/>
          <a:chExt cx="0" cy="0"/>
        </a:xfrm>
      </p:grpSpPr>
      <p:pic>
        <p:nvPicPr>
          <p:cNvPr id="102" name="Google Shape;102;p16"/>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103" name="Google Shape;103;p16"/>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104" name="Google Shape;10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6"/>
          <p:cNvSpPr/>
          <p:nvPr>
            <p:ph idx="2" type="pic"/>
          </p:nvPr>
        </p:nvSpPr>
        <p:spPr>
          <a:xfrm>
            <a:off x="642700" y="632300"/>
            <a:ext cx="2615100" cy="3918900"/>
          </a:xfrm>
          <a:prstGeom prst="roundRect">
            <a:avLst>
              <a:gd fmla="val 16667" name="adj"/>
            </a:avLst>
          </a:prstGeom>
          <a:noFill/>
          <a:ln>
            <a:noFill/>
          </a:ln>
        </p:spPr>
      </p:sp>
      <p:sp>
        <p:nvSpPr>
          <p:cNvPr id="106" name="Google Shape;106;p16"/>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107" name="Google Shape;107;p16"/>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08" name="Google Shape;108;p16"/>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ph idx="1" type="subTitle"/>
          </p:nvPr>
        </p:nvSpPr>
        <p:spPr>
          <a:xfrm>
            <a:off x="4722075" y="1959150"/>
            <a:ext cx="3589800" cy="274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p:cSld name="TITLE_AND_BODY_1">
    <p:spTree>
      <p:nvGrpSpPr>
        <p:cNvPr id="110" name="Shape 110"/>
        <p:cNvGrpSpPr/>
        <p:nvPr/>
      </p:nvGrpSpPr>
      <p:grpSpPr>
        <a:xfrm>
          <a:off x="0" y="0"/>
          <a:ext cx="0" cy="0"/>
          <a:chOff x="0" y="0"/>
          <a:chExt cx="0" cy="0"/>
        </a:xfrm>
      </p:grpSpPr>
      <p:sp>
        <p:nvSpPr>
          <p:cNvPr id="111" name="Google Shape;111;p17"/>
          <p:cNvSpPr txBox="1"/>
          <p:nvPr>
            <p:ph type="title"/>
          </p:nvPr>
        </p:nvSpPr>
        <p:spPr>
          <a:xfrm>
            <a:off x="566250" y="408150"/>
            <a:ext cx="80115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12" name="Google Shape;112;p17"/>
          <p:cNvSpPr txBox="1"/>
          <p:nvPr>
            <p:ph idx="1" type="body"/>
          </p:nvPr>
        </p:nvSpPr>
        <p:spPr>
          <a:xfrm>
            <a:off x="650850" y="1987200"/>
            <a:ext cx="3776700" cy="2766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3" name="Google Shape;113;p17"/>
          <p:cNvSpPr txBox="1"/>
          <p:nvPr>
            <p:ph idx="12" type="sldNum"/>
          </p:nvPr>
        </p:nvSpPr>
        <p:spPr>
          <a:xfrm>
            <a:off x="80290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17"/>
          <p:cNvSpPr txBox="1"/>
          <p:nvPr>
            <p:ph idx="2" type="body"/>
          </p:nvPr>
        </p:nvSpPr>
        <p:spPr>
          <a:xfrm>
            <a:off x="4845450" y="1987200"/>
            <a:ext cx="3732300" cy="2766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5" name="Google Shape;115;p17"/>
          <p:cNvSpPr/>
          <p:nvPr/>
        </p:nvSpPr>
        <p:spPr>
          <a:xfrm>
            <a:off x="5662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47608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5662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47608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txBox="1"/>
          <p:nvPr>
            <p:ph idx="3" type="subTitle"/>
          </p:nvPr>
        </p:nvSpPr>
        <p:spPr>
          <a:xfrm>
            <a:off x="695250" y="1367825"/>
            <a:ext cx="3732300" cy="434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300"/>
              <a:buFont typeface="Space Grotesk SemiBold"/>
              <a:buNone/>
              <a:defRPr>
                <a:solidFill>
                  <a:schemeClr val="accent5"/>
                </a:solidFill>
                <a:latin typeface="Space Grotesk SemiBold"/>
                <a:ea typeface="Space Grotesk SemiBold"/>
                <a:cs typeface="Space Grotesk SemiBold"/>
                <a:sym typeface="Space Grotesk SemiBold"/>
              </a:defRPr>
            </a:lvl1pPr>
            <a:lvl2pPr lvl="1" rtl="0">
              <a:spcBef>
                <a:spcPts val="0"/>
              </a:spcBef>
              <a:spcAft>
                <a:spcPts val="0"/>
              </a:spcAft>
              <a:buSzPts val="1100"/>
              <a:buNone/>
              <a:defRPr b="1"/>
            </a:lvl2pPr>
            <a:lvl3pPr lvl="2" rtl="0">
              <a:spcBef>
                <a:spcPts val="0"/>
              </a:spcBef>
              <a:spcAft>
                <a:spcPts val="0"/>
              </a:spcAft>
              <a:buSzPts val="1100"/>
              <a:buNone/>
              <a:defRPr b="1"/>
            </a:lvl3pPr>
            <a:lvl4pPr lvl="3" rtl="0">
              <a:spcBef>
                <a:spcPts val="0"/>
              </a:spcBef>
              <a:spcAft>
                <a:spcPts val="0"/>
              </a:spcAft>
              <a:buSzPts val="1100"/>
              <a:buNone/>
              <a:defRPr b="1"/>
            </a:lvl4pPr>
            <a:lvl5pPr lvl="4" rtl="0">
              <a:spcBef>
                <a:spcPts val="0"/>
              </a:spcBef>
              <a:spcAft>
                <a:spcPts val="0"/>
              </a:spcAft>
              <a:buSzPts val="1100"/>
              <a:buNone/>
              <a:defRPr b="1"/>
            </a:lvl5pPr>
            <a:lvl6pPr lvl="5" rtl="0">
              <a:spcBef>
                <a:spcPts val="0"/>
              </a:spcBef>
              <a:spcAft>
                <a:spcPts val="0"/>
              </a:spcAft>
              <a:buSzPts val="1100"/>
              <a:buNone/>
              <a:defRPr b="1"/>
            </a:lvl6pPr>
            <a:lvl7pPr lvl="6" rtl="0">
              <a:spcBef>
                <a:spcPts val="0"/>
              </a:spcBef>
              <a:spcAft>
                <a:spcPts val="0"/>
              </a:spcAft>
              <a:buSzPts val="1100"/>
              <a:buNone/>
              <a:defRPr b="1"/>
            </a:lvl7pPr>
            <a:lvl8pPr lvl="7" rtl="0">
              <a:spcBef>
                <a:spcPts val="0"/>
              </a:spcBef>
              <a:spcAft>
                <a:spcPts val="0"/>
              </a:spcAft>
              <a:buSzPts val="1100"/>
              <a:buNone/>
              <a:defRPr b="1"/>
            </a:lvl8pPr>
            <a:lvl9pPr lvl="8" rtl="0">
              <a:spcBef>
                <a:spcPts val="0"/>
              </a:spcBef>
              <a:spcAft>
                <a:spcPts val="0"/>
              </a:spcAft>
              <a:buSzPts val="1100"/>
              <a:buNone/>
              <a:defRPr b="1"/>
            </a:lvl9pPr>
          </a:lstStyle>
          <a:p/>
        </p:txBody>
      </p:sp>
      <p:sp>
        <p:nvSpPr>
          <p:cNvPr id="120" name="Google Shape;120;p17"/>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300"/>
              <a:buFont typeface="Space Grotesk SemiBold"/>
              <a:buNone/>
              <a:defRPr>
                <a:solidFill>
                  <a:schemeClr val="accent5"/>
                </a:solidFill>
                <a:latin typeface="Space Grotesk SemiBold"/>
                <a:ea typeface="Space Grotesk SemiBold"/>
                <a:cs typeface="Space Grotesk SemiBold"/>
                <a:sym typeface="Space Grotesk SemiBold"/>
              </a:defRPr>
            </a:lvl1pPr>
            <a:lvl2pPr lvl="1" rtl="0">
              <a:spcBef>
                <a:spcPts val="0"/>
              </a:spcBef>
              <a:spcAft>
                <a:spcPts val="0"/>
              </a:spcAft>
              <a:buSzPts val="1100"/>
              <a:buNone/>
              <a:defRPr b="1"/>
            </a:lvl2pPr>
            <a:lvl3pPr lvl="2" rtl="0">
              <a:spcBef>
                <a:spcPts val="0"/>
              </a:spcBef>
              <a:spcAft>
                <a:spcPts val="0"/>
              </a:spcAft>
              <a:buSzPts val="1100"/>
              <a:buNone/>
              <a:defRPr b="1"/>
            </a:lvl3pPr>
            <a:lvl4pPr lvl="3" rtl="0">
              <a:spcBef>
                <a:spcPts val="0"/>
              </a:spcBef>
              <a:spcAft>
                <a:spcPts val="0"/>
              </a:spcAft>
              <a:buSzPts val="1100"/>
              <a:buNone/>
              <a:defRPr b="1"/>
            </a:lvl4pPr>
            <a:lvl5pPr lvl="4" rtl="0">
              <a:spcBef>
                <a:spcPts val="0"/>
              </a:spcBef>
              <a:spcAft>
                <a:spcPts val="0"/>
              </a:spcAft>
              <a:buSzPts val="1100"/>
              <a:buNone/>
              <a:defRPr b="1"/>
            </a:lvl5pPr>
            <a:lvl6pPr lvl="5" rtl="0">
              <a:spcBef>
                <a:spcPts val="0"/>
              </a:spcBef>
              <a:spcAft>
                <a:spcPts val="0"/>
              </a:spcAft>
              <a:buSzPts val="1100"/>
              <a:buNone/>
              <a:defRPr b="1"/>
            </a:lvl6pPr>
            <a:lvl7pPr lvl="6" rtl="0">
              <a:spcBef>
                <a:spcPts val="0"/>
              </a:spcBef>
              <a:spcAft>
                <a:spcPts val="0"/>
              </a:spcAft>
              <a:buSzPts val="1100"/>
              <a:buNone/>
              <a:defRPr b="1"/>
            </a:lvl7pPr>
            <a:lvl8pPr lvl="7" rtl="0">
              <a:spcBef>
                <a:spcPts val="0"/>
              </a:spcBef>
              <a:spcAft>
                <a:spcPts val="0"/>
              </a:spcAft>
              <a:buSzPts val="1100"/>
              <a:buNone/>
              <a:defRPr b="1"/>
            </a:lvl8pPr>
            <a:lvl9pPr lvl="8" rtl="0">
              <a:spcBef>
                <a:spcPts val="0"/>
              </a:spcBef>
              <a:spcAft>
                <a:spcPts val="0"/>
              </a:spcAft>
              <a:buSzPts val="1100"/>
              <a:buNone/>
              <a:defRPr b="1"/>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p:cSld name="TITLE_AND_BODY_1_1_1_1_1">
    <p:spTree>
      <p:nvGrpSpPr>
        <p:cNvPr id="121" name="Shape 121"/>
        <p:cNvGrpSpPr/>
        <p:nvPr/>
      </p:nvGrpSpPr>
      <p:grpSpPr>
        <a:xfrm>
          <a:off x="0" y="0"/>
          <a:ext cx="0" cy="0"/>
          <a:chOff x="0" y="0"/>
          <a:chExt cx="0" cy="0"/>
        </a:xfrm>
      </p:grpSpPr>
      <p:sp>
        <p:nvSpPr>
          <p:cNvPr id="122" name="Google Shape;122;p18"/>
          <p:cNvSpPr/>
          <p:nvPr/>
        </p:nvSpPr>
        <p:spPr>
          <a:xfrm>
            <a:off x="645900" y="2231075"/>
            <a:ext cx="2418600" cy="233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6079500" y="2231075"/>
            <a:ext cx="2418600" cy="2337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3358950" y="2231075"/>
            <a:ext cx="2418600" cy="233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298825" y="91900"/>
            <a:ext cx="8544600" cy="2577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0" y="0"/>
            <a:ext cx="9144000" cy="25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573750" y="1730775"/>
            <a:ext cx="2567400" cy="27165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txBox="1"/>
          <p:nvPr>
            <p:ph type="title"/>
          </p:nvPr>
        </p:nvSpPr>
        <p:spPr>
          <a:xfrm>
            <a:off x="566250" y="445025"/>
            <a:ext cx="80115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9" name="Google Shape;129;p18"/>
          <p:cNvSpPr txBox="1"/>
          <p:nvPr>
            <p:ph idx="12" type="sldNum"/>
          </p:nvPr>
        </p:nvSpPr>
        <p:spPr>
          <a:xfrm>
            <a:off x="80290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18"/>
          <p:cNvSpPr/>
          <p:nvPr/>
        </p:nvSpPr>
        <p:spPr>
          <a:xfrm>
            <a:off x="5999850" y="1730775"/>
            <a:ext cx="2567400" cy="27165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3286800" y="1730775"/>
            <a:ext cx="2567400" cy="27165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ph idx="1" type="body"/>
          </p:nvPr>
        </p:nvSpPr>
        <p:spPr>
          <a:xfrm>
            <a:off x="693150" y="1994900"/>
            <a:ext cx="2328600" cy="2188200"/>
          </a:xfrm>
          <a:prstGeom prst="rect">
            <a:avLst/>
          </a:prstGeom>
        </p:spPr>
        <p:txBody>
          <a:bodyPr anchorCtr="0" anchor="t" bIns="91425" lIns="91425" spcFirstLastPara="1" rIns="167400"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3" name="Google Shape;133;p18"/>
          <p:cNvSpPr txBox="1"/>
          <p:nvPr>
            <p:ph idx="2" type="body"/>
          </p:nvPr>
        </p:nvSpPr>
        <p:spPr>
          <a:xfrm>
            <a:off x="3406200" y="1994925"/>
            <a:ext cx="2328600" cy="2188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4" name="Google Shape;134;p18"/>
          <p:cNvSpPr txBox="1"/>
          <p:nvPr>
            <p:ph idx="3" type="body"/>
          </p:nvPr>
        </p:nvSpPr>
        <p:spPr>
          <a:xfrm>
            <a:off x="6124500" y="1994925"/>
            <a:ext cx="2328600" cy="2188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257">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35" name="Shape 135"/>
        <p:cNvGrpSpPr/>
        <p:nvPr/>
      </p:nvGrpSpPr>
      <p:grpSpPr>
        <a:xfrm>
          <a:off x="0" y="0"/>
          <a:ext cx="0" cy="0"/>
          <a:chOff x="0" y="0"/>
          <a:chExt cx="0" cy="0"/>
        </a:xfrm>
      </p:grpSpPr>
      <p:sp>
        <p:nvSpPr>
          <p:cNvPr id="136" name="Google Shape;13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19"/>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138" name="Google Shape;138;p19"/>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hyperlink" Target="mailto:arjun.k2020@vitstudent.ac.in" TargetMode="External"/><Relationship Id="rId4" Type="http://schemas.openxmlformats.org/officeDocument/2006/relationships/hyperlink" Target="https://arjunronit.github.io/portfol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Auto Tech Solutions: Transforming the Automotive Industry</a:t>
            </a:r>
            <a:endParaRPr/>
          </a:p>
        </p:txBody>
      </p:sp>
      <p:sp>
        <p:nvSpPr>
          <p:cNvPr id="144" name="Google Shape;144;p20"/>
          <p:cNvSpPr txBox="1"/>
          <p:nvPr>
            <p:ph idx="1" type="body"/>
          </p:nvPr>
        </p:nvSpPr>
        <p:spPr>
          <a:xfrm>
            <a:off x="632175" y="17173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This presentation provides an overview of the auto tech solutions that are transforming the automotive industry. It covers connectivity, automation, safety, sustainability, and future prospects. The presentation includes examples, statistics, and case studies to support the points discussed.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time and attention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0" name="Google Shape;150;p21"/>
          <p:cNvSpPr txBox="1"/>
          <p:nvPr>
            <p:ph idx="1" type="subTitle"/>
          </p:nvPr>
        </p:nvSpPr>
        <p:spPr>
          <a:xfrm>
            <a:off x="642700" y="1589400"/>
            <a:ext cx="6474600" cy="3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a world where technology is at the forefront of transformation, AutoTech Solutions emerges as a game-changer in the automotive industry. We're on a mission to seamlessly blend cutting-edge Information Technology (IT) innovations with the automotive landscape, recognizing the rising importance of IT in modern vehicles. Our vision is to redefine the driving experience, elevating vehicle performance, safety, and user engagement through state-of-the-art telematics, robust cybersecurity, data-driven predictive maintenance, and flawless connectivity.</a:t>
            </a:r>
            <a:endParaRPr/>
          </a:p>
          <a:p>
            <a:pPr indent="0" lvl="0" marL="0" rtl="0" algn="l">
              <a:spcBef>
                <a:spcPts val="1200"/>
              </a:spcBef>
              <a:spcAft>
                <a:spcPts val="0"/>
              </a:spcAft>
              <a:buClr>
                <a:schemeClr val="dk1"/>
              </a:buClr>
              <a:buSzPts val="1100"/>
              <a:buFont typeface="Arial"/>
              <a:buNone/>
            </a:pPr>
            <a:r>
              <a:rPr lang="en"/>
              <a:t>Moreover, our unwavering commitment to eco-friendliness ensures we tread lightly on the environment. The automotive sector is evolving at an unprecedented pace, and AutoTech Solutions is poised to lead this change, setting new industry benchmarks as we go.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2"/>
          <p:cNvPicPr preferRelativeResize="0"/>
          <p:nvPr>
            <p:ph idx="2" type="pic"/>
          </p:nvPr>
        </p:nvPicPr>
        <p:blipFill rotWithShape="1">
          <a:blip r:embed="rId3">
            <a:alphaModFix/>
          </a:blip>
          <a:srcRect b="0" l="27841" r="27845" t="0"/>
          <a:stretch/>
        </p:blipFill>
        <p:spPr>
          <a:xfrm>
            <a:off x="5843075" y="632300"/>
            <a:ext cx="2615100" cy="3918900"/>
          </a:xfrm>
          <a:prstGeom prst="roundRect">
            <a:avLst>
              <a:gd fmla="val 16667" name="adj"/>
            </a:avLst>
          </a:prstGeom>
        </p:spPr>
      </p:pic>
      <p:sp>
        <p:nvSpPr>
          <p:cNvPr id="156" name="Google Shape;156;p22"/>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Automotive Industry Today</a:t>
            </a:r>
            <a:endParaRPr/>
          </a:p>
        </p:txBody>
      </p:sp>
      <p:sp>
        <p:nvSpPr>
          <p:cNvPr id="157" name="Google Shape;157;p22"/>
          <p:cNvSpPr txBox="1"/>
          <p:nvPr>
            <p:ph idx="1" type="subTitle"/>
          </p:nvPr>
        </p:nvSpPr>
        <p:spPr>
          <a:xfrm>
            <a:off x="642700" y="1723725"/>
            <a:ext cx="3763800" cy="3026100"/>
          </a:xfrm>
          <a:prstGeom prst="rect">
            <a:avLst/>
          </a:prstGeom>
        </p:spPr>
        <p:txBody>
          <a:bodyPr anchorCtr="0" anchor="t" bIns="91425" lIns="91425" spcFirstLastPara="1" rIns="91425" wrap="square" tIns="91425">
            <a:spAutoFit/>
          </a:bodyPr>
          <a:lstStyle/>
          <a:p>
            <a:pPr indent="-311150" lvl="0" marL="457200" rtl="0" algn="l">
              <a:lnSpc>
                <a:spcPct val="110000"/>
              </a:lnSpc>
              <a:spcBef>
                <a:spcPts val="0"/>
              </a:spcBef>
              <a:spcAft>
                <a:spcPts val="0"/>
              </a:spcAft>
              <a:buSzPts val="1300"/>
              <a:buChar char="●"/>
            </a:pPr>
            <a:r>
              <a:rPr lang="en"/>
              <a:t>Rapid Technological Evolution: Staying abreast of the ever-evolving technology landscape is a pressing challenge. Integrating the latest advancements like AI, IoT, and cybersecurity into vehicles while ensuring compatibility and reliability is vital.</a:t>
            </a:r>
            <a:endParaRPr/>
          </a:p>
          <a:p>
            <a:pPr indent="-311150" lvl="0" marL="457200" rtl="0" algn="l">
              <a:lnSpc>
                <a:spcPct val="110000"/>
              </a:lnSpc>
              <a:spcBef>
                <a:spcPts val="0"/>
              </a:spcBef>
              <a:spcAft>
                <a:spcPts val="0"/>
              </a:spcAft>
              <a:buSzPts val="1300"/>
              <a:buChar char="●"/>
            </a:pPr>
            <a:r>
              <a:rPr lang="en"/>
              <a:t>Growing Demand for Smart Vehicles: As consumers increasingly seek vehicles with advanced connectivity, autonomous features, and predictive maintenance, the automotive market is shifting towards smart, tech-enabled solutions.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3"/>
          <p:cNvPicPr preferRelativeResize="0"/>
          <p:nvPr>
            <p:ph idx="2" type="pic"/>
          </p:nvPr>
        </p:nvPicPr>
        <p:blipFill rotWithShape="1">
          <a:blip r:embed="rId3">
            <a:alphaModFix/>
          </a:blip>
          <a:srcRect b="0" l="27767" r="27762" t="0"/>
          <a:stretch/>
        </p:blipFill>
        <p:spPr>
          <a:xfrm>
            <a:off x="642700" y="632300"/>
            <a:ext cx="2615100" cy="3918900"/>
          </a:xfrm>
          <a:prstGeom prst="roundRect">
            <a:avLst>
              <a:gd fmla="val 16667" name="adj"/>
            </a:avLst>
          </a:prstGeom>
        </p:spPr>
      </p:pic>
      <p:sp>
        <p:nvSpPr>
          <p:cNvPr id="163" name="Google Shape;163;p23"/>
          <p:cNvSpPr txBox="1"/>
          <p:nvPr>
            <p:ph type="title"/>
          </p:nvPr>
        </p:nvSpPr>
        <p:spPr>
          <a:xfrm>
            <a:off x="4722075" y="997400"/>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a:t>
            </a:r>
            <a:r>
              <a:rPr lang="en"/>
              <a:t> Solutions</a:t>
            </a:r>
            <a:endParaRPr/>
          </a:p>
        </p:txBody>
      </p:sp>
      <p:sp>
        <p:nvSpPr>
          <p:cNvPr id="164" name="Google Shape;164;p23"/>
          <p:cNvSpPr txBox="1"/>
          <p:nvPr>
            <p:ph idx="1" type="subTitle"/>
          </p:nvPr>
        </p:nvSpPr>
        <p:spPr>
          <a:xfrm>
            <a:off x="4722075" y="1959150"/>
            <a:ext cx="3589800" cy="3026100"/>
          </a:xfrm>
          <a:prstGeom prst="rect">
            <a:avLst/>
          </a:prstGeom>
        </p:spPr>
        <p:txBody>
          <a:bodyPr anchorCtr="0" anchor="t" bIns="91425" lIns="91425" spcFirstLastPara="1" rIns="91425" wrap="square" tIns="91425">
            <a:spAutoFit/>
          </a:bodyPr>
          <a:lstStyle/>
          <a:p>
            <a:pPr indent="-311150" lvl="0" marL="457200" rtl="0" algn="l">
              <a:lnSpc>
                <a:spcPct val="110000"/>
              </a:lnSpc>
              <a:spcBef>
                <a:spcPts val="0"/>
              </a:spcBef>
              <a:spcAft>
                <a:spcPts val="0"/>
              </a:spcAft>
              <a:buSzPts val="1300"/>
              <a:buChar char="●"/>
            </a:pPr>
            <a:r>
              <a:rPr lang="en"/>
              <a:t>Telematics Integration: Real-time data analysis for enhanced vehicle performance, predictive maintenance, and safety.</a:t>
            </a:r>
            <a:endParaRPr/>
          </a:p>
          <a:p>
            <a:pPr indent="-311150" lvl="0" marL="457200" rtl="0" algn="l">
              <a:lnSpc>
                <a:spcPct val="110000"/>
              </a:lnSpc>
              <a:spcBef>
                <a:spcPts val="0"/>
              </a:spcBef>
              <a:spcAft>
                <a:spcPts val="0"/>
              </a:spcAft>
              <a:buSzPts val="1300"/>
              <a:buChar char="●"/>
            </a:pPr>
            <a:r>
              <a:rPr lang="en"/>
              <a:t>Cybersecurity Measures: Robust solutions to protect vehicles from cyber threats.</a:t>
            </a:r>
            <a:endParaRPr/>
          </a:p>
          <a:p>
            <a:pPr indent="-311150" lvl="0" marL="457200" rtl="0" algn="l">
              <a:lnSpc>
                <a:spcPct val="110000"/>
              </a:lnSpc>
              <a:spcBef>
                <a:spcPts val="0"/>
              </a:spcBef>
              <a:spcAft>
                <a:spcPts val="0"/>
              </a:spcAft>
              <a:buSzPts val="1300"/>
              <a:buChar char="●"/>
            </a:pPr>
            <a:r>
              <a:rPr lang="en"/>
              <a:t>Predictive Maintenance: AI-driven maintenance insights for reduced downtime and costs.</a:t>
            </a:r>
            <a:endParaRPr/>
          </a:p>
          <a:p>
            <a:pPr indent="-311150" lvl="0" marL="457200" rtl="0" algn="l">
              <a:lnSpc>
                <a:spcPct val="110000"/>
              </a:lnSpc>
              <a:spcBef>
                <a:spcPts val="0"/>
              </a:spcBef>
              <a:spcAft>
                <a:spcPts val="0"/>
              </a:spcAft>
              <a:buSzPts val="1300"/>
              <a:buChar char="●"/>
            </a:pPr>
            <a:r>
              <a:rPr lang="en"/>
              <a:t>Eco-Friendly Initiatives: Optimize fuel efficiency and minimize environmental impact.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4"/>
          <p:cNvPicPr preferRelativeResize="0"/>
          <p:nvPr>
            <p:ph idx="2" type="pic"/>
          </p:nvPr>
        </p:nvPicPr>
        <p:blipFill rotWithShape="1">
          <a:blip r:embed="rId3">
            <a:alphaModFix/>
          </a:blip>
          <a:srcRect b="0" l="27634" r="27634" t="0"/>
          <a:stretch/>
        </p:blipFill>
        <p:spPr>
          <a:xfrm>
            <a:off x="642700" y="632300"/>
            <a:ext cx="2615100" cy="3918900"/>
          </a:xfrm>
          <a:prstGeom prst="roundRect">
            <a:avLst>
              <a:gd fmla="val 16667" name="adj"/>
            </a:avLst>
          </a:prstGeom>
        </p:spPr>
      </p:pic>
      <p:sp>
        <p:nvSpPr>
          <p:cNvPr id="170" name="Google Shape;170;p24"/>
          <p:cNvSpPr txBox="1"/>
          <p:nvPr>
            <p:ph type="title"/>
          </p:nvPr>
        </p:nvSpPr>
        <p:spPr>
          <a:xfrm>
            <a:off x="4722075" y="831975"/>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Softwares Used</a:t>
            </a:r>
            <a:endParaRPr/>
          </a:p>
        </p:txBody>
      </p:sp>
      <p:sp>
        <p:nvSpPr>
          <p:cNvPr id="171" name="Google Shape;171;p24"/>
          <p:cNvSpPr txBox="1"/>
          <p:nvPr>
            <p:ph idx="1" type="subTitle"/>
          </p:nvPr>
        </p:nvSpPr>
        <p:spPr>
          <a:xfrm>
            <a:off x="4722075" y="1393650"/>
            <a:ext cx="3589800" cy="33081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Char char="●"/>
            </a:pPr>
            <a:r>
              <a:rPr lang="en"/>
              <a:t>Python: We used Python as our primary programming language for data analysis and machine learning.</a:t>
            </a:r>
            <a:endParaRPr/>
          </a:p>
          <a:p>
            <a:pPr indent="-298767" lvl="0" marL="457200" rtl="0" algn="l">
              <a:spcBef>
                <a:spcPts val="0"/>
              </a:spcBef>
              <a:spcAft>
                <a:spcPts val="0"/>
              </a:spcAft>
              <a:buSzPct val="100000"/>
              <a:buChar char="●"/>
            </a:pPr>
            <a:r>
              <a:rPr lang="en"/>
              <a:t>Scikit-Learn: Scikit-Learn, a powerful machine learning library, aided in model development.</a:t>
            </a:r>
            <a:endParaRPr/>
          </a:p>
          <a:p>
            <a:pPr indent="-298767" lvl="0" marL="457200" rtl="0" algn="l">
              <a:spcBef>
                <a:spcPts val="0"/>
              </a:spcBef>
              <a:spcAft>
                <a:spcPts val="0"/>
              </a:spcAft>
              <a:buSzPct val="100000"/>
              <a:buChar char="●"/>
            </a:pPr>
            <a:r>
              <a:rPr lang="en"/>
              <a:t>Pandas: We utilized Pandas for data manipulation and preprocessing.</a:t>
            </a:r>
            <a:endParaRPr/>
          </a:p>
          <a:p>
            <a:pPr indent="-298767" lvl="0" marL="457200" rtl="0" algn="l">
              <a:spcBef>
                <a:spcPts val="0"/>
              </a:spcBef>
              <a:spcAft>
                <a:spcPts val="0"/>
              </a:spcAft>
              <a:buSzPct val="100000"/>
              <a:buChar char="●"/>
            </a:pPr>
            <a:r>
              <a:rPr lang="en"/>
              <a:t>Django: Django served as our robust backend framework, facilitating seamless integration of machine learning models.</a:t>
            </a:r>
            <a:endParaRPr/>
          </a:p>
          <a:p>
            <a:pPr indent="-298767" lvl="0" marL="457200" rtl="0" algn="l">
              <a:spcBef>
                <a:spcPts val="0"/>
              </a:spcBef>
              <a:spcAft>
                <a:spcPts val="0"/>
              </a:spcAft>
              <a:buSzPct val="100000"/>
              <a:buChar char="●"/>
            </a:pPr>
            <a:r>
              <a:rPr lang="en"/>
              <a:t>HTML, CSS, JavaScript: For the frontend, we used a combination of HTML, CSS, and JavaScript to build an interactive user interface.</a:t>
            </a:r>
            <a:endParaRPr/>
          </a:p>
          <a:p>
            <a:pPr indent="-298767" lvl="0" marL="457200" rtl="0" algn="l">
              <a:spcBef>
                <a:spcPts val="0"/>
              </a:spcBef>
              <a:spcAft>
                <a:spcPts val="0"/>
              </a:spcAft>
              <a:buSzPct val="100000"/>
              <a:buChar char="●"/>
            </a:pPr>
            <a:r>
              <a:rPr lang="en"/>
              <a:t>Jupyter Notebook: Jupyter Notebook was our integrated development environment (IDE) for coding and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77" name="Google Shape;177;p25"/>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We have successfully implemented machine learning models that utilize various data points, including the year, selling price, and kilometers driven, to accurately predict maintenance needed. By analyzing these factors, the models can provide valuable insights into how long maintenance tasks are expected to take.</a:t>
            </a:r>
            <a:endParaRPr/>
          </a:p>
        </p:txBody>
      </p:sp>
      <p:sp>
        <p:nvSpPr>
          <p:cNvPr id="178" name="Google Shape;178;p25"/>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Through the implementation of these machine learning models, we aim to improve the efficiency and accuracy of maintenance </a:t>
            </a:r>
            <a:r>
              <a:rPr lang="en"/>
              <a:t>needed</a:t>
            </a:r>
            <a:r>
              <a:rPr lang="en"/>
              <a:t> predictions. By leveraging the power of data and advanced algorithms, we can make more informed decisions and optimize resource allocation for maintenance tasks.</a:t>
            </a:r>
            <a:endParaRPr/>
          </a:p>
        </p:txBody>
      </p:sp>
      <p:sp>
        <p:nvSpPr>
          <p:cNvPr id="179" name="Google Shape;179;p25"/>
          <p:cNvSpPr txBox="1"/>
          <p:nvPr>
            <p:ph idx="3" type="subTitle"/>
          </p:nvPr>
        </p:nvSpPr>
        <p:spPr>
          <a:xfrm>
            <a:off x="6952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Utilizing Data for Accurate Predictions</a:t>
            </a:r>
            <a:endParaRPr/>
          </a:p>
        </p:txBody>
      </p:sp>
      <p:sp>
        <p:nvSpPr>
          <p:cNvPr id="180" name="Google Shape;180;p25"/>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Improving Efficiency and Accuracy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Auto Tech Solutions Driving the Future</a:t>
            </a:r>
            <a:endParaRPr/>
          </a:p>
        </p:txBody>
      </p:sp>
      <p:sp>
        <p:nvSpPr>
          <p:cNvPr id="186" name="Google Shape;186;p26"/>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Auto tech solutions are driving a major transformation in the automotive industry, bringing advancements in efficiency, safety, and sustainability. Connectivity, automation, electrification, and safety innovations are revolutionizing the driving experience.</a:t>
            </a:r>
            <a:endParaRPr/>
          </a:p>
        </p:txBody>
      </p:sp>
      <p:sp>
        <p:nvSpPr>
          <p:cNvPr id="187" name="Google Shape;187;p26"/>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Sustainability remains a top priority for the industry, with a strong commitment to reducing environmental impact. Auto tech solutions play a crucial role in achieving this goal by promoting cleaner and greener transportation options.</a:t>
            </a:r>
            <a:endParaRPr/>
          </a:p>
        </p:txBody>
      </p:sp>
      <p:sp>
        <p:nvSpPr>
          <p:cNvPr id="188" name="Google Shape;188;p26"/>
          <p:cNvSpPr txBox="1"/>
          <p:nvPr>
            <p:ph idx="3" type="subTitle"/>
          </p:nvPr>
        </p:nvSpPr>
        <p:spPr>
          <a:xfrm>
            <a:off x="695250"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 Transformation in the Automotive Industry</a:t>
            </a:r>
            <a:endParaRPr/>
          </a:p>
        </p:txBody>
      </p:sp>
      <p:sp>
        <p:nvSpPr>
          <p:cNvPr id="189" name="Google Shape;189;p26"/>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Commitment to Sustainability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Prospects of Auto Tech Solutions</a:t>
            </a:r>
            <a:endParaRPr/>
          </a:p>
        </p:txBody>
      </p:sp>
      <p:sp>
        <p:nvSpPr>
          <p:cNvPr id="195" name="Google Shape;195;p27"/>
          <p:cNvSpPr txBox="1"/>
          <p:nvPr>
            <p:ph idx="1" type="body"/>
          </p:nvPr>
        </p:nvSpPr>
        <p:spPr>
          <a:xfrm>
            <a:off x="693150" y="1994900"/>
            <a:ext cx="2328600" cy="2188200"/>
          </a:xfrm>
          <a:prstGeom prst="rect">
            <a:avLst/>
          </a:prstGeom>
        </p:spPr>
        <p:txBody>
          <a:bodyPr anchorCtr="0" anchor="t" bIns="91425" lIns="91425" spcFirstLastPara="1" rIns="167400" wrap="square" tIns="91425">
            <a:normAutofit fontScale="92500" lnSpcReduction="20000"/>
          </a:bodyPr>
          <a:lstStyle/>
          <a:p>
            <a:pPr indent="0" lvl="0" marL="0" rtl="0" algn="l">
              <a:spcBef>
                <a:spcPts val="0"/>
              </a:spcBef>
              <a:spcAft>
                <a:spcPts val="1200"/>
              </a:spcAft>
              <a:buNone/>
            </a:pPr>
            <a:r>
              <a:rPr lang="en"/>
              <a:t>The future also holds numerous opportunities for research, development, and investment in Auto Tech. As the industry continues to evolve, there will be a growing demand for skilled professionals and innovative solutions. Auto Tech Solutions has the potential to shape the future of mobility and contribute to a more sustainable and connected world.</a:t>
            </a:r>
            <a:endParaRPr/>
          </a:p>
        </p:txBody>
      </p:sp>
      <p:sp>
        <p:nvSpPr>
          <p:cNvPr id="196" name="Google Shape;196;p27"/>
          <p:cNvSpPr txBox="1"/>
          <p:nvPr>
            <p:ph idx="2" type="body"/>
          </p:nvPr>
        </p:nvSpPr>
        <p:spPr>
          <a:xfrm>
            <a:off x="3406200" y="1994925"/>
            <a:ext cx="2328600" cy="2188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The future of Auto Tech Solutions is incredibly promising. Continued advancements in autonomous driving will redefine transportation, improving efficiency and safety. Electrification is set to become mainstream, with electric vehicles (EVs) dominating the market. Innovations in connectivity will make vehicles more integrated into daily life.</a:t>
            </a:r>
            <a:endParaRPr/>
          </a:p>
        </p:txBody>
      </p:sp>
      <p:sp>
        <p:nvSpPr>
          <p:cNvPr id="197" name="Google Shape;197;p27"/>
          <p:cNvSpPr txBox="1"/>
          <p:nvPr>
            <p:ph idx="3" type="body"/>
          </p:nvPr>
        </p:nvSpPr>
        <p:spPr>
          <a:xfrm>
            <a:off x="6124500" y="1994925"/>
            <a:ext cx="2328600" cy="218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Embracing sustainability and reducing emissions will remain a top priority. As the world shifts towards a greener future, Auto Tech Solutions will play a crucial role in developing eco-friendly technologies. This includes the adoption of renewable energy sources and the implementation of energy-efficient systems in vehicles.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idx="1" type="body"/>
          </p:nvPr>
        </p:nvSpPr>
        <p:spPr>
          <a:xfrm>
            <a:off x="650850" y="1450825"/>
            <a:ext cx="3776700" cy="276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1F2937"/>
                </a:solidFill>
                <a:latin typeface="Roboto"/>
                <a:ea typeface="Roboto"/>
                <a:cs typeface="Roboto"/>
                <a:sym typeface="Roboto"/>
              </a:rPr>
              <a:t>Leveraged Mock data from Keagle to create data.</a:t>
            </a:r>
            <a:endParaRPr sz="1600"/>
          </a:p>
        </p:txBody>
      </p:sp>
      <p:sp>
        <p:nvSpPr>
          <p:cNvPr id="203" name="Google Shape;203;p28"/>
          <p:cNvSpPr txBox="1"/>
          <p:nvPr>
            <p:ph idx="2" type="body"/>
          </p:nvPr>
        </p:nvSpPr>
        <p:spPr>
          <a:xfrm>
            <a:off x="4831600" y="1450825"/>
            <a:ext cx="3732300" cy="27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Name: Arjun K M</a:t>
            </a:r>
            <a:endParaRPr sz="1500"/>
          </a:p>
          <a:p>
            <a:pPr indent="0" lvl="0" marL="0" rtl="0" algn="l">
              <a:spcBef>
                <a:spcPts val="1200"/>
              </a:spcBef>
              <a:spcAft>
                <a:spcPts val="0"/>
              </a:spcAft>
              <a:buNone/>
            </a:pPr>
            <a:r>
              <a:rPr lang="en" sz="1500"/>
              <a:t>E Mail: </a:t>
            </a:r>
            <a:r>
              <a:rPr lang="en" sz="1500" u="sng">
                <a:solidFill>
                  <a:schemeClr val="hlink"/>
                </a:solidFill>
                <a:hlinkClick r:id="rId3"/>
              </a:rPr>
              <a:t>arjun.k2020@vitstudent.ac.in</a:t>
            </a:r>
            <a:endParaRPr sz="1500"/>
          </a:p>
          <a:p>
            <a:pPr indent="0" lvl="0" marL="0" rtl="0" algn="l">
              <a:spcBef>
                <a:spcPts val="1200"/>
              </a:spcBef>
              <a:spcAft>
                <a:spcPts val="1200"/>
              </a:spcAft>
              <a:buNone/>
            </a:pPr>
            <a:r>
              <a:rPr lang="en" sz="1500"/>
              <a:t>My Site: </a:t>
            </a:r>
            <a:r>
              <a:rPr lang="en" sz="1200" u="sng">
                <a:solidFill>
                  <a:schemeClr val="hlink"/>
                </a:solidFill>
                <a:latin typeface="Arial"/>
                <a:ea typeface="Arial"/>
                <a:cs typeface="Arial"/>
                <a:sym typeface="Arial"/>
                <a:hlinkClick r:id="rId4"/>
              </a:rPr>
              <a:t>Arjun K M | Portfolio (arjunronit.github.io)</a:t>
            </a:r>
            <a:endParaRPr sz="1500"/>
          </a:p>
        </p:txBody>
      </p:sp>
      <p:sp>
        <p:nvSpPr>
          <p:cNvPr id="204" name="Google Shape;204;p28"/>
          <p:cNvSpPr txBox="1"/>
          <p:nvPr>
            <p:ph idx="4" type="subTitle"/>
          </p:nvPr>
        </p:nvSpPr>
        <p:spPr>
          <a:xfrm>
            <a:off x="4721025" y="648475"/>
            <a:ext cx="3732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200"/>
              <a:t>Reach out to me</a:t>
            </a:r>
            <a:endParaRPr sz="2200"/>
          </a:p>
        </p:txBody>
      </p:sp>
      <p:sp>
        <p:nvSpPr>
          <p:cNvPr id="205" name="Google Shape;205;p28"/>
          <p:cNvSpPr txBox="1"/>
          <p:nvPr>
            <p:ph idx="3" type="subTitle"/>
          </p:nvPr>
        </p:nvSpPr>
        <p:spPr>
          <a:xfrm>
            <a:off x="673050" y="648475"/>
            <a:ext cx="3732300" cy="434400"/>
          </a:xfrm>
          <a:prstGeom prst="rect">
            <a:avLst/>
          </a:prstGeom>
        </p:spPr>
        <p:txBody>
          <a:bodyPr anchorCtr="0" anchor="ctr" bIns="91425" lIns="91425" spcFirstLastPara="1" rIns="91425" wrap="square" tIns="91425">
            <a:noAutofit/>
          </a:bodyPr>
          <a:lstStyle/>
          <a:p>
            <a:pPr indent="0" lvl="0" marL="0" rtl="0" algn="l">
              <a:lnSpc>
                <a:spcPct val="110000"/>
              </a:lnSpc>
              <a:spcBef>
                <a:spcPts val="0"/>
              </a:spcBef>
              <a:spcAft>
                <a:spcPts val="1200"/>
              </a:spcAft>
              <a:buNone/>
            </a:pPr>
            <a:r>
              <a:rPr lang="en" sz="2200"/>
              <a:t>References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