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4630400" cy="8229600"/>
  <p:notesSz cx="8229600" cy="146304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Nunito Semi Bold" panose="020B0604020202020204" charset="0"/>
      <p:regular r:id="rId20"/>
    </p:embeddedFont>
    <p:embeddedFont>
      <p:font typeface="PT Sans" panose="020B0503020203020204" pitchFamily="34" charset="0"/>
      <p:regular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F"/>
    <a:srgbClr val="E4EDFD"/>
    <a:srgbClr val="EDF0FE"/>
    <a:srgbClr val="F0F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17" autoAdjust="0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584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5585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841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43344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748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0672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81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746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32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96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430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78458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993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239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966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793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1784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36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261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610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497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32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664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2162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88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54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01536" y="2394422"/>
            <a:ext cx="11752119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</a:rPr>
              <a:t>Corporate Policy Automation And Intelligence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3584864" y="4036541"/>
            <a:ext cx="7917871" cy="1540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Revolutionizing the Insurance Experience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A comprehensive web-based platform designed to streamline operations and enhance customer engagement.</a:t>
            </a:r>
            <a:endParaRPr lang="en-US" sz="18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AF205-9132-0D8B-CC52-DD4070D044A8}"/>
              </a:ext>
            </a:extLst>
          </p:cNvPr>
          <p:cNvSpPr txBox="1"/>
          <p:nvPr/>
        </p:nvSpPr>
        <p:spPr>
          <a:xfrm>
            <a:off x="11949545" y="7437206"/>
            <a:ext cx="3169227" cy="441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/>
              <a:t>BY: ARJUN SELVARAJ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35875"/>
            <a:ext cx="1014722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Executive Summary: A Unified Platform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418642"/>
            <a:ext cx="1295495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Insurance Management System is a web-based platform meticulously engineered to </a:t>
            </a:r>
            <a:r>
              <a:rPr lang="en-US" sz="1850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streamline the entire insurance application process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 It empowers users to securely register, login, effortlessly browse diverse insurance policies, apply with ease, and </a:t>
            </a:r>
            <a:r>
              <a:rPr lang="en-US" sz="1850" dirty="0">
                <a:solidFill>
                  <a:srgbClr val="018CE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track their application status in real-time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 The integrated admin module provides robust tools for managing policies and reviewing customer applications efficiently.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5219938"/>
            <a:ext cx="12954952" cy="773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Built with a powerful tech stack — </a:t>
            </a:r>
            <a:r>
              <a:rPr lang="en-US" sz="1850" dirty="0">
                <a:solidFill>
                  <a:srgbClr val="00002E"/>
                </a:solidFill>
                <a:highlight>
                  <a:srgbClr val="E6E6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React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(Frontend), </a:t>
            </a:r>
            <a:r>
              <a:rPr lang="en-US" sz="1850" dirty="0">
                <a:solidFill>
                  <a:srgbClr val="00002E"/>
                </a:solidFill>
                <a:highlight>
                  <a:srgbClr val="E6E6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Spring Boot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(Backend), and </a:t>
            </a:r>
            <a:r>
              <a:rPr lang="en-US" sz="1850" dirty="0">
                <a:solidFill>
                  <a:srgbClr val="00002E"/>
                </a:solidFill>
                <a:highlight>
                  <a:srgbClr val="E6E6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MySQL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(Database) — this system ensures </a:t>
            </a:r>
            <a:r>
              <a:rPr lang="en-US" sz="1850" dirty="0">
                <a:solidFill>
                  <a:srgbClr val="DA33B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scalability, security, and unparalleled reliability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48671"/>
            <a:ext cx="618470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Driving Business Impact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93143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74" y="2989421"/>
            <a:ext cx="337899" cy="4224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15559" y="30137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Automate Processes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509248"/>
            <a:ext cx="554997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Automate the insurance policy application process, reducing manual effort and errors.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64743" y="293143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993" y="2989421"/>
            <a:ext cx="337899" cy="4224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242578" y="3013710"/>
            <a:ext cx="32304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Enhance User Experience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242578" y="3509248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 a user-friendly and intuitive experience for all customers, from browsing to application.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37724" y="475404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74" y="4812030"/>
            <a:ext cx="337899" cy="42243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15559" y="48363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Efficient Management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615559" y="5331857"/>
            <a:ext cx="5549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 administrators to efficiently manage policies and monitor applications with comprehensive oversight.</a:t>
            </a:r>
            <a:endParaRPr lang="en-US" sz="1850" dirty="0"/>
          </a:p>
        </p:txBody>
      </p:sp>
      <p:sp>
        <p:nvSpPr>
          <p:cNvPr id="15" name="Shape 10"/>
          <p:cNvSpPr/>
          <p:nvPr/>
        </p:nvSpPr>
        <p:spPr>
          <a:xfrm>
            <a:off x="7464743" y="475404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4993" y="4812030"/>
            <a:ext cx="337899" cy="42243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242578" y="483631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Ensure Compliance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242578" y="5331857"/>
            <a:ext cx="55500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Guarantee data integrity, security, and full compliance with industry standards and regulations.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91483"/>
            <a:ext cx="745640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Project Scope: Phase 1 Focus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693789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 Scope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837724" y="335541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 registration &amp; login with robust authentication.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82214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Intuitive user dashboard for policy listing and detailed views.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67189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Comprehensive policy application form with required validations.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52164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Real-time application status tracking for transparency.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98836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Admin dashboard for policy management (CRUD) and application review.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2693789"/>
            <a:ext cx="460629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Out-of-Scope (Future Phases)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614761" y="335541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Direct online payment integration.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382214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Integration with third-party insurance APIs.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428886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Dedicated mobile application support (native or hybrid).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614761" y="475559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Advanced analytics and reporting modules.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7614761" y="5222319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AI-driven policy recommendations.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614761" y="582072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18CE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Our strategic approach ensures a focused and deliverable MVP,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laying a solid foundation for future enhancements.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39360" y="737500"/>
            <a:ext cx="808767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Stakeholders &amp; Their Roles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1875711"/>
            <a:ext cx="6357818" cy="2902268"/>
          </a:xfrm>
          <a:prstGeom prst="roundRect">
            <a:avLst>
              <a:gd name="adj" fmla="val 12372"/>
            </a:avLst>
          </a:prstGeom>
          <a:solidFill>
            <a:srgbClr val="F3F3FF">
              <a:alpha val="75000"/>
            </a:srgbClr>
          </a:solidFill>
          <a:ln w="30480">
            <a:solidFill>
              <a:srgbClr val="2D4DF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68204" y="1906191"/>
            <a:ext cx="6296858" cy="718066"/>
          </a:xfrm>
          <a:prstGeom prst="roundRect">
            <a:avLst>
              <a:gd name="adj" fmla="val 44912"/>
            </a:avLst>
          </a:prstGeom>
          <a:solidFill>
            <a:srgbClr val="F3F3FF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146" y="2029420"/>
            <a:ext cx="358973" cy="44874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07519" y="2863572"/>
            <a:ext cx="293989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End Users (Customers)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107519" y="3359110"/>
            <a:ext cx="581822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Primary beneficiaries applying for policies and tracking their applications. Their feedback will be crucial for usability.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434858" y="1875711"/>
            <a:ext cx="6357818" cy="2902268"/>
          </a:xfrm>
          <a:prstGeom prst="roundRect">
            <a:avLst>
              <a:gd name="adj" fmla="val 12372"/>
            </a:avLst>
          </a:prstGeom>
          <a:solidFill>
            <a:srgbClr val="F3F3FF">
              <a:alpha val="75000"/>
            </a:srgbClr>
          </a:solidFill>
          <a:ln w="30480">
            <a:solidFill>
              <a:srgbClr val="018CE1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465338" y="1906191"/>
            <a:ext cx="6296858" cy="718066"/>
          </a:xfrm>
          <a:prstGeom prst="roundRect">
            <a:avLst>
              <a:gd name="adj" fmla="val 44912"/>
            </a:avLst>
          </a:prstGeom>
          <a:solidFill>
            <a:srgbClr val="F3F3FF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4280" y="2029420"/>
            <a:ext cx="358973" cy="44874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704653" y="2863572"/>
            <a:ext cx="304752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Admin (Insurance Staff)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704653" y="3359110"/>
            <a:ext cx="581822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Key operators managing policies, reviewing applications, and ensuring system efficiency.</a:t>
            </a:r>
            <a:endParaRPr lang="en-US" sz="1850" dirty="0"/>
          </a:p>
        </p:txBody>
      </p:sp>
      <p:sp>
        <p:nvSpPr>
          <p:cNvPr id="13" name="Shape 9"/>
          <p:cNvSpPr/>
          <p:nvPr/>
        </p:nvSpPr>
        <p:spPr>
          <a:xfrm>
            <a:off x="837724" y="5017294"/>
            <a:ext cx="6357818" cy="2519243"/>
          </a:xfrm>
          <a:prstGeom prst="roundRect">
            <a:avLst>
              <a:gd name="adj" fmla="val 14253"/>
            </a:avLst>
          </a:prstGeom>
          <a:solidFill>
            <a:srgbClr val="F3F3FF">
              <a:alpha val="75000"/>
            </a:srgbClr>
          </a:solidFill>
          <a:ln w="30480">
            <a:solidFill>
              <a:srgbClr val="DA33BF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868204" y="5047774"/>
            <a:ext cx="6296858" cy="718066"/>
          </a:xfrm>
          <a:prstGeom prst="roundRect">
            <a:avLst>
              <a:gd name="adj" fmla="val 44912"/>
            </a:avLst>
          </a:prstGeom>
          <a:solidFill>
            <a:srgbClr val="F3F3FF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7146" y="5171003"/>
            <a:ext cx="358973" cy="44874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107519" y="600515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Development Team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107519" y="6500693"/>
            <a:ext cx="581822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Responsible for building, maintaining, and evolving the system, adhering to best practices.</a:t>
            </a:r>
            <a:endParaRPr lang="en-US" sz="1850" dirty="0"/>
          </a:p>
        </p:txBody>
      </p:sp>
      <p:sp>
        <p:nvSpPr>
          <p:cNvPr id="18" name="Shape 13"/>
          <p:cNvSpPr/>
          <p:nvPr/>
        </p:nvSpPr>
        <p:spPr>
          <a:xfrm>
            <a:off x="7434858" y="5017294"/>
            <a:ext cx="6357818" cy="2519243"/>
          </a:xfrm>
          <a:prstGeom prst="roundRect">
            <a:avLst>
              <a:gd name="adj" fmla="val 14253"/>
            </a:avLst>
          </a:prstGeom>
          <a:solidFill>
            <a:srgbClr val="F3F3FF">
              <a:alpha val="75000"/>
            </a:srgbClr>
          </a:solidFill>
          <a:ln w="30480">
            <a:solidFill>
              <a:srgbClr val="2D4DF2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7465338" y="5047774"/>
            <a:ext cx="6296858" cy="718066"/>
          </a:xfrm>
          <a:prstGeom prst="roundRect">
            <a:avLst>
              <a:gd name="adj" fmla="val 44912"/>
            </a:avLst>
          </a:prstGeom>
          <a:solidFill>
            <a:srgbClr val="F3F3FF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4280" y="5171003"/>
            <a:ext cx="358973" cy="44874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704653" y="600515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Management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704653" y="6500693"/>
            <a:ext cx="581822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Oversee the project's alignment with overarching business goals, ROI, and strategic vision.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867" y="508278"/>
            <a:ext cx="5969675" cy="543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Core Functional Requirements</a:t>
            </a:r>
            <a:endParaRPr lang="en-US" sz="3400" dirty="0"/>
          </a:p>
        </p:txBody>
      </p:sp>
      <p:sp>
        <p:nvSpPr>
          <p:cNvPr id="3" name="Shape 1"/>
          <p:cNvSpPr/>
          <p:nvPr/>
        </p:nvSpPr>
        <p:spPr>
          <a:xfrm>
            <a:off x="646867" y="1421606"/>
            <a:ext cx="415885" cy="415885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24317" y="1466433"/>
            <a:ext cx="260866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1247537" y="1485067"/>
            <a:ext cx="3458408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Registration &amp; Authentication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1247537" y="1867733"/>
            <a:ext cx="12735997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 signup/login with robust input validations and password hashing.</a:t>
            </a: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646867" y="2533174"/>
            <a:ext cx="415885" cy="415885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4317" y="2578001"/>
            <a:ext cx="260866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050" dirty="0"/>
          </a:p>
        </p:txBody>
      </p:sp>
      <p:sp>
        <p:nvSpPr>
          <p:cNvPr id="9" name="Text 7"/>
          <p:cNvSpPr/>
          <p:nvPr/>
        </p:nvSpPr>
        <p:spPr>
          <a:xfrm>
            <a:off x="1247537" y="2596634"/>
            <a:ext cx="2525554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Policy Listing &amp; Browsing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1247537" y="2979301"/>
            <a:ext cx="12735997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Dynamically fetch and display available insurance policies from the backend.</a:t>
            </a:r>
            <a:endParaRPr lang="en-US" sz="1450" dirty="0"/>
          </a:p>
        </p:txBody>
      </p:sp>
      <p:sp>
        <p:nvSpPr>
          <p:cNvPr id="11" name="Shape 9"/>
          <p:cNvSpPr/>
          <p:nvPr/>
        </p:nvSpPr>
        <p:spPr>
          <a:xfrm>
            <a:off x="646867" y="3644741"/>
            <a:ext cx="415885" cy="415885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24317" y="3689568"/>
            <a:ext cx="260866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1247537" y="3708202"/>
            <a:ext cx="2174677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Policy Application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247537" y="4090868"/>
            <a:ext cx="12735997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 users to submit policy application forms, securely storing data in the database.</a:t>
            </a:r>
            <a:endParaRPr lang="en-US" sz="1450" dirty="0"/>
          </a:p>
        </p:txBody>
      </p:sp>
      <p:sp>
        <p:nvSpPr>
          <p:cNvPr id="15" name="Shape 13"/>
          <p:cNvSpPr/>
          <p:nvPr/>
        </p:nvSpPr>
        <p:spPr>
          <a:xfrm>
            <a:off x="646867" y="4756309"/>
            <a:ext cx="415885" cy="415885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4317" y="4801136"/>
            <a:ext cx="260866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050" dirty="0"/>
          </a:p>
        </p:txBody>
      </p:sp>
      <p:sp>
        <p:nvSpPr>
          <p:cNvPr id="17" name="Text 15"/>
          <p:cNvSpPr/>
          <p:nvPr/>
        </p:nvSpPr>
        <p:spPr>
          <a:xfrm>
            <a:off x="1247537" y="4819769"/>
            <a:ext cx="2722007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Application Status Tracking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247537" y="5202436"/>
            <a:ext cx="12735997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Allow users to view the real-time status of their submitted applications.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646867" y="5867876"/>
            <a:ext cx="415885" cy="415885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24317" y="5912703"/>
            <a:ext cx="260866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</a:t>
            </a:r>
            <a:endParaRPr lang="en-US" sz="2050" dirty="0"/>
          </a:p>
        </p:txBody>
      </p:sp>
      <p:sp>
        <p:nvSpPr>
          <p:cNvPr id="21" name="Text 19"/>
          <p:cNvSpPr/>
          <p:nvPr/>
        </p:nvSpPr>
        <p:spPr>
          <a:xfrm>
            <a:off x="1247537" y="5931337"/>
            <a:ext cx="2660928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Admin Policy Management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1247537" y="6314003"/>
            <a:ext cx="12735997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Comprehensive CRUD operations for administrators to manage insurance policies.</a:t>
            </a:r>
            <a:endParaRPr lang="en-US" sz="1450" dirty="0"/>
          </a:p>
        </p:txBody>
      </p:sp>
      <p:sp>
        <p:nvSpPr>
          <p:cNvPr id="23" name="Shape 21"/>
          <p:cNvSpPr/>
          <p:nvPr/>
        </p:nvSpPr>
        <p:spPr>
          <a:xfrm>
            <a:off x="646867" y="6979444"/>
            <a:ext cx="415885" cy="415885"/>
          </a:xfrm>
          <a:prstGeom prst="roundRect">
            <a:avLst>
              <a:gd name="adj" fmla="val 66671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24317" y="7024271"/>
            <a:ext cx="260866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6</a:t>
            </a:r>
            <a:endParaRPr lang="en-US" sz="2050" dirty="0"/>
          </a:p>
        </p:txBody>
      </p:sp>
      <p:sp>
        <p:nvSpPr>
          <p:cNvPr id="25" name="Text 23"/>
          <p:cNvSpPr/>
          <p:nvPr/>
        </p:nvSpPr>
        <p:spPr>
          <a:xfrm>
            <a:off x="1247537" y="7042904"/>
            <a:ext cx="2627947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Admin Application Review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1247537" y="7425571"/>
            <a:ext cx="12735997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Centralized interface for admins to list, view, and process all user applications.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24822" y="587458"/>
            <a:ext cx="9077206" cy="688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Technology Stack: Modern &amp; Robust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7" y="1800939"/>
            <a:ext cx="585430" cy="58543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19507" y="2679025"/>
            <a:ext cx="2754987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Frontend: React.js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19507" y="3163848"/>
            <a:ext cx="4135279" cy="1124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For dynamic, responsive, and component-based user interfaces, ensuring a smooth user experience.</a:t>
            </a:r>
            <a:endParaRPr lang="en-US" sz="18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442" y="1800939"/>
            <a:ext cx="585430" cy="58543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47442" y="2679025"/>
            <a:ext cx="2754987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Backend: Spring Boot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247442" y="3163848"/>
            <a:ext cx="4135398" cy="1124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Leveraging Java for high-performance, secure, and scalable API services and business logic.</a:t>
            </a:r>
            <a:endParaRPr lang="en-US" sz="18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495" y="1800939"/>
            <a:ext cx="585430" cy="58543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5495" y="2679025"/>
            <a:ext cx="2754987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Database: MySQL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675495" y="3163848"/>
            <a:ext cx="4135279" cy="1124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reliable and widely adopted relational database for secure and efficient data storage.</a:t>
            </a:r>
            <a:endParaRPr lang="en-US" sz="18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144" y="4756190"/>
            <a:ext cx="585430" cy="58543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378144" y="5522088"/>
            <a:ext cx="4937056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Authentication: JWT / Spring Security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2378144" y="6046885"/>
            <a:ext cx="4135279" cy="1124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Implementing industry-standard security protocols for user authentication and authorization.</a:t>
            </a:r>
            <a:endParaRPr lang="en-US" sz="18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9714" y="4756190"/>
            <a:ext cx="585430" cy="58543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709714" y="5522088"/>
            <a:ext cx="3615928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Deployment: Docker + Cloud</a:t>
            </a:r>
            <a:endParaRPr lang="en-US" sz="2150" dirty="0"/>
          </a:p>
        </p:txBody>
      </p:sp>
      <p:sp>
        <p:nvSpPr>
          <p:cNvPr id="17" name="Text 10"/>
          <p:cNvSpPr/>
          <p:nvPr/>
        </p:nvSpPr>
        <p:spPr>
          <a:xfrm>
            <a:off x="7709714" y="6046885"/>
            <a:ext cx="4135398" cy="1124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Containerization with Docker for consistent environments, deployed on AWS/Azure for scalability.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35658" y="674310"/>
            <a:ext cx="695908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Rigorous Testing Approach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25640" y="2166223"/>
            <a:ext cx="6357818" cy="2129790"/>
          </a:xfrm>
          <a:prstGeom prst="roundRect">
            <a:avLst>
              <a:gd name="adj" fmla="val 6869"/>
            </a:avLst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837724" y="2426256"/>
            <a:ext cx="6357818" cy="121920"/>
          </a:xfrm>
          <a:prstGeom prst="roundRect">
            <a:avLst>
              <a:gd name="adj" fmla="val 294514"/>
            </a:avLst>
          </a:prstGeom>
          <a:solidFill>
            <a:srgbClr val="2D4DF2"/>
          </a:solidFill>
          <a:ln/>
        </p:spPr>
      </p:sp>
      <p:sp>
        <p:nvSpPr>
          <p:cNvPr id="5" name="Shape 3"/>
          <p:cNvSpPr/>
          <p:nvPr/>
        </p:nvSpPr>
        <p:spPr>
          <a:xfrm>
            <a:off x="3657540" y="2097762"/>
            <a:ext cx="718066" cy="718066"/>
          </a:xfrm>
          <a:prstGeom prst="roundRect">
            <a:avLst>
              <a:gd name="adj" fmla="val 127342"/>
            </a:avLst>
          </a:prstGeom>
          <a:solidFill>
            <a:srgbClr val="2D4DF2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925" y="2277308"/>
            <a:ext cx="287179" cy="35897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07519" y="30551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Unit Testing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107519" y="3550682"/>
            <a:ext cx="581822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Individual testing of React components and Spring Boot service layers to ensure isolated functionality.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7465337" y="2186940"/>
            <a:ext cx="6357818" cy="2129790"/>
          </a:xfrm>
          <a:prstGeom prst="roundRect">
            <a:avLst>
              <a:gd name="adj" fmla="val 6869"/>
            </a:avLst>
          </a:prstGeom>
          <a:solidFill>
            <a:srgbClr val="F3F3FF">
              <a:alpha val="75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7434858" y="2426256"/>
            <a:ext cx="6357818" cy="121920"/>
          </a:xfrm>
          <a:prstGeom prst="roundRect">
            <a:avLst>
              <a:gd name="adj" fmla="val 294514"/>
            </a:avLst>
          </a:prstGeom>
          <a:solidFill>
            <a:srgbClr val="018CE1"/>
          </a:solidFill>
          <a:ln/>
        </p:spPr>
      </p:sp>
      <p:sp>
        <p:nvSpPr>
          <p:cNvPr id="11" name="Shape 8"/>
          <p:cNvSpPr/>
          <p:nvPr/>
        </p:nvSpPr>
        <p:spPr>
          <a:xfrm>
            <a:off x="10254675" y="2097762"/>
            <a:ext cx="718066" cy="718066"/>
          </a:xfrm>
          <a:prstGeom prst="roundRect">
            <a:avLst>
              <a:gd name="adj" fmla="val 127342"/>
            </a:avLst>
          </a:prstGeom>
          <a:solidFill>
            <a:srgbClr val="2D4DF2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059" y="2277308"/>
            <a:ext cx="287179" cy="358973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704653" y="30551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Integration Testing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704653" y="3550682"/>
            <a:ext cx="581822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Verification of interactions between API endpoints and database, ensuring data flow integrity.</a:t>
            </a:r>
            <a:endParaRPr lang="en-US" sz="1850" dirty="0"/>
          </a:p>
        </p:txBody>
      </p:sp>
      <p:sp>
        <p:nvSpPr>
          <p:cNvPr id="15" name="Shape 11"/>
          <p:cNvSpPr/>
          <p:nvPr/>
        </p:nvSpPr>
        <p:spPr>
          <a:xfrm>
            <a:off x="837724" y="5184815"/>
            <a:ext cx="6357818" cy="2129790"/>
          </a:xfrm>
          <a:prstGeom prst="roundRect">
            <a:avLst>
              <a:gd name="adj" fmla="val 6869"/>
            </a:avLst>
          </a:prstGeom>
          <a:solidFill>
            <a:srgbClr val="F3F3FF">
              <a:alpha val="75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837724" y="5154335"/>
            <a:ext cx="6357818" cy="121920"/>
          </a:xfrm>
          <a:prstGeom prst="roundRect">
            <a:avLst>
              <a:gd name="adj" fmla="val 294514"/>
            </a:avLst>
          </a:prstGeom>
          <a:solidFill>
            <a:srgbClr val="DA33BF"/>
          </a:solidFill>
          <a:ln/>
        </p:spPr>
      </p:sp>
      <p:sp>
        <p:nvSpPr>
          <p:cNvPr id="17" name="Shape 13"/>
          <p:cNvSpPr/>
          <p:nvPr/>
        </p:nvSpPr>
        <p:spPr>
          <a:xfrm>
            <a:off x="3657540" y="4825841"/>
            <a:ext cx="718066" cy="718066"/>
          </a:xfrm>
          <a:prstGeom prst="roundRect">
            <a:avLst>
              <a:gd name="adj" fmla="val 127342"/>
            </a:avLst>
          </a:prstGeom>
          <a:solidFill>
            <a:srgbClr val="2D4DF2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925" y="5005388"/>
            <a:ext cx="287179" cy="358973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107519" y="5783223"/>
            <a:ext cx="39984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Acceptance Testing (UAT)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1107519" y="6278761"/>
            <a:ext cx="581822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Validation with a diverse group of sample users to confirm the system meets business requirements.</a:t>
            </a:r>
            <a:endParaRPr lang="en-US" sz="1850" dirty="0"/>
          </a:p>
        </p:txBody>
      </p:sp>
      <p:sp>
        <p:nvSpPr>
          <p:cNvPr id="21" name="Shape 16"/>
          <p:cNvSpPr/>
          <p:nvPr/>
        </p:nvSpPr>
        <p:spPr>
          <a:xfrm>
            <a:off x="7434858" y="5184815"/>
            <a:ext cx="6357818" cy="2129790"/>
          </a:xfrm>
          <a:prstGeom prst="roundRect">
            <a:avLst>
              <a:gd name="adj" fmla="val 6869"/>
            </a:avLst>
          </a:prstGeom>
          <a:solidFill>
            <a:srgbClr val="F3F3FF">
              <a:alpha val="75000"/>
            </a:srgbClr>
          </a:solidFill>
          <a:ln/>
        </p:spPr>
      </p:sp>
      <p:sp>
        <p:nvSpPr>
          <p:cNvPr id="22" name="Shape 17"/>
          <p:cNvSpPr/>
          <p:nvPr/>
        </p:nvSpPr>
        <p:spPr>
          <a:xfrm>
            <a:off x="7434858" y="5154335"/>
            <a:ext cx="6357818" cy="121920"/>
          </a:xfrm>
          <a:prstGeom prst="roundRect">
            <a:avLst>
              <a:gd name="adj" fmla="val 294514"/>
            </a:avLst>
          </a:prstGeom>
          <a:solidFill>
            <a:srgbClr val="2D4DF2"/>
          </a:solidFill>
          <a:ln/>
        </p:spPr>
      </p:sp>
      <p:sp>
        <p:nvSpPr>
          <p:cNvPr id="23" name="Shape 18"/>
          <p:cNvSpPr/>
          <p:nvPr/>
        </p:nvSpPr>
        <p:spPr>
          <a:xfrm>
            <a:off x="10254675" y="4825841"/>
            <a:ext cx="718066" cy="718066"/>
          </a:xfrm>
          <a:prstGeom prst="roundRect">
            <a:avLst>
              <a:gd name="adj" fmla="val 127342"/>
            </a:avLst>
          </a:prstGeom>
          <a:solidFill>
            <a:srgbClr val="2D4DF2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0059" y="5005388"/>
            <a:ext cx="287179" cy="358973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704653" y="57832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Performance Testing</a:t>
            </a:r>
            <a:endParaRPr lang="en-US" sz="2200" dirty="0"/>
          </a:p>
        </p:txBody>
      </p:sp>
      <p:sp>
        <p:nvSpPr>
          <p:cNvPr id="26" name="Text 20"/>
          <p:cNvSpPr/>
          <p:nvPr/>
        </p:nvSpPr>
        <p:spPr>
          <a:xfrm>
            <a:off x="7704653" y="6278761"/>
            <a:ext cx="581822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Stress and load testing to ensure the system handles concurrent users and maintains optimal response times.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53508"/>
            <a:ext cx="921793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Conclusion: Future-Ready Insurance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196697" y="3805476"/>
            <a:ext cx="12595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project delivers a </a:t>
            </a:r>
            <a:r>
              <a:rPr lang="en-US" sz="1850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robust, scalable, and secure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insurance management solution. It aligns with Infosys’ standards of digital innovation by focusing on </a:t>
            </a:r>
            <a:r>
              <a:rPr lang="en-US" sz="1850" dirty="0">
                <a:solidFill>
                  <a:srgbClr val="018CE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customer experience, automation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, and </a:t>
            </a:r>
            <a:r>
              <a:rPr lang="en-US" sz="1850" dirty="0">
                <a:solidFill>
                  <a:srgbClr val="DA33B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system reliability</a:t>
            </a: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 We are confident this platform will significantly enhance operational efficiency and customer satisfaction in the insurance sector.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37724" y="3536275"/>
            <a:ext cx="30480" cy="1687473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5" name="Text 3"/>
          <p:cNvSpPr/>
          <p:nvPr/>
        </p:nvSpPr>
        <p:spPr>
          <a:xfrm>
            <a:off x="837724" y="549294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726</Words>
  <Application>Microsoft Office PowerPoint</Application>
  <PresentationFormat>Custom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PT Sans</vt:lpstr>
      <vt:lpstr>Wingdings 3</vt:lpstr>
      <vt:lpstr>Consolas</vt:lpstr>
      <vt:lpstr>Nunito Semi Bold</vt:lpstr>
      <vt:lpstr>Century Gothic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Pravineshwar S</dc:creator>
  <cp:lastModifiedBy>Pravineshwar S</cp:lastModifiedBy>
  <cp:revision>2</cp:revision>
  <dcterms:created xsi:type="dcterms:W3CDTF">2025-08-29T15:03:26Z</dcterms:created>
  <dcterms:modified xsi:type="dcterms:W3CDTF">2025-08-29T15:19:36Z</dcterms:modified>
</cp:coreProperties>
</file>