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2" r:id="rId6"/>
    <p:sldId id="263" r:id="rId7"/>
    <p:sldId id="280" r:id="rId8"/>
    <p:sldId id="260" r:id="rId9"/>
    <p:sldId id="261" r:id="rId10"/>
    <p:sldId id="281" r:id="rId11"/>
    <p:sldId id="275" r:id="rId12"/>
    <p:sldId id="271" r:id="rId13"/>
    <p:sldId id="274" r:id="rId14"/>
    <p:sldId id="293" r:id="rId15"/>
    <p:sldId id="290" r:id="rId16"/>
    <p:sldId id="288" r:id="rId17"/>
    <p:sldId id="276" r:id="rId18"/>
    <p:sldId id="291" r:id="rId19"/>
    <p:sldId id="292" r:id="rId20"/>
    <p:sldId id="294" r:id="rId21"/>
    <p:sldId id="277" r:id="rId22"/>
    <p:sldId id="27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47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418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069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9db316bed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9db316bed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9db316bed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9db316bed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9db316bed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9db316bed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74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2" name="3D Model 1" descr="Justice car yellow">
                <a:extLst>
                  <a:ext uri="{FF2B5EF4-FFF2-40B4-BE49-F238E27FC236}">
                    <a16:creationId xmlns:a16="http://schemas.microsoft.com/office/drawing/2014/main" id="{4BAEA0BC-BDAE-4CB0-AD5C-F7B01B7FC104}"/>
                  </a:ext>
                </a:extLst>
              </p:cNvPr>
              <p:cNvGraphicFramePr>
                <a:graphicFrameLocks noChangeAspect="1"/>
              </p:cNvGraphicFramePr>
              <p:nvPr>
                <p:extLst>
                  <p:ext uri="{D42A27DB-BD31-4B8C-83A1-F6EECF244321}">
                    <p14:modId xmlns:p14="http://schemas.microsoft.com/office/powerpoint/2010/main" val="979287605"/>
                  </p:ext>
                </p:extLst>
              </p:nvPr>
            </p:nvGraphicFramePr>
            <p:xfrm>
              <a:off x="4329404" y="1642087"/>
              <a:ext cx="7725748" cy="4060299"/>
            </p:xfrm>
            <a:graphic>
              <a:graphicData uri="http://schemas.microsoft.com/office/drawing/2017/model3d">
                <am3d:model3d r:embed="rId3">
                  <am3d:spPr>
                    <a:xfrm>
                      <a:off x="0" y="0"/>
                      <a:ext cx="7725748" cy="4060299"/>
                    </a:xfrm>
                    <a:prstGeom prst="rect">
                      <a:avLst/>
                    </a:prstGeom>
                    <a:solidFill>
                      <a:schemeClr val="bg1"/>
                    </a:solidFill>
                  </am3d:spPr>
                  <am3d:camera>
                    <am3d:pos x="0" y="0" z="54025860"/>
                    <am3d:up dx="0" dy="36000000" dz="0"/>
                    <am3d:lookAt x="0" y="0" z="0"/>
                    <am3d:perspective fov="2700000"/>
                  </am3d:camera>
                  <am3d:trans>
                    <am3d:meterPerModelUnit n="29787424" d="1000000"/>
                    <am3d:preTrans dx="0" dy="-971472" dz="80531"/>
                    <am3d:scale>
                      <am3d:sx n="1000000" d="1000000"/>
                      <am3d:sy n="1000000" d="1000000"/>
                      <am3d:sz n="1000000" d="1000000"/>
                    </am3d:scale>
                    <am3d:rot ax="2665614" ay="3322522" az="2333255"/>
                    <am3d:postTrans dx="0" dy="0" dz="0"/>
                  </am3d:trans>
                  <am3d:raster rName="Office3DRenderer" rVer="16.0.8326">
                    <am3d:blip r:embed="rId4"/>
                  </am3d:raster>
                  <am3d:objViewport viewportSz="81940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Justice car yellow">
                <a:extLst>
                  <a:ext uri="{FF2B5EF4-FFF2-40B4-BE49-F238E27FC236}">
                    <a16:creationId xmlns:a16="http://schemas.microsoft.com/office/drawing/2014/main" id="{4BAEA0BC-BDAE-4CB0-AD5C-F7B01B7FC104}"/>
                  </a:ext>
                </a:extLst>
              </p:cNvPr>
              <p:cNvPicPr>
                <a:picLocks noGrp="1" noRot="1" noChangeAspect="1" noMove="1" noResize="1" noEditPoints="1" noAdjustHandles="1" noChangeArrowheads="1" noChangeShapeType="1" noCrop="1"/>
              </p:cNvPicPr>
              <p:nvPr/>
            </p:nvPicPr>
            <p:blipFill>
              <a:blip r:embed="rId4"/>
              <a:stretch>
                <a:fillRect/>
              </a:stretch>
            </p:blipFill>
            <p:spPr>
              <a:xfrm>
                <a:off x="4329404" y="1642087"/>
                <a:ext cx="7725748" cy="4060299"/>
              </a:xfrm>
              <a:prstGeom prst="rect">
                <a:avLst/>
              </a:prstGeom>
              <a:solidFill>
                <a:schemeClr val="bg1"/>
              </a:solidFill>
            </p:spPr>
          </p:pic>
        </mc:Fallback>
      </mc:AlternateContent>
      <p:sp>
        <p:nvSpPr>
          <p:cNvPr id="84" name="Google Shape;84;p13"/>
          <p:cNvSpPr txBox="1">
            <a:spLocks noGrp="1"/>
          </p:cNvSpPr>
          <p:nvPr>
            <p:ph type="ctrTitle"/>
          </p:nvPr>
        </p:nvSpPr>
        <p:spPr>
          <a:xfrm>
            <a:off x="384313" y="395111"/>
            <a:ext cx="11412653" cy="95207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br>
              <a:rPr lang="en-IN" sz="4600" dirty="0">
                <a:latin typeface="Georgia" panose="02040502050405020303" pitchFamily="18" charset="0"/>
              </a:rPr>
            </a:br>
            <a:r>
              <a:rPr lang="en-IN" sz="4600" b="1" u="sng" dirty="0">
                <a:latin typeface="Georgia" panose="02040502050405020303" pitchFamily="18" charset="0"/>
              </a:rPr>
              <a:t>Autonomous: Self Driving Car</a:t>
            </a:r>
            <a:endParaRPr sz="4600" dirty="0">
              <a:latin typeface="Georgia" panose="02040502050405020303" pitchFamily="18" charset="0"/>
            </a:endParaRPr>
          </a:p>
        </p:txBody>
      </p:sp>
      <p:sp>
        <p:nvSpPr>
          <p:cNvPr id="85" name="Google Shape;85;p13"/>
          <p:cNvSpPr txBox="1">
            <a:spLocks noGrp="1"/>
          </p:cNvSpPr>
          <p:nvPr>
            <p:ph type="subTitle" idx="1"/>
          </p:nvPr>
        </p:nvSpPr>
        <p:spPr>
          <a:xfrm>
            <a:off x="449628" y="4152123"/>
            <a:ext cx="3961909" cy="2122124"/>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chemeClr val="dk1"/>
              </a:buClr>
              <a:buSzPts val="2220"/>
              <a:buNone/>
            </a:pPr>
            <a:r>
              <a:rPr lang="en-IN" sz="2220" b="1" dirty="0">
                <a:solidFill>
                  <a:schemeClr val="tx1"/>
                </a:solidFill>
                <a:latin typeface="Times New Roman" panose="02020603050405020304" pitchFamily="18" charset="0"/>
                <a:cs typeface="Times New Roman" panose="02020603050405020304" pitchFamily="18" charset="0"/>
              </a:rPr>
              <a:t>Group Members C13:</a:t>
            </a:r>
            <a:endParaRPr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70000"/>
              </a:lnSpc>
              <a:spcBef>
                <a:spcPts val="1000"/>
              </a:spcBef>
              <a:spcAft>
                <a:spcPts val="0"/>
              </a:spcAft>
              <a:buClr>
                <a:schemeClr val="dk1"/>
              </a:buClr>
              <a:buSzPts val="2220"/>
              <a:buNone/>
            </a:pPr>
            <a:r>
              <a:rPr lang="en-IN" sz="2500" dirty="0">
                <a:solidFill>
                  <a:schemeClr val="tx1"/>
                </a:solidFill>
                <a:latin typeface="Times New Roman" panose="02020603050405020304" pitchFamily="18" charset="0"/>
                <a:cs typeface="Times New Roman" panose="02020603050405020304" pitchFamily="18" charset="0"/>
              </a:rPr>
              <a:t>Arjun Sehgal -1811041</a:t>
            </a:r>
          </a:p>
          <a:p>
            <a:pPr marL="0" lvl="0" indent="0" algn="ctr" rtl="0">
              <a:lnSpc>
                <a:spcPct val="70000"/>
              </a:lnSpc>
              <a:spcBef>
                <a:spcPts val="1000"/>
              </a:spcBef>
              <a:spcAft>
                <a:spcPts val="0"/>
              </a:spcAft>
              <a:buClr>
                <a:schemeClr val="dk1"/>
              </a:buClr>
              <a:buSzPts val="2220"/>
              <a:buNone/>
            </a:pPr>
            <a:r>
              <a:rPr lang="en-IN" sz="2500" dirty="0">
                <a:solidFill>
                  <a:schemeClr val="tx1"/>
                </a:solidFill>
                <a:latin typeface="Times New Roman" panose="02020603050405020304" pitchFamily="18" charset="0"/>
                <a:cs typeface="Times New Roman" panose="02020603050405020304" pitchFamily="18" charset="0"/>
              </a:rPr>
              <a:t>Ajay Bhan - 1811128</a:t>
            </a:r>
            <a:endParaRPr sz="25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70000"/>
              </a:lnSpc>
              <a:spcBef>
                <a:spcPts val="1000"/>
              </a:spcBef>
              <a:spcAft>
                <a:spcPts val="0"/>
              </a:spcAft>
              <a:buClr>
                <a:schemeClr val="dk1"/>
              </a:buClr>
              <a:buSzPts val="2220"/>
              <a:buNone/>
            </a:pPr>
            <a:r>
              <a:rPr lang="en-IN" sz="2220" b="1" dirty="0">
                <a:solidFill>
                  <a:schemeClr val="tx1"/>
                </a:solidFill>
                <a:latin typeface="Times New Roman" panose="02020603050405020304" pitchFamily="18" charset="0"/>
                <a:cs typeface="Times New Roman" panose="02020603050405020304" pitchFamily="18" charset="0"/>
              </a:rPr>
              <a:t>Project Mentor:</a:t>
            </a:r>
            <a:endParaRPr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70000"/>
              </a:lnSpc>
              <a:spcBef>
                <a:spcPts val="1000"/>
              </a:spcBef>
              <a:spcAft>
                <a:spcPts val="0"/>
              </a:spcAft>
              <a:buClr>
                <a:schemeClr val="dk1"/>
              </a:buClr>
              <a:buSzPts val="2220"/>
              <a:buNone/>
            </a:pPr>
            <a:r>
              <a:rPr lang="en-IN" sz="2500" dirty="0">
                <a:solidFill>
                  <a:schemeClr val="tx1"/>
                </a:solidFill>
                <a:latin typeface="Times New Roman" panose="02020603050405020304" pitchFamily="18" charset="0"/>
                <a:cs typeface="Times New Roman" panose="02020603050405020304" pitchFamily="18" charset="0"/>
              </a:rPr>
              <a:t>Prof. </a:t>
            </a:r>
            <a:r>
              <a:rPr lang="en-IN" sz="2500" dirty="0" err="1">
                <a:solidFill>
                  <a:schemeClr val="tx1"/>
                </a:solidFill>
                <a:latin typeface="Times New Roman" panose="02020603050405020304" pitchFamily="18" charset="0"/>
                <a:cs typeface="Times New Roman" panose="02020603050405020304" pitchFamily="18" charset="0"/>
              </a:rPr>
              <a:t>Zaheed</a:t>
            </a:r>
            <a:r>
              <a:rPr lang="en-IN" sz="2500" dirty="0">
                <a:solidFill>
                  <a:schemeClr val="tx1"/>
                </a:solidFill>
                <a:latin typeface="Times New Roman" panose="02020603050405020304" pitchFamily="18" charset="0"/>
                <a:cs typeface="Times New Roman" panose="02020603050405020304" pitchFamily="18" charset="0"/>
              </a:rPr>
              <a:t> Shaikh</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5"/>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Google Shape;206;p32"/>
          <p:cNvSpPr txBox="1">
            <a:spLocks noGrp="1"/>
          </p:cNvSpPr>
          <p:nvPr>
            <p:ph type="title"/>
          </p:nvPr>
        </p:nvSpPr>
        <p:spPr>
          <a:xfrm>
            <a:off x="524586" y="133637"/>
            <a:ext cx="9650546" cy="99714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3600"/>
              <a:buFont typeface="Calibri"/>
              <a:buNone/>
            </a:pPr>
            <a:r>
              <a:rPr lang="en-IN" sz="3000" u="sng" dirty="0">
                <a:latin typeface="Georgia" panose="02040502050405020303" pitchFamily="18" charset="0"/>
              </a:rPr>
              <a:t>VARIOUS COMPONENTS </a:t>
            </a:r>
          </a:p>
        </p:txBody>
      </p:sp>
      <p:sp>
        <p:nvSpPr>
          <p:cNvPr id="207" name="Google Shape;207;p32"/>
          <p:cNvSpPr txBox="1">
            <a:spLocks noGrp="1"/>
          </p:cNvSpPr>
          <p:nvPr>
            <p:ph type="body" idx="1"/>
          </p:nvPr>
        </p:nvSpPr>
        <p:spPr>
          <a:xfrm>
            <a:off x="2282200" y="1777061"/>
            <a:ext cx="4585130" cy="658245"/>
          </a:xfrm>
          <a:prstGeom prst="rect">
            <a:avLst/>
          </a:prstGeom>
        </p:spPr>
        <p:txBody>
          <a:bodyPr spcFirstLastPara="1" lIns="91425" tIns="45700" rIns="91425" bIns="45700" anchorCtr="0">
            <a:normAutofit/>
          </a:bodyPr>
          <a:lstStyle/>
          <a:p>
            <a:pPr marL="228600" lvl="0" indent="-75882" rtl="0">
              <a:spcBef>
                <a:spcPts val="1000"/>
              </a:spcBef>
              <a:spcAft>
                <a:spcPts val="0"/>
              </a:spcAft>
              <a:buClr>
                <a:schemeClr val="dk1"/>
              </a:buClr>
              <a:buSzPts val="2405"/>
              <a:buNone/>
            </a:pPr>
            <a:r>
              <a:rPr lang="en-IN" sz="2500" i="1" u="sng" dirty="0">
                <a:latin typeface="+mn-lt"/>
              </a:rPr>
              <a:t>RASPBERRYPI 3B+ MODEL</a:t>
            </a:r>
          </a:p>
        </p:txBody>
      </p:sp>
      <p:pic>
        <p:nvPicPr>
          <p:cNvPr id="3" name="Picture 2" descr="A picture containing text, electronics, circuit&#10;&#10;Description automatically generated">
            <a:extLst>
              <a:ext uri="{FF2B5EF4-FFF2-40B4-BE49-F238E27FC236}">
                <a16:creationId xmlns:a16="http://schemas.microsoft.com/office/drawing/2014/main" id="{D962B751-6FDC-4B83-B7EA-4F135F907790}"/>
              </a:ext>
            </a:extLst>
          </p:cNvPr>
          <p:cNvPicPr>
            <a:picLocks noChangeAspect="1"/>
          </p:cNvPicPr>
          <p:nvPr/>
        </p:nvPicPr>
        <p:blipFill rotWithShape="1">
          <a:blip r:embed="rId3"/>
          <a:srcRect l="14434" r="27094" b="-2"/>
          <a:stretch/>
        </p:blipFill>
        <p:spPr>
          <a:xfrm>
            <a:off x="698347" y="1436168"/>
            <a:ext cx="1583853" cy="1643822"/>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6" name="Picture 5" descr="A picture containing text, electronics&#10;&#10;Description automatically generated">
            <a:extLst>
              <a:ext uri="{FF2B5EF4-FFF2-40B4-BE49-F238E27FC236}">
                <a16:creationId xmlns:a16="http://schemas.microsoft.com/office/drawing/2014/main" id="{DE8A5385-700E-46BC-B4E5-531DA7358434}"/>
              </a:ext>
            </a:extLst>
          </p:cNvPr>
          <p:cNvPicPr>
            <a:picLocks noChangeAspect="1"/>
          </p:cNvPicPr>
          <p:nvPr/>
        </p:nvPicPr>
        <p:blipFill rotWithShape="1">
          <a:blip r:embed="rId4"/>
          <a:srcRect t="20323" r="9089" b="7754"/>
          <a:stretch/>
        </p:blipFill>
        <p:spPr>
          <a:xfrm>
            <a:off x="263166" y="3280657"/>
            <a:ext cx="2019034" cy="1477955"/>
          </a:xfrm>
          <a:prstGeom prst="rect">
            <a:avLst/>
          </a:prstGeom>
        </p:spPr>
      </p:pic>
      <p:sp>
        <p:nvSpPr>
          <p:cNvPr id="8" name="TextBox 7">
            <a:extLst>
              <a:ext uri="{FF2B5EF4-FFF2-40B4-BE49-F238E27FC236}">
                <a16:creationId xmlns:a16="http://schemas.microsoft.com/office/drawing/2014/main" id="{954DCA0D-7ECE-49C6-BBCD-E39F3CD0C96D}"/>
              </a:ext>
            </a:extLst>
          </p:cNvPr>
          <p:cNvSpPr txBox="1"/>
          <p:nvPr/>
        </p:nvSpPr>
        <p:spPr>
          <a:xfrm>
            <a:off x="2421294" y="3166107"/>
            <a:ext cx="6391468" cy="990015"/>
          </a:xfrm>
          <a:prstGeom prst="rect">
            <a:avLst/>
          </a:prstGeom>
          <a:noFill/>
        </p:spPr>
        <p:txBody>
          <a:bodyPr wrap="square">
            <a:spAutoFit/>
          </a:bodyPr>
          <a:lstStyle/>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RASPBERRY PI CAMERA </a:t>
            </a:r>
          </a:p>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REV 1.3 VERSION 5 MP CAMERA</a:t>
            </a:r>
          </a:p>
        </p:txBody>
      </p:sp>
      <p:pic>
        <p:nvPicPr>
          <p:cNvPr id="9" name="Picture 8" descr="Diagram, schematic&#10;&#10;Description automatically generated">
            <a:extLst>
              <a:ext uri="{FF2B5EF4-FFF2-40B4-BE49-F238E27FC236}">
                <a16:creationId xmlns:a16="http://schemas.microsoft.com/office/drawing/2014/main" id="{02F54ABF-7F45-49DC-8A9B-7A282D4F33A3}"/>
              </a:ext>
            </a:extLst>
          </p:cNvPr>
          <p:cNvPicPr>
            <a:picLocks noChangeAspect="1"/>
          </p:cNvPicPr>
          <p:nvPr/>
        </p:nvPicPr>
        <p:blipFill rotWithShape="1">
          <a:blip r:embed="rId5"/>
          <a:srcRect l="5028" t="9091" r="18270"/>
          <a:stretch/>
        </p:blipFill>
        <p:spPr>
          <a:xfrm>
            <a:off x="263167" y="5029200"/>
            <a:ext cx="2019034" cy="1680297"/>
          </a:xfrm>
          <a:prstGeom prst="rect">
            <a:avLst/>
          </a:prstGeom>
        </p:spPr>
      </p:pic>
      <p:sp>
        <p:nvSpPr>
          <p:cNvPr id="11" name="TextBox 10">
            <a:extLst>
              <a:ext uri="{FF2B5EF4-FFF2-40B4-BE49-F238E27FC236}">
                <a16:creationId xmlns:a16="http://schemas.microsoft.com/office/drawing/2014/main" id="{F6FEECFA-42AC-4E56-AD00-45D2813C882B}"/>
              </a:ext>
            </a:extLst>
          </p:cNvPr>
          <p:cNvSpPr txBox="1"/>
          <p:nvPr/>
        </p:nvSpPr>
        <p:spPr>
          <a:xfrm>
            <a:off x="2392259" y="5448682"/>
            <a:ext cx="3674706" cy="477054"/>
          </a:xfrm>
          <a:prstGeom prst="rect">
            <a:avLst/>
          </a:prstGeom>
          <a:noFill/>
        </p:spPr>
        <p:txBody>
          <a:bodyPr wrap="square">
            <a:spAutoFit/>
          </a:bodyPr>
          <a:lstStyle/>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L298N MOTOR DRIVER</a:t>
            </a:r>
          </a:p>
        </p:txBody>
      </p:sp>
      <p:pic>
        <p:nvPicPr>
          <p:cNvPr id="4" name="Picture 3">
            <a:extLst>
              <a:ext uri="{FF2B5EF4-FFF2-40B4-BE49-F238E27FC236}">
                <a16:creationId xmlns:a16="http://schemas.microsoft.com/office/drawing/2014/main" id="{BC74253A-02D7-4FD1-8FCE-E797D8D1E51C}"/>
              </a:ext>
            </a:extLst>
          </p:cNvPr>
          <p:cNvPicPr>
            <a:picLocks noChangeAspect="1"/>
          </p:cNvPicPr>
          <p:nvPr/>
        </p:nvPicPr>
        <p:blipFill>
          <a:blip r:embed="rId6"/>
          <a:stretch>
            <a:fillRect/>
          </a:stretch>
        </p:blipFill>
        <p:spPr>
          <a:xfrm>
            <a:off x="7771685" y="5029200"/>
            <a:ext cx="1316018" cy="1316018"/>
          </a:xfrm>
          <a:prstGeom prst="rect">
            <a:avLst/>
          </a:prstGeom>
        </p:spPr>
      </p:pic>
      <p:sp>
        <p:nvSpPr>
          <p:cNvPr id="13" name="TextBox 12">
            <a:extLst>
              <a:ext uri="{FF2B5EF4-FFF2-40B4-BE49-F238E27FC236}">
                <a16:creationId xmlns:a16="http://schemas.microsoft.com/office/drawing/2014/main" id="{3D869D47-C784-4A56-BDD0-85898C99A4B1}"/>
              </a:ext>
            </a:extLst>
          </p:cNvPr>
          <p:cNvSpPr txBox="1"/>
          <p:nvPr/>
        </p:nvSpPr>
        <p:spPr>
          <a:xfrm>
            <a:off x="9087704" y="5448682"/>
            <a:ext cx="2314306" cy="477054"/>
          </a:xfrm>
          <a:prstGeom prst="rect">
            <a:avLst/>
          </a:prstGeom>
          <a:noFill/>
        </p:spPr>
        <p:txBody>
          <a:bodyPr wrap="square">
            <a:spAutoFit/>
          </a:bodyPr>
          <a:lstStyle/>
          <a:p>
            <a:pPr marL="0" lvl="0" indent="0">
              <a:spcBef>
                <a:spcPts val="1000"/>
              </a:spcBef>
              <a:spcAft>
                <a:spcPts val="0"/>
              </a:spcAft>
              <a:buClr>
                <a:schemeClr val="dk1"/>
              </a:buClr>
              <a:buSzPts val="2405"/>
              <a:buNone/>
            </a:pPr>
            <a:r>
              <a:rPr lang="en-US" sz="2500" i="1" u="sng" kern="1200" dirty="0">
                <a:solidFill>
                  <a:schemeClr val="tx1"/>
                </a:solidFill>
                <a:latin typeface="+mj-lt"/>
                <a:ea typeface="+mn-ea"/>
                <a:cs typeface="+mn-cs"/>
              </a:rPr>
              <a:t>Arduino UNO</a:t>
            </a:r>
          </a:p>
        </p:txBody>
      </p:sp>
    </p:spTree>
    <p:extLst>
      <p:ext uri="{BB962C8B-B14F-4D97-AF65-F5344CB8AC3E}">
        <p14:creationId xmlns:p14="http://schemas.microsoft.com/office/powerpoint/2010/main" val="311549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660918" y="374456"/>
            <a:ext cx="3379237" cy="64204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REQUIREMENTS:</a:t>
            </a:r>
            <a:endParaRPr dirty="0"/>
          </a:p>
        </p:txBody>
      </p:sp>
      <p:sp>
        <p:nvSpPr>
          <p:cNvPr id="207" name="Google Shape;207;p32"/>
          <p:cNvSpPr txBox="1">
            <a:spLocks noGrp="1"/>
          </p:cNvSpPr>
          <p:nvPr>
            <p:ph type="body" idx="1"/>
          </p:nvPr>
        </p:nvSpPr>
        <p:spPr>
          <a:xfrm>
            <a:off x="338321" y="1090608"/>
            <a:ext cx="11515358" cy="5702078"/>
          </a:xfrm>
          <a:prstGeom prst="rect">
            <a:avLst/>
          </a:prstGeom>
          <a:noFill/>
          <a:ln>
            <a:noFill/>
          </a:ln>
        </p:spPr>
        <p:txBody>
          <a:bodyPr spcFirstLastPara="1" wrap="square" lIns="91425" tIns="45700" rIns="91425" bIns="45700" anchor="t" anchorCtr="0">
            <a:noAutofit/>
          </a:bodyPr>
          <a:lstStyle/>
          <a:p>
            <a:pPr marL="342900" lvl="0" indent="-342900">
              <a:lnSpc>
                <a:spcPct val="115000"/>
              </a:lnSpc>
              <a:buFont typeface="Arial" panose="020B0604020202020204" pitchFamily="34" charset="0"/>
              <a:buChar char="●"/>
            </a:pPr>
            <a:r>
              <a:rPr lang="en-IN" sz="16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a:t>
            </a: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Windows 10 OS with </a:t>
            </a:r>
            <a:r>
              <a:rPr lang="en-IN" sz="16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 </a:t>
            </a: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is needed.</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6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Platform</a:t>
            </a: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 Raspberry PI desktop Imager </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Software Tools: -</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Arduino 1.8.16</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Advanced IP Scanner</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Balena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Etcher</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PUTTY</a:t>
            </a: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Vnc</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Viewer</a:t>
            </a:r>
          </a:p>
          <a:p>
            <a:pPr marL="457200" lvl="1" indent="0">
              <a:lnSpc>
                <a:spcPct val="115000"/>
              </a:lnSpc>
              <a:buNone/>
            </a:pPr>
            <a:endParaRPr lang="en-IN" sz="11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IN" sz="15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3B+</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Arduino UNO</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L298N Bridge</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800100" lvl="1">
              <a:lnSpc>
                <a:spcPct val="115000"/>
              </a:lnSpc>
              <a:buFont typeface="Courier New" panose="02070309020205020404" pitchFamily="49" charset="0"/>
              <a:buChar char="o"/>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Camera</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228600" lvl="0" indent="-75882" algn="l" rtl="0">
              <a:lnSpc>
                <a:spcPct val="80000"/>
              </a:lnSpc>
              <a:spcBef>
                <a:spcPts val="1000"/>
              </a:spcBef>
              <a:spcAft>
                <a:spcPts val="0"/>
              </a:spcAft>
              <a:buClr>
                <a:schemeClr val="dk1"/>
              </a:buClr>
              <a:buSzPts val="2405"/>
              <a:buNone/>
            </a:pPr>
            <a:endParaRPr sz="240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Google Shape;183;p28"/>
          <p:cNvSpPr txBox="1"/>
          <p:nvPr/>
        </p:nvSpPr>
        <p:spPr>
          <a:xfrm>
            <a:off x="658754" y="877076"/>
            <a:ext cx="4805097" cy="7931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u="sng" dirty="0">
                <a:latin typeface="Georgia" panose="02040502050405020303" pitchFamily="18" charset="0"/>
                <a:ea typeface="Calibri"/>
                <a:cs typeface="Calibri"/>
                <a:sym typeface="Calibri"/>
              </a:rPr>
              <a:t>SYSTEM  ARCHITECTURE: </a:t>
            </a:r>
            <a:endParaRPr sz="2800" u="sng" dirty="0">
              <a:latin typeface="Georgia" panose="02040502050405020303" pitchFamily="18" charset="0"/>
              <a:ea typeface="Calibri"/>
              <a:cs typeface="Calibri"/>
              <a:sym typeface="Calibri"/>
            </a:endParaRPr>
          </a:p>
        </p:txBody>
      </p:sp>
      <p:pic>
        <p:nvPicPr>
          <p:cNvPr id="5" name="Picture 4" descr="Diagram&#10;&#10;Description automatically generated">
            <a:extLst>
              <a:ext uri="{FF2B5EF4-FFF2-40B4-BE49-F238E27FC236}">
                <a16:creationId xmlns:a16="http://schemas.microsoft.com/office/drawing/2014/main" id="{51CA1D71-9E68-405B-A9D7-1F199A4BBF06}"/>
              </a:ext>
            </a:extLst>
          </p:cNvPr>
          <p:cNvPicPr>
            <a:picLocks noChangeAspect="1"/>
          </p:cNvPicPr>
          <p:nvPr/>
        </p:nvPicPr>
        <p:blipFill>
          <a:blip r:embed="rId3"/>
          <a:stretch>
            <a:fillRect/>
          </a:stretch>
        </p:blipFill>
        <p:spPr>
          <a:xfrm>
            <a:off x="658754" y="1897843"/>
            <a:ext cx="6742646" cy="4437645"/>
          </a:xfrm>
          <a:prstGeom prst="rect">
            <a:avLst/>
          </a:prstGeom>
          <a:ln w="60325"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1"/>
          <p:cNvSpPr txBox="1">
            <a:spLocks noGrp="1"/>
          </p:cNvSpPr>
          <p:nvPr>
            <p:ph type="title"/>
          </p:nvPr>
        </p:nvSpPr>
        <p:spPr>
          <a:xfrm>
            <a:off x="233264" y="136443"/>
            <a:ext cx="7324532" cy="112777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200" b="1" u="sng" dirty="0">
                <a:latin typeface="Georgia" panose="02040502050405020303" pitchFamily="18" charset="0"/>
              </a:rPr>
              <a:t>DESIGN OF PROPOSED SYSTEM:</a:t>
            </a:r>
            <a:endParaRPr sz="3200" u="sng" dirty="0">
              <a:latin typeface="Georgia" panose="02040502050405020303" pitchFamily="18" charset="0"/>
            </a:endParaRPr>
          </a:p>
        </p:txBody>
      </p:sp>
      <p:pic>
        <p:nvPicPr>
          <p:cNvPr id="3" name="Picture 2" descr="Diagram&#10;&#10;Description automatically generated">
            <a:extLst>
              <a:ext uri="{FF2B5EF4-FFF2-40B4-BE49-F238E27FC236}">
                <a16:creationId xmlns:a16="http://schemas.microsoft.com/office/drawing/2014/main" id="{67EC1BC4-E3AF-466F-B86B-B0996C112419}"/>
              </a:ext>
            </a:extLst>
          </p:cNvPr>
          <p:cNvPicPr>
            <a:picLocks noChangeAspect="1"/>
          </p:cNvPicPr>
          <p:nvPr/>
        </p:nvPicPr>
        <p:blipFill>
          <a:blip r:embed="rId3"/>
          <a:stretch>
            <a:fillRect/>
          </a:stretch>
        </p:blipFill>
        <p:spPr>
          <a:xfrm>
            <a:off x="374049" y="1264215"/>
            <a:ext cx="5872536" cy="5439217"/>
          </a:xfrm>
          <a:prstGeom prst="rect">
            <a:avLst/>
          </a:prstGeom>
          <a:ln w="28575" cap="sq" cmpd="thickThin">
            <a:noFill/>
            <a:prstDash val="solid"/>
            <a:miter lim="800000"/>
          </a:ln>
          <a:effectLst>
            <a:outerShdw blurRad="50800" dist="38100" algn="l"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C3D1-E057-449B-B726-061AE3F313E3}"/>
              </a:ext>
            </a:extLst>
          </p:cNvPr>
          <p:cNvSpPr>
            <a:spLocks noGrp="1"/>
          </p:cNvSpPr>
          <p:nvPr>
            <p:ph type="title"/>
          </p:nvPr>
        </p:nvSpPr>
        <p:spPr>
          <a:xfrm>
            <a:off x="838200" y="635713"/>
            <a:ext cx="10515600" cy="735887"/>
          </a:xfrm>
        </p:spPr>
        <p:txBody>
          <a:bodyPr/>
          <a:lstStyle/>
          <a:p>
            <a:r>
              <a:rPr lang="en-IN" sz="3500" dirty="0">
                <a:latin typeface="Times New Roman" panose="02020603050405020304" pitchFamily="18" charset="0"/>
                <a:cs typeface="Times New Roman" panose="02020603050405020304" pitchFamily="18" charset="0"/>
              </a:rPr>
              <a:t>Assumptions</a:t>
            </a:r>
          </a:p>
        </p:txBody>
      </p:sp>
      <p:sp>
        <p:nvSpPr>
          <p:cNvPr id="3" name="Text Placeholder 2">
            <a:extLst>
              <a:ext uri="{FF2B5EF4-FFF2-40B4-BE49-F238E27FC236}">
                <a16:creationId xmlns:a16="http://schemas.microsoft.com/office/drawing/2014/main" id="{CC5D8B82-60E3-4A79-9816-3D70AD941D5A}"/>
              </a:ext>
            </a:extLst>
          </p:cNvPr>
          <p:cNvSpPr>
            <a:spLocks noGrp="1"/>
          </p:cNvSpPr>
          <p:nvPr>
            <p:ph type="body" idx="1"/>
          </p:nvPr>
        </p:nvSpPr>
        <p:spPr>
          <a:xfrm>
            <a:off x="427653" y="1758024"/>
            <a:ext cx="10515600" cy="4708089"/>
          </a:xfrm>
        </p:spPr>
        <p:txBody>
          <a:bodyPr/>
          <a:lstStyle/>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The main assumption in this project is that the system works well when there are no environmental factors. (Bad weather, holes, slope, etc.) </a:t>
            </a:r>
            <a:br>
              <a:rPr lang="en-IN" sz="2000" b="0" i="0" dirty="0">
                <a:solidFill>
                  <a:srgbClr val="181818"/>
                </a:solidFill>
                <a:effectLst/>
                <a:latin typeface="Times New Roman" panose="02020603050405020304" pitchFamily="18" charset="0"/>
                <a:cs typeface="Times New Roman" panose="02020603050405020304" pitchFamily="18" charset="0"/>
              </a:rPr>
            </a:br>
            <a:endParaRPr lang="en-IN" sz="2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Lane markings are assumed to be distinct. </a:t>
            </a:r>
          </a:p>
          <a:p>
            <a:pPr algn="l">
              <a:buFont typeface="Arial" panose="020B0604020202020204" pitchFamily="34" charset="0"/>
              <a:buChar char="•"/>
            </a:pPr>
            <a:endParaRPr lang="en-IN" sz="2000" dirty="0">
              <a:solidFill>
                <a:srgbClr val="181818"/>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dirty="0">
                <a:solidFill>
                  <a:srgbClr val="181818"/>
                </a:solidFill>
                <a:latin typeface="Times New Roman" panose="02020603050405020304" pitchFamily="18" charset="0"/>
                <a:cs typeface="Times New Roman" panose="02020603050405020304" pitchFamily="18" charset="0"/>
              </a:rPr>
              <a:t>For Obstacle Detection, we are considering no traffic and vehicle will overtake only from right.</a:t>
            </a:r>
            <a:br>
              <a:rPr lang="en-IN" sz="2000" b="0" i="0" dirty="0">
                <a:solidFill>
                  <a:srgbClr val="181818"/>
                </a:solidFill>
                <a:effectLst/>
                <a:latin typeface="Times New Roman" panose="02020603050405020304" pitchFamily="18" charset="0"/>
                <a:cs typeface="Times New Roman" panose="02020603050405020304" pitchFamily="18" charset="0"/>
              </a:rPr>
            </a:br>
            <a:endParaRPr lang="en-IN" sz="2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In our system, it is assumed that all traffic signs and the presence of all objects around the vehicle can be clearly seen. </a:t>
            </a:r>
            <a:br>
              <a:rPr lang="en-IN" sz="2000" b="0" i="0" dirty="0">
                <a:solidFill>
                  <a:srgbClr val="181818"/>
                </a:solidFill>
                <a:effectLst/>
                <a:latin typeface="Times New Roman" panose="02020603050405020304" pitchFamily="18" charset="0"/>
                <a:cs typeface="Times New Roman" panose="02020603050405020304" pitchFamily="18" charset="0"/>
              </a:rPr>
            </a:br>
            <a:endParaRPr lang="en-IN" sz="2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rgbClr val="181818"/>
                </a:solidFill>
                <a:effectLst/>
                <a:latin typeface="Times New Roman" panose="02020603050405020304" pitchFamily="18" charset="0"/>
                <a:cs typeface="Times New Roman" panose="02020603050405020304" pitchFamily="18" charset="0"/>
              </a:rPr>
              <a:t>It is assumed that all system elements are operating properly and there are no abnormal conditions.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11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Google Shape;183;p28"/>
          <p:cNvSpPr txBox="1"/>
          <p:nvPr/>
        </p:nvSpPr>
        <p:spPr>
          <a:xfrm>
            <a:off x="158790" y="153576"/>
            <a:ext cx="11784854" cy="8642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dirty="0">
              <a:latin typeface="Algerian" panose="04020705040A02060702" pitchFamily="82" charset="0"/>
              <a:ea typeface="Calibri"/>
              <a:cs typeface="Calibri"/>
              <a:sym typeface="Calibri"/>
            </a:endParaRPr>
          </a:p>
        </p:txBody>
      </p:sp>
      <p:sp>
        <p:nvSpPr>
          <p:cNvPr id="2" name="TextBox 1">
            <a:extLst>
              <a:ext uri="{FF2B5EF4-FFF2-40B4-BE49-F238E27FC236}">
                <a16:creationId xmlns:a16="http://schemas.microsoft.com/office/drawing/2014/main" id="{D6C9A1F2-CB23-401C-A731-B2AFE0A18D6D}"/>
              </a:ext>
            </a:extLst>
          </p:cNvPr>
          <p:cNvSpPr txBox="1"/>
          <p:nvPr/>
        </p:nvSpPr>
        <p:spPr>
          <a:xfrm>
            <a:off x="1014393" y="6083957"/>
            <a:ext cx="3175514" cy="553998"/>
          </a:xfrm>
          <a:prstGeom prst="rect">
            <a:avLst/>
          </a:prstGeom>
          <a:noFill/>
        </p:spPr>
        <p:txBody>
          <a:bodyPr wrap="square" rtlCol="0">
            <a:spAutoFit/>
          </a:bodyPr>
          <a:lstStyle/>
          <a:p>
            <a:r>
              <a:rPr lang="en-IN" sz="3000" u="sng" dirty="0">
                <a:latin typeface="Georgia" panose="02040502050405020303" pitchFamily="18" charset="0"/>
              </a:rPr>
              <a:t>Lanes Detection</a:t>
            </a:r>
          </a:p>
        </p:txBody>
      </p:sp>
      <p:sp>
        <p:nvSpPr>
          <p:cNvPr id="8" name="TextBox 7">
            <a:extLst>
              <a:ext uri="{FF2B5EF4-FFF2-40B4-BE49-F238E27FC236}">
                <a16:creationId xmlns:a16="http://schemas.microsoft.com/office/drawing/2014/main" id="{961E29FC-0D59-482B-ACC6-1827F732ED7B}"/>
              </a:ext>
            </a:extLst>
          </p:cNvPr>
          <p:cNvSpPr txBox="1"/>
          <p:nvPr/>
        </p:nvSpPr>
        <p:spPr>
          <a:xfrm>
            <a:off x="8002095" y="6083957"/>
            <a:ext cx="3446568" cy="553998"/>
          </a:xfrm>
          <a:prstGeom prst="rect">
            <a:avLst/>
          </a:prstGeom>
          <a:noFill/>
        </p:spPr>
        <p:txBody>
          <a:bodyPr wrap="square" rtlCol="0">
            <a:spAutoFit/>
          </a:bodyPr>
          <a:lstStyle/>
          <a:p>
            <a:r>
              <a:rPr lang="en-IN" sz="3000" u="sng" dirty="0">
                <a:latin typeface="Georgia" panose="02040502050405020303" pitchFamily="18" charset="0"/>
              </a:rPr>
              <a:t>Obstacle Detection</a:t>
            </a:r>
          </a:p>
        </p:txBody>
      </p:sp>
      <p:pic>
        <p:nvPicPr>
          <p:cNvPr id="5" name="Picture 4">
            <a:extLst>
              <a:ext uri="{FF2B5EF4-FFF2-40B4-BE49-F238E27FC236}">
                <a16:creationId xmlns:a16="http://schemas.microsoft.com/office/drawing/2014/main" id="{B37EC60F-1BC9-4A00-9D88-D6D1B6FDE11A}"/>
              </a:ext>
            </a:extLst>
          </p:cNvPr>
          <p:cNvPicPr>
            <a:picLocks noChangeAspect="1"/>
          </p:cNvPicPr>
          <p:nvPr/>
        </p:nvPicPr>
        <p:blipFill>
          <a:blip r:embed="rId3"/>
          <a:stretch>
            <a:fillRect/>
          </a:stretch>
        </p:blipFill>
        <p:spPr>
          <a:xfrm>
            <a:off x="7448163" y="410547"/>
            <a:ext cx="4000500" cy="5673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CD49C69-85B3-4B20-A56D-267DE0897D3E}"/>
              </a:ext>
            </a:extLst>
          </p:cNvPr>
          <p:cNvPicPr>
            <a:picLocks noChangeAspect="1"/>
          </p:cNvPicPr>
          <p:nvPr/>
        </p:nvPicPr>
        <p:blipFill>
          <a:blip r:embed="rId4"/>
          <a:stretch>
            <a:fillRect/>
          </a:stretch>
        </p:blipFill>
        <p:spPr>
          <a:xfrm>
            <a:off x="1234154" y="499548"/>
            <a:ext cx="2296154" cy="55844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3177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3" name="Google Shape;183;p28"/>
          <p:cNvSpPr txBox="1"/>
          <p:nvPr/>
        </p:nvSpPr>
        <p:spPr>
          <a:xfrm>
            <a:off x="158790" y="153576"/>
            <a:ext cx="11784854" cy="8642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dirty="0">
              <a:latin typeface="Algerian" panose="04020705040A02060702" pitchFamily="82" charset="0"/>
              <a:ea typeface="Calibri"/>
              <a:cs typeface="Calibri"/>
              <a:sym typeface="Calibri"/>
            </a:endParaRPr>
          </a:p>
        </p:txBody>
      </p:sp>
      <p:pic>
        <p:nvPicPr>
          <p:cNvPr id="11" name="Picture 10" descr="Diagram&#10;&#10;Description automatically generated">
            <a:extLst>
              <a:ext uri="{FF2B5EF4-FFF2-40B4-BE49-F238E27FC236}">
                <a16:creationId xmlns:a16="http://schemas.microsoft.com/office/drawing/2014/main" id="{935FB5C5-E2BF-4202-9F11-5797B389398A}"/>
              </a:ext>
            </a:extLst>
          </p:cNvPr>
          <p:cNvPicPr>
            <a:picLocks noChangeAspect="1"/>
          </p:cNvPicPr>
          <p:nvPr/>
        </p:nvPicPr>
        <p:blipFill>
          <a:blip r:embed="rId3"/>
          <a:stretch>
            <a:fillRect/>
          </a:stretch>
        </p:blipFill>
        <p:spPr>
          <a:xfrm>
            <a:off x="3488502" y="1222456"/>
            <a:ext cx="4894645" cy="5180423"/>
          </a:xfrm>
          <a:prstGeom prst="rect">
            <a:avLst/>
          </a:prstGeom>
          <a:ln w="50800" cap="sq" cmpd="thickThin">
            <a:solidFill>
              <a:schemeClr val="tx1"/>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11F8226A-416C-44F0-BDD8-57ED4A557367}"/>
              </a:ext>
            </a:extLst>
          </p:cNvPr>
          <p:cNvSpPr txBox="1"/>
          <p:nvPr/>
        </p:nvSpPr>
        <p:spPr>
          <a:xfrm>
            <a:off x="3726025" y="358157"/>
            <a:ext cx="4419600" cy="553998"/>
          </a:xfrm>
          <a:prstGeom prst="rect">
            <a:avLst/>
          </a:prstGeom>
          <a:noFill/>
        </p:spPr>
        <p:txBody>
          <a:bodyPr wrap="square" rtlCol="0">
            <a:spAutoFit/>
          </a:bodyPr>
          <a:lstStyle/>
          <a:p>
            <a:r>
              <a:rPr lang="en-IN" sz="3000" u="sng" dirty="0">
                <a:latin typeface="Georgia" panose="02040502050405020303" pitchFamily="18" charset="0"/>
              </a:rPr>
              <a:t>Traffic Signals Detection</a:t>
            </a:r>
          </a:p>
        </p:txBody>
      </p:sp>
    </p:spTree>
    <p:extLst>
      <p:ext uri="{BB962C8B-B14F-4D97-AF65-F5344CB8AC3E}">
        <p14:creationId xmlns:p14="http://schemas.microsoft.com/office/powerpoint/2010/main" val="1405716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0" y="486422"/>
            <a:ext cx="6738257" cy="969153"/>
          </a:xfrm>
          <a:prstGeom prst="rect">
            <a:avLst/>
          </a:prstGeom>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1"/>
              </a:buClr>
              <a:buSzPts val="3600"/>
              <a:buFont typeface="Calibri"/>
              <a:buNone/>
            </a:pPr>
            <a:r>
              <a:rPr lang="en-IN" sz="4000" u="sng" dirty="0">
                <a:latin typeface="Times New Roman" panose="02020603050405020304" pitchFamily="18" charset="0"/>
                <a:cs typeface="Times New Roman" panose="02020603050405020304" pitchFamily="18" charset="0"/>
              </a:rPr>
              <a:t>Conclusion &amp; Future Scope :</a:t>
            </a:r>
            <a:endParaRPr sz="4000" u="sng" dirty="0">
              <a:latin typeface="Times New Roman" panose="02020603050405020304" pitchFamily="18" charset="0"/>
              <a:cs typeface="Times New Roman" panose="02020603050405020304" pitchFamily="18" charset="0"/>
            </a:endParaRPr>
          </a:p>
        </p:txBody>
      </p:sp>
      <p:sp>
        <p:nvSpPr>
          <p:cNvPr id="213" name="Google Shape;213;p33"/>
          <p:cNvSpPr txBox="1">
            <a:spLocks noGrp="1"/>
          </p:cNvSpPr>
          <p:nvPr>
            <p:ph type="body" idx="1"/>
          </p:nvPr>
        </p:nvSpPr>
        <p:spPr>
          <a:xfrm>
            <a:off x="530290" y="1390261"/>
            <a:ext cx="10515600" cy="2341984"/>
          </a:xfrm>
          <a:prstGeom prst="rect">
            <a:avLst/>
          </a:prstGeom>
        </p:spPr>
        <p:txBody>
          <a:bodyPr spcFirstLastPara="1" wrap="square" lIns="91425" tIns="45700" rIns="91425" bIns="45700" anchor="t" anchorCtr="0">
            <a:noAutofit/>
          </a:bodyPr>
          <a:lstStyle/>
          <a:p>
            <a:pPr marL="114300" lvl="0" indent="0" algn="just" rtl="0">
              <a:spcBef>
                <a:spcPts val="0"/>
              </a:spcBef>
              <a:spcAft>
                <a:spcPts val="0"/>
              </a:spcAft>
              <a:buSzPts val="1800"/>
              <a:buNone/>
            </a:pPr>
            <a:endParaRPr lang="en-IN" dirty="0"/>
          </a:p>
          <a:p>
            <a:pPr marL="114300" lvl="0" indent="0" algn="just" rtl="0">
              <a:spcBef>
                <a:spcPts val="0"/>
              </a:spcBef>
              <a:spcAft>
                <a:spcPts val="0"/>
              </a:spcAft>
              <a:buSzPts val="1800"/>
              <a:buNone/>
            </a:pPr>
            <a:r>
              <a:rPr lang="en-IN" sz="2500" dirty="0"/>
              <a:t>The model which we proposed is likely to have a significant impact on automated driving technology, either by overcoming the weakness of previous methods or by proposing an alternative.</a:t>
            </a:r>
          </a:p>
          <a:p>
            <a:pPr marL="114300" lvl="0" indent="0" algn="just" rtl="0">
              <a:spcBef>
                <a:spcPts val="0"/>
              </a:spcBef>
              <a:spcAft>
                <a:spcPts val="0"/>
              </a:spcAft>
              <a:buSzPts val="1800"/>
              <a:buNone/>
            </a:pPr>
            <a:endParaRPr lang="en-IN" sz="2500" dirty="0"/>
          </a:p>
          <a:p>
            <a:pPr marL="114300" lvl="0" indent="0" algn="just" rtl="0">
              <a:spcBef>
                <a:spcPts val="0"/>
              </a:spcBef>
              <a:spcAft>
                <a:spcPts val="0"/>
              </a:spcAft>
              <a:buSzPts val="1800"/>
              <a:buNone/>
            </a:pPr>
            <a:r>
              <a:rPr lang="en-IN" sz="2500" b="1" dirty="0"/>
              <a:t>Future Goals:</a:t>
            </a:r>
          </a:p>
          <a:p>
            <a:pPr marL="114300" lvl="0" indent="0" algn="just" rtl="0">
              <a:spcBef>
                <a:spcPts val="0"/>
              </a:spcBef>
              <a:spcAft>
                <a:spcPts val="0"/>
              </a:spcAft>
              <a:buSzPts val="1800"/>
              <a:buNone/>
            </a:pPr>
            <a:endParaRPr lang="en-IN" dirty="0"/>
          </a:p>
          <a:p>
            <a:pPr algn="just">
              <a:lnSpc>
                <a:spcPct val="100000"/>
              </a:lnSpc>
              <a:spcBef>
                <a:spcPts val="0"/>
              </a:spcBef>
              <a:buFont typeface="Wingdings" panose="05000000000000000000" pitchFamily="2" charset="2"/>
              <a:buChar char="§"/>
            </a:pPr>
            <a:r>
              <a:rPr lang="en-IN" dirty="0"/>
              <a:t>Control Speed of Motors</a:t>
            </a:r>
          </a:p>
          <a:p>
            <a:pPr algn="just">
              <a:lnSpc>
                <a:spcPct val="100000"/>
              </a:lnSpc>
              <a:spcBef>
                <a:spcPts val="0"/>
              </a:spcBef>
              <a:buFont typeface="Wingdings" panose="05000000000000000000" pitchFamily="2" charset="2"/>
              <a:buChar char="§"/>
            </a:pPr>
            <a:r>
              <a:rPr lang="en-IN" dirty="0"/>
              <a:t>Traffic Detection </a:t>
            </a:r>
          </a:p>
          <a:p>
            <a:pPr algn="just">
              <a:lnSpc>
                <a:spcPct val="100000"/>
              </a:lnSpc>
              <a:spcBef>
                <a:spcPts val="0"/>
              </a:spcBef>
              <a:buFont typeface="Wingdings" panose="05000000000000000000" pitchFamily="2" charset="2"/>
              <a:buChar char="§"/>
            </a:pPr>
            <a:r>
              <a:rPr lang="en-IN" dirty="0"/>
              <a:t>Parking Car System </a:t>
            </a:r>
          </a:p>
          <a:p>
            <a:pPr algn="just">
              <a:lnSpc>
                <a:spcPct val="100000"/>
              </a:lnSpc>
              <a:spcBef>
                <a:spcPts val="0"/>
              </a:spcBef>
              <a:buFont typeface="Wingdings" panose="05000000000000000000" pitchFamily="2" charset="2"/>
              <a:buChar char="§"/>
            </a:pPr>
            <a:r>
              <a:rPr lang="en-IN" dirty="0"/>
              <a:t>Night Light Cameras</a:t>
            </a:r>
          </a:p>
          <a:p>
            <a:pPr algn="just">
              <a:lnSpc>
                <a:spcPct val="100000"/>
              </a:lnSpc>
              <a:spcBef>
                <a:spcPts val="0"/>
              </a:spcBef>
              <a:buFont typeface="Wingdings" panose="05000000000000000000" pitchFamily="2" charset="2"/>
              <a:buChar char="§"/>
            </a:pPr>
            <a:r>
              <a:rPr lang="en-IN" dirty="0"/>
              <a:t>Using Multiple Cameras</a:t>
            </a:r>
          </a:p>
          <a:p>
            <a:pPr marL="114300" lvl="0" indent="0" algn="just" rtl="0">
              <a:spcBef>
                <a:spcPts val="0"/>
              </a:spcBef>
              <a:spcAft>
                <a:spcPts val="0"/>
              </a:spcAft>
              <a:buSzPts val="1800"/>
              <a:buNone/>
            </a:pPr>
            <a:endParaRPr lang="en-IN" dirty="0"/>
          </a:p>
          <a:p>
            <a:pPr marL="114300" lvl="0" indent="0" algn="just" rtl="0">
              <a:spcBef>
                <a:spcPts val="0"/>
              </a:spcBef>
              <a:spcAft>
                <a:spcPts val="0"/>
              </a:spcAft>
              <a:buSzPts val="180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C3D1-E057-449B-B726-061AE3F313E3}"/>
              </a:ext>
            </a:extLst>
          </p:cNvPr>
          <p:cNvSpPr>
            <a:spLocks noGrp="1"/>
          </p:cNvSpPr>
          <p:nvPr>
            <p:ph type="title"/>
          </p:nvPr>
        </p:nvSpPr>
        <p:spPr/>
        <p:txBody>
          <a:bodyPr/>
          <a:lstStyle/>
          <a:p>
            <a:r>
              <a:rPr lang="en-IN" sz="3500" dirty="0">
                <a:latin typeface="Times New Roman" panose="02020603050405020304" pitchFamily="18" charset="0"/>
                <a:cs typeface="Times New Roman" panose="02020603050405020304" pitchFamily="18" charset="0"/>
              </a:rPr>
              <a:t>Challenges</a:t>
            </a:r>
          </a:p>
        </p:txBody>
      </p:sp>
      <p:sp>
        <p:nvSpPr>
          <p:cNvPr id="3" name="Text Placeholder 2">
            <a:extLst>
              <a:ext uri="{FF2B5EF4-FFF2-40B4-BE49-F238E27FC236}">
                <a16:creationId xmlns:a16="http://schemas.microsoft.com/office/drawing/2014/main" id="{CC5D8B82-60E3-4A79-9816-3D70AD941D5A}"/>
              </a:ext>
            </a:extLst>
          </p:cNvPr>
          <p:cNvSpPr>
            <a:spLocks noGrp="1"/>
          </p:cNvSpPr>
          <p:nvPr>
            <p:ph type="body" idx="1"/>
          </p:nvPr>
        </p:nvSpPr>
        <p:spPr>
          <a:xfrm>
            <a:off x="548951" y="1761897"/>
            <a:ext cx="10515600" cy="4554927"/>
          </a:xfrm>
        </p:spPr>
        <p:txBody>
          <a:bodyPr/>
          <a:lstStyle/>
          <a:p>
            <a:r>
              <a:rPr lang="en-IN" dirty="0"/>
              <a:t>Incorrect and Improper connections will lead to failure of circuits.</a:t>
            </a:r>
          </a:p>
          <a:p>
            <a:pPr marL="114300" indent="0">
              <a:buNone/>
            </a:pPr>
            <a:endParaRPr lang="en-IN" dirty="0"/>
          </a:p>
          <a:p>
            <a:r>
              <a:rPr lang="en-IN" dirty="0"/>
              <a:t>Low Quality Camera might be challenging while capturing the images at night. </a:t>
            </a:r>
          </a:p>
          <a:p>
            <a:endParaRPr lang="en-IN" dirty="0"/>
          </a:p>
          <a:p>
            <a:r>
              <a:rPr lang="en-IN" dirty="0"/>
              <a:t>Lack of knowledge in handling IOT devices.</a:t>
            </a:r>
          </a:p>
          <a:p>
            <a:endParaRPr lang="en-IN" dirty="0"/>
          </a:p>
          <a:p>
            <a:r>
              <a:rPr lang="en-IN" dirty="0"/>
              <a:t>Heating Problems might be an another important challenge when system used for longer time.</a:t>
            </a:r>
          </a:p>
          <a:p>
            <a:endParaRPr lang="en-IN" dirty="0"/>
          </a:p>
        </p:txBody>
      </p:sp>
    </p:spTree>
    <p:extLst>
      <p:ext uri="{BB962C8B-B14F-4D97-AF65-F5344CB8AC3E}">
        <p14:creationId xmlns:p14="http://schemas.microsoft.com/office/powerpoint/2010/main" val="95021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3297-A510-43D7-852A-9B233AE08BDA}"/>
              </a:ext>
            </a:extLst>
          </p:cNvPr>
          <p:cNvSpPr>
            <a:spLocks noGrp="1"/>
          </p:cNvSpPr>
          <p:nvPr>
            <p:ph type="title"/>
          </p:nvPr>
        </p:nvSpPr>
        <p:spPr>
          <a:xfrm>
            <a:off x="838199" y="738350"/>
            <a:ext cx="9406813" cy="1323716"/>
          </a:xfrm>
        </p:spPr>
        <p:txBody>
          <a:bodyPr/>
          <a:lstStyle/>
          <a:p>
            <a:r>
              <a:rPr lang="en-US" sz="3000" dirty="0">
                <a:latin typeface="Times New Roman" panose="02020603050405020304" pitchFamily="18" charset="0"/>
                <a:ea typeface="Calibri" panose="020F0502020204030204" pitchFamily="34" charset="0"/>
              </a:rPr>
              <a:t>Objectives that will be achieved by the end of 7</a:t>
            </a:r>
            <a:r>
              <a:rPr lang="en-US" sz="3000" baseline="30000" dirty="0">
                <a:latin typeface="Times New Roman" panose="02020603050405020304" pitchFamily="18" charset="0"/>
                <a:ea typeface="Calibri" panose="020F0502020204030204" pitchFamily="34" charset="0"/>
              </a:rPr>
              <a:t>th</a:t>
            </a:r>
            <a:r>
              <a:rPr lang="en-US" sz="3000" dirty="0">
                <a:latin typeface="Times New Roman" panose="02020603050405020304" pitchFamily="18" charset="0"/>
                <a:ea typeface="Calibri" panose="020F0502020204030204" pitchFamily="34" charset="0"/>
              </a:rPr>
              <a:t> Semester.</a:t>
            </a:r>
            <a:br>
              <a:rPr lang="en-IN" sz="3000" dirty="0">
                <a:effectLst/>
                <a:latin typeface="Calibri" panose="020F0502020204030204" pitchFamily="34" charset="0"/>
                <a:ea typeface="Calibri" panose="020F0502020204030204" pitchFamily="34" charset="0"/>
              </a:rPr>
            </a:br>
            <a:endParaRPr lang="en-IN" sz="3000" dirty="0"/>
          </a:p>
        </p:txBody>
      </p:sp>
      <p:sp>
        <p:nvSpPr>
          <p:cNvPr id="3" name="Text Placeholder 2">
            <a:extLst>
              <a:ext uri="{FF2B5EF4-FFF2-40B4-BE49-F238E27FC236}">
                <a16:creationId xmlns:a16="http://schemas.microsoft.com/office/drawing/2014/main" id="{655AF52B-1173-48A6-9A6C-075EC31E9995}"/>
              </a:ext>
            </a:extLst>
          </p:cNvPr>
          <p:cNvSpPr>
            <a:spLocks noGrp="1"/>
          </p:cNvSpPr>
          <p:nvPr>
            <p:ph type="body" idx="1"/>
          </p:nvPr>
        </p:nvSpPr>
        <p:spPr>
          <a:xfrm>
            <a:off x="838199" y="2273494"/>
            <a:ext cx="10515600" cy="3380857"/>
          </a:xfrm>
        </p:spPr>
        <p:txBody>
          <a:bodyPr/>
          <a:lstStyle/>
          <a:p>
            <a:pPr marL="342900" lvl="0"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Complete literature survey</a:t>
            </a:r>
          </a:p>
          <a:p>
            <a:pPr marL="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Complete Software and Hardware Requirements</a:t>
            </a:r>
            <a:endParaRPr lang="en-IN"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Designing of model</a:t>
            </a:r>
            <a:endParaRPr lang="en-IN" dirty="0">
              <a:effectLst/>
              <a:latin typeface="Calibri" panose="020F0502020204030204" pitchFamily="34" charset="0"/>
              <a:ea typeface="Calibri" panose="020F0502020204030204" pitchFamily="34" charset="0"/>
            </a:endParaRPr>
          </a:p>
          <a:p>
            <a:pPr marL="342900" algn="just">
              <a:lnSpc>
                <a:spcPct val="150000"/>
              </a:lnSpc>
              <a:spcAft>
                <a:spcPts val="1000"/>
              </a:spcAft>
              <a:buFont typeface="Symbol" panose="05050102010706020507" pitchFamily="18" charset="2"/>
              <a:buChar char=""/>
            </a:pPr>
            <a:r>
              <a:rPr lang="en-IN" dirty="0">
                <a:latin typeface="Times New Roman" panose="02020603050405020304" pitchFamily="18" charset="0"/>
                <a:cs typeface="Times New Roman" panose="02020603050405020304" pitchFamily="18" charset="0"/>
              </a:rPr>
              <a:t>Working Prototype Model</a:t>
            </a:r>
          </a:p>
        </p:txBody>
      </p:sp>
    </p:spTree>
    <p:extLst>
      <p:ext uri="{BB962C8B-B14F-4D97-AF65-F5344CB8AC3E}">
        <p14:creationId xmlns:p14="http://schemas.microsoft.com/office/powerpoint/2010/main" val="176797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a:spLocks noGrp="1"/>
          </p:cNvSpPr>
          <p:nvPr>
            <p:ph type="ctrTitle"/>
          </p:nvPr>
        </p:nvSpPr>
        <p:spPr>
          <a:xfrm>
            <a:off x="0" y="467332"/>
            <a:ext cx="4892313" cy="617138"/>
          </a:xfrm>
          <a:prstGeom prst="rect">
            <a:avLst/>
          </a:prstGeom>
          <a:noFill/>
          <a:ln>
            <a:noFill/>
          </a:ln>
        </p:spPr>
        <p:txBody>
          <a:bodyPr spcFirstLastPara="1" wrap="square" lIns="91425" tIns="45700" rIns="91425" bIns="45700" anchor="b" anchorCtr="0">
            <a:noAutofit/>
          </a:bodyPr>
          <a:lstStyle/>
          <a:p>
            <a:pPr marL="0" lvl="0" indent="457200" algn="r" rtl="0">
              <a:lnSpc>
                <a:spcPct val="90000"/>
              </a:lnSpc>
              <a:spcBef>
                <a:spcPts val="0"/>
              </a:spcBef>
              <a:spcAft>
                <a:spcPts val="0"/>
              </a:spcAft>
              <a:buClr>
                <a:schemeClr val="dk1"/>
              </a:buClr>
              <a:buSzPts val="3600"/>
              <a:buFont typeface="Calibri"/>
              <a:buNone/>
            </a:pPr>
            <a:r>
              <a:rPr lang="en-IN" sz="3600" b="1" u="sng" dirty="0"/>
              <a:t>PROBLEM DEFINITION</a:t>
            </a:r>
            <a:endParaRPr dirty="0"/>
          </a:p>
        </p:txBody>
      </p:sp>
      <p:sp>
        <p:nvSpPr>
          <p:cNvPr id="91" name="Google Shape;91;p14"/>
          <p:cNvSpPr txBox="1">
            <a:spLocks noGrp="1"/>
          </p:cNvSpPr>
          <p:nvPr>
            <p:ph type="subTitle" idx="1"/>
          </p:nvPr>
        </p:nvSpPr>
        <p:spPr>
          <a:xfrm>
            <a:off x="203110" y="1768699"/>
            <a:ext cx="11425800" cy="4313400"/>
          </a:xfrm>
          <a:prstGeom prst="rect">
            <a:avLst/>
          </a:prstGeom>
          <a:noFill/>
          <a:ln>
            <a:noFill/>
          </a:ln>
        </p:spPr>
        <p:txBody>
          <a:bodyPr spcFirstLastPara="1" wrap="square" lIns="91425" tIns="45700" rIns="91425" bIns="45700" anchor="t" anchorCtr="0">
            <a:noAutofit/>
          </a:bodyPr>
          <a:lstStyle/>
          <a:p>
            <a:pPr>
              <a:lnSpc>
                <a:spcPct val="115000"/>
              </a:lnSpc>
              <a:spcBef>
                <a:spcPts val="300"/>
              </a:spcBef>
              <a:spcAft>
                <a:spcPts val="300"/>
              </a:spcAft>
              <a:buFont typeface="Arial" panose="020B0604020202020204" pitchFamily="34" charset="0"/>
              <a:buChar char="•"/>
            </a:pPr>
            <a:r>
              <a:rPr lang="en-GB" sz="2200" dirty="0">
                <a:effectLst/>
                <a:latin typeface="Georgia" panose="02040502050405020303" pitchFamily="18" charset="0"/>
                <a:ea typeface="Times New Roman" panose="02020603050405020304" pitchFamily="18" charset="0"/>
              </a:rPr>
              <a:t>    The automotive industry is experiencing a paradigm shift from conventional, human-driven vehicles into self-driving, artificial intelligence-powered vehicles. Self-driving vehicles offer a safe, efficient, and cost-effective solution that will dramatically redefine the future of human mobility. </a:t>
            </a:r>
          </a:p>
          <a:p>
            <a:pPr marL="50800" indent="0">
              <a:lnSpc>
                <a:spcPct val="115000"/>
              </a:lnSpc>
              <a:spcBef>
                <a:spcPts val="300"/>
              </a:spcBef>
              <a:spcAft>
                <a:spcPts val="300"/>
              </a:spcAft>
            </a:pPr>
            <a:endParaRPr lang="en-IN" sz="2200" dirty="0">
              <a:effectLst/>
              <a:latin typeface="Georgia" panose="02040502050405020303" pitchFamily="18" charset="0"/>
              <a:ea typeface="Times New Roman" panose="02020603050405020304" pitchFamily="18" charset="0"/>
            </a:endParaRPr>
          </a:p>
          <a:p>
            <a:pPr>
              <a:spcBef>
                <a:spcPts val="300"/>
              </a:spcBef>
              <a:spcAft>
                <a:spcPts val="300"/>
              </a:spcAft>
              <a:buFont typeface="Arial" panose="020B0604020202020204" pitchFamily="34" charset="0"/>
              <a:buChar char="•"/>
            </a:pPr>
            <a:r>
              <a:rPr lang="en-GB" sz="2200" dirty="0">
                <a:effectLst/>
                <a:latin typeface="Georgia" panose="02040502050405020303" pitchFamily="18" charset="0"/>
                <a:ea typeface="Times New Roman" panose="02020603050405020304" pitchFamily="18" charset="0"/>
              </a:rPr>
              <a:t>Our project is squarely aimed at developing a simple IOT based self-driving car. With the use of Convolutional Neural Network and Image Processing we will build the model and identify appropriate navigation paths, obstacles and relevant signals.</a:t>
            </a:r>
            <a:endParaRPr lang="en-IN" sz="2200" dirty="0">
              <a:effectLst/>
              <a:latin typeface="Georgia" panose="02040502050405020303" pitchFamily="18" charset="0"/>
              <a:ea typeface="Times New Roman" panose="02020603050405020304" pitchFamily="18" charset="0"/>
            </a:endParaRPr>
          </a:p>
          <a:p>
            <a:pPr marL="0" marR="0" lvl="0" indent="0" algn="ctr" rtl="0">
              <a:lnSpc>
                <a:spcPct val="70000"/>
              </a:lnSpc>
              <a:spcBef>
                <a:spcPts val="1000"/>
              </a:spcBef>
              <a:spcAft>
                <a:spcPts val="0"/>
              </a:spcAft>
              <a:buClr>
                <a:schemeClr val="dk1"/>
              </a:buClr>
              <a:buSzPts val="2220"/>
              <a:buFont typeface="Arial"/>
              <a:buNone/>
            </a:pPr>
            <a:endParaRPr sz="2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3297-A510-43D7-852A-9B233AE08BDA}"/>
              </a:ext>
            </a:extLst>
          </p:cNvPr>
          <p:cNvSpPr>
            <a:spLocks noGrp="1"/>
          </p:cNvSpPr>
          <p:nvPr>
            <p:ph type="title"/>
          </p:nvPr>
        </p:nvSpPr>
        <p:spPr>
          <a:xfrm>
            <a:off x="735563" y="383787"/>
            <a:ext cx="9406813" cy="894508"/>
          </a:xfrm>
        </p:spPr>
        <p:txBody>
          <a:bodyPr/>
          <a:lstStyle/>
          <a:p>
            <a:r>
              <a:rPr lang="en-IN" sz="3500" dirty="0"/>
              <a:t>Specification of Product:</a:t>
            </a:r>
          </a:p>
        </p:txBody>
      </p:sp>
      <p:pic>
        <p:nvPicPr>
          <p:cNvPr id="5" name="Picture 4">
            <a:extLst>
              <a:ext uri="{FF2B5EF4-FFF2-40B4-BE49-F238E27FC236}">
                <a16:creationId xmlns:a16="http://schemas.microsoft.com/office/drawing/2014/main" id="{4CB281CC-DD45-4169-B020-FD81B1F54889}"/>
              </a:ext>
            </a:extLst>
          </p:cNvPr>
          <p:cNvPicPr>
            <a:picLocks noChangeAspect="1"/>
          </p:cNvPicPr>
          <p:nvPr/>
        </p:nvPicPr>
        <p:blipFill>
          <a:blip r:embed="rId2"/>
          <a:stretch>
            <a:fillRect/>
          </a:stretch>
        </p:blipFill>
        <p:spPr>
          <a:xfrm>
            <a:off x="735563" y="1977213"/>
            <a:ext cx="3792751" cy="3339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07AD677-F8B4-40D6-B8D3-D09346F94732}"/>
              </a:ext>
            </a:extLst>
          </p:cNvPr>
          <p:cNvSpPr txBox="1"/>
          <p:nvPr/>
        </p:nvSpPr>
        <p:spPr>
          <a:xfrm>
            <a:off x="5060925" y="3993502"/>
            <a:ext cx="5531499"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Equivalent Weight: 600g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Production Dimensions (LXBXH) : 14 X 5 X 5 cm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449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838200" y="1148202"/>
            <a:ext cx="10515600" cy="5353800"/>
          </a:xfrm>
          <a:prstGeom prst="rect">
            <a:avLst/>
          </a:prstGeom>
        </p:spPr>
        <p:txBody>
          <a:bodyPr spcFirstLastPara="1" wrap="square" lIns="91425" tIns="45700" rIns="91425" bIns="45700" anchor="t" anchorCtr="0">
            <a:noAutofit/>
          </a:bodyPr>
          <a:lstStyle/>
          <a:p>
            <a:pPr marL="114300" indent="0">
              <a:spcBef>
                <a:spcPts val="300"/>
              </a:spcBef>
              <a:spcAft>
                <a:spcPts val="300"/>
              </a:spcAft>
              <a:buNone/>
            </a:pPr>
            <a:endParaRPr lang="en-GB"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[1] Aditya Kumar Jain, “Working model of Self-driving car using Convolutional Neural Network, Raspberry Pi and Arduino”, Proceeding of the 2nd International Conference on Electronics, Communication and Aerospace Technology (ICECA), IEEE, 2018, pp: 1630- 1635.</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[2] </a:t>
            </a:r>
            <a:r>
              <a:rPr lang="en-GB" sz="1800" dirty="0" err="1">
                <a:effectLst/>
                <a:latin typeface="Arial" panose="020B0604020202020204" pitchFamily="34" charset="0"/>
                <a:ea typeface="Times New Roman" panose="02020603050405020304" pitchFamily="18" charset="0"/>
              </a:rPr>
              <a:t>Raivo</a:t>
            </a:r>
            <a:r>
              <a:rPr lang="en-GB" sz="1800" dirty="0">
                <a:effectLst/>
                <a:latin typeface="Arial" panose="020B0604020202020204" pitchFamily="34" charset="0"/>
                <a:ea typeface="Times New Roman" panose="02020603050405020304" pitchFamily="18" charset="0"/>
              </a:rPr>
              <a:t> Sell, Anton </a:t>
            </a:r>
            <a:r>
              <a:rPr lang="en-GB" sz="1800" dirty="0" err="1">
                <a:effectLst/>
                <a:latin typeface="Arial" panose="020B0604020202020204" pitchFamily="34" charset="0"/>
                <a:ea typeface="Times New Roman" panose="02020603050405020304" pitchFamily="18" charset="0"/>
              </a:rPr>
              <a:t>Rassõlkin</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Mairo</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Leier</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Juhan</a:t>
            </a:r>
            <a:r>
              <a:rPr lang="en-GB" sz="1800" dirty="0">
                <a:effectLst/>
                <a:latin typeface="Arial" panose="020B0604020202020204" pitchFamily="34" charset="0"/>
                <a:ea typeface="Times New Roman" panose="02020603050405020304" pitchFamily="18" charset="0"/>
              </a:rPr>
              <a:t>-Peep </a:t>
            </a:r>
            <a:r>
              <a:rPr lang="en-GB" sz="1800" dirty="0" err="1">
                <a:effectLst/>
                <a:latin typeface="Arial" panose="020B0604020202020204" pitchFamily="34" charset="0"/>
                <a:ea typeface="Times New Roman" panose="02020603050405020304" pitchFamily="18" charset="0"/>
              </a:rPr>
              <a:t>Ernits</a:t>
            </a:r>
            <a:r>
              <a:rPr lang="en-GB" sz="1800" dirty="0">
                <a:effectLst/>
                <a:latin typeface="Arial" panose="020B0604020202020204" pitchFamily="34" charset="0"/>
                <a:ea typeface="Times New Roman" panose="02020603050405020304" pitchFamily="18" charset="0"/>
              </a:rPr>
              <a:t>, “Self-driving car ISEAUTO for research and </a:t>
            </a:r>
            <a:r>
              <a:rPr lang="en-GB" sz="1800" dirty="0" err="1">
                <a:effectLst/>
                <a:latin typeface="Arial" panose="020B0604020202020204" pitchFamily="34" charset="0"/>
                <a:ea typeface="Times New Roman" panose="02020603050405020304" pitchFamily="18" charset="0"/>
              </a:rPr>
              <a:t>education”in</a:t>
            </a:r>
            <a:r>
              <a:rPr lang="en-GB" sz="1800" dirty="0">
                <a:effectLst/>
                <a:latin typeface="Arial" panose="020B0604020202020204" pitchFamily="34" charset="0"/>
                <a:ea typeface="Times New Roman" panose="02020603050405020304" pitchFamily="18" charset="0"/>
              </a:rPr>
              <a:t> 19th international conference </a:t>
            </a:r>
            <a:r>
              <a:rPr lang="en-GB" sz="1800" dirty="0" err="1">
                <a:effectLst/>
                <a:latin typeface="Arial" panose="020B0604020202020204" pitchFamily="34" charset="0"/>
                <a:ea typeface="Times New Roman" panose="02020603050405020304" pitchFamily="18" charset="0"/>
              </a:rPr>
              <a:t>onResearch</a:t>
            </a:r>
            <a:r>
              <a:rPr lang="en-GB" sz="1800" dirty="0">
                <a:effectLst/>
                <a:latin typeface="Arial" panose="020B0604020202020204" pitchFamily="34" charset="0"/>
                <a:ea typeface="Times New Roman" panose="02020603050405020304" pitchFamily="18" charset="0"/>
              </a:rPr>
              <a:t> and Education in Mechatronics (REM), IEEE, 2018, pp: 111-116.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[3] T. Banerjee, S. Bose, A. Chakraborty, T. </a:t>
            </a:r>
            <a:r>
              <a:rPr lang="en-GB" sz="1800" dirty="0" err="1">
                <a:effectLst/>
                <a:latin typeface="Arial" panose="020B0604020202020204" pitchFamily="34" charset="0"/>
                <a:ea typeface="Times New Roman" panose="02020603050405020304" pitchFamily="18" charset="0"/>
              </a:rPr>
              <a:t>Samadder</a:t>
            </a:r>
            <a:r>
              <a:rPr lang="en-GB" sz="1800" dirty="0">
                <a:effectLst/>
                <a:latin typeface="Arial" panose="020B0604020202020204" pitchFamily="34" charset="0"/>
                <a:ea typeface="Times New Roman" panose="02020603050405020304" pitchFamily="18" charset="0"/>
              </a:rPr>
              <a:t>, Bhaskar Kumar, T.K. Rana, “Self Driving Cars: A Peep into the Future”, IEEE, 2017, pp: 33-38.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[4] </a:t>
            </a:r>
            <a:r>
              <a:rPr lang="en-GB" sz="1800" dirty="0" err="1">
                <a:effectLst/>
                <a:latin typeface="Arial" panose="020B0604020202020204" pitchFamily="34" charset="0"/>
                <a:ea typeface="Times New Roman" panose="02020603050405020304" pitchFamily="18" charset="0"/>
              </a:rPr>
              <a:t>Qudsia</a:t>
            </a:r>
            <a:r>
              <a:rPr lang="en-GB" sz="1800" dirty="0">
                <a:effectLst/>
                <a:latin typeface="Arial" panose="020B0604020202020204" pitchFamily="34" charset="0"/>
                <a:ea typeface="Times New Roman" panose="02020603050405020304" pitchFamily="18" charset="0"/>
              </a:rPr>
              <a:t> Memon, </a:t>
            </a:r>
            <a:r>
              <a:rPr lang="en-GB" sz="1800" dirty="0" err="1">
                <a:effectLst/>
                <a:latin typeface="Arial" panose="020B0604020202020204" pitchFamily="34" charset="0"/>
                <a:ea typeface="Times New Roman" panose="02020603050405020304" pitchFamily="18" charset="0"/>
              </a:rPr>
              <a:t>Muzamil</a:t>
            </a:r>
            <a:r>
              <a:rPr lang="en-GB" sz="1800" dirty="0">
                <a:effectLst/>
                <a:latin typeface="Arial" panose="020B0604020202020204" pitchFamily="34" charset="0"/>
                <a:ea typeface="Times New Roman" panose="02020603050405020304" pitchFamily="18" charset="0"/>
              </a:rPr>
              <a:t> Ahmed and </a:t>
            </a:r>
            <a:r>
              <a:rPr lang="en-GB" sz="1800" dirty="0" err="1">
                <a:effectLst/>
                <a:latin typeface="Arial" panose="020B0604020202020204" pitchFamily="34" charset="0"/>
                <a:ea typeface="Times New Roman" panose="02020603050405020304" pitchFamily="18" charset="0"/>
              </a:rPr>
              <a:t>ShahzebAli</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SelfDriving</a:t>
            </a:r>
            <a:r>
              <a:rPr lang="en-GB" sz="1800" dirty="0">
                <a:effectLst/>
                <a:latin typeface="Arial" panose="020B0604020202020204" pitchFamily="34" charset="0"/>
                <a:ea typeface="Times New Roman" panose="02020603050405020304" pitchFamily="18" charset="0"/>
              </a:rPr>
              <a:t> and Driver Relaxing Vehicle”, in IEEE 2016, pp: 170-174.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[5] Mohammad Faisal Bin Ahmed, Md. </a:t>
            </a:r>
            <a:r>
              <a:rPr lang="en-GB" sz="1800" dirty="0" err="1">
                <a:effectLst/>
                <a:latin typeface="Arial" panose="020B0604020202020204" pitchFamily="34" charset="0"/>
                <a:ea typeface="Times New Roman" panose="02020603050405020304" pitchFamily="18" charset="0"/>
              </a:rPr>
              <a:t>Saef</a:t>
            </a:r>
            <a:r>
              <a:rPr lang="en-GB" sz="1800" dirty="0">
                <a:effectLst/>
                <a:latin typeface="Arial" panose="020B0604020202020204" pitchFamily="34" charset="0"/>
                <a:ea typeface="Times New Roman" panose="02020603050405020304" pitchFamily="18" charset="0"/>
              </a:rPr>
              <a:t> Ullah Miah, Md. </a:t>
            </a:r>
            <a:r>
              <a:rPr lang="en-GB" sz="1800" dirty="0" err="1">
                <a:effectLst/>
                <a:latin typeface="Arial" panose="020B0604020202020204" pitchFamily="34" charset="0"/>
                <a:ea typeface="Times New Roman" panose="02020603050405020304" pitchFamily="18" charset="0"/>
              </a:rPr>
              <a:t>Muneef</a:t>
            </a:r>
            <a:r>
              <a:rPr lang="en-GB" sz="1800" dirty="0">
                <a:effectLst/>
                <a:latin typeface="Arial" panose="020B0604020202020204" pitchFamily="34" charset="0"/>
                <a:ea typeface="Times New Roman" panose="02020603050405020304" pitchFamily="18" charset="0"/>
              </a:rPr>
              <a:t> Anjum </a:t>
            </a:r>
            <a:r>
              <a:rPr lang="en-GB" sz="1800" dirty="0" err="1">
                <a:effectLst/>
                <a:latin typeface="Arial" panose="020B0604020202020204" pitchFamily="34" charset="0"/>
                <a:ea typeface="Times New Roman" panose="02020603050405020304" pitchFamily="18" charset="0"/>
              </a:rPr>
              <a:t>Timu</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Shakura</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Akter</a:t>
            </a:r>
            <a:r>
              <a:rPr lang="en-GB" sz="1800" dirty="0">
                <a:effectLst/>
                <a:latin typeface="Arial" panose="020B0604020202020204" pitchFamily="34" charset="0"/>
                <a:ea typeface="Times New Roman" panose="02020603050405020304" pitchFamily="18" charset="0"/>
              </a:rPr>
              <a:t>, Md. </a:t>
            </a:r>
            <a:r>
              <a:rPr lang="en-GB" sz="1800" dirty="0" err="1">
                <a:effectLst/>
                <a:latin typeface="Arial" panose="020B0604020202020204" pitchFamily="34" charset="0"/>
                <a:ea typeface="Times New Roman" panose="02020603050405020304" pitchFamily="18" charset="0"/>
              </a:rPr>
              <a:t>Sarker.b</a:t>
            </a:r>
            <a:r>
              <a:rPr lang="en-GB" sz="1800" dirty="0">
                <a:effectLst/>
                <a:latin typeface="Arial" panose="020B0604020202020204" pitchFamily="34" charset="0"/>
                <a:ea typeface="Times New Roman" panose="02020603050405020304" pitchFamily="18" charset="0"/>
              </a:rPr>
              <a:t>, “The Issues and the Possible Solutions for Implementing </a:t>
            </a:r>
            <a:r>
              <a:rPr lang="en-GB" sz="1800" dirty="0" err="1">
                <a:effectLst/>
                <a:latin typeface="Arial" panose="020B0604020202020204" pitchFamily="34" charset="0"/>
                <a:ea typeface="Times New Roman" panose="02020603050405020304" pitchFamily="18" charset="0"/>
              </a:rPr>
              <a:t>SelfDriving</a:t>
            </a:r>
            <a:r>
              <a:rPr lang="en-GB" sz="1800" dirty="0">
                <a:effectLst/>
                <a:latin typeface="Arial" panose="020B0604020202020204" pitchFamily="34" charset="0"/>
                <a:ea typeface="Times New Roman" panose="02020603050405020304" pitchFamily="18" charset="0"/>
              </a:rPr>
              <a:t> Cars in Bangladesh” in Regin 10 Humanitarian Technology Conference(R10-HTC), IEEE,2017, pp: 250- 254.</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[6] </a:t>
            </a:r>
            <a:r>
              <a:rPr lang="en-GB" sz="1800" dirty="0" err="1">
                <a:effectLst/>
                <a:latin typeface="Arial" panose="020B0604020202020204" pitchFamily="34" charset="0"/>
                <a:ea typeface="Times New Roman" panose="02020603050405020304" pitchFamily="18" charset="0"/>
              </a:rPr>
              <a:t>Margrit</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Betke</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EsinHaritaoglu</a:t>
            </a:r>
            <a:r>
              <a:rPr lang="en-GB" sz="1800" dirty="0">
                <a:effectLst/>
                <a:latin typeface="Arial" panose="020B0604020202020204" pitchFamily="34" charset="0"/>
                <a:ea typeface="Times New Roman" panose="02020603050405020304" pitchFamily="18" charset="0"/>
              </a:rPr>
              <a:t>, Larry </a:t>
            </a:r>
            <a:r>
              <a:rPr lang="en-GB" sz="1800" dirty="0" err="1">
                <a:effectLst/>
                <a:latin typeface="Arial" panose="020B0604020202020204" pitchFamily="34" charset="0"/>
                <a:ea typeface="Times New Roman" panose="02020603050405020304" pitchFamily="18" charset="0"/>
              </a:rPr>
              <a:t>S.Davis,“Real</a:t>
            </a:r>
            <a:r>
              <a:rPr lang="en-GB" sz="1800" dirty="0">
                <a:effectLst/>
                <a:latin typeface="Arial" panose="020B0604020202020204" pitchFamily="34" charset="0"/>
                <a:ea typeface="Times New Roman" panose="02020603050405020304" pitchFamily="18" charset="0"/>
              </a:rPr>
              <a:t>-time multiple vehicle detection and tracking from a moving vehicle”, in Machine Vision and Application, IEEE, 2000, pp: 69-83 </a:t>
            </a:r>
            <a:endParaRPr lang="en-IN" sz="1800" dirty="0">
              <a:effectLst/>
              <a:latin typeface="Arial" panose="020B0604020202020204" pitchFamily="34" charset="0"/>
              <a:ea typeface="Times New Roman" panose="02020603050405020304" pitchFamily="18" charset="0"/>
            </a:endParaRPr>
          </a:p>
        </p:txBody>
      </p:sp>
      <p:sp>
        <p:nvSpPr>
          <p:cNvPr id="219" name="Google Shape;219;p34"/>
          <p:cNvSpPr txBox="1">
            <a:spLocks noGrp="1"/>
          </p:cNvSpPr>
          <p:nvPr>
            <p:ph type="title"/>
          </p:nvPr>
        </p:nvSpPr>
        <p:spPr>
          <a:xfrm>
            <a:off x="266633" y="254276"/>
            <a:ext cx="3521596" cy="642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REFERENCES:</a:t>
            </a:r>
            <a:endParaRPr sz="3600"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body" idx="1"/>
          </p:nvPr>
        </p:nvSpPr>
        <p:spPr>
          <a:xfrm>
            <a:off x="838200" y="1079111"/>
            <a:ext cx="10515600" cy="3763477"/>
          </a:xfrm>
          <a:prstGeom prst="rect">
            <a:avLst/>
          </a:prstGeom>
        </p:spPr>
        <p:txBody>
          <a:bodyPr spcFirstLastPara="1" wrap="square" lIns="91425" tIns="45700" rIns="91425" bIns="45700" anchor="t" anchorCtr="0">
            <a:noAutofit/>
          </a:bodyPr>
          <a:lstStyle/>
          <a:p>
            <a:pPr>
              <a:spcBef>
                <a:spcPts val="300"/>
              </a:spcBef>
              <a:spcAft>
                <a:spcPts val="300"/>
              </a:spcAft>
            </a:pPr>
            <a:r>
              <a:rPr lang="en-GB" sz="1800" dirty="0">
                <a:effectLst/>
                <a:latin typeface="Arial" panose="020B0604020202020204" pitchFamily="34" charset="0"/>
                <a:ea typeface="Times New Roman" panose="02020603050405020304" pitchFamily="18" charset="0"/>
              </a:rPr>
              <a:t>[7] Chun-Che Wang, Shih-</a:t>
            </a:r>
            <a:r>
              <a:rPr lang="en-GB" sz="1800" dirty="0" err="1">
                <a:effectLst/>
                <a:latin typeface="Arial" panose="020B0604020202020204" pitchFamily="34" charset="0"/>
                <a:ea typeface="Times New Roman" panose="02020603050405020304" pitchFamily="18" charset="0"/>
              </a:rPr>
              <a:t>Shinh</a:t>
            </a:r>
            <a:r>
              <a:rPr lang="en-GB" sz="1800" dirty="0">
                <a:effectLst/>
                <a:latin typeface="Arial" panose="020B0604020202020204" pitchFamily="34" charset="0"/>
                <a:ea typeface="Times New Roman" panose="02020603050405020304" pitchFamily="18" charset="0"/>
              </a:rPr>
              <a:t> Huang and Li-Chen Fu, </a:t>
            </a:r>
            <a:r>
              <a:rPr lang="en-GB" sz="1800" dirty="0" err="1">
                <a:effectLst/>
                <a:latin typeface="Arial" panose="020B0604020202020204" pitchFamily="34" charset="0"/>
                <a:ea typeface="Times New Roman" panose="02020603050405020304" pitchFamily="18" charset="0"/>
              </a:rPr>
              <a:t>PeiYung</a:t>
            </a:r>
            <a:r>
              <a:rPr lang="en-GB" sz="1800" dirty="0">
                <a:effectLst/>
                <a:latin typeface="Arial" panose="020B0604020202020204" pitchFamily="34" charset="0"/>
                <a:ea typeface="Times New Roman" panose="02020603050405020304" pitchFamily="18" charset="0"/>
              </a:rPr>
              <a:t> Hsiao “Driver Assistance System for Lane Detection and Vehicle Recognition with Night Vision”, IEEE </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[8] </a:t>
            </a:r>
            <a:r>
              <a:rPr lang="en-GB" sz="1800" dirty="0" err="1">
                <a:effectLst/>
                <a:latin typeface="Arial" panose="020B0604020202020204" pitchFamily="34" charset="0"/>
                <a:ea typeface="Times New Roman" panose="02020603050405020304" pitchFamily="18" charset="0"/>
              </a:rPr>
              <a:t>Ruturaj</a:t>
            </a:r>
            <a:r>
              <a:rPr lang="en-GB" sz="1800" dirty="0">
                <a:effectLst/>
                <a:latin typeface="Arial" panose="020B0604020202020204" pitchFamily="34" charset="0"/>
                <a:ea typeface="Times New Roman" panose="02020603050405020304" pitchFamily="18" charset="0"/>
              </a:rPr>
              <a:t> Kulkarni, Shruti </a:t>
            </a:r>
            <a:r>
              <a:rPr lang="en-GB" sz="1800" dirty="0" err="1">
                <a:effectLst/>
                <a:latin typeface="Arial" panose="020B0604020202020204" pitchFamily="34" charset="0"/>
                <a:ea typeface="Times New Roman" panose="02020603050405020304" pitchFamily="18" charset="0"/>
              </a:rPr>
              <a:t>Dhavalikar</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Sonal</a:t>
            </a:r>
            <a:r>
              <a:rPr lang="en-GB" sz="1800" dirty="0">
                <a:effectLst/>
                <a:latin typeface="Arial" panose="020B0604020202020204" pitchFamily="34" charset="0"/>
                <a:ea typeface="Times New Roman" panose="02020603050405020304" pitchFamily="18" charset="0"/>
              </a:rPr>
              <a:t> </a:t>
            </a:r>
            <a:r>
              <a:rPr lang="en-GB" sz="1800" dirty="0" err="1">
                <a:effectLst/>
                <a:latin typeface="Arial" panose="020B0604020202020204" pitchFamily="34" charset="0"/>
                <a:ea typeface="Times New Roman" panose="02020603050405020304" pitchFamily="18" charset="0"/>
              </a:rPr>
              <a:t>Bangar</a:t>
            </a:r>
            <a:r>
              <a:rPr lang="en-GB" sz="1800" dirty="0">
                <a:effectLst/>
                <a:latin typeface="Arial" panose="020B0604020202020204" pitchFamily="34" charset="0"/>
                <a:ea typeface="Times New Roman" panose="02020603050405020304" pitchFamily="18" charset="0"/>
              </a:rPr>
              <a:t>, “Traffic Light Detection and Recognition for Self Driving Cars using Deep Learning” in 4th International Conference on Computing Communication Control and Automation(ICCUBEA), IEEE, 2018.</a:t>
            </a:r>
            <a:endParaRPr lang="en-IN" sz="1800" dirty="0">
              <a:effectLst/>
              <a:latin typeface="Arial" panose="020B0604020202020204" pitchFamily="34" charset="0"/>
              <a:ea typeface="Times New Roman" panose="02020603050405020304" pitchFamily="18" charset="0"/>
            </a:endParaRPr>
          </a:p>
          <a:p>
            <a:pPr>
              <a:spcBef>
                <a:spcPts val="300"/>
              </a:spcBef>
              <a:spcAft>
                <a:spcPts val="300"/>
              </a:spcAft>
            </a:pPr>
            <a:r>
              <a:rPr lang="en-GB" sz="1800" dirty="0">
                <a:effectLst/>
                <a:latin typeface="Arial" panose="020B0604020202020204" pitchFamily="34" charset="0"/>
                <a:ea typeface="Times New Roman" panose="02020603050405020304" pitchFamily="18" charset="0"/>
              </a:rPr>
              <a:t>[9] R. </a:t>
            </a:r>
            <a:r>
              <a:rPr lang="en-GB" sz="1800" dirty="0" err="1">
                <a:effectLst/>
                <a:latin typeface="Arial" panose="020B0604020202020204" pitchFamily="34" charset="0"/>
                <a:ea typeface="Times New Roman" panose="02020603050405020304" pitchFamily="18" charset="0"/>
              </a:rPr>
              <a:t>Mohanapriya</a:t>
            </a:r>
            <a:r>
              <a:rPr lang="en-GB" sz="1800" dirty="0">
                <a:effectLst/>
                <a:latin typeface="Arial" panose="020B0604020202020204" pitchFamily="34" charset="0"/>
                <a:ea typeface="Times New Roman" panose="02020603050405020304" pitchFamily="18" charset="0"/>
              </a:rPr>
              <a:t>, L.K. Hema, Dipesh </a:t>
            </a:r>
            <a:r>
              <a:rPr lang="en-GB" sz="1800" dirty="0" err="1">
                <a:effectLst/>
                <a:latin typeface="Arial" panose="020B0604020202020204" pitchFamily="34" charset="0"/>
                <a:ea typeface="Times New Roman" panose="02020603050405020304" pitchFamily="18" charset="0"/>
              </a:rPr>
              <a:t>warkumar</a:t>
            </a:r>
            <a:r>
              <a:rPr lang="en-GB" sz="1800" dirty="0">
                <a:effectLst/>
                <a:latin typeface="Arial" panose="020B0604020202020204" pitchFamily="34" charset="0"/>
                <a:ea typeface="Times New Roman" panose="02020603050405020304" pitchFamily="18" charset="0"/>
              </a:rPr>
              <a:t> Yadav, Vivek Kumar Verma, “Driverless Intelligent Vehicle for Future Public Transport Based On GPS”, in International Conference on Signal Processing, Embedded System and Communication Technologies and their applications for Sustainable and Renewable Energy (ICSECSRE `14),Vol. 3 Special Issue 3, April 2014, pp: 378-</a:t>
            </a:r>
            <a:endParaRPr lang="en-IN" sz="1800" dirty="0">
              <a:effectLst/>
              <a:latin typeface="Arial" panose="020B0604020202020204" pitchFamily="34"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14266" y="1092914"/>
            <a:ext cx="1513114" cy="642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SCOPE</a:t>
            </a:r>
            <a:endParaRPr dirty="0"/>
          </a:p>
        </p:txBody>
      </p:sp>
      <p:sp>
        <p:nvSpPr>
          <p:cNvPr id="97" name="Google Shape;97;p15"/>
          <p:cNvSpPr txBox="1">
            <a:spLocks noGrp="1"/>
          </p:cNvSpPr>
          <p:nvPr>
            <p:ph type="body" idx="1"/>
          </p:nvPr>
        </p:nvSpPr>
        <p:spPr>
          <a:xfrm>
            <a:off x="384975" y="2116817"/>
            <a:ext cx="7387426" cy="3648269"/>
          </a:xfrm>
          <a:prstGeom prst="rect">
            <a:avLst/>
          </a:prstGeom>
          <a:noFill/>
          <a:ln>
            <a:noFill/>
          </a:ln>
        </p:spPr>
        <p:txBody>
          <a:bodyPr spcFirstLastPara="1" wrap="square" lIns="91425" tIns="45700" rIns="91425" bIns="45700" anchor="t" anchorCtr="0">
            <a:noAutofit/>
          </a:bodyPr>
          <a:lstStyle/>
          <a:p>
            <a:pPr marL="114300" indent="0" algn="l">
              <a:buNone/>
            </a:pPr>
            <a:r>
              <a:rPr lang="en-IN" sz="3000" b="0" i="0" dirty="0">
                <a:solidFill>
                  <a:srgbClr val="181818"/>
                </a:solidFill>
                <a:effectLst/>
                <a:latin typeface="Times New Roman" panose="02020603050405020304" pitchFamily="18" charset="0"/>
                <a:cs typeface="Times New Roman" panose="02020603050405020304" pitchFamily="18" charset="0"/>
              </a:rPr>
              <a:t>   Our system will include:</a:t>
            </a:r>
          </a:p>
          <a:p>
            <a:pPr marL="114300" indent="0" algn="l">
              <a:buNone/>
            </a:pPr>
            <a:endParaRPr lang="en-IN" sz="3000" b="0" i="0" dirty="0">
              <a:solidFill>
                <a:srgbClr val="181818"/>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3000" b="0" i="0" dirty="0">
                <a:solidFill>
                  <a:srgbClr val="181818"/>
                </a:solidFill>
                <a:effectLst/>
                <a:latin typeface="Times New Roman" panose="02020603050405020304" pitchFamily="18" charset="0"/>
                <a:cs typeface="Times New Roman" panose="02020603050405020304" pitchFamily="18" charset="0"/>
              </a:rPr>
              <a:t>Lane detecting and following</a:t>
            </a:r>
          </a:p>
          <a:p>
            <a:pPr algn="l">
              <a:buFont typeface="Arial" panose="020B0604020202020204" pitchFamily="34" charset="0"/>
              <a:buChar char="•"/>
            </a:pPr>
            <a:r>
              <a:rPr lang="en-IN" sz="3000" b="0" i="0" dirty="0">
                <a:solidFill>
                  <a:srgbClr val="181818"/>
                </a:solidFill>
                <a:effectLst/>
                <a:latin typeface="Times New Roman" panose="02020603050405020304" pitchFamily="18" charset="0"/>
                <a:cs typeface="Times New Roman" panose="02020603050405020304" pitchFamily="18" charset="0"/>
              </a:rPr>
              <a:t>Object recognition</a:t>
            </a:r>
          </a:p>
          <a:p>
            <a:pPr algn="l">
              <a:buFont typeface="Arial" panose="020B0604020202020204" pitchFamily="34" charset="0"/>
              <a:buChar char="•"/>
            </a:pPr>
            <a:r>
              <a:rPr lang="en-IN" sz="3000" dirty="0">
                <a:solidFill>
                  <a:srgbClr val="181818"/>
                </a:solidFill>
                <a:latin typeface="Times New Roman" panose="02020603050405020304" pitchFamily="18" charset="0"/>
                <a:cs typeface="Times New Roman" panose="02020603050405020304" pitchFamily="18" charset="0"/>
              </a:rPr>
              <a:t>Traffic Signs Detection</a:t>
            </a:r>
          </a:p>
          <a:p>
            <a:pPr>
              <a:buFont typeface="Arial" panose="020B0604020202020204" pitchFamily="34" charset="0"/>
              <a:buChar char="•"/>
            </a:pPr>
            <a:r>
              <a:rPr lang="en-IN" sz="3000" dirty="0">
                <a:solidFill>
                  <a:srgbClr val="181818"/>
                </a:solidFill>
                <a:latin typeface="Times New Roman" panose="02020603050405020304" pitchFamily="18" charset="0"/>
                <a:cs typeface="Times New Roman" panose="02020603050405020304" pitchFamily="18" charset="0"/>
              </a:rPr>
              <a:t>Stop Sign</a:t>
            </a:r>
          </a:p>
          <a:p>
            <a:pPr algn="l">
              <a:buFont typeface="Arial" panose="020B0604020202020204" pitchFamily="34" charset="0"/>
              <a:buChar char="•"/>
            </a:pPr>
            <a:endParaRPr sz="3000" dirty="0">
              <a:latin typeface="Times New Roman" panose="02020603050405020304" pitchFamily="18" charset="0"/>
              <a:cs typeface="Times New Roman" panose="02020603050405020304" pitchFamily="18" charset="0"/>
            </a:endParaRPr>
          </a:p>
          <a:p>
            <a:pPr marL="44450" lvl="0" indent="0" algn="l" rtl="0">
              <a:lnSpc>
                <a:spcPct val="90000"/>
              </a:lnSpc>
              <a:spcBef>
                <a:spcPts val="1000"/>
              </a:spcBef>
              <a:spcAft>
                <a:spcPts val="0"/>
              </a:spcAft>
              <a:buSzPts val="2900"/>
              <a:buNone/>
            </a:pP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527337" y="1112154"/>
            <a:ext cx="2663733" cy="642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600" b="1" u="sng" dirty="0"/>
              <a:t>OBJECTIVES:</a:t>
            </a:r>
            <a:endParaRPr dirty="0"/>
          </a:p>
        </p:txBody>
      </p:sp>
      <p:sp>
        <p:nvSpPr>
          <p:cNvPr id="103" name="Google Shape;103;p16"/>
          <p:cNvSpPr txBox="1">
            <a:spLocks noGrp="1"/>
          </p:cNvSpPr>
          <p:nvPr>
            <p:ph type="body" idx="1"/>
          </p:nvPr>
        </p:nvSpPr>
        <p:spPr>
          <a:xfrm>
            <a:off x="0" y="2086895"/>
            <a:ext cx="5402425" cy="3418167"/>
          </a:xfrm>
          <a:prstGeom prst="rect">
            <a:avLst/>
          </a:prstGeom>
          <a:noFill/>
          <a:ln>
            <a:noFill/>
          </a:ln>
        </p:spPr>
        <p:txBody>
          <a:bodyPr spcFirstLastPara="1" wrap="square" lIns="91425" tIns="45700" rIns="91425" bIns="45700" anchor="t" anchorCtr="0">
            <a:noAutofit/>
          </a:bodyPr>
          <a:lstStyle/>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Road Safety</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Increased Productivity</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Environment Friendly</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Better traffic discipline</a:t>
            </a:r>
          </a:p>
          <a:p>
            <a:pPr marL="1371600" indent="-457200">
              <a:lnSpc>
                <a:spcPct val="150000"/>
              </a:lnSpc>
              <a:spcBef>
                <a:spcPts val="0"/>
              </a:spcBef>
              <a:buFont typeface="Wingdings" panose="05000000000000000000" pitchFamily="2" charset="2"/>
              <a:buChar char="Ø"/>
            </a:pPr>
            <a:r>
              <a:rPr lang="en-IN" dirty="0">
                <a:latin typeface="Georgia" panose="02040502050405020303" pitchFamily="18" charset="0"/>
              </a:rPr>
              <a:t>Reduced Expenditure</a:t>
            </a:r>
          </a:p>
          <a:p>
            <a:pPr marL="0" lvl="0" indent="0" algn="just" rtl="0">
              <a:lnSpc>
                <a:spcPct val="90000"/>
              </a:lnSpc>
              <a:spcBef>
                <a:spcPts val="0"/>
              </a:spcBef>
              <a:spcAft>
                <a:spcPts val="0"/>
              </a:spcAft>
              <a:buClr>
                <a:schemeClr val="dk1"/>
              </a:buClr>
              <a:buSzPts val="270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1250654"/>
            <a:ext cx="10515600" cy="1142321"/>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1. AN INTRODUCTION OF AUTONOMOUS VEHICLES AND A BRIEF SURVEY</a:t>
            </a:r>
            <a:endParaRPr sz="2800" b="1" u="sng" dirty="0">
              <a:latin typeface="Times New Roman" panose="02020603050405020304" pitchFamily="18" charset="0"/>
              <a:cs typeface="Times New Roman" panose="02020603050405020304" pitchFamily="18" charset="0"/>
            </a:endParaRPr>
          </a:p>
        </p:txBody>
      </p:sp>
      <p:sp>
        <p:nvSpPr>
          <p:cNvPr id="122" name="Google Shape;122;p19"/>
          <p:cNvSpPr txBox="1">
            <a:spLocks noGrp="1"/>
          </p:cNvSpPr>
          <p:nvPr>
            <p:ph type="body" idx="1"/>
          </p:nvPr>
        </p:nvSpPr>
        <p:spPr>
          <a:xfrm>
            <a:off x="487683" y="2823189"/>
            <a:ext cx="11555028" cy="3045767"/>
          </a:xfrm>
          <a:prstGeom prst="rect">
            <a:avLst/>
          </a:prstGeom>
          <a:noFill/>
          <a:ln>
            <a:noFill/>
          </a:ln>
        </p:spPr>
        <p:txBody>
          <a:bodyPr spcFirstLastPara="1" wrap="square" lIns="91425" tIns="45700" rIns="91425" bIns="45700" anchor="t" anchorCtr="0">
            <a:noAutofit/>
          </a:bodyPr>
          <a:lstStyle/>
          <a:p>
            <a:pPr marL="342900" lvl="0" algn="l" rtl="0">
              <a:lnSpc>
                <a:spcPct val="90000"/>
              </a:lnSpc>
              <a:spcBef>
                <a:spcPts val="1000"/>
              </a:spcBef>
              <a:spcAft>
                <a:spcPts val="0"/>
              </a:spcAft>
              <a:buClr>
                <a:schemeClr val="dk1"/>
              </a:buClr>
              <a:buSzPts val="2700"/>
              <a:buFont typeface="Wingdings" panose="05000000000000000000" pitchFamily="2" charset="2"/>
              <a:buChar char="Ø"/>
            </a:pPr>
            <a:r>
              <a:rPr lang="en-IN" sz="2500" dirty="0">
                <a:latin typeface="Georgia" panose="02040502050405020303" pitchFamily="18" charset="0"/>
              </a:rPr>
              <a:t>This review paper addressed what the technologies and strategies are used in autonomous vehicles by literature reviews and the gap between them.</a:t>
            </a:r>
          </a:p>
          <a:p>
            <a:pPr marL="0" lvl="0" indent="0" algn="l" rtl="0">
              <a:lnSpc>
                <a:spcPct val="90000"/>
              </a:lnSpc>
              <a:spcBef>
                <a:spcPts val="1000"/>
              </a:spcBef>
              <a:spcAft>
                <a:spcPts val="0"/>
              </a:spcAft>
              <a:buClr>
                <a:schemeClr val="dk1"/>
              </a:buClr>
              <a:buSzPts val="2700"/>
              <a:buNone/>
            </a:pPr>
            <a:endParaRPr lang="en-IN" sz="2500" dirty="0">
              <a:latin typeface="Georgia" panose="02040502050405020303" pitchFamily="18" charset="0"/>
            </a:endParaRPr>
          </a:p>
          <a:p>
            <a:pPr marL="342900" lvl="0" algn="l" rtl="0">
              <a:lnSpc>
                <a:spcPct val="90000"/>
              </a:lnSpc>
              <a:spcBef>
                <a:spcPts val="1000"/>
              </a:spcBef>
              <a:spcAft>
                <a:spcPts val="0"/>
              </a:spcAft>
              <a:buClr>
                <a:schemeClr val="dk1"/>
              </a:buClr>
              <a:buSzPts val="2700"/>
              <a:buFont typeface="Wingdings" panose="05000000000000000000" pitchFamily="2" charset="2"/>
              <a:buChar char="Ø"/>
            </a:pPr>
            <a:r>
              <a:rPr lang="en-IN" sz="2500" dirty="0">
                <a:latin typeface="Georgia" panose="02040502050405020303" pitchFamily="18" charset="0"/>
              </a:rPr>
              <a:t>Survey report conducted in India : </a:t>
            </a:r>
          </a:p>
          <a:p>
            <a:pPr marL="457200" lvl="1" indent="0">
              <a:spcBef>
                <a:spcPts val="1000"/>
              </a:spcBef>
              <a:buSzPts val="2700"/>
              <a:buNone/>
            </a:pPr>
            <a:r>
              <a:rPr lang="en-IN" sz="2100" dirty="0">
                <a:latin typeface="Georgia" panose="02040502050405020303" pitchFamily="18" charset="0"/>
              </a:rPr>
              <a:t>The survey was conducted for public opinion about autonomous car technology and randomly chosen peoples in metropolitan, urban, suburban, and rural areas in India. </a:t>
            </a:r>
          </a:p>
          <a:p>
            <a:pPr marL="457200" lvl="1" indent="0">
              <a:spcBef>
                <a:spcPts val="1000"/>
              </a:spcBef>
              <a:buSzPts val="2700"/>
              <a:buNone/>
            </a:pPr>
            <a:r>
              <a:rPr lang="en-IN" sz="2100" dirty="0">
                <a:latin typeface="Georgia" panose="02040502050405020303" pitchFamily="18" charset="0"/>
              </a:rPr>
              <a:t>The study submits and filtered responses from 982 responses.</a:t>
            </a:r>
          </a:p>
        </p:txBody>
      </p:sp>
      <p:sp>
        <p:nvSpPr>
          <p:cNvPr id="5" name="TextBox 4">
            <a:extLst>
              <a:ext uri="{FF2B5EF4-FFF2-40B4-BE49-F238E27FC236}">
                <a16:creationId xmlns:a16="http://schemas.microsoft.com/office/drawing/2014/main" id="{0AA2DC46-AADC-450B-9E6A-F7858378996B}"/>
              </a:ext>
            </a:extLst>
          </p:cNvPr>
          <p:cNvSpPr txBox="1"/>
          <p:nvPr/>
        </p:nvSpPr>
        <p:spPr>
          <a:xfrm>
            <a:off x="838200" y="773600"/>
            <a:ext cx="3425889" cy="954107"/>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Literature Survey:</a:t>
            </a:r>
            <a:br>
              <a:rPr lang="en-IN" sz="2800" b="1" dirty="0">
                <a:latin typeface="Times New Roman" panose="02020603050405020304" pitchFamily="18" charset="0"/>
                <a:cs typeface="Times New Roman" panose="02020603050405020304" pitchFamily="18" charset="0"/>
              </a:rPr>
            </a:b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6" name="Picture 5">
            <a:extLst>
              <a:ext uri="{FF2B5EF4-FFF2-40B4-BE49-F238E27FC236}">
                <a16:creationId xmlns:a16="http://schemas.microsoft.com/office/drawing/2014/main" id="{1FBBD325-BEDC-474F-BAA3-3AE71CD7F0AF}"/>
              </a:ext>
            </a:extLst>
          </p:cNvPr>
          <p:cNvPicPr>
            <a:picLocks noChangeAspect="1"/>
          </p:cNvPicPr>
          <p:nvPr/>
        </p:nvPicPr>
        <p:blipFill>
          <a:blip r:embed="rId3"/>
          <a:stretch>
            <a:fillRect/>
          </a:stretch>
        </p:blipFill>
        <p:spPr>
          <a:xfrm>
            <a:off x="2412060" y="383722"/>
            <a:ext cx="6696075" cy="5829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3" name="Picture 2">
            <a:extLst>
              <a:ext uri="{FF2B5EF4-FFF2-40B4-BE49-F238E27FC236}">
                <a16:creationId xmlns:a16="http://schemas.microsoft.com/office/drawing/2014/main" id="{86159912-157E-4300-92E1-CD2C9858D066}"/>
              </a:ext>
            </a:extLst>
          </p:cNvPr>
          <p:cNvPicPr>
            <a:picLocks noChangeAspect="1"/>
          </p:cNvPicPr>
          <p:nvPr/>
        </p:nvPicPr>
        <p:blipFill>
          <a:blip r:embed="rId3"/>
          <a:stretch>
            <a:fillRect/>
          </a:stretch>
        </p:blipFill>
        <p:spPr>
          <a:xfrm>
            <a:off x="693089" y="528832"/>
            <a:ext cx="5076825" cy="3038475"/>
          </a:xfrm>
          <a:prstGeom prst="rect">
            <a:avLst/>
          </a:prstGeom>
        </p:spPr>
      </p:pic>
      <p:pic>
        <p:nvPicPr>
          <p:cNvPr id="5" name="Picture 4">
            <a:extLst>
              <a:ext uri="{FF2B5EF4-FFF2-40B4-BE49-F238E27FC236}">
                <a16:creationId xmlns:a16="http://schemas.microsoft.com/office/drawing/2014/main" id="{E2E21B51-C1E5-4EA8-8F9F-3F57356983B2}"/>
              </a:ext>
            </a:extLst>
          </p:cNvPr>
          <p:cNvPicPr>
            <a:picLocks noChangeAspect="1"/>
          </p:cNvPicPr>
          <p:nvPr/>
        </p:nvPicPr>
        <p:blipFill>
          <a:blip r:embed="rId4"/>
          <a:stretch>
            <a:fillRect/>
          </a:stretch>
        </p:blipFill>
        <p:spPr>
          <a:xfrm>
            <a:off x="5945836" y="481207"/>
            <a:ext cx="5553075" cy="3086100"/>
          </a:xfrm>
          <a:prstGeom prst="rect">
            <a:avLst/>
          </a:prstGeom>
        </p:spPr>
      </p:pic>
      <p:pic>
        <p:nvPicPr>
          <p:cNvPr id="8" name="Picture 7">
            <a:extLst>
              <a:ext uri="{FF2B5EF4-FFF2-40B4-BE49-F238E27FC236}">
                <a16:creationId xmlns:a16="http://schemas.microsoft.com/office/drawing/2014/main" id="{C3C8B658-A99F-4B0E-A261-03A7BBE8E80C}"/>
              </a:ext>
            </a:extLst>
          </p:cNvPr>
          <p:cNvPicPr>
            <a:picLocks noChangeAspect="1"/>
          </p:cNvPicPr>
          <p:nvPr/>
        </p:nvPicPr>
        <p:blipFill>
          <a:blip r:embed="rId5"/>
          <a:stretch>
            <a:fillRect/>
          </a:stretch>
        </p:blipFill>
        <p:spPr>
          <a:xfrm>
            <a:off x="3330414" y="3778898"/>
            <a:ext cx="5076824" cy="2817553"/>
          </a:xfrm>
          <a:prstGeom prst="rect">
            <a:avLst/>
          </a:prstGeom>
        </p:spPr>
      </p:pic>
    </p:spTree>
    <p:extLst>
      <p:ext uri="{BB962C8B-B14F-4D97-AF65-F5344CB8AC3E}">
        <p14:creationId xmlns:p14="http://schemas.microsoft.com/office/powerpoint/2010/main" val="415588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534150" y="1294577"/>
            <a:ext cx="5971592" cy="643813"/>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en-IN" sz="3500" b="1" dirty="0">
                <a:latin typeface="Times New Roman" panose="02020603050405020304" pitchFamily="18" charset="0"/>
                <a:cs typeface="Times New Roman" panose="02020603050405020304" pitchFamily="18" charset="0"/>
              </a:rPr>
              <a:t>2.  IoT based Self Driving Car</a:t>
            </a:r>
          </a:p>
        </p:txBody>
      </p:sp>
      <p:sp>
        <p:nvSpPr>
          <p:cNvPr id="109" name="Google Shape;109;p17"/>
          <p:cNvSpPr txBox="1">
            <a:spLocks noGrp="1"/>
          </p:cNvSpPr>
          <p:nvPr>
            <p:ph type="body" idx="1"/>
          </p:nvPr>
        </p:nvSpPr>
        <p:spPr>
          <a:xfrm>
            <a:off x="534150" y="2117302"/>
            <a:ext cx="11123700" cy="41262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700"/>
              <a:buFont typeface="Noto Sans Symbols"/>
              <a:buChar char="⮚"/>
            </a:pPr>
            <a:r>
              <a:rPr lang="en-IN" sz="2500" dirty="0"/>
              <a:t>This paper aims to represent a mini version of self-driving car using IOT with raspberry pi and Arduino UNO </a:t>
            </a:r>
          </a:p>
          <a:p>
            <a:pPr marL="228600" lvl="0" indent="-228600" algn="l" rtl="0">
              <a:lnSpc>
                <a:spcPct val="90000"/>
              </a:lnSpc>
              <a:spcBef>
                <a:spcPts val="0"/>
              </a:spcBef>
              <a:spcAft>
                <a:spcPts val="0"/>
              </a:spcAft>
              <a:buClr>
                <a:schemeClr val="dk1"/>
              </a:buClr>
              <a:buSzPts val="2700"/>
              <a:buFont typeface="Noto Sans Symbols"/>
              <a:buChar char="⮚"/>
            </a:pPr>
            <a:endParaRPr lang="en-IN" sz="2500" dirty="0"/>
          </a:p>
          <a:p>
            <a:pPr marL="228600" lvl="0" indent="-228600" algn="l" rtl="0">
              <a:lnSpc>
                <a:spcPct val="90000"/>
              </a:lnSpc>
              <a:spcBef>
                <a:spcPts val="0"/>
              </a:spcBef>
              <a:spcAft>
                <a:spcPts val="0"/>
              </a:spcAft>
              <a:buClr>
                <a:schemeClr val="dk1"/>
              </a:buClr>
              <a:buSzPts val="2700"/>
              <a:buFont typeface="Noto Sans Symbols"/>
              <a:buChar char="⮚"/>
            </a:pPr>
            <a:r>
              <a:rPr lang="en-IN" sz="2500" dirty="0"/>
              <a:t>The 8mp high resolution pi camera will provide the necessary information.</a:t>
            </a:r>
          </a:p>
          <a:p>
            <a:pPr marL="0" lvl="0" indent="0" algn="l" rtl="0">
              <a:lnSpc>
                <a:spcPct val="90000"/>
              </a:lnSpc>
              <a:spcBef>
                <a:spcPts val="0"/>
              </a:spcBef>
              <a:spcAft>
                <a:spcPts val="0"/>
              </a:spcAft>
              <a:buClr>
                <a:schemeClr val="dk1"/>
              </a:buClr>
              <a:buSzPts val="2700"/>
              <a:buNone/>
            </a:pPr>
            <a:endParaRPr lang="en-IN" sz="2500" dirty="0"/>
          </a:p>
          <a:p>
            <a:pPr marL="228600" lvl="0" indent="-228600" algn="l" rtl="0">
              <a:lnSpc>
                <a:spcPct val="90000"/>
              </a:lnSpc>
              <a:spcBef>
                <a:spcPts val="0"/>
              </a:spcBef>
              <a:spcAft>
                <a:spcPts val="0"/>
              </a:spcAft>
              <a:buClr>
                <a:schemeClr val="dk1"/>
              </a:buClr>
              <a:buSzPts val="2700"/>
              <a:buFont typeface="Noto Sans Symbols"/>
              <a:buChar char="⮚"/>
            </a:pPr>
            <a:r>
              <a:rPr lang="en-IN" sz="2500" dirty="0"/>
              <a:t>Raspberry pi will </a:t>
            </a:r>
            <a:r>
              <a:rPr lang="en-IN" sz="2500" dirty="0" err="1"/>
              <a:t>analyze</a:t>
            </a:r>
            <a:r>
              <a:rPr lang="en-IN" sz="2500" dirty="0"/>
              <a:t> the data(samples) and it will get trained with  convolutional neural network .</a:t>
            </a:r>
          </a:p>
          <a:p>
            <a:pPr marL="228600" lvl="0" indent="-228600" algn="l" rtl="0">
              <a:lnSpc>
                <a:spcPct val="90000"/>
              </a:lnSpc>
              <a:spcBef>
                <a:spcPts val="0"/>
              </a:spcBef>
              <a:spcAft>
                <a:spcPts val="0"/>
              </a:spcAft>
              <a:buClr>
                <a:schemeClr val="dk1"/>
              </a:buClr>
              <a:buSzPts val="2700"/>
              <a:buFont typeface="Noto Sans Symbols"/>
              <a:buChar char="⮚"/>
            </a:pPr>
            <a:endParaRPr lang="en-IN" sz="2500" dirty="0"/>
          </a:p>
          <a:p>
            <a:pPr marL="228600" lvl="0" indent="-228600" algn="l" rtl="0">
              <a:lnSpc>
                <a:spcPct val="90000"/>
              </a:lnSpc>
              <a:spcBef>
                <a:spcPts val="0"/>
              </a:spcBef>
              <a:spcAft>
                <a:spcPts val="0"/>
              </a:spcAft>
              <a:buClr>
                <a:schemeClr val="dk1"/>
              </a:buClr>
              <a:buSzPts val="2700"/>
              <a:buFont typeface="Noto Sans Symbols"/>
              <a:buChar char="⮚"/>
            </a:pPr>
            <a:r>
              <a:rPr lang="en-IN" sz="2500" dirty="0"/>
              <a:t>With the use of Deep learning :</a:t>
            </a:r>
          </a:p>
          <a:p>
            <a:pPr marL="0" indent="0">
              <a:spcBef>
                <a:spcPts val="0"/>
              </a:spcBef>
              <a:buSzPts val="2700"/>
              <a:buNone/>
            </a:pPr>
            <a:r>
              <a:rPr lang="en-IN" sz="2500" dirty="0"/>
              <a:t>       Detecting road lanes</a:t>
            </a:r>
          </a:p>
          <a:p>
            <a:pPr marL="0" indent="0">
              <a:spcBef>
                <a:spcPts val="0"/>
              </a:spcBef>
              <a:buSzPts val="2700"/>
              <a:buNone/>
            </a:pPr>
            <a:r>
              <a:rPr lang="en-IN" sz="2500" dirty="0"/>
              <a:t>       Traffic lights and the car will take move accordingly. </a:t>
            </a:r>
            <a:endParaRPr sz="2500" dirty="0"/>
          </a:p>
        </p:txBody>
      </p:sp>
      <p:sp>
        <p:nvSpPr>
          <p:cNvPr id="2" name="TextBox 1">
            <a:extLst>
              <a:ext uri="{FF2B5EF4-FFF2-40B4-BE49-F238E27FC236}">
                <a16:creationId xmlns:a16="http://schemas.microsoft.com/office/drawing/2014/main" id="{A49FA647-85F5-4BAB-981C-28CB17043E2F}"/>
              </a:ext>
            </a:extLst>
          </p:cNvPr>
          <p:cNvSpPr txBox="1"/>
          <p:nvPr/>
        </p:nvSpPr>
        <p:spPr>
          <a:xfrm>
            <a:off x="813756" y="592445"/>
            <a:ext cx="3147015"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436984" y="1450609"/>
            <a:ext cx="10515600" cy="520211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700"/>
              <a:buFont typeface="Noto Sans Symbols"/>
              <a:buChar char="⮚"/>
            </a:pPr>
            <a:r>
              <a:rPr lang="en-IN" sz="2500" dirty="0"/>
              <a:t>200 samples of images were used.</a:t>
            </a:r>
          </a:p>
          <a:p>
            <a:pPr marL="228600" lvl="0" indent="-228600" algn="l" rtl="0">
              <a:lnSpc>
                <a:spcPct val="150000"/>
              </a:lnSpc>
              <a:spcBef>
                <a:spcPts val="0"/>
              </a:spcBef>
              <a:spcAft>
                <a:spcPts val="0"/>
              </a:spcAft>
              <a:buClr>
                <a:schemeClr val="dk1"/>
              </a:buClr>
              <a:buSzPts val="2700"/>
              <a:buFont typeface="Noto Sans Symbols"/>
              <a:buChar char="⮚"/>
            </a:pPr>
            <a:r>
              <a:rPr lang="en-IN" sz="2500" dirty="0"/>
              <a:t>High Resolution V2 Camera was used.</a:t>
            </a:r>
          </a:p>
          <a:p>
            <a:pPr marL="0" lvl="0" indent="0" algn="l" rtl="0">
              <a:lnSpc>
                <a:spcPct val="90000"/>
              </a:lnSpc>
              <a:spcBef>
                <a:spcPts val="0"/>
              </a:spcBef>
              <a:spcAft>
                <a:spcPts val="0"/>
              </a:spcAft>
              <a:buClr>
                <a:schemeClr val="dk1"/>
              </a:buClr>
              <a:buSzPts val="2700"/>
              <a:buNone/>
            </a:pPr>
            <a:endParaRPr lang="en-IN" sz="2500" dirty="0"/>
          </a:p>
          <a:p>
            <a:pPr marL="0" lvl="0" indent="0" algn="l" rtl="0">
              <a:lnSpc>
                <a:spcPct val="90000"/>
              </a:lnSpc>
              <a:spcBef>
                <a:spcPts val="0"/>
              </a:spcBef>
              <a:spcAft>
                <a:spcPts val="0"/>
              </a:spcAft>
              <a:buClr>
                <a:schemeClr val="dk1"/>
              </a:buClr>
              <a:buSzPts val="2700"/>
              <a:buNone/>
            </a:pPr>
            <a:endParaRPr lang="en-IN" sz="2500" dirty="0"/>
          </a:p>
          <a:p>
            <a:pPr marL="0" lvl="0" indent="0" algn="l" rtl="0">
              <a:lnSpc>
                <a:spcPct val="90000"/>
              </a:lnSpc>
              <a:spcBef>
                <a:spcPts val="0"/>
              </a:spcBef>
              <a:spcAft>
                <a:spcPts val="0"/>
              </a:spcAft>
              <a:buClr>
                <a:schemeClr val="dk1"/>
              </a:buClr>
              <a:buSzPts val="2700"/>
              <a:buNone/>
            </a:pPr>
            <a:r>
              <a:rPr lang="en-IN" sz="2500" dirty="0"/>
              <a:t>INFERENCE:</a:t>
            </a:r>
            <a:endParaRPr sz="2500" dirty="0"/>
          </a:p>
          <a:p>
            <a:pPr marL="228600" lvl="0" indent="-228600" algn="l" rtl="0">
              <a:lnSpc>
                <a:spcPct val="100000"/>
              </a:lnSpc>
              <a:spcBef>
                <a:spcPts val="1000"/>
              </a:spcBef>
              <a:spcAft>
                <a:spcPts val="0"/>
              </a:spcAft>
              <a:buClr>
                <a:schemeClr val="dk1"/>
              </a:buClr>
              <a:buSzPts val="2700"/>
              <a:buFont typeface="Noto Sans Symbols"/>
              <a:buChar char="⮚"/>
            </a:pPr>
            <a:r>
              <a:rPr lang="en-IN" sz="2500" dirty="0"/>
              <a:t>In various testing done by us it is found that despite of using high resolution V2 version of Raspbian camera lighting and different environmental conditions may affect the decision taken by the vehicle &amp; to overcome this minor issue the training should be done precisely with perfect frame rates.</a:t>
            </a:r>
            <a:endParaRPr sz="25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1109</Words>
  <Application>Microsoft Office PowerPoint</Application>
  <PresentationFormat>Widescreen</PresentationFormat>
  <Paragraphs>119</Paragraphs>
  <Slides>22</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Arial</vt:lpstr>
      <vt:lpstr>Calibri</vt:lpstr>
      <vt:lpstr>Courier New</vt:lpstr>
      <vt:lpstr>Georgia</vt:lpstr>
      <vt:lpstr>Noto Sans Symbols</vt:lpstr>
      <vt:lpstr>Symbol</vt:lpstr>
      <vt:lpstr>Times New Roman</vt:lpstr>
      <vt:lpstr>Wingdings</vt:lpstr>
      <vt:lpstr>Office Theme</vt:lpstr>
      <vt:lpstr> Autonomous: Self Driving Car</vt:lpstr>
      <vt:lpstr>PROBLEM DEFINITION</vt:lpstr>
      <vt:lpstr>SCOPE</vt:lpstr>
      <vt:lpstr>OBJECTIVES:</vt:lpstr>
      <vt:lpstr> 1. AN INTRODUCTION OF AUTONOMOUS VEHICLES AND A BRIEF SURVEY</vt:lpstr>
      <vt:lpstr>PowerPoint Presentation</vt:lpstr>
      <vt:lpstr>PowerPoint Presentation</vt:lpstr>
      <vt:lpstr>2.  IoT based Self Driving Car</vt:lpstr>
      <vt:lpstr>PowerPoint Presentation</vt:lpstr>
      <vt:lpstr>VARIOUS COMPONENTS </vt:lpstr>
      <vt:lpstr>REQUIREMENTS:</vt:lpstr>
      <vt:lpstr>PowerPoint Presentation</vt:lpstr>
      <vt:lpstr>DESIGN OF PROPOSED SYSTEM:</vt:lpstr>
      <vt:lpstr>Assumptions</vt:lpstr>
      <vt:lpstr>PowerPoint Presentation</vt:lpstr>
      <vt:lpstr>PowerPoint Presentation</vt:lpstr>
      <vt:lpstr>Conclusion &amp; Future Scope :</vt:lpstr>
      <vt:lpstr>Challenges</vt:lpstr>
      <vt:lpstr>Objectives that will be achieved by the end of 7th Semester. </vt:lpstr>
      <vt:lpstr>Specification of Product: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Self Driving Car</dc:title>
  <dc:creator>arjun sehgal</dc:creator>
  <cp:lastModifiedBy>ARJUN SEHGAL</cp:lastModifiedBy>
  <cp:revision>99</cp:revision>
  <dcterms:modified xsi:type="dcterms:W3CDTF">2021-11-15T08:44:46Z</dcterms:modified>
</cp:coreProperties>
</file>