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71"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64" d="100"/>
          <a:sy n="64" d="100"/>
        </p:scale>
        <p:origin x="10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0C0B-F715-EA64-677E-0FBF42214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24EAB-9DF5-455D-4FB9-45FF159EE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522E7-6A1B-28FF-85C0-FC5EBCDA636D}"/>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228AE20D-79F3-F16F-EE44-0558C7940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D4D8F-A7D0-4C51-3264-9DA3A84A230C}"/>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382111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6A66-F90F-2FE1-3B9E-F315BFFC3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24162-66C6-6FE2-079E-E311F9268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0A153-A6CB-14AF-71AA-46288BC6E189}"/>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13EFBDF9-9D83-B404-AACD-46C36E775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77FEC-9ECC-1A2C-077B-510B98511D5C}"/>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349772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3143A-4EF1-17E4-2C01-381C5BCDE1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18877-B60E-0F42-E2E2-525ED9482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F890B-18EC-F643-573C-E6024E7F9DCC}"/>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1472601A-2D1D-EF01-6EDE-2E8F1FE8B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7545B-5D2D-4461-972A-2C145669DBCE}"/>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11393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8B9E-8320-2B6C-3576-1AA5CA13B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32D45-4F8B-CD7C-C646-CBF7BB95E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2BBF6-23BA-3E1B-9F7C-E25537D3986C}"/>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4C60A052-1D0A-A3A9-7D60-21E04657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7713C-B383-3C5C-7A77-07C6DA514398}"/>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230312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01E4-2AB9-FE36-36E0-1AE01D753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32F657-EA26-3FD4-1C23-2FBE96C30D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678DB-60F8-4A54-B5F7-D8C1F3BF22D9}"/>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C5911E0E-A0A6-9D74-FB50-67EA07D9F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A03C0-A351-CA77-DF73-C8BDD9A13387}"/>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333729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5359-7137-4C98-98CE-9FD360EC7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9D606-D01D-1441-D8EE-BAD860956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506E8-3EA9-1F68-6DEB-F2609D93E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9E33F-55ED-B8BE-987A-38D4ED0347EF}"/>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6" name="Footer Placeholder 5">
            <a:extLst>
              <a:ext uri="{FF2B5EF4-FFF2-40B4-BE49-F238E27FC236}">
                <a16:creationId xmlns:a16="http://schemas.microsoft.com/office/drawing/2014/main" id="{580C0EBE-42B7-F969-A47A-C1B90ACA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41DA4-F21C-A307-222C-E460D3296D53}"/>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275777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AC77-9F23-D9B3-E4D5-D65C7E47DC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05F20-01BD-8722-7579-9A7B4959B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C752F-9849-93E2-5A98-DD64A2886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8D32CF-6751-B063-0A7D-ABCCC7A85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CAF847-48A3-7C48-8FE3-797C4773E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54A8A-BB68-16E0-D656-246CA89DEC00}"/>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8" name="Footer Placeholder 7">
            <a:extLst>
              <a:ext uri="{FF2B5EF4-FFF2-40B4-BE49-F238E27FC236}">
                <a16:creationId xmlns:a16="http://schemas.microsoft.com/office/drawing/2014/main" id="{BDC6EBFB-9E56-6CBF-4F7C-5D2DDBA582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3BFAE-5CBF-78AA-5A2A-951098B711FC}"/>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93569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0C35-5D16-B1DB-6037-7073D42DCA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778BC-A0A8-9B6F-99B0-8B7F2D914C68}"/>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4" name="Footer Placeholder 3">
            <a:extLst>
              <a:ext uri="{FF2B5EF4-FFF2-40B4-BE49-F238E27FC236}">
                <a16:creationId xmlns:a16="http://schemas.microsoft.com/office/drawing/2014/main" id="{2B032FF7-D835-4299-ABE5-1CC9F3D0FA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50F149-AB2E-DB6D-A6ED-A5EF6BC3B86A}"/>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343482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9289F-5C1F-29F0-F657-F6109F12C5B3}"/>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3" name="Footer Placeholder 2">
            <a:extLst>
              <a:ext uri="{FF2B5EF4-FFF2-40B4-BE49-F238E27FC236}">
                <a16:creationId xmlns:a16="http://schemas.microsoft.com/office/drawing/2014/main" id="{F458E467-3B76-86F3-BC06-2AB82BDD5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0B238-3160-2D68-25D5-5EA0E1CC7FA8}"/>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229522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11B-98B6-9A43-EE1F-02599DDFF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544A84-7CE3-C38D-9A7B-1CC753C3C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398C1-360E-8440-3BBE-24A6B50E1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A9343-68B1-81EF-BBD0-4F8B8A09BFC8}"/>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6" name="Footer Placeholder 5">
            <a:extLst>
              <a:ext uri="{FF2B5EF4-FFF2-40B4-BE49-F238E27FC236}">
                <a16:creationId xmlns:a16="http://schemas.microsoft.com/office/drawing/2014/main" id="{5CE85110-22CB-9D89-1D37-339E3BC8C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19028-DE22-5658-586C-1C43FD39B68E}"/>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428902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8765-2E7B-807F-C2E5-3E3DA8D83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D45490-6EE1-BCD6-538B-B4F28B4B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5E32C-A219-FE9D-EB20-7FCD850EA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C8C7E-0132-90C9-6735-E48AC03CD902}"/>
              </a:ext>
            </a:extLst>
          </p:cNvPr>
          <p:cNvSpPr>
            <a:spLocks noGrp="1"/>
          </p:cNvSpPr>
          <p:nvPr>
            <p:ph type="dt" sz="half" idx="10"/>
          </p:nvPr>
        </p:nvSpPr>
        <p:spPr/>
        <p:txBody>
          <a:bodyPr/>
          <a:lstStyle/>
          <a:p>
            <a:fld id="{0806CD9B-3F01-4595-902A-9DBFDC311DD2}" type="datetimeFigureOut">
              <a:rPr lang="en-US" smtClean="0"/>
              <a:t>7/31/2024</a:t>
            </a:fld>
            <a:endParaRPr lang="en-US"/>
          </a:p>
        </p:txBody>
      </p:sp>
      <p:sp>
        <p:nvSpPr>
          <p:cNvPr id="6" name="Footer Placeholder 5">
            <a:extLst>
              <a:ext uri="{FF2B5EF4-FFF2-40B4-BE49-F238E27FC236}">
                <a16:creationId xmlns:a16="http://schemas.microsoft.com/office/drawing/2014/main" id="{BB19EC4D-67BF-0F33-69DD-D2E15A767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F1F86-08DA-EC30-2512-C6B32577AB73}"/>
              </a:ext>
            </a:extLst>
          </p:cNvPr>
          <p:cNvSpPr>
            <a:spLocks noGrp="1"/>
          </p:cNvSpPr>
          <p:nvPr>
            <p:ph type="sldNum" sz="quarter" idx="12"/>
          </p:nvPr>
        </p:nvSpPr>
        <p:spPr/>
        <p:txBody>
          <a:bodyPr/>
          <a:lstStyle/>
          <a:p>
            <a:fld id="{F1A791F6-472D-4751-BAC2-705D7C1CAAAC}" type="slidenum">
              <a:rPr lang="en-US" smtClean="0"/>
              <a:t>‹#›</a:t>
            </a:fld>
            <a:endParaRPr lang="en-US"/>
          </a:p>
        </p:txBody>
      </p:sp>
    </p:spTree>
    <p:extLst>
      <p:ext uri="{BB962C8B-B14F-4D97-AF65-F5344CB8AC3E}">
        <p14:creationId xmlns:p14="http://schemas.microsoft.com/office/powerpoint/2010/main" val="209022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ED378-285D-CF39-AE2C-D7D382B83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136C2-D12E-8D2D-353C-BBA0064DC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D771-8A47-0F33-6BF8-B7FCD727C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06CD9B-3F01-4595-902A-9DBFDC311DD2}" type="datetimeFigureOut">
              <a:rPr lang="en-US" smtClean="0"/>
              <a:t>7/31/2024</a:t>
            </a:fld>
            <a:endParaRPr lang="en-US"/>
          </a:p>
        </p:txBody>
      </p:sp>
      <p:sp>
        <p:nvSpPr>
          <p:cNvPr id="5" name="Footer Placeholder 4">
            <a:extLst>
              <a:ext uri="{FF2B5EF4-FFF2-40B4-BE49-F238E27FC236}">
                <a16:creationId xmlns:a16="http://schemas.microsoft.com/office/drawing/2014/main" id="{A7179D7F-A919-5DC1-80E8-060480297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A26278-EBDD-DC95-E630-6F976E87B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A791F6-472D-4751-BAC2-705D7C1CAAAC}" type="slidenum">
              <a:rPr lang="en-US" smtClean="0"/>
              <a:t>‹#›</a:t>
            </a:fld>
            <a:endParaRPr lang="en-US"/>
          </a:p>
        </p:txBody>
      </p:sp>
    </p:spTree>
    <p:extLst>
      <p:ext uri="{BB962C8B-B14F-4D97-AF65-F5344CB8AC3E}">
        <p14:creationId xmlns:p14="http://schemas.microsoft.com/office/powerpoint/2010/main" val="398881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arjunsingh.eee1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1343-29FB-FA0B-4C62-566703FDE659}"/>
              </a:ext>
            </a:extLst>
          </p:cNvPr>
          <p:cNvSpPr>
            <a:spLocks noGrp="1"/>
          </p:cNvSpPr>
          <p:nvPr>
            <p:ph type="ctrTitle"/>
          </p:nvPr>
        </p:nvSpPr>
        <p:spPr>
          <a:xfrm>
            <a:off x="1524000" y="134911"/>
            <a:ext cx="9144000" cy="832253"/>
          </a:xfrm>
        </p:spPr>
        <p:txBody>
          <a:bodyPr anchor="ctr" anchorCtr="1">
            <a:normAutofit/>
          </a:bodyPr>
          <a:lstStyle/>
          <a:p>
            <a:r>
              <a:rPr lang="en-US" sz="3200" dirty="0"/>
              <a:t> </a:t>
            </a:r>
            <a:r>
              <a:rPr lang="en-IN" sz="3200" b="1" dirty="0">
                <a:solidFill>
                  <a:srgbClr val="0D0D0D"/>
                </a:solidFill>
                <a:effectLst/>
                <a:highlight>
                  <a:srgbClr val="FFFFFF"/>
                </a:highlight>
                <a:latin typeface="Arial" panose="020B0604020202020204" pitchFamily="34" charset="0"/>
                <a:ea typeface="Arial" panose="020B0604020202020204" pitchFamily="34" charset="0"/>
              </a:rPr>
              <a:t>Course-End Project [Capstone Project 2]</a:t>
            </a:r>
            <a:endParaRPr lang="en-US" sz="3200" dirty="0"/>
          </a:p>
        </p:txBody>
      </p:sp>
      <p:sp>
        <p:nvSpPr>
          <p:cNvPr id="3" name="Subtitle 2">
            <a:extLst>
              <a:ext uri="{FF2B5EF4-FFF2-40B4-BE49-F238E27FC236}">
                <a16:creationId xmlns:a16="http://schemas.microsoft.com/office/drawing/2014/main" id="{8A11A54A-9159-1B7A-0B9C-E862EF553D22}"/>
              </a:ext>
            </a:extLst>
          </p:cNvPr>
          <p:cNvSpPr>
            <a:spLocks noGrp="1"/>
          </p:cNvSpPr>
          <p:nvPr>
            <p:ph type="subTitle" idx="1"/>
          </p:nvPr>
        </p:nvSpPr>
        <p:spPr>
          <a:xfrm>
            <a:off x="511695" y="5281731"/>
            <a:ext cx="9144000" cy="1268971"/>
          </a:xfrm>
        </p:spPr>
        <p:txBody>
          <a:bodyPr>
            <a:normAutofit lnSpcReduction="10000"/>
          </a:bodyPr>
          <a:lstStyle/>
          <a:p>
            <a:pPr algn="l"/>
            <a:r>
              <a:rPr lang="en-US" dirty="0"/>
              <a:t>Submitted by- Arjun Singh Solanki</a:t>
            </a:r>
          </a:p>
          <a:p>
            <a:pPr algn="l"/>
            <a:r>
              <a:rPr lang="en-US" dirty="0"/>
              <a:t>Mail-id:  </a:t>
            </a:r>
            <a:r>
              <a:rPr lang="en-US" dirty="0" err="1">
                <a:hlinkClick r:id="rId2"/>
              </a:rPr>
              <a:t>arjunsingh.eee11@gmail.com</a:t>
            </a:r>
            <a:endParaRPr lang="en-US" dirty="0"/>
          </a:p>
          <a:p>
            <a:pPr algn="l"/>
            <a:r>
              <a:rPr lang="en-US" dirty="0"/>
              <a:t>Submitted on: 31/07/2024 </a:t>
            </a:r>
          </a:p>
        </p:txBody>
      </p:sp>
      <p:pic>
        <p:nvPicPr>
          <p:cNvPr id="5" name="Picture 4" descr="A screenshot of a computer&#10;&#10;Description automatically generated">
            <a:extLst>
              <a:ext uri="{FF2B5EF4-FFF2-40B4-BE49-F238E27FC236}">
                <a16:creationId xmlns:a16="http://schemas.microsoft.com/office/drawing/2014/main" id="{6AA31252-1E37-007A-278B-6D06BF9DA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960" y="967164"/>
            <a:ext cx="8030080" cy="3559866"/>
          </a:xfrm>
          <a:prstGeom prst="rect">
            <a:avLst/>
          </a:prstGeom>
        </p:spPr>
      </p:pic>
    </p:spTree>
    <p:extLst>
      <p:ext uri="{BB962C8B-B14F-4D97-AF65-F5344CB8AC3E}">
        <p14:creationId xmlns:p14="http://schemas.microsoft.com/office/powerpoint/2010/main" val="45030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88957" y="726464"/>
            <a:ext cx="9278302" cy="5059739"/>
          </a:xfrm>
        </p:spPr>
      </p:pic>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2176681" y="137594"/>
            <a:ext cx="8690578" cy="911718"/>
          </a:xfr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noAutofit/>
          </a:bodyPr>
          <a:lstStyle/>
          <a:p>
            <a:pPr algn="ctr"/>
            <a:r>
              <a:rPr lang="en-US" sz="3600" b="1" dirty="0">
                <a:solidFill>
                  <a:schemeClr val="tx1"/>
                </a:solidFill>
                <a:latin typeface="Arial" panose="020B0604020202020204" pitchFamily="34" charset="0"/>
                <a:cs typeface="Arial" panose="020B0604020202020204" pitchFamily="34" charset="0"/>
              </a:rPr>
              <a:t>Word Cloud for Reviews Title</a:t>
            </a:r>
            <a:br>
              <a:rPr lang="en-US" sz="3600" b="1" dirty="0">
                <a:solidFill>
                  <a:schemeClr val="tx1"/>
                </a:solidFill>
                <a:effectLst/>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38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1"/>
            <a:ext cx="3455821"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a:bodyPr>
          <a:lstStyle/>
          <a:p>
            <a:r>
              <a:rPr lang="en-US" sz="3200" b="1" kern="1200" dirty="0">
                <a:solidFill>
                  <a:schemeClr val="tx1"/>
                </a:solidFill>
                <a:latin typeface="+mj-lt"/>
                <a:ea typeface="+mj-ea"/>
                <a:cs typeface="+mj-cs"/>
              </a:rPr>
              <a:t>Sentiment Class Distribution</a:t>
            </a:r>
          </a:p>
        </p:txBody>
      </p:sp>
      <p:sp>
        <p:nvSpPr>
          <p:cNvPr id="3" name="TextBox 2">
            <a:extLst>
              <a:ext uri="{FF2B5EF4-FFF2-40B4-BE49-F238E27FC236}">
                <a16:creationId xmlns:a16="http://schemas.microsoft.com/office/drawing/2014/main" id="{D8D7C839-7EBB-4F18-7D88-A0EAD5F4039C}"/>
              </a:ext>
            </a:extLst>
          </p:cNvPr>
          <p:cNvSpPr txBox="1"/>
          <p:nvPr/>
        </p:nvSpPr>
        <p:spPr>
          <a:xfrm>
            <a:off x="876693" y="2533476"/>
            <a:ext cx="3455821" cy="3447832"/>
          </a:xfrm>
          <a:prstGeom prst="rect">
            <a:avLst/>
          </a:prstGeom>
        </p:spPr>
        <p:txBody>
          <a:bodyPr vert="horz" lIns="91440" tIns="45720" rIns="91440" bIns="45720" rtlCol="0" anchor="t">
            <a:normAutofit/>
          </a:bodyPr>
          <a:lstStyle/>
          <a:p>
            <a:pPr>
              <a:lnSpc>
                <a:spcPct val="90000"/>
              </a:lnSpc>
              <a:spcAft>
                <a:spcPts val="600"/>
              </a:spcAft>
            </a:pPr>
            <a:r>
              <a:rPr lang="en-US" sz="1700" dirty="0">
                <a:latin typeface="Calibri" panose="020F0502020204030204" pitchFamily="34" charset="0"/>
                <a:ea typeface="Calibri" panose="020F0502020204030204" pitchFamily="34" charset="0"/>
                <a:cs typeface="Calibri" panose="020F0502020204030204" pitchFamily="34" charset="0"/>
              </a:rPr>
              <a:t>The sentiment class distribution for an unbalanced dataset indicates the proportion of each sentiment class (positive, negative, neutral) relative to the others. In an unbalanced dataset, one or more sentiment classes are underrepresented compared to others. This distribution highlights the need for techniques like over sampling, under sampling to address potential bias in sentiment analysis models.</a:t>
            </a: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661941" y="1229194"/>
            <a:ext cx="6715077" cy="4752114"/>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0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1"/>
            <a:ext cx="3455821"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a:bodyPr>
          <a:lstStyle/>
          <a:p>
            <a:r>
              <a:rPr lang="en-US" sz="3200" b="1" kern="1200" dirty="0">
                <a:solidFill>
                  <a:schemeClr val="tx1"/>
                </a:solidFill>
                <a:latin typeface="+mj-lt"/>
                <a:ea typeface="+mj-ea"/>
                <a:cs typeface="+mj-cs"/>
              </a:rPr>
              <a:t>Distribution of Review Lengths</a:t>
            </a:r>
          </a:p>
        </p:txBody>
      </p:sp>
      <p:sp>
        <p:nvSpPr>
          <p:cNvPr id="3" name="TextBox 2">
            <a:extLst>
              <a:ext uri="{FF2B5EF4-FFF2-40B4-BE49-F238E27FC236}">
                <a16:creationId xmlns:a16="http://schemas.microsoft.com/office/drawing/2014/main" id="{D8D7C839-7EBB-4F18-7D88-A0EAD5F4039C}"/>
              </a:ext>
            </a:extLst>
          </p:cNvPr>
          <p:cNvSpPr txBox="1"/>
          <p:nvPr/>
        </p:nvSpPr>
        <p:spPr>
          <a:xfrm>
            <a:off x="876693" y="2533476"/>
            <a:ext cx="3455821" cy="3447832"/>
          </a:xfrm>
          <a:prstGeom prst="rect">
            <a:avLst/>
          </a:prstGeom>
        </p:spPr>
        <p:txBody>
          <a:bodyPr vert="horz" lIns="91440" tIns="45720" rIns="91440" bIns="45720" rtlCol="0" anchor="t">
            <a:normAutofit/>
          </a:bodyPr>
          <a:lstStyle/>
          <a:p>
            <a:pPr>
              <a:lnSpc>
                <a:spcPct val="90000"/>
              </a:lnSpc>
              <a:spcAft>
                <a:spcPts val="600"/>
              </a:spcAft>
            </a:pPr>
            <a:r>
              <a:rPr lang="en-US" sz="1700" dirty="0">
                <a:latin typeface="Calibri" panose="020F0502020204030204" pitchFamily="34" charset="0"/>
                <a:ea typeface="Calibri" panose="020F0502020204030204" pitchFamily="34" charset="0"/>
                <a:cs typeface="Calibri" panose="020F0502020204030204" pitchFamily="34" charset="0"/>
              </a:rPr>
              <a:t>The distribution of review length shows how the number of reviews varies with different lengths (measured in words or characters). It can reveal patterns such as whether most reviews are short or long and can help in understanding customer engagement levels and verbosity. This distribution can be visualized as a histogram or density plot, indicating how frequently reviews of different lengths occur.</a:t>
            </a: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586989" y="1405037"/>
            <a:ext cx="7195279" cy="4057235"/>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365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1"/>
            <a:ext cx="4130022"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a:bodyPr>
          <a:lstStyle/>
          <a:p>
            <a:pPr algn="ctr"/>
            <a:r>
              <a:rPr lang="en-US" sz="3600" b="1" dirty="0">
                <a:solidFill>
                  <a:schemeClr val="tx1"/>
                </a:solidFill>
                <a:effectLst/>
                <a:latin typeface="Arial" panose="020B0604020202020204" pitchFamily="34" charset="0"/>
                <a:cs typeface="Arial" panose="020B0604020202020204" pitchFamily="34" charset="0"/>
              </a:rPr>
              <a:t>SVM </a:t>
            </a:r>
            <a:br>
              <a:rPr lang="en-US" sz="3600" b="1" dirty="0">
                <a:solidFill>
                  <a:schemeClr val="tx1"/>
                </a:solidFill>
                <a:effectLst/>
                <a:latin typeface="Arial" panose="020B0604020202020204" pitchFamily="34" charset="0"/>
                <a:cs typeface="Arial" panose="020B0604020202020204" pitchFamily="34" charset="0"/>
              </a:rPr>
            </a:br>
            <a:r>
              <a:rPr lang="en-US" sz="3600" b="1" dirty="0">
                <a:solidFill>
                  <a:schemeClr val="tx1"/>
                </a:solidFill>
                <a:effectLst/>
                <a:latin typeface="Arial" panose="020B0604020202020204" pitchFamily="34" charset="0"/>
                <a:cs typeface="Arial" panose="020B0604020202020204" pitchFamily="34" charset="0"/>
              </a:rPr>
              <a:t>classifier</a:t>
            </a:r>
            <a:endParaRPr lang="en-US" sz="3600" b="1" kern="1200" dirty="0">
              <a:solidFill>
                <a:schemeClr val="tx1"/>
              </a:solidFill>
              <a:latin typeface="Arial" panose="020B0604020202020204" pitchFamily="34" charset="0"/>
              <a:ea typeface="+mj-ea"/>
              <a:cs typeface="Arial" panose="020B0604020202020204" pitchFamily="34" charset="0"/>
            </a:endParaRPr>
          </a:p>
        </p:txBody>
      </p:sp>
      <p:sp>
        <p:nvSpPr>
          <p:cNvPr id="3" name="TextBox 2">
            <a:extLst>
              <a:ext uri="{FF2B5EF4-FFF2-40B4-BE49-F238E27FC236}">
                <a16:creationId xmlns:a16="http://schemas.microsoft.com/office/drawing/2014/main" id="{D8D7C839-7EBB-4F18-7D88-A0EAD5F4039C}"/>
              </a:ext>
            </a:extLst>
          </p:cNvPr>
          <p:cNvSpPr txBox="1"/>
          <p:nvPr/>
        </p:nvSpPr>
        <p:spPr>
          <a:xfrm>
            <a:off x="876692" y="2533476"/>
            <a:ext cx="4668111" cy="3447832"/>
          </a:xfrm>
          <a:prstGeom prst="rect">
            <a:avLst/>
          </a:prstGeom>
        </p:spPr>
        <p:txBody>
          <a:bodyPr vert="horz" lIns="91440" tIns="45720" rIns="91440" bIns="45720" rtlCol="0" anchor="t">
            <a:normAutofit fontScale="92500" lnSpcReduction="10000"/>
          </a:bodyPr>
          <a:lstStyle/>
          <a:p>
            <a:pPr algn="just"/>
            <a:r>
              <a:rPr lang="en-US" sz="1700" b="1" dirty="0">
                <a:latin typeface="Calibri" panose="020F0502020204030204" pitchFamily="34" charset="0"/>
                <a:ea typeface="Calibri" panose="020F0502020204030204" pitchFamily="34" charset="0"/>
                <a:cs typeface="Calibri" panose="020F0502020204030204" pitchFamily="34" charset="0"/>
              </a:rPr>
              <a:t>Observations:</a:t>
            </a:r>
          </a:p>
          <a:p>
            <a:pPr algn="just"/>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The model performs very well on the Positive class due to the high number of instances and the associated metrics close to 1.</a:t>
            </a:r>
          </a:p>
          <a:p>
            <a:pPr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Performance on the Negative and Neutral classes is lower, with a significant drop in recall and precision, likely due to the imbalance in the dataset, where these classes are underrepresented. This results in lower </a:t>
            </a:r>
            <a:r>
              <a:rPr lang="en-US" sz="1600" dirty="0" err="1">
                <a:latin typeface="Calibri" panose="020F0502020204030204" pitchFamily="34" charset="0"/>
                <a:ea typeface="Calibri" panose="020F0502020204030204" pitchFamily="34" charset="0"/>
                <a:cs typeface="Calibri" panose="020F0502020204030204" pitchFamily="34" charset="0"/>
              </a:rPr>
              <a:t>F1</a:t>
            </a:r>
            <a:r>
              <a:rPr lang="en-US" sz="1600" dirty="0">
                <a:latin typeface="Calibri" panose="020F0502020204030204" pitchFamily="34" charset="0"/>
                <a:ea typeface="Calibri" panose="020F0502020204030204" pitchFamily="34" charset="0"/>
                <a:cs typeface="Calibri" panose="020F0502020204030204" pitchFamily="34" charset="0"/>
              </a:rPr>
              <a:t>-scores for these classes.</a:t>
            </a:r>
          </a:p>
          <a:p>
            <a:pPr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The high overall accuracy is driven primarily by the correct classification of the Positive class, but the macro average shows that performance is not consistent across all classes.</a:t>
            </a:r>
          </a:p>
          <a:p>
            <a:pPr algn="just">
              <a:lnSpc>
                <a:spcPct val="90000"/>
              </a:lnSpc>
              <a:spcAft>
                <a:spcPts val="600"/>
              </a:spcAft>
            </a:pPr>
            <a:endParaRPr lang="en-US" sz="17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1174" y="1726235"/>
            <a:ext cx="5951094" cy="3736037"/>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491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1"/>
            <a:ext cx="4130022"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a:bodyPr>
          <a:lstStyle/>
          <a:p>
            <a:pPr algn="ctr"/>
            <a:r>
              <a:rPr lang="en-US" sz="3600" b="1" dirty="0">
                <a:solidFill>
                  <a:schemeClr val="tx1"/>
                </a:solidFill>
                <a:effectLst/>
                <a:latin typeface="Arial" panose="020B0604020202020204" pitchFamily="34" charset="0"/>
                <a:cs typeface="Arial" panose="020B0604020202020204" pitchFamily="34" charset="0"/>
              </a:rPr>
              <a:t>Ensemble Techniques</a:t>
            </a:r>
            <a:endParaRPr lang="en-US" sz="3600" b="1" kern="1200" dirty="0">
              <a:solidFill>
                <a:schemeClr val="tx1"/>
              </a:solidFill>
              <a:latin typeface="Arial" panose="020B0604020202020204" pitchFamily="34" charset="0"/>
              <a:ea typeface="+mj-ea"/>
              <a:cs typeface="Arial" panose="020B0604020202020204" pitchFamily="34" charset="0"/>
            </a:endParaRPr>
          </a:p>
        </p:txBody>
      </p:sp>
      <p:sp>
        <p:nvSpPr>
          <p:cNvPr id="3" name="TextBox 2">
            <a:extLst>
              <a:ext uri="{FF2B5EF4-FFF2-40B4-BE49-F238E27FC236}">
                <a16:creationId xmlns:a16="http://schemas.microsoft.com/office/drawing/2014/main" id="{D8D7C839-7EBB-4F18-7D88-A0EAD5F4039C}"/>
              </a:ext>
            </a:extLst>
          </p:cNvPr>
          <p:cNvSpPr txBox="1"/>
          <p:nvPr/>
        </p:nvSpPr>
        <p:spPr>
          <a:xfrm>
            <a:off x="876692" y="2533475"/>
            <a:ext cx="5336498" cy="4122157"/>
          </a:xfrm>
          <a:prstGeom prst="rect">
            <a:avLst/>
          </a:prstGeom>
        </p:spPr>
        <p:txBody>
          <a:bodyPr vert="horz" lIns="91440" tIns="45720" rIns="91440" bIns="45720" rtlCol="0" anchor="t">
            <a:normAutofit fontScale="70000" lnSpcReduction="20000"/>
          </a:bodyPr>
          <a:lstStyle/>
          <a:p>
            <a:pPr algn="ctr"/>
            <a:r>
              <a:rPr lang="en-US" b="1" dirty="0">
                <a:latin typeface="Arial" panose="020B0604020202020204" pitchFamily="34" charset="0"/>
                <a:cs typeface="Arial" panose="020B0604020202020204" pitchFamily="34" charset="0"/>
              </a:rPr>
              <a:t>Using ensemble methods such as XGBoost combined with Naive Bayes</a:t>
            </a:r>
          </a:p>
          <a:p>
            <a:pPr algn="just"/>
            <a:endParaRPr lang="en-US" sz="1700" dirty="0">
              <a:latin typeface="Arial" panose="020B0604020202020204" pitchFamily="34" charset="0"/>
              <a:cs typeface="Arial" panose="020B0604020202020204" pitchFamily="34" charset="0"/>
            </a:endParaRPr>
          </a:p>
          <a:p>
            <a:r>
              <a:rPr lang="en-US" sz="2300" b="1" dirty="0">
                <a:latin typeface="Calibri" panose="020F0502020204030204" pitchFamily="34" charset="0"/>
                <a:ea typeface="Calibri" panose="020F0502020204030204" pitchFamily="34" charset="0"/>
                <a:cs typeface="Calibri" panose="020F0502020204030204" pitchFamily="34" charset="0"/>
              </a:rPr>
              <a:t>Observations: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ensemble model slightly improves overall accuracy compared to the SVM model, achieving 0.95.</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Positive class continues to show high precision, recall, and    F1-score, indicating that the model is particularly effective in identifying positive reviews.</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Performance on the Negative and Neutral classes shows a mixed result. The precision for the Neutral class improves slightly, while recall decreases, suggesting some changes in how the model balances precision and recall.</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Negative class shows a slight improvement in precision but a lower recall, resulting in a relatively low F1-score.</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macro average F1-score is slightly lower than the SVM's, indicating continued challenges in consistently classifying the less represented classes, despite a slight improvement in macro average precision.</a:t>
            </a:r>
          </a:p>
          <a:p>
            <a:pPr algn="just">
              <a:lnSpc>
                <a:spcPct val="90000"/>
              </a:lnSpc>
              <a:spcAft>
                <a:spcPts val="600"/>
              </a:spcAft>
            </a:pPr>
            <a:endParaRPr lang="en-US" sz="17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45770" y="1726235"/>
            <a:ext cx="5336498" cy="3736037"/>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117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2"/>
            <a:ext cx="10216028" cy="1084234"/>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fontScale="90000"/>
          </a:bodyPr>
          <a:lstStyle/>
          <a:p>
            <a:pPr algn="ctr"/>
            <a:br>
              <a:rPr lang="en-US" sz="3600" b="1" dirty="0">
                <a:solidFill>
                  <a:schemeClr val="tx1"/>
                </a:solidFill>
                <a:effectLst/>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LSTM Implementation</a:t>
            </a:r>
            <a:br>
              <a:rPr lang="en-US" sz="1400" b="0" dirty="0">
                <a:solidFill>
                  <a:srgbClr val="CCCCCC"/>
                </a:solidFill>
                <a:effectLst/>
                <a:highlight>
                  <a:srgbClr val="1F1F1F"/>
                </a:highlight>
                <a:latin typeface="Consolas" panose="020B0609020204030204" pitchFamily="49" charset="0"/>
              </a:rPr>
            </a:br>
            <a:endParaRPr lang="en-US" sz="3600" b="1" kern="1200" dirty="0">
              <a:solidFill>
                <a:schemeClr val="tx1"/>
              </a:solidFill>
              <a:latin typeface="Arial" panose="020B0604020202020204" pitchFamily="34" charset="0"/>
              <a:ea typeface="+mj-ea"/>
              <a:cs typeface="Arial" panose="020B0604020202020204" pitchFamily="34" charset="0"/>
            </a:endParaRPr>
          </a:p>
        </p:txBody>
      </p:sp>
      <p:sp>
        <p:nvSpPr>
          <p:cNvPr id="3" name="TextBox 2">
            <a:extLst>
              <a:ext uri="{FF2B5EF4-FFF2-40B4-BE49-F238E27FC236}">
                <a16:creationId xmlns:a16="http://schemas.microsoft.com/office/drawing/2014/main" id="{D8D7C839-7EBB-4F18-7D88-A0EAD5F4039C}"/>
              </a:ext>
            </a:extLst>
          </p:cNvPr>
          <p:cNvSpPr txBox="1"/>
          <p:nvPr/>
        </p:nvSpPr>
        <p:spPr>
          <a:xfrm>
            <a:off x="876691" y="2533475"/>
            <a:ext cx="10216027" cy="2907955"/>
          </a:xfrm>
          <a:prstGeom prst="rect">
            <a:avLst/>
          </a:prstGeom>
        </p:spPr>
        <p:txBody>
          <a:bodyPr vert="horz" lIns="91440" tIns="45720" rIns="91440" bIns="45720" rtlCol="0" anchor="t">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Interpretation</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final evaluation on the validation set shows an accuracy of 0.9418 and a loss of 0.3309. The high training accuracy and lower validation accuracy, along with the increasing validation loss over epochs, indicate that the model has likely overfit to the training data. This is evidenced by the large gap between the near-perfect training accuracy and the relatively lower validation accuracy and higher validation loss.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Overall, while the model has learned the training data very well, its generalization to new, unseen data (validation set) is less optimal, suggesting that further regularization techniques or early stopping could help prevent overfitting and improve model performance on the validation set.</a:t>
            </a:r>
          </a:p>
          <a:p>
            <a:pPr algn="just">
              <a:lnSpc>
                <a:spcPct val="90000"/>
              </a:lnSpc>
              <a:spcAft>
                <a:spcPts val="600"/>
              </a:spcAft>
            </a:pPr>
            <a:endParaRPr lang="en-US" sz="1700" b="1"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880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76693" y="741392"/>
            <a:ext cx="10216028" cy="1084234"/>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fontScale="90000"/>
          </a:bodyPr>
          <a:lstStyle/>
          <a:p>
            <a:pPr algn="ctr"/>
            <a:br>
              <a:rPr lang="en-US" sz="3600" b="1" dirty="0">
                <a:solidFill>
                  <a:schemeClr val="tx1"/>
                </a:solidFill>
                <a:effectLst/>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Bidirectional LSTM</a:t>
            </a:r>
            <a:br>
              <a:rPr lang="en-US" sz="3600" b="1" dirty="0">
                <a:solidFill>
                  <a:schemeClr val="tx1"/>
                </a:solidFill>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8D7C839-7EBB-4F18-7D88-A0EAD5F4039C}"/>
              </a:ext>
            </a:extLst>
          </p:cNvPr>
          <p:cNvSpPr txBox="1"/>
          <p:nvPr/>
        </p:nvSpPr>
        <p:spPr>
          <a:xfrm>
            <a:off x="876691" y="2068643"/>
            <a:ext cx="10216027" cy="4422098"/>
          </a:xfrm>
          <a:prstGeom prst="rect">
            <a:avLst/>
          </a:prstGeom>
        </p:spPr>
        <p:txBody>
          <a:bodyPr vert="horz" lIns="91440" tIns="45720" rIns="91440" bIns="45720" rtlCol="0" anchor="t">
            <a:normAutofit lnSpcReduction="10000"/>
          </a:bodyPr>
          <a:lstStyle/>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Reducing Overfitting with Dropout and Early Stopping</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Finding: </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training accuracy increases significantly and stabilizes towards the end of the epochs, reaching nearly perfect accuracy (0.999).</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Validation accuracy shows some fluctuations but generally improves, peaking at 0.946 and then stabilizing</a:t>
            </a:r>
          </a:p>
          <a:p>
            <a:pPr marL="285750" indent="-285750">
              <a:buFont typeface="Arial" panose="020B0604020202020204" pitchFamily="34" charset="0"/>
              <a:buChar char="•"/>
            </a:pP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Interpretation</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The model demonstrates high accuracy and low loss on both training and validation sets by the end of the training, indicating effective learning.</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Minor fluctuations in validation accuracy and loss suggest that while the model performs well, there might be slight overfitting or variability in generalization.</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The consistent decrease in training loss and the relatively stable validation metrics towards the end indicate that the dropout and early stopping techniques are likely helping to control overfitting and improve generalization.</a:t>
            </a:r>
          </a:p>
          <a:p>
            <a:endParaRPr lang="en-US" sz="1600" b="1" dirty="0">
              <a:latin typeface="Arial" panose="020B0604020202020204" pitchFamily="34" charset="0"/>
              <a:cs typeface="Arial" panose="020B0604020202020204" pitchFamily="34" charset="0"/>
            </a:endParaRPr>
          </a:p>
          <a:p>
            <a:pPr algn="just">
              <a:lnSpc>
                <a:spcPct val="90000"/>
              </a:lnSpc>
              <a:spcAft>
                <a:spcPts val="600"/>
              </a:spcAft>
            </a:pPr>
            <a:endParaRPr lang="en-US" sz="1700" b="1"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867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logo&#10;&#10;Description automatically generated">
            <a:extLst>
              <a:ext uri="{FF2B5EF4-FFF2-40B4-BE49-F238E27FC236}">
                <a16:creationId xmlns:a16="http://schemas.microsoft.com/office/drawing/2014/main" id="{293688B1-39C7-228C-F71F-DFF0D29B2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9877" y="2443398"/>
            <a:ext cx="6852245" cy="1542425"/>
          </a:xfrm>
        </p:spPr>
      </p:pic>
    </p:spTree>
    <p:extLst>
      <p:ext uri="{BB962C8B-B14F-4D97-AF65-F5344CB8AC3E}">
        <p14:creationId xmlns:p14="http://schemas.microsoft.com/office/powerpoint/2010/main" val="335822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E11D-5779-B8F1-6087-166582375F19}"/>
              </a:ext>
            </a:extLst>
          </p:cNvPr>
          <p:cNvSpPr>
            <a:spLocks noGrp="1"/>
          </p:cNvSpPr>
          <p:nvPr>
            <p:ph type="title"/>
          </p:nvPr>
        </p:nvSpPr>
        <p:spPr>
          <a:xfrm>
            <a:off x="673308" y="1468541"/>
            <a:ext cx="10515600" cy="714167"/>
          </a:xfrm>
        </p:spPr>
        <p:txBody>
          <a:bodyPr>
            <a:normAutofit/>
          </a:bodyPr>
          <a:lstStyle/>
          <a:p>
            <a:pPr algn="ctr"/>
            <a:r>
              <a:rPr lang="en-IN" sz="3600" b="1" dirty="0">
                <a:effectLst/>
                <a:latin typeface="Arial" panose="020B0604020202020204" pitchFamily="34" charset="0"/>
                <a:ea typeface="Arial" panose="020B0604020202020204" pitchFamily="34" charset="0"/>
              </a:rPr>
              <a:t>Introduction</a:t>
            </a:r>
            <a:endParaRPr lang="en-US" sz="3600" dirty="0"/>
          </a:p>
        </p:txBody>
      </p:sp>
      <p:sp>
        <p:nvSpPr>
          <p:cNvPr id="3" name="Content Placeholder 2">
            <a:extLst>
              <a:ext uri="{FF2B5EF4-FFF2-40B4-BE49-F238E27FC236}">
                <a16:creationId xmlns:a16="http://schemas.microsoft.com/office/drawing/2014/main" id="{D346A6ED-CD9F-9C1C-0348-F8D2F259830F}"/>
              </a:ext>
            </a:extLst>
          </p:cNvPr>
          <p:cNvSpPr>
            <a:spLocks noGrp="1"/>
          </p:cNvSpPr>
          <p:nvPr>
            <p:ph idx="1"/>
          </p:nvPr>
        </p:nvSpPr>
        <p:spPr>
          <a:xfrm>
            <a:off x="838200" y="1825625"/>
            <a:ext cx="10515600" cy="4110480"/>
          </a:xfrm>
        </p:spPr>
        <p:txBody>
          <a:bodyPr anchor="ctr" anchorCtr="1"/>
          <a:lstStyle/>
          <a:p>
            <a:pPr marL="0" indent="0" algn="ctr">
              <a:buNone/>
            </a:pPr>
            <a:r>
              <a:rPr lang="en-IN" sz="2400" dirty="0">
                <a:solidFill>
                  <a:srgbClr val="000000"/>
                </a:solidFill>
                <a:effectLst/>
                <a:highlight>
                  <a:srgbClr val="FFFFFF"/>
                </a:highlight>
                <a:latin typeface="Arial" panose="020B0604020202020204" pitchFamily="34" charset="0"/>
                <a:ea typeface="Arial" panose="020B0604020202020204" pitchFamily="34" charset="0"/>
              </a:rPr>
              <a:t>The course-end project analyses sentiments expressed in over 34,000 reviews for Amazon brand products within the e-commerce domain. The dataset contains attributes such as brand, categories, review titles, review text, and sentiment levels categorized into "Positive," "Negative," and "Neutral." The project aims to predict sentiment or satisfaction levels based on various features and review text.</a:t>
            </a:r>
            <a:endParaRPr lang="en-US" sz="2400" dirty="0">
              <a:effectLst/>
              <a:highlight>
                <a:srgbClr val="FFFFFF"/>
              </a:highligh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55052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751D-61C2-FD80-7FF1-8B5CF4B91826}"/>
              </a:ext>
            </a:extLst>
          </p:cNvPr>
          <p:cNvSpPr>
            <a:spLocks noGrp="1"/>
          </p:cNvSpPr>
          <p:nvPr>
            <p:ph type="title"/>
          </p:nvPr>
        </p:nvSpPr>
        <p:spPr/>
        <p:txBody>
          <a:bodyPr>
            <a:normAutofit/>
          </a:bodyPr>
          <a:lstStyle/>
          <a:p>
            <a:pPr algn="ctr"/>
            <a:r>
              <a:rPr lang="en-IN" sz="3600" b="1" dirty="0">
                <a:effectLst/>
                <a:latin typeface="Arial" panose="020B0604020202020204" pitchFamily="34" charset="0"/>
                <a:ea typeface="Arial" panose="020B0604020202020204" pitchFamily="34" charset="0"/>
              </a:rPr>
              <a:t>Objectives of the Project</a:t>
            </a:r>
            <a:endParaRPr lang="en-US" sz="3600" dirty="0"/>
          </a:p>
        </p:txBody>
      </p:sp>
      <p:sp>
        <p:nvSpPr>
          <p:cNvPr id="3" name="Content Placeholder 2">
            <a:extLst>
              <a:ext uri="{FF2B5EF4-FFF2-40B4-BE49-F238E27FC236}">
                <a16:creationId xmlns:a16="http://schemas.microsoft.com/office/drawing/2014/main" id="{A4715B87-12D7-465B-79F2-AF1B1A100A04}"/>
              </a:ext>
            </a:extLst>
          </p:cNvPr>
          <p:cNvSpPr>
            <a:spLocks noGrp="1"/>
          </p:cNvSpPr>
          <p:nvPr>
            <p:ph idx="1"/>
          </p:nvPr>
        </p:nvSpPr>
        <p:spPr/>
        <p:txBody>
          <a:bodyPr/>
          <a:lstStyle/>
          <a:p>
            <a:pPr marL="342900" marR="0" lvl="0" indent="-342900" algn="just">
              <a:lnSpc>
                <a:spcPct val="150000"/>
              </a:lnSpc>
              <a:spcBef>
                <a:spcPts val="1500"/>
              </a:spcBef>
              <a:spcAft>
                <a:spcPts val="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Understand the sentiment expressed in consumer reviews.</a:t>
            </a:r>
            <a:endParaRPr lang="en-US" sz="24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Address class imbalance in sentiment categories. </a:t>
            </a:r>
            <a:endParaRPr lang="en-US" sz="24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Implement classifiers and advanced techniques for sentiment analysis.</a:t>
            </a:r>
            <a:endParaRPr lang="en-US" sz="24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Evaluate model performance using appropriate metrics.</a:t>
            </a:r>
            <a:endParaRPr lang="en-US" sz="24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Compare traditional machine learning algorithms with neural network approaches.</a:t>
            </a:r>
            <a:endParaRPr lang="en-US" sz="24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1500"/>
              </a:spcAft>
              <a:buFont typeface="Arial" panose="020B0604020202020204" pitchFamily="34" charset="0"/>
              <a:buChar char="●"/>
            </a:pPr>
            <a:r>
              <a:rPr lang="en-IN" sz="2400" u="none" strike="noStrike" dirty="0">
                <a:effectLst/>
                <a:latin typeface="Arial" panose="020B0604020202020204" pitchFamily="34" charset="0"/>
                <a:ea typeface="Arial" panose="020B0604020202020204" pitchFamily="34" charset="0"/>
              </a:rPr>
              <a:t>Explore topic </a:t>
            </a:r>
            <a:r>
              <a:rPr lang="en-IN" sz="2400" u="none" strike="noStrike" dirty="0" err="1">
                <a:effectLst/>
                <a:latin typeface="Arial" panose="020B0604020202020204" pitchFamily="34" charset="0"/>
                <a:ea typeface="Arial" panose="020B0604020202020204" pitchFamily="34" charset="0"/>
              </a:rPr>
              <a:t>modeling</a:t>
            </a:r>
            <a:r>
              <a:rPr lang="en-IN" sz="2400" u="none" strike="noStrike" dirty="0">
                <a:effectLst/>
                <a:latin typeface="Arial" panose="020B0604020202020204" pitchFamily="34" charset="0"/>
                <a:ea typeface="Arial" panose="020B0604020202020204" pitchFamily="34" charset="0"/>
              </a:rPr>
              <a:t> techniques for clustering similar reviews</a:t>
            </a:r>
            <a:r>
              <a:rPr lang="en-IN" sz="1800" u="none" strike="noStrike" dirty="0">
                <a:effectLst/>
                <a:latin typeface="Arial" panose="020B0604020202020204" pitchFamily="34" charset="0"/>
                <a:ea typeface="Arial" panose="020B0604020202020204" pitchFamily="34" charset="0"/>
              </a:rPr>
              <a:t>.</a:t>
            </a:r>
            <a:endParaRPr lang="en-US" sz="1800" u="none" strike="noStrike"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85549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C6D9-8923-759B-5B27-983574B24D90}"/>
              </a:ext>
            </a:extLst>
          </p:cNvPr>
          <p:cNvSpPr>
            <a:spLocks noGrp="1"/>
          </p:cNvSpPr>
          <p:nvPr>
            <p:ph type="title"/>
          </p:nvPr>
        </p:nvSpPr>
        <p:spPr/>
        <p:txBody>
          <a:bodyPr anchor="ctr" anchorCtr="1">
            <a:normAutofit/>
          </a:bodyPr>
          <a:lstStyle/>
          <a:p>
            <a:pPr algn="ctr"/>
            <a:r>
              <a:rPr lang="en-IN" sz="3600" b="1"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Exploratory Data Analysis (EDA):</a:t>
            </a:r>
            <a:br>
              <a:rPr lang="en-US" sz="3600" b="1" dirty="0">
                <a:effectLst/>
                <a:highlight>
                  <a:srgbClr val="FFFFFF"/>
                </a:highlight>
                <a:latin typeface="Arial" panose="020B0604020202020204" pitchFamily="34" charset="0"/>
                <a:ea typeface="Calibri" panose="020F050202020403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1580170-7065-A00C-EBDC-7AB494E0CB17}"/>
              </a:ext>
            </a:extLst>
          </p:cNvPr>
          <p:cNvSpPr>
            <a:spLocks noGrp="1"/>
          </p:cNvSpPr>
          <p:nvPr>
            <p:ph type="body" idx="1"/>
          </p:nvPr>
        </p:nvSpPr>
        <p:spPr>
          <a:xfrm>
            <a:off x="831850" y="3429000"/>
            <a:ext cx="10515600" cy="1500187"/>
          </a:xfrm>
        </p:spPr>
        <p:txBody>
          <a:bodyPr/>
          <a:lstStyle/>
          <a:p>
            <a:pPr algn="ctr"/>
            <a:r>
              <a:rPr lang="en-IN"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Exploratory Data Analysis (EDA) techniques will be employed to visualize the distribution of sentiment categories and identify any patterns or trends. Additionally, the class imbalance issue will be addressed by examining the class counts to understand the distribution of sentiments and to determine the extent of class imbalance present in the dataset.</a:t>
            </a:r>
            <a:endParaRPr lang="en-US" sz="180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45818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white lines&#10;&#10;Description automatically generated">
            <a:extLst>
              <a:ext uri="{FF2B5EF4-FFF2-40B4-BE49-F238E27FC236}">
                <a16:creationId xmlns:a16="http://schemas.microsoft.com/office/drawing/2014/main" id="{9DCBD789-FA23-580F-7D79-2C8E21FF2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719528"/>
            <a:ext cx="10929079" cy="5021705"/>
          </a:xfrm>
        </p:spPr>
      </p:pic>
      <p:sp>
        <p:nvSpPr>
          <p:cNvPr id="7" name="TextBox 6">
            <a:extLst>
              <a:ext uri="{FF2B5EF4-FFF2-40B4-BE49-F238E27FC236}">
                <a16:creationId xmlns:a16="http://schemas.microsoft.com/office/drawing/2014/main" id="{7BF91047-28F7-15AF-4D93-870588F48FBE}"/>
              </a:ext>
            </a:extLst>
          </p:cNvPr>
          <p:cNvSpPr txBox="1"/>
          <p:nvPr/>
        </p:nvSpPr>
        <p:spPr>
          <a:xfrm>
            <a:off x="838199" y="5966085"/>
            <a:ext cx="10404424"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Findings-</a:t>
            </a:r>
            <a:r>
              <a:rPr lang="en-US" dirty="0">
                <a:latin typeface="Calibri" panose="020F0502020204030204" pitchFamily="34" charset="0"/>
                <a:ea typeface="Calibri" panose="020F0502020204030204" pitchFamily="34" charset="0"/>
                <a:cs typeface="Calibri" panose="020F0502020204030204" pitchFamily="34" charset="0"/>
              </a:rPr>
              <a:t> From the above we found there are 13 missing values in the reviews.title column </a:t>
            </a:r>
          </a:p>
        </p:txBody>
      </p:sp>
      <p:sp>
        <p:nvSpPr>
          <p:cNvPr id="8" name="Rectangle 7">
            <a:extLst>
              <a:ext uri="{FF2B5EF4-FFF2-40B4-BE49-F238E27FC236}">
                <a16:creationId xmlns:a16="http://schemas.microsoft.com/office/drawing/2014/main" id="{59A1E3AD-93AD-849D-ADEC-F97F0A26F311}"/>
              </a:ext>
            </a:extLst>
          </p:cNvPr>
          <p:cNvSpPr/>
          <p:nvPr/>
        </p:nvSpPr>
        <p:spPr>
          <a:xfrm>
            <a:off x="1019331" y="134911"/>
            <a:ext cx="10334470" cy="719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effectLst/>
                <a:latin typeface="Arial" panose="020B0604020202020204" pitchFamily="34" charset="0"/>
                <a:cs typeface="Arial" panose="020B0604020202020204" pitchFamily="34" charset="0"/>
              </a:rPr>
              <a:t>Missing Values Visualization</a:t>
            </a:r>
            <a:endParaRPr lang="en-US" sz="3600" dirty="0">
              <a:solidFill>
                <a:schemeClr val="tx1"/>
              </a:solidFill>
            </a:endParaRPr>
          </a:p>
        </p:txBody>
      </p:sp>
    </p:spTree>
    <p:extLst>
      <p:ext uri="{BB962C8B-B14F-4D97-AF65-F5344CB8AC3E}">
        <p14:creationId xmlns:p14="http://schemas.microsoft.com/office/powerpoint/2010/main" val="214559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D2E047-8F78-681A-B5C3-B9561D7AB243}"/>
              </a:ext>
            </a:extLst>
          </p:cNvPr>
          <p:cNvSpPr/>
          <p:nvPr/>
        </p:nvSpPr>
        <p:spPr>
          <a:xfrm>
            <a:off x="7910285" y="741391"/>
            <a:ext cx="3443514" cy="16162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chorCtr="1">
            <a:normAutofit/>
          </a:bodyPr>
          <a:lstStyle/>
          <a:p>
            <a:pPr>
              <a:lnSpc>
                <a:spcPct val="90000"/>
              </a:lnSpc>
              <a:spcBef>
                <a:spcPct val="0"/>
              </a:spcBef>
              <a:spcAft>
                <a:spcPts val="600"/>
              </a:spcAft>
            </a:pPr>
            <a:r>
              <a:rPr lang="en-US" sz="3200" kern="1200" dirty="0">
                <a:solidFill>
                  <a:schemeClr val="tx1"/>
                </a:solidFill>
                <a:latin typeface="+mj-lt"/>
                <a:ea typeface="+mj-ea"/>
                <a:cs typeface="+mj-cs"/>
              </a:rPr>
              <a:t>Reviews Date Distribution</a:t>
            </a:r>
          </a:p>
        </p:txBody>
      </p:sp>
      <p:pic>
        <p:nvPicPr>
          <p:cNvPr id="5" name="Content Placeholder 4" descr="A graph of a number of blue bars&#10;&#10;Description automatically generated">
            <a:extLst>
              <a:ext uri="{FF2B5EF4-FFF2-40B4-BE49-F238E27FC236}">
                <a16:creationId xmlns:a16="http://schemas.microsoft.com/office/drawing/2014/main" id="{2677F92C-0629-E57E-4902-38CB66800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114" y="741391"/>
            <a:ext cx="6618027" cy="5239917"/>
          </a:xfrm>
          <a:prstGeom prst="rect">
            <a:avLst/>
          </a:prstGeom>
        </p:spPr>
      </p:pic>
      <p:sp>
        <p:nvSpPr>
          <p:cNvPr id="10" name="TextBox 9">
            <a:extLst>
              <a:ext uri="{FF2B5EF4-FFF2-40B4-BE49-F238E27FC236}">
                <a16:creationId xmlns:a16="http://schemas.microsoft.com/office/drawing/2014/main" id="{977EC5A5-BC34-F4F6-1893-BBD08F607C65}"/>
              </a:ext>
            </a:extLst>
          </p:cNvPr>
          <p:cNvSpPr txBox="1"/>
          <p:nvPr/>
        </p:nvSpPr>
        <p:spPr>
          <a:xfrm>
            <a:off x="7910285" y="2533476"/>
            <a:ext cx="344351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 reviews date distribution graph shows the frequency of reviews over time, indicating trends in customer engagement or interest in the product.</a:t>
            </a:r>
          </a:p>
        </p:txBody>
      </p:sp>
      <p:grpSp>
        <p:nvGrpSpPr>
          <p:cNvPr id="15" name="Group 14">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373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number of brands&#10;&#10;Description automatically generated with medium confidence">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863" y="752188"/>
            <a:ext cx="10862274" cy="4989045"/>
          </a:xfrm>
        </p:spPr>
      </p:pic>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838200" y="365125"/>
            <a:ext cx="10515600" cy="774127"/>
          </a:xfr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normAutofit fontScale="90000"/>
          </a:bodyPr>
          <a:lstStyle/>
          <a:p>
            <a:pPr algn="ctr"/>
            <a:r>
              <a:rPr lang="en-US" sz="3600" b="1" dirty="0">
                <a:solidFill>
                  <a:schemeClr val="tx1"/>
                </a:solidFill>
                <a:latin typeface="Arial" panose="020B0604020202020204" pitchFamily="34" charset="0"/>
                <a:cs typeface="Arial" panose="020B0604020202020204" pitchFamily="34" charset="0"/>
              </a:rPr>
              <a:t>Sentiment Distribution Across Brands</a:t>
            </a:r>
            <a:br>
              <a:rPr lang="en-US" sz="1400" b="1" dirty="0">
                <a:solidFill>
                  <a:schemeClr val="tx1"/>
                </a:solidFill>
                <a:effectLst/>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34AD11C-E270-570F-1D0B-B7A6F9AC8A7F}"/>
              </a:ext>
            </a:extLst>
          </p:cNvPr>
          <p:cNvSpPr txBox="1"/>
          <p:nvPr/>
        </p:nvSpPr>
        <p:spPr>
          <a:xfrm>
            <a:off x="1439056" y="5741233"/>
            <a:ext cx="10515600"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 sentiment distribution graph for Amazon reviews shows the proportion of positive, negative, and neutral sentiments, providing insight into overall customer satisfaction and feedback trends.</a:t>
            </a:r>
          </a:p>
        </p:txBody>
      </p:sp>
    </p:spTree>
    <p:extLst>
      <p:ext uri="{BB962C8B-B14F-4D97-AF65-F5344CB8AC3E}">
        <p14:creationId xmlns:p14="http://schemas.microsoft.com/office/powerpoint/2010/main" val="264223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7910285" y="741391"/>
            <a:ext cx="3443514"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chorCtr="1">
            <a:normAutofit/>
          </a:bodyPr>
          <a:lstStyle/>
          <a:p>
            <a:r>
              <a:rPr lang="en-US" sz="3000" b="1" kern="1200">
                <a:solidFill>
                  <a:schemeClr val="tx1"/>
                </a:solidFill>
                <a:effectLst/>
                <a:latin typeface="+mj-lt"/>
                <a:ea typeface="+mj-ea"/>
                <a:cs typeface="+mj-cs"/>
              </a:rPr>
              <a:t>Monthly Sentiment Distribution Over Time</a:t>
            </a:r>
            <a:endParaRPr lang="en-US" sz="3000" b="1"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040072" y="805657"/>
            <a:ext cx="5943633" cy="5176044"/>
          </a:xfrm>
          <a:prstGeom prst="rect">
            <a:avLst/>
          </a:prstGeom>
        </p:spPr>
      </p:pic>
      <p:sp>
        <p:nvSpPr>
          <p:cNvPr id="6" name="TextBox 5">
            <a:extLst>
              <a:ext uri="{FF2B5EF4-FFF2-40B4-BE49-F238E27FC236}">
                <a16:creationId xmlns:a16="http://schemas.microsoft.com/office/drawing/2014/main" id="{534AD11C-E270-570F-1D0B-B7A6F9AC8A7F}"/>
              </a:ext>
            </a:extLst>
          </p:cNvPr>
          <p:cNvSpPr txBox="1"/>
          <p:nvPr/>
        </p:nvSpPr>
        <p:spPr>
          <a:xfrm>
            <a:off x="7910285" y="2533476"/>
            <a:ext cx="344351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 monthly sentiment distribution over time graph illustrates the changes in the proportions of positive, negative, and neutral sentiments in Amazon reviews each month. This can reveal trends, such as shifts in customer sentiment, seasonal patterns, or the impact of specific events on customer perceptions.</a:t>
            </a:r>
          </a:p>
        </p:txBody>
      </p:sp>
      <p:grpSp>
        <p:nvGrpSpPr>
          <p:cNvPr id="11" name="Group 10">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07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A416-1DF5-D4A4-4910-84293ACEDCE3}"/>
              </a:ext>
            </a:extLst>
          </p:cNvPr>
          <p:cNvSpPr>
            <a:spLocks noGrp="1"/>
          </p:cNvSpPr>
          <p:nvPr>
            <p:ph type="title"/>
          </p:nvPr>
        </p:nvSpPr>
        <p:spPr>
          <a:xfrm>
            <a:off x="7910285" y="741391"/>
            <a:ext cx="3443514" cy="161620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chorCtr="1">
            <a:normAutofit/>
          </a:bodyPr>
          <a:lstStyle/>
          <a:p>
            <a:r>
              <a:rPr lang="en-US" sz="3200" b="1" kern="1200">
                <a:solidFill>
                  <a:schemeClr val="tx1"/>
                </a:solidFill>
                <a:effectLst/>
                <a:latin typeface="+mj-lt"/>
                <a:ea typeface="+mj-ea"/>
                <a:cs typeface="+mj-cs"/>
              </a:rPr>
              <a:t>Reviews length vs sentiment</a:t>
            </a:r>
            <a:br>
              <a:rPr lang="en-US" sz="3200" b="1" kern="1200">
                <a:solidFill>
                  <a:schemeClr val="tx1"/>
                </a:solidFill>
                <a:effectLst/>
                <a:latin typeface="+mj-lt"/>
                <a:ea typeface="+mj-ea"/>
                <a:cs typeface="+mj-cs"/>
              </a:rPr>
            </a:br>
            <a:endParaRPr lang="en-US" sz="3200" b="1"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BE52A54E-AEDF-9C14-BAE4-EC0798DE7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787114" y="1337885"/>
            <a:ext cx="6449549" cy="4111588"/>
          </a:xfrm>
          <a:prstGeom prst="rect">
            <a:avLst/>
          </a:prstGeom>
        </p:spPr>
      </p:pic>
      <p:sp>
        <p:nvSpPr>
          <p:cNvPr id="6" name="TextBox 5">
            <a:extLst>
              <a:ext uri="{FF2B5EF4-FFF2-40B4-BE49-F238E27FC236}">
                <a16:creationId xmlns:a16="http://schemas.microsoft.com/office/drawing/2014/main" id="{534AD11C-E270-570F-1D0B-B7A6F9AC8A7F}"/>
              </a:ext>
            </a:extLst>
          </p:cNvPr>
          <p:cNvSpPr txBox="1"/>
          <p:nvPr/>
        </p:nvSpPr>
        <p:spPr>
          <a:xfrm>
            <a:off x="7910285" y="2533476"/>
            <a:ext cx="344351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A review length vs. sentiment graph shows the relationship between the length of reviews (measured in characters or words) and the sentiment (positive, negative, or neutral). This can provide insights into whether longer reviews tend to be more positive, negative, or neutral, or if there is any notable pattern in the sentiment based on review length.</a:t>
            </a:r>
          </a:p>
        </p:txBody>
      </p:sp>
      <p:grpSp>
        <p:nvGrpSpPr>
          <p:cNvPr id="11" name="Group 10">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106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1083</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Consolas</vt:lpstr>
      <vt:lpstr>Office Theme</vt:lpstr>
      <vt:lpstr> Course-End Project [Capstone Project 2]</vt:lpstr>
      <vt:lpstr>Introduction</vt:lpstr>
      <vt:lpstr>Objectives of the Project</vt:lpstr>
      <vt:lpstr>Exploratory Data Analysis (EDA): </vt:lpstr>
      <vt:lpstr>PowerPoint Presentation</vt:lpstr>
      <vt:lpstr>PowerPoint Presentation</vt:lpstr>
      <vt:lpstr>Sentiment Distribution Across Brands </vt:lpstr>
      <vt:lpstr>Monthly Sentiment Distribution Over Time</vt:lpstr>
      <vt:lpstr>Reviews length vs sentiment </vt:lpstr>
      <vt:lpstr>Word Cloud for Reviews Title </vt:lpstr>
      <vt:lpstr>Sentiment Class Distribution</vt:lpstr>
      <vt:lpstr>Distribution of Review Lengths</vt:lpstr>
      <vt:lpstr>SVM  classifier</vt:lpstr>
      <vt:lpstr>Ensemble Techniques</vt:lpstr>
      <vt:lpstr> LSTM Implementation </vt:lpstr>
      <vt:lpstr> Bidirectional LSTM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singh</dc:creator>
  <cp:lastModifiedBy>arjun singh</cp:lastModifiedBy>
  <cp:revision>19</cp:revision>
  <dcterms:created xsi:type="dcterms:W3CDTF">2024-07-31T04:32:31Z</dcterms:created>
  <dcterms:modified xsi:type="dcterms:W3CDTF">2024-07-31T07:08:32Z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2024-07-31T05:41:58Z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4b36fb19-726d-48a4-8c5d-c4fc9adbf31a</vt:lpwstr>
  </property>
  <property fmtid="{D5CDD505-2E9C-101B-9397-08002B2CF9AE}" pid="7" name="MSIP_Label_defa4170-0d19-0005-0004-bc88714345d2_ActionId">
    <vt:lpwstr>4a4af37a-a089-42c0-b239-ce21c34a47d4</vt:lpwstr>
  </property>
  <property fmtid="{D5CDD505-2E9C-101B-9397-08002B2CF9AE}" pid="8" name="MSIP_Label_defa4170-0d19-0005-0004-bc88714345d2_ContentBits">
    <vt:lpwstr>0</vt:lpwstr>
  </property>
</Properties>
</file>