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6" r:id="rId9"/>
    <p:sldId id="267" r:id="rId10"/>
    <p:sldId id="262" r:id="rId11"/>
    <p:sldId id="268" r:id="rId12"/>
    <p:sldId id="270" r:id="rId13"/>
    <p:sldId id="263" r:id="rId14"/>
    <p:sldId id="264"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E8B6-B0BF-9EAF-D6E8-C388B685B0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1716CF-1C1E-C857-0BDB-7E38D46D88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F21744-1E27-83EC-F083-2C11E61C0105}"/>
              </a:ext>
            </a:extLst>
          </p:cNvPr>
          <p:cNvSpPr>
            <a:spLocks noGrp="1"/>
          </p:cNvSpPr>
          <p:nvPr>
            <p:ph type="dt" sz="half" idx="10"/>
          </p:nvPr>
        </p:nvSpPr>
        <p:spPr/>
        <p:txBody>
          <a:bodyPr/>
          <a:lstStyle/>
          <a:p>
            <a:fld id="{FCA29EBA-2148-4118-A806-B52B8056F15E}" type="datetimeFigureOut">
              <a:rPr lang="en-US" smtClean="0"/>
              <a:t>10/3/2024</a:t>
            </a:fld>
            <a:endParaRPr lang="en-US"/>
          </a:p>
        </p:txBody>
      </p:sp>
      <p:sp>
        <p:nvSpPr>
          <p:cNvPr id="5" name="Footer Placeholder 4">
            <a:extLst>
              <a:ext uri="{FF2B5EF4-FFF2-40B4-BE49-F238E27FC236}">
                <a16:creationId xmlns:a16="http://schemas.microsoft.com/office/drawing/2014/main" id="{6E6325D0-42E2-6004-4F40-CDC492046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E4A1F-61C4-99A9-9F13-35183BEF42B2}"/>
              </a:ext>
            </a:extLst>
          </p:cNvPr>
          <p:cNvSpPr>
            <a:spLocks noGrp="1"/>
          </p:cNvSpPr>
          <p:nvPr>
            <p:ph type="sldNum" sz="quarter" idx="12"/>
          </p:nvPr>
        </p:nvSpPr>
        <p:spPr/>
        <p:txBody>
          <a:bodyPr/>
          <a:lstStyle/>
          <a:p>
            <a:fld id="{A701A4F0-4E75-4995-81A2-D99D57E82A3A}" type="slidenum">
              <a:rPr lang="en-US" smtClean="0"/>
              <a:t>‹#›</a:t>
            </a:fld>
            <a:endParaRPr lang="en-US"/>
          </a:p>
        </p:txBody>
      </p:sp>
    </p:spTree>
    <p:extLst>
      <p:ext uri="{BB962C8B-B14F-4D97-AF65-F5344CB8AC3E}">
        <p14:creationId xmlns:p14="http://schemas.microsoft.com/office/powerpoint/2010/main" val="1712033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CA57-2BE9-B3F2-9146-F67A98A36A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42ACA3-5267-4F85-E882-BBE2CE6079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0F417-A018-DC0A-0A12-0F4D560A50A0}"/>
              </a:ext>
            </a:extLst>
          </p:cNvPr>
          <p:cNvSpPr>
            <a:spLocks noGrp="1"/>
          </p:cNvSpPr>
          <p:nvPr>
            <p:ph type="dt" sz="half" idx="10"/>
          </p:nvPr>
        </p:nvSpPr>
        <p:spPr/>
        <p:txBody>
          <a:bodyPr/>
          <a:lstStyle/>
          <a:p>
            <a:fld id="{FCA29EBA-2148-4118-A806-B52B8056F15E}" type="datetimeFigureOut">
              <a:rPr lang="en-US" smtClean="0"/>
              <a:t>10/3/2024</a:t>
            </a:fld>
            <a:endParaRPr lang="en-US"/>
          </a:p>
        </p:txBody>
      </p:sp>
      <p:sp>
        <p:nvSpPr>
          <p:cNvPr id="5" name="Footer Placeholder 4">
            <a:extLst>
              <a:ext uri="{FF2B5EF4-FFF2-40B4-BE49-F238E27FC236}">
                <a16:creationId xmlns:a16="http://schemas.microsoft.com/office/drawing/2014/main" id="{B972CC12-BEF4-13E7-355E-312E7F717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25A01-D20A-A1EC-5A8F-00652F8F7C39}"/>
              </a:ext>
            </a:extLst>
          </p:cNvPr>
          <p:cNvSpPr>
            <a:spLocks noGrp="1"/>
          </p:cNvSpPr>
          <p:nvPr>
            <p:ph type="sldNum" sz="quarter" idx="12"/>
          </p:nvPr>
        </p:nvSpPr>
        <p:spPr/>
        <p:txBody>
          <a:bodyPr/>
          <a:lstStyle/>
          <a:p>
            <a:fld id="{A701A4F0-4E75-4995-81A2-D99D57E82A3A}" type="slidenum">
              <a:rPr lang="en-US" smtClean="0"/>
              <a:t>‹#›</a:t>
            </a:fld>
            <a:endParaRPr lang="en-US"/>
          </a:p>
        </p:txBody>
      </p:sp>
    </p:spTree>
    <p:extLst>
      <p:ext uri="{BB962C8B-B14F-4D97-AF65-F5344CB8AC3E}">
        <p14:creationId xmlns:p14="http://schemas.microsoft.com/office/powerpoint/2010/main" val="332540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BE8C54-455B-6AAB-57C6-62ED5AF46D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45DCE9-FE35-415A-A3D0-C3919BBAA2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FFD71-DE0E-7011-DD02-883A42117A7A}"/>
              </a:ext>
            </a:extLst>
          </p:cNvPr>
          <p:cNvSpPr>
            <a:spLocks noGrp="1"/>
          </p:cNvSpPr>
          <p:nvPr>
            <p:ph type="dt" sz="half" idx="10"/>
          </p:nvPr>
        </p:nvSpPr>
        <p:spPr/>
        <p:txBody>
          <a:bodyPr/>
          <a:lstStyle/>
          <a:p>
            <a:fld id="{FCA29EBA-2148-4118-A806-B52B8056F15E}" type="datetimeFigureOut">
              <a:rPr lang="en-US" smtClean="0"/>
              <a:t>10/3/2024</a:t>
            </a:fld>
            <a:endParaRPr lang="en-US"/>
          </a:p>
        </p:txBody>
      </p:sp>
      <p:sp>
        <p:nvSpPr>
          <p:cNvPr id="5" name="Footer Placeholder 4">
            <a:extLst>
              <a:ext uri="{FF2B5EF4-FFF2-40B4-BE49-F238E27FC236}">
                <a16:creationId xmlns:a16="http://schemas.microsoft.com/office/drawing/2014/main" id="{A483C127-F99E-9162-BE12-AC63968F7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997AC-489C-ED6F-CBC9-4944F7518420}"/>
              </a:ext>
            </a:extLst>
          </p:cNvPr>
          <p:cNvSpPr>
            <a:spLocks noGrp="1"/>
          </p:cNvSpPr>
          <p:nvPr>
            <p:ph type="sldNum" sz="quarter" idx="12"/>
          </p:nvPr>
        </p:nvSpPr>
        <p:spPr/>
        <p:txBody>
          <a:bodyPr/>
          <a:lstStyle/>
          <a:p>
            <a:fld id="{A701A4F0-4E75-4995-81A2-D99D57E82A3A}" type="slidenum">
              <a:rPr lang="en-US" smtClean="0"/>
              <a:t>‹#›</a:t>
            </a:fld>
            <a:endParaRPr lang="en-US"/>
          </a:p>
        </p:txBody>
      </p:sp>
    </p:spTree>
    <p:extLst>
      <p:ext uri="{BB962C8B-B14F-4D97-AF65-F5344CB8AC3E}">
        <p14:creationId xmlns:p14="http://schemas.microsoft.com/office/powerpoint/2010/main" val="63185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3654-1D2C-98E1-2F7F-C350443CF9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6FA5FA-D63C-4360-B8F0-C0A3CA08AC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E6372-3588-8D07-1FB7-7A51E3E7B897}"/>
              </a:ext>
            </a:extLst>
          </p:cNvPr>
          <p:cNvSpPr>
            <a:spLocks noGrp="1"/>
          </p:cNvSpPr>
          <p:nvPr>
            <p:ph type="dt" sz="half" idx="10"/>
          </p:nvPr>
        </p:nvSpPr>
        <p:spPr/>
        <p:txBody>
          <a:bodyPr/>
          <a:lstStyle/>
          <a:p>
            <a:fld id="{FCA29EBA-2148-4118-A806-B52B8056F15E}" type="datetimeFigureOut">
              <a:rPr lang="en-US" smtClean="0"/>
              <a:t>10/3/2024</a:t>
            </a:fld>
            <a:endParaRPr lang="en-US"/>
          </a:p>
        </p:txBody>
      </p:sp>
      <p:sp>
        <p:nvSpPr>
          <p:cNvPr id="5" name="Footer Placeholder 4">
            <a:extLst>
              <a:ext uri="{FF2B5EF4-FFF2-40B4-BE49-F238E27FC236}">
                <a16:creationId xmlns:a16="http://schemas.microsoft.com/office/drawing/2014/main" id="{C6208CE1-0C2D-01A9-3932-165D9180C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F98A1-87C2-2603-804B-C0C97B72D236}"/>
              </a:ext>
            </a:extLst>
          </p:cNvPr>
          <p:cNvSpPr>
            <a:spLocks noGrp="1"/>
          </p:cNvSpPr>
          <p:nvPr>
            <p:ph type="sldNum" sz="quarter" idx="12"/>
          </p:nvPr>
        </p:nvSpPr>
        <p:spPr/>
        <p:txBody>
          <a:bodyPr/>
          <a:lstStyle/>
          <a:p>
            <a:fld id="{A701A4F0-4E75-4995-81A2-D99D57E82A3A}" type="slidenum">
              <a:rPr lang="en-US" smtClean="0"/>
              <a:t>‹#›</a:t>
            </a:fld>
            <a:endParaRPr lang="en-US"/>
          </a:p>
        </p:txBody>
      </p:sp>
    </p:spTree>
    <p:extLst>
      <p:ext uri="{BB962C8B-B14F-4D97-AF65-F5344CB8AC3E}">
        <p14:creationId xmlns:p14="http://schemas.microsoft.com/office/powerpoint/2010/main" val="3788592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E3A6-6923-045D-06DA-2AF9BF9072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FAA001-F245-5701-D602-D8DE9A9F853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A01B50-C40C-EB2A-3F07-143992D8320B}"/>
              </a:ext>
            </a:extLst>
          </p:cNvPr>
          <p:cNvSpPr>
            <a:spLocks noGrp="1"/>
          </p:cNvSpPr>
          <p:nvPr>
            <p:ph type="dt" sz="half" idx="10"/>
          </p:nvPr>
        </p:nvSpPr>
        <p:spPr/>
        <p:txBody>
          <a:bodyPr/>
          <a:lstStyle/>
          <a:p>
            <a:fld id="{FCA29EBA-2148-4118-A806-B52B8056F15E}" type="datetimeFigureOut">
              <a:rPr lang="en-US" smtClean="0"/>
              <a:t>10/3/2024</a:t>
            </a:fld>
            <a:endParaRPr lang="en-US"/>
          </a:p>
        </p:txBody>
      </p:sp>
      <p:sp>
        <p:nvSpPr>
          <p:cNvPr id="5" name="Footer Placeholder 4">
            <a:extLst>
              <a:ext uri="{FF2B5EF4-FFF2-40B4-BE49-F238E27FC236}">
                <a16:creationId xmlns:a16="http://schemas.microsoft.com/office/drawing/2014/main" id="{3948C6A2-743A-7288-E975-AFF27E5D9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0A106-301E-A4A7-80E2-BE63B273B25A}"/>
              </a:ext>
            </a:extLst>
          </p:cNvPr>
          <p:cNvSpPr>
            <a:spLocks noGrp="1"/>
          </p:cNvSpPr>
          <p:nvPr>
            <p:ph type="sldNum" sz="quarter" idx="12"/>
          </p:nvPr>
        </p:nvSpPr>
        <p:spPr/>
        <p:txBody>
          <a:bodyPr/>
          <a:lstStyle/>
          <a:p>
            <a:fld id="{A701A4F0-4E75-4995-81A2-D99D57E82A3A}" type="slidenum">
              <a:rPr lang="en-US" smtClean="0"/>
              <a:t>‹#›</a:t>
            </a:fld>
            <a:endParaRPr lang="en-US"/>
          </a:p>
        </p:txBody>
      </p:sp>
    </p:spTree>
    <p:extLst>
      <p:ext uri="{BB962C8B-B14F-4D97-AF65-F5344CB8AC3E}">
        <p14:creationId xmlns:p14="http://schemas.microsoft.com/office/powerpoint/2010/main" val="275272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CB5C-F446-FF72-BE3F-41C12EB60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104533-DCCD-155A-010B-A88498F524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713670-3ECF-87F4-0ADE-92722DF47B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A9C655-74BD-7979-4092-AAE81484BBF7}"/>
              </a:ext>
            </a:extLst>
          </p:cNvPr>
          <p:cNvSpPr>
            <a:spLocks noGrp="1"/>
          </p:cNvSpPr>
          <p:nvPr>
            <p:ph type="dt" sz="half" idx="10"/>
          </p:nvPr>
        </p:nvSpPr>
        <p:spPr/>
        <p:txBody>
          <a:bodyPr/>
          <a:lstStyle/>
          <a:p>
            <a:fld id="{FCA29EBA-2148-4118-A806-B52B8056F15E}" type="datetimeFigureOut">
              <a:rPr lang="en-US" smtClean="0"/>
              <a:t>10/3/2024</a:t>
            </a:fld>
            <a:endParaRPr lang="en-US"/>
          </a:p>
        </p:txBody>
      </p:sp>
      <p:sp>
        <p:nvSpPr>
          <p:cNvPr id="6" name="Footer Placeholder 5">
            <a:extLst>
              <a:ext uri="{FF2B5EF4-FFF2-40B4-BE49-F238E27FC236}">
                <a16:creationId xmlns:a16="http://schemas.microsoft.com/office/drawing/2014/main" id="{AC2A64D7-D620-0913-8AEA-720AD53E0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69ED48-6C7A-95F2-7FD3-7D4272213C4B}"/>
              </a:ext>
            </a:extLst>
          </p:cNvPr>
          <p:cNvSpPr>
            <a:spLocks noGrp="1"/>
          </p:cNvSpPr>
          <p:nvPr>
            <p:ph type="sldNum" sz="quarter" idx="12"/>
          </p:nvPr>
        </p:nvSpPr>
        <p:spPr/>
        <p:txBody>
          <a:bodyPr/>
          <a:lstStyle/>
          <a:p>
            <a:fld id="{A701A4F0-4E75-4995-81A2-D99D57E82A3A}" type="slidenum">
              <a:rPr lang="en-US" smtClean="0"/>
              <a:t>‹#›</a:t>
            </a:fld>
            <a:endParaRPr lang="en-US"/>
          </a:p>
        </p:txBody>
      </p:sp>
    </p:spTree>
    <p:extLst>
      <p:ext uri="{BB962C8B-B14F-4D97-AF65-F5344CB8AC3E}">
        <p14:creationId xmlns:p14="http://schemas.microsoft.com/office/powerpoint/2010/main" val="3373454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3A7C-5215-627C-9D7A-DF8F10F4F3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9E3146-7B16-9793-5328-58E8862F44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52D0CD-B3CE-534E-3C9A-BD7CCF7231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F1819-456A-8739-1AF4-14FFD911DC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BD4563-8989-ADCB-492C-E66C5567BB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765AD4-394C-8818-FB11-18B7CB846C3C}"/>
              </a:ext>
            </a:extLst>
          </p:cNvPr>
          <p:cNvSpPr>
            <a:spLocks noGrp="1"/>
          </p:cNvSpPr>
          <p:nvPr>
            <p:ph type="dt" sz="half" idx="10"/>
          </p:nvPr>
        </p:nvSpPr>
        <p:spPr/>
        <p:txBody>
          <a:bodyPr/>
          <a:lstStyle/>
          <a:p>
            <a:fld id="{FCA29EBA-2148-4118-A806-B52B8056F15E}" type="datetimeFigureOut">
              <a:rPr lang="en-US" smtClean="0"/>
              <a:t>10/3/2024</a:t>
            </a:fld>
            <a:endParaRPr lang="en-US"/>
          </a:p>
        </p:txBody>
      </p:sp>
      <p:sp>
        <p:nvSpPr>
          <p:cNvPr id="8" name="Footer Placeholder 7">
            <a:extLst>
              <a:ext uri="{FF2B5EF4-FFF2-40B4-BE49-F238E27FC236}">
                <a16:creationId xmlns:a16="http://schemas.microsoft.com/office/drawing/2014/main" id="{969D4478-E784-8618-E5B6-46A66AFA68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7B929F-9131-430A-97C0-6FA41B0AE319}"/>
              </a:ext>
            </a:extLst>
          </p:cNvPr>
          <p:cNvSpPr>
            <a:spLocks noGrp="1"/>
          </p:cNvSpPr>
          <p:nvPr>
            <p:ph type="sldNum" sz="quarter" idx="12"/>
          </p:nvPr>
        </p:nvSpPr>
        <p:spPr/>
        <p:txBody>
          <a:bodyPr/>
          <a:lstStyle/>
          <a:p>
            <a:fld id="{A701A4F0-4E75-4995-81A2-D99D57E82A3A}" type="slidenum">
              <a:rPr lang="en-US" smtClean="0"/>
              <a:t>‹#›</a:t>
            </a:fld>
            <a:endParaRPr lang="en-US"/>
          </a:p>
        </p:txBody>
      </p:sp>
    </p:spTree>
    <p:extLst>
      <p:ext uri="{BB962C8B-B14F-4D97-AF65-F5344CB8AC3E}">
        <p14:creationId xmlns:p14="http://schemas.microsoft.com/office/powerpoint/2010/main" val="388118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3E47-007E-FCA1-03BE-A41356E822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9D046F-41DF-F79F-8281-2F1CC5BF30C4}"/>
              </a:ext>
            </a:extLst>
          </p:cNvPr>
          <p:cNvSpPr>
            <a:spLocks noGrp="1"/>
          </p:cNvSpPr>
          <p:nvPr>
            <p:ph type="dt" sz="half" idx="10"/>
          </p:nvPr>
        </p:nvSpPr>
        <p:spPr/>
        <p:txBody>
          <a:bodyPr/>
          <a:lstStyle/>
          <a:p>
            <a:fld id="{FCA29EBA-2148-4118-A806-B52B8056F15E}" type="datetimeFigureOut">
              <a:rPr lang="en-US" smtClean="0"/>
              <a:t>10/3/2024</a:t>
            </a:fld>
            <a:endParaRPr lang="en-US"/>
          </a:p>
        </p:txBody>
      </p:sp>
      <p:sp>
        <p:nvSpPr>
          <p:cNvPr id="4" name="Footer Placeholder 3">
            <a:extLst>
              <a:ext uri="{FF2B5EF4-FFF2-40B4-BE49-F238E27FC236}">
                <a16:creationId xmlns:a16="http://schemas.microsoft.com/office/drawing/2014/main" id="{D437729D-B49E-C479-B85F-7A08CB47E7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3AE819-081C-AC43-22D6-D11C2C5031AE}"/>
              </a:ext>
            </a:extLst>
          </p:cNvPr>
          <p:cNvSpPr>
            <a:spLocks noGrp="1"/>
          </p:cNvSpPr>
          <p:nvPr>
            <p:ph type="sldNum" sz="quarter" idx="12"/>
          </p:nvPr>
        </p:nvSpPr>
        <p:spPr/>
        <p:txBody>
          <a:bodyPr/>
          <a:lstStyle/>
          <a:p>
            <a:fld id="{A701A4F0-4E75-4995-81A2-D99D57E82A3A}" type="slidenum">
              <a:rPr lang="en-US" smtClean="0"/>
              <a:t>‹#›</a:t>
            </a:fld>
            <a:endParaRPr lang="en-US"/>
          </a:p>
        </p:txBody>
      </p:sp>
    </p:spTree>
    <p:extLst>
      <p:ext uri="{BB962C8B-B14F-4D97-AF65-F5344CB8AC3E}">
        <p14:creationId xmlns:p14="http://schemas.microsoft.com/office/powerpoint/2010/main" val="13436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54DB0-AC30-AB19-7ECA-4F09627D91C7}"/>
              </a:ext>
            </a:extLst>
          </p:cNvPr>
          <p:cNvSpPr>
            <a:spLocks noGrp="1"/>
          </p:cNvSpPr>
          <p:nvPr>
            <p:ph type="dt" sz="half" idx="10"/>
          </p:nvPr>
        </p:nvSpPr>
        <p:spPr/>
        <p:txBody>
          <a:bodyPr/>
          <a:lstStyle/>
          <a:p>
            <a:fld id="{FCA29EBA-2148-4118-A806-B52B8056F15E}" type="datetimeFigureOut">
              <a:rPr lang="en-US" smtClean="0"/>
              <a:t>10/3/2024</a:t>
            </a:fld>
            <a:endParaRPr lang="en-US"/>
          </a:p>
        </p:txBody>
      </p:sp>
      <p:sp>
        <p:nvSpPr>
          <p:cNvPr id="3" name="Footer Placeholder 2">
            <a:extLst>
              <a:ext uri="{FF2B5EF4-FFF2-40B4-BE49-F238E27FC236}">
                <a16:creationId xmlns:a16="http://schemas.microsoft.com/office/drawing/2014/main" id="{43725C73-9DEA-801E-5AE6-A59DFFAE69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5A6C4D-DF52-F3F3-514C-B4D33915B2A4}"/>
              </a:ext>
            </a:extLst>
          </p:cNvPr>
          <p:cNvSpPr>
            <a:spLocks noGrp="1"/>
          </p:cNvSpPr>
          <p:nvPr>
            <p:ph type="sldNum" sz="quarter" idx="12"/>
          </p:nvPr>
        </p:nvSpPr>
        <p:spPr/>
        <p:txBody>
          <a:bodyPr/>
          <a:lstStyle/>
          <a:p>
            <a:fld id="{A701A4F0-4E75-4995-81A2-D99D57E82A3A}" type="slidenum">
              <a:rPr lang="en-US" smtClean="0"/>
              <a:t>‹#›</a:t>
            </a:fld>
            <a:endParaRPr lang="en-US"/>
          </a:p>
        </p:txBody>
      </p:sp>
    </p:spTree>
    <p:extLst>
      <p:ext uri="{BB962C8B-B14F-4D97-AF65-F5344CB8AC3E}">
        <p14:creationId xmlns:p14="http://schemas.microsoft.com/office/powerpoint/2010/main" val="7745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20AD-0D1E-9F5A-EC46-915392489A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C49B34-EB87-566A-FF8E-10ABAA129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C0A6A1-D080-8D40-177A-55E0D6A04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EE1C6-8DBD-4C0B-BE1B-DD8136F5C81D}"/>
              </a:ext>
            </a:extLst>
          </p:cNvPr>
          <p:cNvSpPr>
            <a:spLocks noGrp="1"/>
          </p:cNvSpPr>
          <p:nvPr>
            <p:ph type="dt" sz="half" idx="10"/>
          </p:nvPr>
        </p:nvSpPr>
        <p:spPr/>
        <p:txBody>
          <a:bodyPr/>
          <a:lstStyle/>
          <a:p>
            <a:fld id="{FCA29EBA-2148-4118-A806-B52B8056F15E}" type="datetimeFigureOut">
              <a:rPr lang="en-US" smtClean="0"/>
              <a:t>10/3/2024</a:t>
            </a:fld>
            <a:endParaRPr lang="en-US"/>
          </a:p>
        </p:txBody>
      </p:sp>
      <p:sp>
        <p:nvSpPr>
          <p:cNvPr id="6" name="Footer Placeholder 5">
            <a:extLst>
              <a:ext uri="{FF2B5EF4-FFF2-40B4-BE49-F238E27FC236}">
                <a16:creationId xmlns:a16="http://schemas.microsoft.com/office/drawing/2014/main" id="{F7558F9A-32AD-BDEF-842F-B51D1AC6D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FAE30-86A0-1097-02C8-536AE55C9713}"/>
              </a:ext>
            </a:extLst>
          </p:cNvPr>
          <p:cNvSpPr>
            <a:spLocks noGrp="1"/>
          </p:cNvSpPr>
          <p:nvPr>
            <p:ph type="sldNum" sz="quarter" idx="12"/>
          </p:nvPr>
        </p:nvSpPr>
        <p:spPr/>
        <p:txBody>
          <a:bodyPr/>
          <a:lstStyle/>
          <a:p>
            <a:fld id="{A701A4F0-4E75-4995-81A2-D99D57E82A3A}" type="slidenum">
              <a:rPr lang="en-US" smtClean="0"/>
              <a:t>‹#›</a:t>
            </a:fld>
            <a:endParaRPr lang="en-US"/>
          </a:p>
        </p:txBody>
      </p:sp>
    </p:spTree>
    <p:extLst>
      <p:ext uri="{BB962C8B-B14F-4D97-AF65-F5344CB8AC3E}">
        <p14:creationId xmlns:p14="http://schemas.microsoft.com/office/powerpoint/2010/main" val="304821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C408-B7CB-0BDF-5B9A-7215983131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16F764-5F1C-45CC-16E5-ACB3CE7999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F20141-1B7E-4EB0-F779-3EE2CD41E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A8C68B-FBCC-9596-D0AF-9888497484F5}"/>
              </a:ext>
            </a:extLst>
          </p:cNvPr>
          <p:cNvSpPr>
            <a:spLocks noGrp="1"/>
          </p:cNvSpPr>
          <p:nvPr>
            <p:ph type="dt" sz="half" idx="10"/>
          </p:nvPr>
        </p:nvSpPr>
        <p:spPr/>
        <p:txBody>
          <a:bodyPr/>
          <a:lstStyle/>
          <a:p>
            <a:fld id="{FCA29EBA-2148-4118-A806-B52B8056F15E}" type="datetimeFigureOut">
              <a:rPr lang="en-US" smtClean="0"/>
              <a:t>10/3/2024</a:t>
            </a:fld>
            <a:endParaRPr lang="en-US"/>
          </a:p>
        </p:txBody>
      </p:sp>
      <p:sp>
        <p:nvSpPr>
          <p:cNvPr id="6" name="Footer Placeholder 5">
            <a:extLst>
              <a:ext uri="{FF2B5EF4-FFF2-40B4-BE49-F238E27FC236}">
                <a16:creationId xmlns:a16="http://schemas.microsoft.com/office/drawing/2014/main" id="{548DFF1E-E042-0B0F-CE11-4F50C852D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4DCC23-6D5C-E73B-F98A-36304FD21C09}"/>
              </a:ext>
            </a:extLst>
          </p:cNvPr>
          <p:cNvSpPr>
            <a:spLocks noGrp="1"/>
          </p:cNvSpPr>
          <p:nvPr>
            <p:ph type="sldNum" sz="quarter" idx="12"/>
          </p:nvPr>
        </p:nvSpPr>
        <p:spPr/>
        <p:txBody>
          <a:bodyPr/>
          <a:lstStyle/>
          <a:p>
            <a:fld id="{A701A4F0-4E75-4995-81A2-D99D57E82A3A}" type="slidenum">
              <a:rPr lang="en-US" smtClean="0"/>
              <a:t>‹#›</a:t>
            </a:fld>
            <a:endParaRPr lang="en-US"/>
          </a:p>
        </p:txBody>
      </p:sp>
    </p:spTree>
    <p:extLst>
      <p:ext uri="{BB962C8B-B14F-4D97-AF65-F5344CB8AC3E}">
        <p14:creationId xmlns:p14="http://schemas.microsoft.com/office/powerpoint/2010/main" val="3315883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CDC4C4-CC52-C5B0-0F52-2EE5545279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087727-BD00-9B3D-AEBB-DE6B966689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C19649-A2E5-7F39-CE5B-6CF11B9AA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A29EBA-2148-4118-A806-B52B8056F15E}" type="datetimeFigureOut">
              <a:rPr lang="en-US" smtClean="0"/>
              <a:t>10/3/2024</a:t>
            </a:fld>
            <a:endParaRPr lang="en-US"/>
          </a:p>
        </p:txBody>
      </p:sp>
      <p:sp>
        <p:nvSpPr>
          <p:cNvPr id="5" name="Footer Placeholder 4">
            <a:extLst>
              <a:ext uri="{FF2B5EF4-FFF2-40B4-BE49-F238E27FC236}">
                <a16:creationId xmlns:a16="http://schemas.microsoft.com/office/drawing/2014/main" id="{3B7E72F6-9EF9-C7A9-F43E-A7E826F1AD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C854E81-71B2-38A1-70EF-926849D6F5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01A4F0-4E75-4995-81A2-D99D57E82A3A}" type="slidenum">
              <a:rPr lang="en-US" smtClean="0"/>
              <a:t>‹#›</a:t>
            </a:fld>
            <a:endParaRPr lang="en-US"/>
          </a:p>
        </p:txBody>
      </p:sp>
    </p:spTree>
    <p:extLst>
      <p:ext uri="{BB962C8B-B14F-4D97-AF65-F5344CB8AC3E}">
        <p14:creationId xmlns:p14="http://schemas.microsoft.com/office/powerpoint/2010/main" val="2280737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rjunsingh.eee1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BBA0-8216-18AA-9247-7F69BE21E091}"/>
              </a:ext>
            </a:extLst>
          </p:cNvPr>
          <p:cNvSpPr>
            <a:spLocks noGrp="1"/>
          </p:cNvSpPr>
          <p:nvPr>
            <p:ph type="ctrTitle"/>
          </p:nvPr>
        </p:nvSpPr>
        <p:spPr>
          <a:xfrm>
            <a:off x="1524000" y="1281985"/>
            <a:ext cx="9144000" cy="1655762"/>
          </a:xfrm>
        </p:spPr>
        <p:txBody>
          <a:bodyPr>
            <a:normAutofit/>
          </a:bodyPr>
          <a:lstStyle/>
          <a:p>
            <a:r>
              <a:rPr lang="en-US" sz="2800" b="1" dirty="0">
                <a:latin typeface="Arial" panose="020B0604020202020204" pitchFamily="34" charset="0"/>
              </a:rPr>
              <a:t>Project-10</a:t>
            </a:r>
            <a:br>
              <a:rPr lang="en-US" sz="2800" b="1" dirty="0">
                <a:latin typeface="Arial" panose="020B0604020202020204" pitchFamily="34" charset="0"/>
              </a:rPr>
            </a:br>
            <a:br>
              <a:rPr lang="en-US" sz="2800" b="1" dirty="0">
                <a:latin typeface="Arial" panose="020B0604020202020204" pitchFamily="34" charset="0"/>
              </a:rPr>
            </a:br>
            <a:r>
              <a:rPr lang="en-US" sz="2800" b="1" dirty="0">
                <a:effectLst/>
                <a:latin typeface="Arial" panose="020B0604020202020204" pitchFamily="34" charset="0"/>
                <a:ea typeface="Arial" panose="020B0604020202020204" pitchFamily="34" charset="0"/>
              </a:rPr>
              <a:t>Custom-Object Character Recognition(OCR) on AWS</a:t>
            </a:r>
            <a:br>
              <a:rPr lang="en-US" sz="2800" dirty="0">
                <a:effectLst/>
                <a:latin typeface="Arial" panose="020B0604020202020204" pitchFamily="34" charset="0"/>
                <a:ea typeface="Arial" panose="020B0604020202020204" pitchFamily="34" charset="0"/>
              </a:rPr>
            </a:br>
            <a:endParaRPr lang="en-US" sz="2800" dirty="0"/>
          </a:p>
        </p:txBody>
      </p:sp>
      <p:sp>
        <p:nvSpPr>
          <p:cNvPr id="3" name="Subtitle 2">
            <a:extLst>
              <a:ext uri="{FF2B5EF4-FFF2-40B4-BE49-F238E27FC236}">
                <a16:creationId xmlns:a16="http://schemas.microsoft.com/office/drawing/2014/main" id="{D5BB120D-1047-01DB-FFE9-A6FF6283928A}"/>
              </a:ext>
            </a:extLst>
          </p:cNvPr>
          <p:cNvSpPr>
            <a:spLocks noGrp="1"/>
          </p:cNvSpPr>
          <p:nvPr>
            <p:ph type="subTitle" idx="1"/>
          </p:nvPr>
        </p:nvSpPr>
        <p:spPr/>
        <p:txBody>
          <a:bodyPr>
            <a:normAutofit lnSpcReduction="10000"/>
          </a:bodyPr>
          <a:lstStyle/>
          <a:p>
            <a:pPr algn="l"/>
            <a:r>
              <a:rPr lang="en-US" dirty="0"/>
              <a:t>Submitted by:</a:t>
            </a:r>
          </a:p>
          <a:p>
            <a:pPr algn="l"/>
            <a:r>
              <a:rPr lang="en-US" dirty="0"/>
              <a:t>Arjun singh Solanki</a:t>
            </a:r>
          </a:p>
          <a:p>
            <a:pPr algn="l"/>
            <a:r>
              <a:rPr lang="en-US" dirty="0"/>
              <a:t>Mail-id – </a:t>
            </a:r>
            <a:r>
              <a:rPr lang="en-US" dirty="0" err="1">
                <a:hlinkClick r:id="rId2"/>
              </a:rPr>
              <a:t>arjunsingh.eee11@gmail.com</a:t>
            </a:r>
            <a:endParaRPr lang="en-US" dirty="0"/>
          </a:p>
          <a:p>
            <a:pPr algn="l"/>
            <a:r>
              <a:rPr lang="en-US" dirty="0" err="1"/>
              <a:t>Github</a:t>
            </a:r>
            <a:r>
              <a:rPr lang="en-US" dirty="0"/>
              <a:t> – https://</a:t>
            </a:r>
            <a:r>
              <a:rPr lang="en-US" dirty="0" err="1"/>
              <a:t>github.com</a:t>
            </a:r>
            <a:r>
              <a:rPr lang="en-US" dirty="0"/>
              <a:t>/</a:t>
            </a:r>
            <a:r>
              <a:rPr lang="en-US" dirty="0" err="1"/>
              <a:t>Arjunssolanki</a:t>
            </a:r>
            <a:endParaRPr lang="en-US" dirty="0"/>
          </a:p>
        </p:txBody>
      </p:sp>
    </p:spTree>
    <p:extLst>
      <p:ext uri="{BB962C8B-B14F-4D97-AF65-F5344CB8AC3E}">
        <p14:creationId xmlns:p14="http://schemas.microsoft.com/office/powerpoint/2010/main" val="570809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9F36-A890-1FBB-5177-941FAD8F332D}"/>
              </a:ext>
            </a:extLst>
          </p:cNvPr>
          <p:cNvSpPr>
            <a:spLocks noGrp="1"/>
          </p:cNvSpPr>
          <p:nvPr>
            <p:ph type="title"/>
          </p:nvPr>
        </p:nvSpPr>
        <p:spPr>
          <a:xfrm>
            <a:off x="838200" y="171134"/>
            <a:ext cx="10515600" cy="809771"/>
          </a:xfrm>
        </p:spPr>
        <p:txBody>
          <a:bodyPr>
            <a:normAutofit/>
          </a:bodyPr>
          <a:lstStyle/>
          <a:p>
            <a:r>
              <a:rPr lang="en-US" b="1" dirty="0"/>
              <a:t>Step 5 - Text Extraction with Tesseract</a:t>
            </a:r>
            <a:endParaRPr lang="en-US" dirty="0"/>
          </a:p>
        </p:txBody>
      </p:sp>
      <p:pic>
        <p:nvPicPr>
          <p:cNvPr id="7" name="Content Placeholder 6" descr="A close-up of a document&#10;&#10;Description automatically generated">
            <a:extLst>
              <a:ext uri="{FF2B5EF4-FFF2-40B4-BE49-F238E27FC236}">
                <a16:creationId xmlns:a16="http://schemas.microsoft.com/office/drawing/2014/main" id="{A687C0EC-7B8B-B24E-9EDF-90EBF59EC2A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79677" y="980905"/>
            <a:ext cx="5803189" cy="2752528"/>
          </a:xfrm>
        </p:spPr>
      </p:pic>
      <p:pic>
        <p:nvPicPr>
          <p:cNvPr id="9" name="Content Placeholder 8" descr="A screenshot of a spreadsheet&#10;&#10;Description automatically generated">
            <a:extLst>
              <a:ext uri="{FF2B5EF4-FFF2-40B4-BE49-F238E27FC236}">
                <a16:creationId xmlns:a16="http://schemas.microsoft.com/office/drawing/2014/main" id="{3EFEA50D-C337-7B47-2C2D-4617F81530D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319071" y="5352974"/>
            <a:ext cx="4724400" cy="1333500"/>
          </a:xfrm>
        </p:spPr>
      </p:pic>
      <p:pic>
        <p:nvPicPr>
          <p:cNvPr id="11" name="Picture 10" descr="A logo of a company&#10;&#10;Description automatically generated">
            <a:extLst>
              <a:ext uri="{FF2B5EF4-FFF2-40B4-BE49-F238E27FC236}">
                <a16:creationId xmlns:a16="http://schemas.microsoft.com/office/drawing/2014/main" id="{F9572619-53F3-DCA8-2155-2F982ED854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3925" y="4201006"/>
            <a:ext cx="1362075" cy="714375"/>
          </a:xfrm>
          <a:prstGeom prst="rect">
            <a:avLst/>
          </a:prstGeom>
        </p:spPr>
      </p:pic>
      <p:cxnSp>
        <p:nvCxnSpPr>
          <p:cNvPr id="13" name="Straight Arrow Connector 12">
            <a:extLst>
              <a:ext uri="{FF2B5EF4-FFF2-40B4-BE49-F238E27FC236}">
                <a16:creationId xmlns:a16="http://schemas.microsoft.com/office/drawing/2014/main" id="{48DD3DE7-EEF4-9C82-F184-B5E9BF4B206A}"/>
              </a:ext>
            </a:extLst>
          </p:cNvPr>
          <p:cNvCxnSpPr/>
          <p:nvPr/>
        </p:nvCxnSpPr>
        <p:spPr>
          <a:xfrm>
            <a:off x="5414962" y="3793393"/>
            <a:ext cx="0" cy="328901"/>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C61F6CBC-68ED-9A5B-01EE-48CFB58D8DE6}"/>
              </a:ext>
            </a:extLst>
          </p:cNvPr>
          <p:cNvCxnSpPr/>
          <p:nvPr/>
        </p:nvCxnSpPr>
        <p:spPr>
          <a:xfrm>
            <a:off x="5420973" y="4930371"/>
            <a:ext cx="0" cy="328901"/>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4671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AE8BC15F-E427-55E2-EB80-88515709C17E}"/>
              </a:ext>
            </a:extLst>
          </p:cNvPr>
          <p:cNvSpPr>
            <a:spLocks noGrp="1" noChangeArrowheads="1"/>
          </p:cNvSpPr>
          <p:nvPr>
            <p:ph idx="1"/>
          </p:nvPr>
        </p:nvSpPr>
        <p:spPr bwMode="auto">
          <a:xfrm>
            <a:off x="279815" y="297373"/>
            <a:ext cx="11632369" cy="626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latin typeface="+mj-lt"/>
              </a:rPr>
              <a:t>Code Description</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b="1" dirty="0"/>
          </a:p>
          <a:p>
            <a:pPr marL="457200" lvl="1" indent="0" eaLnBrk="0" fontAlgn="base" hangingPunct="0">
              <a:lnSpc>
                <a:spcPct val="100000"/>
              </a:lnSpc>
              <a:spcBef>
                <a:spcPct val="0"/>
              </a:spcBef>
              <a:spcAft>
                <a:spcPct val="0"/>
              </a:spcAft>
              <a:buFontTx/>
              <a:buChar char="•"/>
            </a:pPr>
            <a:r>
              <a:rPr lang="en-US" sz="1600" b="1" dirty="0"/>
              <a:t>Navigate to the Directory </a:t>
            </a:r>
            <a:r>
              <a:rPr lang="en-US" sz="1600" dirty="0"/>
              <a:t>:cd path/to/your/prediction</a:t>
            </a:r>
          </a:p>
          <a:p>
            <a:pPr marL="457200" lvl="1" indent="0" eaLnBrk="0" fontAlgn="base" hangingPunct="0">
              <a:lnSpc>
                <a:spcPct val="100000"/>
              </a:lnSpc>
              <a:spcBef>
                <a:spcPct val="0"/>
              </a:spcBef>
              <a:spcAft>
                <a:spcPct val="0"/>
              </a:spcAft>
              <a:buFontTx/>
              <a:buChar char="•"/>
            </a:pPr>
            <a:r>
              <a:rPr lang="en-US" sz="1600" b="1" dirty="0"/>
              <a:t>Run the file : </a:t>
            </a:r>
            <a:r>
              <a:rPr lang="en-US" sz="1600" dirty="0"/>
              <a:t>python </a:t>
            </a:r>
            <a:r>
              <a:rPr lang="en-US" sz="1600" dirty="0" err="1"/>
              <a:t>main.py</a:t>
            </a:r>
            <a:r>
              <a:rPr lang="en-US" sz="1600" dirty="0"/>
              <a:t> , Enter the path of the JPG image file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cs typeface="Arial" panose="020B0604020202020204" pitchFamily="34" charset="0"/>
              </a:rPr>
              <a:t>The </a:t>
            </a:r>
            <a:r>
              <a:rPr kumimoji="0" lang="en-US" altLang="en-US" sz="1400" b="0" i="0" u="none" strike="noStrike" cap="none" normalizeH="0" baseline="0" dirty="0" err="1">
                <a:ln>
                  <a:noFill/>
                </a:ln>
                <a:solidFill>
                  <a:schemeClr val="tx1"/>
                </a:solidFill>
                <a:effectLst/>
                <a:cs typeface="Arial" panose="020B0604020202020204" pitchFamily="34" charset="0"/>
              </a:rPr>
              <a:t>main.py</a:t>
            </a:r>
            <a:r>
              <a:rPr kumimoji="0" lang="en-US" altLang="en-US" sz="1400" b="0" i="0" u="none" strike="noStrike" cap="none" normalizeH="0" baseline="0" dirty="0">
                <a:ln>
                  <a:noFill/>
                </a:ln>
                <a:solidFill>
                  <a:schemeClr val="tx1"/>
                </a:solidFill>
                <a:effectLst/>
                <a:cs typeface="Arial" panose="020B0604020202020204" pitchFamily="34" charset="0"/>
              </a:rPr>
              <a:t> script utilizes a YOLO model for object detection in images and applies Optical Character Recognition (OCR) to extract text from the detected regions. It processes the image, predicts bounding boxes, performs OCR on these crops, and saves the results to a CSV file while also creating an annotated image.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r>
              <a:rPr lang="en-US" sz="1800" b="1" dirty="0">
                <a:latin typeface="+mj-lt"/>
              </a:rPr>
              <a:t>Process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 Load YOLO Model</a:t>
            </a:r>
            <a:r>
              <a:rPr kumimoji="0" lang="en-US" altLang="en-US" sz="1400" b="0" i="0" u="none" strike="noStrike" cap="none" normalizeH="0" baseline="0" dirty="0">
                <a:ln>
                  <a:noFill/>
                </a:ln>
                <a:solidFill>
                  <a:schemeClr val="tx1"/>
                </a:solidFill>
                <a:effectLst/>
              </a:rPr>
              <a:t>: The YOLO model is loaded using OpenCV's </a:t>
            </a:r>
            <a:r>
              <a:rPr kumimoji="0" lang="en-US" altLang="en-US" sz="1400" b="0" i="0" u="none" strike="noStrike" cap="none" normalizeH="0" baseline="0" dirty="0" err="1">
                <a:ln>
                  <a:noFill/>
                </a:ln>
                <a:solidFill>
                  <a:schemeClr val="tx1"/>
                </a:solidFill>
                <a:effectLst/>
              </a:rPr>
              <a:t>DNN</a:t>
            </a:r>
            <a:r>
              <a:rPr kumimoji="0" lang="en-US" altLang="en-US" sz="1400" b="0" i="0" u="none" strike="noStrike" cap="none" normalizeH="0" baseline="0" dirty="0">
                <a:ln>
                  <a:noFill/>
                </a:ln>
                <a:solidFill>
                  <a:schemeClr val="tx1"/>
                </a:solidFill>
                <a:effectLst/>
              </a:rPr>
              <a:t> module, setting the backend and target to CPU for compatibility.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 Image Preparation</a:t>
            </a:r>
            <a:r>
              <a:rPr kumimoji="0" lang="en-US" altLang="en-US" sz="1400" b="0" i="0" u="none" strike="noStrike" cap="none" normalizeH="0" baseline="0" dirty="0">
                <a:ln>
                  <a:noFill/>
                </a:ln>
                <a:solidFill>
                  <a:schemeClr val="tx1"/>
                </a:solidFill>
                <a:effectLst/>
              </a:rPr>
              <a:t>: The input image is resized to create a square image suitable for YOLO, and a blob is created for prediction.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 Make Predictions</a:t>
            </a:r>
            <a:r>
              <a:rPr kumimoji="0" lang="en-US" altLang="en-US" sz="1400" b="0" i="0" u="none" strike="noStrike" cap="none" normalizeH="0" baseline="0" dirty="0">
                <a:ln>
                  <a:noFill/>
                </a:ln>
                <a:solidFill>
                  <a:schemeClr val="tx1"/>
                </a:solidFill>
                <a:effectLst/>
              </a:rPr>
              <a:t>: The YOLO model predicts objects in the image, returning detection scores, class IDs, and bounding box coordinates.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 Filter Predictions</a:t>
            </a:r>
            <a:r>
              <a:rPr kumimoji="0" lang="en-US" altLang="en-US" sz="1400" b="0" i="0" u="none" strike="noStrike" cap="none" normalizeH="0" baseline="0" dirty="0">
                <a:ln>
                  <a:noFill/>
                </a:ln>
                <a:solidFill>
                  <a:schemeClr val="tx1"/>
                </a:solidFill>
                <a:effectLst/>
              </a:rPr>
              <a:t>: Detected objects are filtered based on confidence scores, and Non-Maximum Suppression (NMS) is applied to eliminate overlapping boxes.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 Perform OCR</a:t>
            </a:r>
            <a:r>
              <a:rPr kumimoji="0" lang="en-US" altLang="en-US" sz="1400" b="0" i="0" u="none" strike="noStrike" cap="none" normalizeH="0" baseline="0" dirty="0">
                <a:ln>
                  <a:noFill/>
                </a:ln>
                <a:solidFill>
                  <a:schemeClr val="tx1"/>
                </a:solidFill>
                <a:effectLst/>
              </a:rPr>
              <a:t>: Optical Character Recognition is applied to each detected object’s bounding box to extract relevant text, organized into a structured format.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Save Results to CSV</a:t>
            </a:r>
            <a:r>
              <a:rPr kumimoji="0" lang="en-US" altLang="en-US" sz="1400" b="0" i="0" u="none" strike="noStrike" cap="none" normalizeH="0" baseline="0" dirty="0">
                <a:ln>
                  <a:noFill/>
                </a:ln>
                <a:solidFill>
                  <a:schemeClr val="tx1"/>
                </a:solidFill>
                <a:effectLst/>
              </a:rPr>
              <a:t>: The extracted text data is saved to a CSV file, with columns organized based on the detected fields.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 Draw Bounding Boxes</a:t>
            </a:r>
            <a:r>
              <a:rPr kumimoji="0" lang="en-US" altLang="en-US" sz="1400" b="0" i="0" u="none" strike="noStrike" cap="none" normalizeH="0" baseline="0" dirty="0">
                <a:ln>
                  <a:noFill/>
                </a:ln>
                <a:solidFill>
                  <a:schemeClr val="tx1"/>
                </a:solidFill>
                <a:effectLst/>
              </a:rPr>
              <a:t>: Bounding boxes are drawn around detected objects in the original image, which is then saved as an annotated </a:t>
            </a:r>
            <a:r>
              <a:rPr kumimoji="0" lang="en-US" altLang="en-US" sz="1400" b="0" i="0" u="none" strike="noStrike" cap="none" normalizeH="0" baseline="0" dirty="0">
                <a:ln>
                  <a:noFill/>
                </a:ln>
                <a:solidFill>
                  <a:schemeClr val="tx1"/>
                </a:solidFill>
                <a:effectLst/>
                <a:latin typeface="Arial" panose="020B0604020202020204" pitchFamily="34" charset="0"/>
              </a:rPr>
              <a:t>image. </a:t>
            </a:r>
          </a:p>
          <a:p>
            <a:pPr marL="0" indent="0" eaLnBrk="0" fontAlgn="base" hangingPunct="0">
              <a:lnSpc>
                <a:spcPct val="100000"/>
              </a:lnSpc>
              <a:spcBef>
                <a:spcPct val="0"/>
              </a:spcBef>
              <a:spcAft>
                <a:spcPct val="0"/>
              </a:spcAft>
              <a:buNone/>
            </a:pPr>
            <a:endParaRPr lang="en-US" sz="1800" b="1" dirty="0"/>
          </a:p>
          <a:p>
            <a:pPr marL="0" indent="0" eaLnBrk="0" fontAlgn="base" hangingPunct="0">
              <a:lnSpc>
                <a:spcPct val="100000"/>
              </a:lnSpc>
              <a:spcBef>
                <a:spcPct val="0"/>
              </a:spcBef>
              <a:spcAft>
                <a:spcPct val="0"/>
              </a:spcAft>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07403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8237-D906-5F41-1E4A-9C9459F6E20F}"/>
              </a:ext>
            </a:extLst>
          </p:cNvPr>
          <p:cNvSpPr>
            <a:spLocks noGrp="1"/>
          </p:cNvSpPr>
          <p:nvPr>
            <p:ph type="title"/>
          </p:nvPr>
        </p:nvSpPr>
        <p:spPr/>
        <p:txBody>
          <a:bodyPr/>
          <a:lstStyle/>
          <a:p>
            <a:r>
              <a:rPr lang="en-US" b="1" dirty="0"/>
              <a:t>Terminal Output</a:t>
            </a:r>
          </a:p>
        </p:txBody>
      </p:sp>
      <p:pic>
        <p:nvPicPr>
          <p:cNvPr id="5" name="Content Placeholder 4" descr="A screen shot of a computer program&#10;&#10;Description automatically generated">
            <a:extLst>
              <a:ext uri="{FF2B5EF4-FFF2-40B4-BE49-F238E27FC236}">
                <a16:creationId xmlns:a16="http://schemas.microsoft.com/office/drawing/2014/main" id="{A105D60A-F715-05F7-3D70-96DB90E786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3770" y="1962455"/>
            <a:ext cx="9129010" cy="3598896"/>
          </a:xfrm>
        </p:spPr>
      </p:pic>
    </p:spTree>
    <p:extLst>
      <p:ext uri="{BB962C8B-B14F-4D97-AF65-F5344CB8AC3E}">
        <p14:creationId xmlns:p14="http://schemas.microsoft.com/office/powerpoint/2010/main" val="3603503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AEC1-A616-FFC8-DC92-C7E8ACE72E80}"/>
              </a:ext>
            </a:extLst>
          </p:cNvPr>
          <p:cNvSpPr>
            <a:spLocks noGrp="1"/>
          </p:cNvSpPr>
          <p:nvPr>
            <p:ph type="title"/>
          </p:nvPr>
        </p:nvSpPr>
        <p:spPr>
          <a:xfrm>
            <a:off x="838200" y="0"/>
            <a:ext cx="10515600" cy="1325563"/>
          </a:xfrm>
        </p:spPr>
        <p:txBody>
          <a:bodyPr/>
          <a:lstStyle/>
          <a:p>
            <a:r>
              <a:rPr lang="en-US" b="1" dirty="0"/>
              <a:t>Step 6 - Deployment with </a:t>
            </a:r>
            <a:r>
              <a:rPr lang="en-US" b="1" dirty="0" err="1"/>
              <a:t>Streamlit</a:t>
            </a: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CB40557E-165A-FF81-6FFD-2AD78946CD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7384" y="1214203"/>
            <a:ext cx="4691921" cy="5291527"/>
          </a:xfrm>
        </p:spPr>
      </p:pic>
    </p:spTree>
    <p:extLst>
      <p:ext uri="{BB962C8B-B14F-4D97-AF65-F5344CB8AC3E}">
        <p14:creationId xmlns:p14="http://schemas.microsoft.com/office/powerpoint/2010/main" val="3115035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C893AC-1AD1-9B2D-E266-E5804EF475DE}"/>
              </a:ext>
            </a:extLst>
          </p:cNvPr>
          <p:cNvSpPr txBox="1"/>
          <p:nvPr/>
        </p:nvSpPr>
        <p:spPr>
          <a:xfrm>
            <a:off x="539646" y="494675"/>
            <a:ext cx="11212643" cy="5632311"/>
          </a:xfrm>
          <a:prstGeom prst="rect">
            <a:avLst/>
          </a:prstGeom>
          <a:noFill/>
        </p:spPr>
        <p:txBody>
          <a:bodyPr wrap="square" rtlCol="0">
            <a:spAutoFit/>
          </a:bodyPr>
          <a:lstStyle/>
          <a:p>
            <a:pPr eaLnBrk="0" fontAlgn="base" hangingPunct="0">
              <a:spcBef>
                <a:spcPct val="0"/>
              </a:spcBef>
              <a:spcAft>
                <a:spcPct val="0"/>
              </a:spcAft>
            </a:pPr>
            <a:r>
              <a:rPr lang="en-US" sz="2000" b="1" dirty="0">
                <a:latin typeface="+mj-lt"/>
              </a:rPr>
              <a:t>Code Description</a:t>
            </a:r>
          </a:p>
          <a:p>
            <a:pPr marL="0" marR="0" lvl="0" indent="0" algn="l" defTabSz="914400" rtl="0" eaLnBrk="0" fontAlgn="base" latinLnBrk="0" hangingPunct="0">
              <a:lnSpc>
                <a:spcPct val="100000"/>
              </a:lnSpc>
              <a:spcBef>
                <a:spcPct val="0"/>
              </a:spcBef>
              <a:spcAft>
                <a:spcPct val="0"/>
              </a:spcAft>
              <a:buClrTx/>
              <a:buSzTx/>
              <a:tabLst/>
            </a:pPr>
            <a:endParaRPr lang="en-US" b="1" dirty="0"/>
          </a:p>
          <a:p>
            <a:pPr lvl="1" eaLnBrk="0" fontAlgn="base" hangingPunct="0">
              <a:spcBef>
                <a:spcPct val="0"/>
              </a:spcBef>
              <a:spcAft>
                <a:spcPct val="0"/>
              </a:spcAft>
              <a:buFontTx/>
              <a:buChar char="•"/>
            </a:pPr>
            <a:r>
              <a:rPr lang="en-US" b="1" dirty="0"/>
              <a:t>Navigate to the Directory </a:t>
            </a:r>
            <a:r>
              <a:rPr lang="en-US" dirty="0"/>
              <a:t>:cd path/to/your/prediction</a:t>
            </a:r>
          </a:p>
          <a:p>
            <a:pPr lvl="1" eaLnBrk="0" fontAlgn="base" hangingPunct="0">
              <a:spcBef>
                <a:spcPct val="0"/>
              </a:spcBef>
              <a:spcAft>
                <a:spcPct val="0"/>
              </a:spcAft>
              <a:buFontTx/>
              <a:buChar char="•"/>
            </a:pPr>
            <a:r>
              <a:rPr lang="en-US" b="1" dirty="0"/>
              <a:t>Run the </a:t>
            </a:r>
            <a:r>
              <a:rPr lang="en-US" b="1" dirty="0" err="1"/>
              <a:t>Streamlit</a:t>
            </a:r>
            <a:r>
              <a:rPr lang="en-US" b="1" dirty="0"/>
              <a:t> App : </a:t>
            </a:r>
            <a:r>
              <a:rPr lang="en-US" dirty="0" err="1"/>
              <a:t>streamlit</a:t>
            </a:r>
            <a:r>
              <a:rPr lang="en-US" dirty="0"/>
              <a:t> run </a:t>
            </a:r>
            <a:r>
              <a:rPr lang="en-US" dirty="0" err="1"/>
              <a:t>app.py</a:t>
            </a:r>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The app performs object detection and Optical Character Recognition (OCR) on uploaded JPG images of medical reports to extract relevant information.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Interface</a:t>
            </a:r>
            <a:r>
              <a:rPr kumimoji="0" lang="en-US" altLang="en-US" sz="1800" b="0" i="0" u="none" strike="noStrike" cap="none" normalizeH="0" baseline="0" dirty="0">
                <a:ln>
                  <a:noFill/>
                </a:ln>
                <a:solidFill>
                  <a:schemeClr val="tx1"/>
                </a:solidFill>
                <a:effectLst/>
                <a:latin typeface="Arial" panose="020B0604020202020204" pitchFamily="34" charset="0"/>
              </a:rPr>
              <a:t>: It features an intuitive interface where users can upload one or multiple JPG images for processing.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Integration</a:t>
            </a:r>
            <a:r>
              <a:rPr kumimoji="0" lang="en-US" altLang="en-US" sz="1800" b="0" i="0" u="none" strike="noStrike" cap="none" normalizeH="0" baseline="0" dirty="0">
                <a:ln>
                  <a:noFill/>
                </a:ln>
                <a:solidFill>
                  <a:schemeClr val="tx1"/>
                </a:solidFill>
                <a:effectLst/>
                <a:latin typeface="Arial" panose="020B0604020202020204" pitchFamily="34" charset="0"/>
              </a:rPr>
              <a:t>: The app integrates a YOLO (You Only Look Once) model for object detection, allowing for accurate identification of specific fields within the medical reports.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Extraction</a:t>
            </a:r>
            <a:r>
              <a:rPr kumimoji="0" lang="en-US" altLang="en-US" sz="1800" b="0" i="0" u="none" strike="noStrike" cap="none" normalizeH="0" baseline="0" dirty="0">
                <a:ln>
                  <a:noFill/>
                </a:ln>
                <a:solidFill>
                  <a:schemeClr val="tx1"/>
                </a:solidFill>
                <a:effectLst/>
                <a:latin typeface="Arial" panose="020B0604020202020204" pitchFamily="34" charset="0"/>
              </a:rPr>
              <a:t>: Using Tesseract OCR, the app extracts text from detected regions, organizing it into structured data such as "Test Name," "Value," "Units," and "Reference Range.“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Output Options</a:t>
            </a:r>
            <a:r>
              <a:rPr kumimoji="0" lang="en-US" altLang="en-US" sz="1800" b="0" i="0" u="none" strike="noStrike" cap="none" normalizeH="0" baseline="0" dirty="0">
                <a:ln>
                  <a:noFill/>
                </a:ln>
                <a:solidFill>
                  <a:schemeClr val="tx1"/>
                </a:solidFill>
                <a:effectLst/>
                <a:latin typeface="Arial" panose="020B0604020202020204" pitchFamily="34" charset="0"/>
              </a:rPr>
              <a:t>: Users can view the extracted data in a table format and download the results as a CSV file, along with a visual display of the images annotated with bounding boxes around detected regions.</a:t>
            </a:r>
          </a:p>
        </p:txBody>
      </p:sp>
    </p:spTree>
    <p:extLst>
      <p:ext uri="{BB962C8B-B14F-4D97-AF65-F5344CB8AC3E}">
        <p14:creationId xmlns:p14="http://schemas.microsoft.com/office/powerpoint/2010/main" val="3491749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59DEA-D198-8CF5-0C4E-41C140907D1D}"/>
              </a:ext>
            </a:extLst>
          </p:cNvPr>
          <p:cNvSpPr>
            <a:spLocks noGrp="1"/>
          </p:cNvSpPr>
          <p:nvPr>
            <p:ph type="title"/>
          </p:nvPr>
        </p:nvSpPr>
        <p:spPr/>
        <p:txBody>
          <a:bodyPr/>
          <a:lstStyle/>
          <a:p>
            <a:pPr algn="ctr"/>
            <a:r>
              <a:rPr lang="en-US" b="1" dirty="0"/>
              <a:t>Conclusion</a:t>
            </a:r>
          </a:p>
        </p:txBody>
      </p:sp>
      <p:sp>
        <p:nvSpPr>
          <p:cNvPr id="3" name="Content Placeholder 2">
            <a:extLst>
              <a:ext uri="{FF2B5EF4-FFF2-40B4-BE49-F238E27FC236}">
                <a16:creationId xmlns:a16="http://schemas.microsoft.com/office/drawing/2014/main" id="{8DF77160-FFA0-78A4-087A-010B32491C29}"/>
              </a:ext>
            </a:extLst>
          </p:cNvPr>
          <p:cNvSpPr>
            <a:spLocks noGrp="1"/>
          </p:cNvSpPr>
          <p:nvPr>
            <p:ph idx="1"/>
          </p:nvPr>
        </p:nvSpPr>
        <p:spPr>
          <a:xfrm>
            <a:off x="838200" y="1825625"/>
            <a:ext cx="10515600" cy="2266690"/>
          </a:xfrm>
        </p:spPr>
        <p:txBody>
          <a:bodyPr>
            <a:normAutofit/>
          </a:bodyPr>
          <a:lstStyle/>
          <a:p>
            <a:pPr marL="0" indent="0" algn="ctr">
              <a:buNone/>
            </a:pPr>
            <a:r>
              <a:rPr lang="en-US" sz="1800" dirty="0"/>
              <a:t>This project developed an object detection and OCR application for extracting key information from medical reports. Utilizing the YOLO model and Tesseract, the application accurately identifies test names, values, units, and reference ranges from JPG images. The </a:t>
            </a:r>
            <a:r>
              <a:rPr lang="en-US" sz="1800" dirty="0" err="1"/>
              <a:t>Streamlit</a:t>
            </a:r>
            <a:r>
              <a:rPr lang="en-US" sz="1800" dirty="0"/>
              <a:t> interface allows users to easily upload images, view annotated results, and download structured data in CSV format. This tool enhances efficiency and accuracy in managing medical records, paving the way for further improvements, such as supporting additional formats and enhancing data validation.</a:t>
            </a:r>
          </a:p>
        </p:txBody>
      </p:sp>
    </p:spTree>
    <p:extLst>
      <p:ext uri="{BB962C8B-B14F-4D97-AF65-F5344CB8AC3E}">
        <p14:creationId xmlns:p14="http://schemas.microsoft.com/office/powerpoint/2010/main" val="357266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E2C4-0250-286B-1E9E-9E73A9A7F59B}"/>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FF7DCCC3-6791-8A60-796C-053B230249B5}"/>
              </a:ext>
            </a:extLst>
          </p:cNvPr>
          <p:cNvSpPr>
            <a:spLocks noGrp="1"/>
          </p:cNvSpPr>
          <p:nvPr>
            <p:ph idx="1"/>
          </p:nvPr>
        </p:nvSpPr>
        <p:spPr/>
        <p:txBody>
          <a:bodyPr>
            <a:normAutofit/>
          </a:bodyPr>
          <a:lstStyle/>
          <a:p>
            <a:r>
              <a:rPr lang="en-US" sz="2400" dirty="0"/>
              <a:t>In this project custom OCR system combines </a:t>
            </a:r>
            <a:r>
              <a:rPr lang="en-US" sz="2400" dirty="0" err="1"/>
              <a:t>YOLO_V5</a:t>
            </a:r>
            <a:r>
              <a:rPr lang="en-US" sz="2400" dirty="0"/>
              <a:t> and Tesseract to efficiently extract and digitize data from lab reports. </a:t>
            </a:r>
          </a:p>
          <a:p>
            <a:r>
              <a:rPr lang="en-US" sz="2400" dirty="0" err="1"/>
              <a:t>YOLO_V5</a:t>
            </a:r>
            <a:r>
              <a:rPr lang="en-US" sz="2400" dirty="0"/>
              <a:t>, trained on a personalized dataset, detects key elements like test names, values, units, and reference ranges by identifying bounding boxes. </a:t>
            </a:r>
          </a:p>
          <a:p>
            <a:r>
              <a:rPr lang="en-US" sz="2400" dirty="0"/>
              <a:t>These regions are then passed to Tesseract for text extraction, converting the unstructured content into editable digital files. </a:t>
            </a:r>
          </a:p>
          <a:p>
            <a:r>
              <a:rPr lang="en-US" sz="2400" dirty="0"/>
              <a:t>This solution improves accuracy and efficiency in handling medical data, streamlining lab report management.</a:t>
            </a:r>
          </a:p>
        </p:txBody>
      </p:sp>
    </p:spTree>
    <p:extLst>
      <p:ext uri="{BB962C8B-B14F-4D97-AF65-F5344CB8AC3E}">
        <p14:creationId xmlns:p14="http://schemas.microsoft.com/office/powerpoint/2010/main" val="3246089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7CC3-8238-EA0B-DD9D-5E027588D34D}"/>
              </a:ext>
            </a:extLst>
          </p:cNvPr>
          <p:cNvSpPr>
            <a:spLocks noGrp="1"/>
          </p:cNvSpPr>
          <p:nvPr>
            <p:ph type="title"/>
          </p:nvPr>
        </p:nvSpPr>
        <p:spPr>
          <a:xfrm>
            <a:off x="838200" y="681037"/>
            <a:ext cx="10515600" cy="909039"/>
          </a:xfrm>
        </p:spPr>
        <p:txBody>
          <a:bodyPr>
            <a:normAutofit/>
          </a:bodyPr>
          <a:lstStyle/>
          <a:p>
            <a:r>
              <a:rPr lang="en-US" b="1" dirty="0"/>
              <a:t>Workflow Overview</a:t>
            </a:r>
            <a:endParaRPr lang="en-US" dirty="0"/>
          </a:p>
        </p:txBody>
      </p:sp>
      <p:sp>
        <p:nvSpPr>
          <p:cNvPr id="3" name="Content Placeholder 2">
            <a:extLst>
              <a:ext uri="{FF2B5EF4-FFF2-40B4-BE49-F238E27FC236}">
                <a16:creationId xmlns:a16="http://schemas.microsoft.com/office/drawing/2014/main" id="{645B4973-677C-E361-2497-8D2426983492}"/>
              </a:ext>
            </a:extLst>
          </p:cNvPr>
          <p:cNvSpPr>
            <a:spLocks noGrp="1"/>
          </p:cNvSpPr>
          <p:nvPr>
            <p:ph idx="1"/>
          </p:nvPr>
        </p:nvSpPr>
        <p:spPr>
          <a:xfrm>
            <a:off x="838200" y="1825625"/>
            <a:ext cx="11049000" cy="4351338"/>
          </a:xfrm>
        </p:spPr>
        <p:txBody>
          <a:bodyPr/>
          <a:lstStyle/>
          <a:p>
            <a:pPr>
              <a:buFont typeface="Arial" panose="020B0604020202020204" pitchFamily="34" charset="0"/>
              <a:buChar char="•"/>
            </a:pPr>
            <a:endParaRPr lang="en-US" sz="2400" b="1" dirty="0"/>
          </a:p>
          <a:p>
            <a:pPr>
              <a:buFont typeface="Arial" panose="020B0604020202020204" pitchFamily="34" charset="0"/>
              <a:buChar char="•"/>
            </a:pPr>
            <a:r>
              <a:rPr lang="en-US" sz="2400" b="1" dirty="0"/>
              <a:t>Step 1:</a:t>
            </a:r>
            <a:r>
              <a:rPr lang="en-US" sz="2400" dirty="0"/>
              <a:t> Label images using </a:t>
            </a:r>
            <a:r>
              <a:rPr lang="en-US" sz="2400" dirty="0" err="1"/>
              <a:t>LabelImg</a:t>
            </a:r>
            <a:r>
              <a:rPr lang="en-US" sz="2400" dirty="0"/>
              <a:t> (Test Name, Value, Units, Reference Range).</a:t>
            </a:r>
          </a:p>
          <a:p>
            <a:pPr>
              <a:buFont typeface="Arial" panose="020B0604020202020204" pitchFamily="34" charset="0"/>
              <a:buChar char="•"/>
            </a:pPr>
            <a:r>
              <a:rPr lang="en-US" sz="2400" b="1" dirty="0"/>
              <a:t>Step 2:</a:t>
            </a:r>
            <a:r>
              <a:rPr lang="en-US" sz="2400" dirty="0"/>
              <a:t> Split the dataset into training and testing sets.</a:t>
            </a:r>
          </a:p>
          <a:p>
            <a:pPr>
              <a:buFont typeface="Arial" panose="020B0604020202020204" pitchFamily="34" charset="0"/>
              <a:buChar char="•"/>
            </a:pPr>
            <a:r>
              <a:rPr lang="en-US" sz="2400" b="1" dirty="0"/>
              <a:t>Step 3:</a:t>
            </a:r>
            <a:r>
              <a:rPr lang="en-US" sz="2400" dirty="0"/>
              <a:t> Train </a:t>
            </a:r>
            <a:r>
              <a:rPr lang="en-US" sz="2400" dirty="0" err="1"/>
              <a:t>YOLO_V5</a:t>
            </a:r>
            <a:r>
              <a:rPr lang="en-US" sz="2400" dirty="0"/>
              <a:t> model in Google </a:t>
            </a:r>
            <a:r>
              <a:rPr lang="en-US" sz="2400" dirty="0" err="1"/>
              <a:t>Colab</a:t>
            </a:r>
            <a:r>
              <a:rPr lang="en-US" sz="2400" dirty="0"/>
              <a:t> for object detection.</a:t>
            </a:r>
          </a:p>
          <a:p>
            <a:pPr>
              <a:buFont typeface="Arial" panose="020B0604020202020204" pitchFamily="34" charset="0"/>
              <a:buChar char="•"/>
            </a:pPr>
            <a:r>
              <a:rPr lang="en-US" sz="2400" b="1" dirty="0"/>
              <a:t>Step 4:</a:t>
            </a:r>
            <a:r>
              <a:rPr lang="en-US" sz="2400" dirty="0"/>
              <a:t> Use </a:t>
            </a:r>
            <a:r>
              <a:rPr lang="en-US" sz="2400" dirty="0" err="1"/>
              <a:t>YOLO_V5</a:t>
            </a:r>
            <a:r>
              <a:rPr lang="en-US" sz="2400" dirty="0"/>
              <a:t> to detect key regions in lab reports.</a:t>
            </a:r>
          </a:p>
          <a:p>
            <a:pPr>
              <a:buFont typeface="Arial" panose="020B0604020202020204" pitchFamily="34" charset="0"/>
              <a:buChar char="•"/>
            </a:pPr>
            <a:r>
              <a:rPr lang="en-US" sz="2400" b="1" dirty="0"/>
              <a:t>Step 5:</a:t>
            </a:r>
            <a:r>
              <a:rPr lang="en-US" sz="2400" dirty="0"/>
              <a:t> Extract text using Tesseract OCR.</a:t>
            </a:r>
          </a:p>
          <a:p>
            <a:pPr>
              <a:buFont typeface="Arial" panose="020B0604020202020204" pitchFamily="34" charset="0"/>
              <a:buChar char="•"/>
            </a:pPr>
            <a:r>
              <a:rPr lang="en-US" sz="2400" b="1" dirty="0"/>
              <a:t>Step 6:</a:t>
            </a:r>
            <a:r>
              <a:rPr lang="en-US" sz="2400" dirty="0"/>
              <a:t> Build a </a:t>
            </a:r>
            <a:r>
              <a:rPr lang="en-US" sz="2400" dirty="0" err="1"/>
              <a:t>Streamlit</a:t>
            </a:r>
            <a:r>
              <a:rPr lang="en-US" sz="2400" dirty="0"/>
              <a:t> app for user interaction and testing.</a:t>
            </a:r>
          </a:p>
          <a:p>
            <a:endParaRPr lang="en-US" dirty="0"/>
          </a:p>
        </p:txBody>
      </p:sp>
    </p:spTree>
    <p:extLst>
      <p:ext uri="{BB962C8B-B14F-4D97-AF65-F5344CB8AC3E}">
        <p14:creationId xmlns:p14="http://schemas.microsoft.com/office/powerpoint/2010/main" val="3429085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492473-EF9F-5796-6FA6-0EB5D039EFD2}"/>
              </a:ext>
            </a:extLst>
          </p:cNvPr>
          <p:cNvSpPr>
            <a:spLocks noGrp="1"/>
          </p:cNvSpPr>
          <p:nvPr>
            <p:ph idx="1"/>
          </p:nvPr>
        </p:nvSpPr>
        <p:spPr>
          <a:xfrm>
            <a:off x="838200" y="2263515"/>
            <a:ext cx="10515600" cy="3913448"/>
          </a:xfrm>
        </p:spPr>
        <p:txBody>
          <a:bodyPr/>
          <a:lstStyle/>
          <a:p>
            <a:endParaRPr lang="en-US" b="1" dirty="0"/>
          </a:p>
          <a:p>
            <a:r>
              <a:rPr lang="en-US" sz="2400" b="1" dirty="0"/>
              <a:t>Tool Used:</a:t>
            </a:r>
            <a:r>
              <a:rPr lang="en-US" sz="2400" dirty="0"/>
              <a:t> </a:t>
            </a:r>
            <a:r>
              <a:rPr lang="en-US" sz="2400" dirty="0" err="1"/>
              <a:t>LabelImg</a:t>
            </a:r>
            <a:endParaRPr lang="en-US" sz="2400" dirty="0"/>
          </a:p>
          <a:p>
            <a:r>
              <a:rPr lang="en-US" sz="2400" dirty="0"/>
              <a:t>Lab report images in the </a:t>
            </a:r>
            <a:r>
              <a:rPr lang="en-US" sz="2400" b="1" dirty="0" err="1"/>
              <a:t>data_images</a:t>
            </a:r>
            <a:r>
              <a:rPr lang="en-US" sz="2400" dirty="0"/>
              <a:t> folder were labeled using </a:t>
            </a:r>
            <a:r>
              <a:rPr lang="en-US" sz="2400" b="1" dirty="0" err="1"/>
              <a:t>LabelImg</a:t>
            </a:r>
            <a:r>
              <a:rPr lang="en-US" sz="2400" dirty="0"/>
              <a:t>, marking key elements like </a:t>
            </a:r>
            <a:r>
              <a:rPr lang="en-US" sz="2400" b="1" dirty="0"/>
              <a:t>Test Name, Value, Units, and Reference Range</a:t>
            </a:r>
            <a:r>
              <a:rPr lang="en-US" sz="2400" dirty="0"/>
              <a:t> with bounding boxes for </a:t>
            </a:r>
            <a:r>
              <a:rPr lang="en-US" sz="2400" dirty="0" err="1"/>
              <a:t>YOLO_V5</a:t>
            </a:r>
            <a:r>
              <a:rPr lang="en-US" sz="2400" dirty="0"/>
              <a:t> model training.</a:t>
            </a:r>
          </a:p>
          <a:p>
            <a:endParaRPr lang="en-US" dirty="0"/>
          </a:p>
        </p:txBody>
      </p:sp>
      <p:sp>
        <p:nvSpPr>
          <p:cNvPr id="8" name="Title 1">
            <a:extLst>
              <a:ext uri="{FF2B5EF4-FFF2-40B4-BE49-F238E27FC236}">
                <a16:creationId xmlns:a16="http://schemas.microsoft.com/office/drawing/2014/main" id="{AA4632D1-24D9-D887-0960-9666F85F6240}"/>
              </a:ext>
            </a:extLst>
          </p:cNvPr>
          <p:cNvSpPr>
            <a:spLocks noGrp="1"/>
          </p:cNvSpPr>
          <p:nvPr>
            <p:ph type="title"/>
          </p:nvPr>
        </p:nvSpPr>
        <p:spPr>
          <a:xfrm>
            <a:off x="838200" y="681037"/>
            <a:ext cx="10515600" cy="909039"/>
          </a:xfrm>
        </p:spPr>
        <p:txBody>
          <a:bodyPr>
            <a:normAutofit/>
          </a:bodyPr>
          <a:lstStyle/>
          <a:p>
            <a:r>
              <a:rPr lang="en-US" b="1" dirty="0"/>
              <a:t>Step 1 - Labeling Images</a:t>
            </a:r>
          </a:p>
        </p:txBody>
      </p:sp>
    </p:spTree>
    <p:extLst>
      <p:ext uri="{BB962C8B-B14F-4D97-AF65-F5344CB8AC3E}">
        <p14:creationId xmlns:p14="http://schemas.microsoft.com/office/powerpoint/2010/main" val="2567067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0758A-22EC-375D-7E1E-0E1C0F5E3530}"/>
              </a:ext>
            </a:extLst>
          </p:cNvPr>
          <p:cNvSpPr>
            <a:spLocks noGrp="1"/>
          </p:cNvSpPr>
          <p:nvPr>
            <p:ph idx="1"/>
          </p:nvPr>
        </p:nvSpPr>
        <p:spPr>
          <a:xfrm>
            <a:off x="644577" y="1768839"/>
            <a:ext cx="11392524" cy="4408124"/>
          </a:xfrm>
        </p:spPr>
        <p:txBody>
          <a:bodyPr>
            <a:normAutofit fontScale="85000" lnSpcReduction="10000"/>
          </a:bodyPr>
          <a:lstStyle/>
          <a:p>
            <a:endParaRPr lang="en-US" sz="2000" b="1" dirty="0"/>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Import necessary libraries for file handling, XML parsing, and data processing.</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000" dirty="0"/>
              <a:t> </a:t>
            </a:r>
            <a:r>
              <a:rPr kumimoji="0" lang="en-US" altLang="en-US" sz="2000" b="0" i="0" u="none" strike="noStrike" cap="none" normalizeH="0" baseline="0" dirty="0">
                <a:ln>
                  <a:noFill/>
                </a:ln>
                <a:solidFill>
                  <a:schemeClr val="tx1"/>
                </a:solidFill>
                <a:effectLst/>
              </a:rPr>
              <a:t>Extract paths of XML files from the </a:t>
            </a:r>
            <a:r>
              <a:rPr kumimoji="0" lang="en-US" altLang="en-US" sz="2000" b="1" i="0" u="none" strike="noStrike" cap="none" normalizeH="0" baseline="0" dirty="0" err="1">
                <a:ln>
                  <a:noFill/>
                </a:ln>
                <a:solidFill>
                  <a:schemeClr val="tx1"/>
                </a:solidFill>
                <a:effectLst/>
              </a:rPr>
              <a:t>data_images</a:t>
            </a:r>
            <a:r>
              <a:rPr kumimoji="0" lang="en-US" altLang="en-US" sz="2000" b="0" i="0" u="none" strike="noStrike" cap="none" normalizeH="0" baseline="0" dirty="0">
                <a:ln>
                  <a:noFill/>
                </a:ln>
                <a:solidFill>
                  <a:schemeClr val="tx1"/>
                </a:solidFill>
                <a:effectLst/>
              </a:rPr>
              <a:t> folder.</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000" b="1" dirty="0"/>
              <a:t> </a:t>
            </a:r>
            <a:r>
              <a:rPr kumimoji="0" lang="en-US" altLang="en-US" sz="2000" b="0" i="0" u="none" strike="noStrike" cap="none" normalizeH="0" baseline="0" dirty="0">
                <a:ln>
                  <a:noFill/>
                </a:ln>
                <a:solidFill>
                  <a:schemeClr val="tx1"/>
                </a:solidFill>
                <a:effectLst/>
              </a:rPr>
              <a:t>Define a function to parse XML files, extracting filenames, image dimensions, and bounding box coordinates.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Process and combine the extracted data into a structured pandas </a:t>
            </a:r>
            <a:r>
              <a:rPr kumimoji="0" lang="en-US" altLang="en-US" sz="2000" b="0" i="0" u="none" strike="noStrike" cap="none" normalizeH="0" baseline="0" dirty="0" err="1">
                <a:ln>
                  <a:noFill/>
                </a:ln>
                <a:solidFill>
                  <a:schemeClr val="tx1"/>
                </a:solidFill>
                <a:effectLst/>
              </a:rPr>
              <a:t>DataFrame</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Compute normalized coordinates for the center, width, and height of the bounding boxes.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Split the dataset into 80% training and 20% testing based on unique filenames.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Encode the labels for detected objects (Test Name, Value, Units, Reference Range).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Create directories for training and testing images.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Move images to train/test folders and save corresponding label files in .txt format.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Note:</a:t>
            </a:r>
            <a:r>
              <a:rPr kumimoji="0" lang="en-US" altLang="en-US" sz="2000" b="0" i="0" u="none" strike="noStrike" cap="none" normalizeH="0" baseline="0" dirty="0">
                <a:ln>
                  <a:noFill/>
                </a:ln>
                <a:solidFill>
                  <a:schemeClr val="tx1"/>
                </a:solidFill>
                <a:effectLst/>
              </a:rPr>
              <a:t> This process was implemented in the </a:t>
            </a:r>
            <a:r>
              <a:rPr kumimoji="0" lang="en-US" altLang="en-US" sz="2000" b="1" i="0" u="none" strike="noStrike" cap="none" normalizeH="0" baseline="0" dirty="0" err="1">
                <a:ln>
                  <a:noFill/>
                </a:ln>
                <a:solidFill>
                  <a:schemeClr val="tx1"/>
                </a:solidFill>
                <a:effectLst/>
              </a:rPr>
              <a:t>01_extract_text_from_xml.ipynb</a:t>
            </a:r>
            <a:r>
              <a:rPr kumimoji="0" lang="en-US" altLang="en-US" sz="2000" b="0" i="0" u="none" strike="noStrike" cap="none" normalizeH="0" baseline="0" dirty="0">
                <a:ln>
                  <a:noFill/>
                </a:ln>
                <a:solidFill>
                  <a:schemeClr val="tx1"/>
                </a:solidFill>
                <a:effectLst/>
              </a:rPr>
              <a:t> file. </a:t>
            </a:r>
          </a:p>
          <a:p>
            <a:endParaRPr lang="en-US" sz="2000" b="1" dirty="0"/>
          </a:p>
        </p:txBody>
      </p:sp>
      <p:sp>
        <p:nvSpPr>
          <p:cNvPr id="6" name="Title 1">
            <a:extLst>
              <a:ext uri="{FF2B5EF4-FFF2-40B4-BE49-F238E27FC236}">
                <a16:creationId xmlns:a16="http://schemas.microsoft.com/office/drawing/2014/main" id="{EE0BC6C1-53DA-FD1D-2D99-96E19F79A16D}"/>
              </a:ext>
            </a:extLst>
          </p:cNvPr>
          <p:cNvSpPr>
            <a:spLocks noGrp="1"/>
          </p:cNvSpPr>
          <p:nvPr>
            <p:ph type="title"/>
          </p:nvPr>
        </p:nvSpPr>
        <p:spPr>
          <a:xfrm>
            <a:off x="838200" y="681037"/>
            <a:ext cx="10515600" cy="909039"/>
          </a:xfrm>
        </p:spPr>
        <p:txBody>
          <a:bodyPr>
            <a:normAutofit/>
          </a:bodyPr>
          <a:lstStyle/>
          <a:p>
            <a:r>
              <a:rPr lang="en-US" sz="4400" b="1" dirty="0"/>
              <a:t>Step 2 - Data Preparation</a:t>
            </a:r>
          </a:p>
        </p:txBody>
      </p:sp>
    </p:spTree>
    <p:extLst>
      <p:ext uri="{BB962C8B-B14F-4D97-AF65-F5344CB8AC3E}">
        <p14:creationId xmlns:p14="http://schemas.microsoft.com/office/powerpoint/2010/main" val="1513575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1A35FF-F1B1-AA52-17EB-7D59EB1FC8CD}"/>
              </a:ext>
            </a:extLst>
          </p:cNvPr>
          <p:cNvSpPr>
            <a:spLocks noGrp="1"/>
          </p:cNvSpPr>
          <p:nvPr>
            <p:ph type="title"/>
          </p:nvPr>
        </p:nvSpPr>
        <p:spPr>
          <a:xfrm>
            <a:off x="613972" y="681037"/>
            <a:ext cx="10964056" cy="909039"/>
          </a:xfrm>
        </p:spPr>
        <p:txBody>
          <a:bodyPr>
            <a:normAutofit/>
          </a:bodyPr>
          <a:lstStyle/>
          <a:p>
            <a:r>
              <a:rPr lang="en-US" b="1" dirty="0"/>
              <a:t>Step 3 - Model Training</a:t>
            </a:r>
          </a:p>
        </p:txBody>
      </p:sp>
      <p:sp>
        <p:nvSpPr>
          <p:cNvPr id="7" name="Content Placeholder 2">
            <a:extLst>
              <a:ext uri="{FF2B5EF4-FFF2-40B4-BE49-F238E27FC236}">
                <a16:creationId xmlns:a16="http://schemas.microsoft.com/office/drawing/2014/main" id="{BCEF80E4-619B-FAB1-22A7-B978B93F9849}"/>
              </a:ext>
            </a:extLst>
          </p:cNvPr>
          <p:cNvSpPr>
            <a:spLocks noGrp="1"/>
          </p:cNvSpPr>
          <p:nvPr>
            <p:ph idx="1"/>
          </p:nvPr>
        </p:nvSpPr>
        <p:spPr>
          <a:xfrm>
            <a:off x="389744" y="1590076"/>
            <a:ext cx="11677337" cy="5110527"/>
          </a:xfrm>
        </p:spPr>
        <p:txBody>
          <a:bodyPr>
            <a:normAutofit/>
          </a:bodyPr>
          <a:lstStyle/>
          <a:p>
            <a:r>
              <a:rPr lang="en-US" sz="1800" b="1" dirty="0">
                <a:latin typeface="Aptos (Body)"/>
              </a:rPr>
              <a:t>Environment: </a:t>
            </a:r>
            <a:r>
              <a:rPr lang="en-US" sz="1800" dirty="0">
                <a:latin typeface="Aptos (Body)"/>
              </a:rPr>
              <a:t>Google </a:t>
            </a:r>
            <a:r>
              <a:rPr lang="en-US" sz="1800" dirty="0" err="1">
                <a:latin typeface="Aptos (Body)"/>
              </a:rPr>
              <a:t>Colab</a:t>
            </a:r>
            <a:endParaRPr lang="en-US" sz="1800" dirty="0">
              <a:latin typeface="Aptos (Body)"/>
            </a:endParaRPr>
          </a:p>
          <a:p>
            <a:r>
              <a:rPr lang="en-US" sz="1800" b="1" dirty="0">
                <a:latin typeface="Aptos (Body)"/>
              </a:rPr>
              <a:t>Model use</a:t>
            </a:r>
            <a:r>
              <a:rPr lang="en-US" sz="1800" dirty="0">
                <a:latin typeface="Aptos (Body)"/>
              </a:rPr>
              <a:t>:  https://</a:t>
            </a:r>
            <a:r>
              <a:rPr lang="en-US" sz="1800" dirty="0" err="1">
                <a:latin typeface="Aptos (Body)"/>
              </a:rPr>
              <a:t>github.com</a:t>
            </a:r>
            <a:r>
              <a:rPr lang="en-US" sz="1800" dirty="0">
                <a:latin typeface="Aptos (Body)"/>
              </a:rPr>
              <a:t>/</a:t>
            </a:r>
            <a:r>
              <a:rPr lang="en-US" sz="1800" dirty="0" err="1">
                <a:latin typeface="Aptos (Body)"/>
              </a:rPr>
              <a:t>ultralytics</a:t>
            </a:r>
            <a:r>
              <a:rPr lang="en-US" sz="1800" dirty="0">
                <a:latin typeface="Aptos (Body)"/>
              </a:rPr>
              <a:t>/</a:t>
            </a:r>
            <a:r>
              <a:rPr lang="en-US" sz="1800" dirty="0" err="1">
                <a:latin typeface="Aptos (Body)"/>
              </a:rPr>
              <a:t>yolov5.git</a:t>
            </a:r>
            <a:r>
              <a:rPr lang="en-US" sz="1800" dirty="0">
                <a:latin typeface="Aptos (Body)"/>
              </a:rPr>
              <a:t> (</a:t>
            </a:r>
            <a:r>
              <a:rPr kumimoji="0" lang="en-US" altLang="en-US" sz="1800" i="0" u="none" strike="noStrike" cap="none" normalizeH="0" baseline="0" dirty="0">
                <a:ln>
                  <a:noFill/>
                </a:ln>
                <a:solidFill>
                  <a:schemeClr val="tx1"/>
                </a:solidFill>
                <a:effectLst/>
                <a:latin typeface="Aptos (Body)"/>
              </a:rPr>
              <a:t>file: model training/</a:t>
            </a:r>
            <a:r>
              <a:rPr lang="en-US" altLang="en-US" sz="1800" dirty="0" err="1">
                <a:latin typeface="Aptos (Body)"/>
              </a:rPr>
              <a:t>model_training</a:t>
            </a:r>
            <a:r>
              <a:rPr kumimoji="0" lang="en-US" altLang="en-US" sz="1800" i="0" u="none" strike="noStrike" cap="none" normalizeH="0" baseline="0" dirty="0" err="1">
                <a:ln>
                  <a:noFill/>
                </a:ln>
                <a:solidFill>
                  <a:schemeClr val="tx1"/>
                </a:solidFill>
                <a:effectLst/>
                <a:latin typeface="Aptos (Body)"/>
              </a:rPr>
              <a:t>.</a:t>
            </a:r>
            <a:r>
              <a:rPr lang="en-US" altLang="en-US" sz="1800" dirty="0" err="1">
                <a:latin typeface="Aptos (Body)"/>
              </a:rPr>
              <a:t>ipynb</a:t>
            </a:r>
            <a:r>
              <a:rPr kumimoji="0" lang="en-US" altLang="en-US" sz="1800" i="0" u="none" strike="noStrike" cap="none" normalizeH="0" baseline="0" dirty="0">
                <a:ln>
                  <a:noFill/>
                </a:ln>
                <a:solidFill>
                  <a:schemeClr val="tx1"/>
                </a:solidFill>
                <a:effectLst/>
                <a:latin typeface="Aptos (Body)"/>
              </a:rPr>
              <a:t>) </a:t>
            </a:r>
          </a:p>
          <a:p>
            <a:r>
              <a:rPr lang="en-US" sz="1800" b="1" dirty="0">
                <a:latin typeface="Aptos (Body)"/>
              </a:rPr>
              <a:t>Command to train model: </a:t>
            </a:r>
          </a:p>
          <a:p>
            <a:pPr marL="0" indent="0">
              <a:buNone/>
            </a:pPr>
            <a:r>
              <a:rPr lang="en-US" sz="1500" dirty="0">
                <a:latin typeface="Aptos (Body)"/>
              </a:rPr>
              <a:t>      !python </a:t>
            </a:r>
            <a:r>
              <a:rPr lang="en-US" sz="1500" dirty="0" err="1">
                <a:latin typeface="Aptos (Body)"/>
              </a:rPr>
              <a:t>train.py</a:t>
            </a:r>
            <a:r>
              <a:rPr lang="en-US" sz="1500" dirty="0">
                <a:latin typeface="Aptos (Body)"/>
              </a:rPr>
              <a:t> --data </a:t>
            </a:r>
            <a:r>
              <a:rPr lang="en-US" sz="1500" dirty="0" err="1">
                <a:latin typeface="Aptos (Body)"/>
              </a:rPr>
              <a:t>data.yaml</a:t>
            </a:r>
            <a:r>
              <a:rPr lang="en-US" sz="1500" dirty="0">
                <a:latin typeface="Aptos (Body)"/>
              </a:rPr>
              <a:t> --weights runs/train/</a:t>
            </a:r>
            <a:r>
              <a:rPr lang="en-US" sz="1500" dirty="0" err="1">
                <a:latin typeface="Aptos (Body)"/>
              </a:rPr>
              <a:t>Model2</a:t>
            </a:r>
            <a:r>
              <a:rPr lang="en-US" sz="1500" dirty="0">
                <a:latin typeface="Aptos (Body)"/>
              </a:rPr>
              <a:t>/weights/</a:t>
            </a:r>
            <a:r>
              <a:rPr lang="en-US" sz="1500" dirty="0" err="1">
                <a:latin typeface="Aptos (Body)"/>
              </a:rPr>
              <a:t>best.pt</a:t>
            </a:r>
            <a:r>
              <a:rPr lang="en-US" sz="1500" dirty="0">
                <a:latin typeface="Aptos (Body)"/>
              </a:rPr>
              <a:t> --</a:t>
            </a:r>
            <a:r>
              <a:rPr lang="en-US" sz="1500" dirty="0" err="1">
                <a:latin typeface="Aptos (Body)"/>
              </a:rPr>
              <a:t>img</a:t>
            </a:r>
            <a:r>
              <a:rPr lang="en-US" sz="1500" dirty="0">
                <a:latin typeface="Aptos (Body)"/>
              </a:rPr>
              <a:t> 640 --batch-size 2 --name Model --epochs 200</a:t>
            </a:r>
          </a:p>
          <a:p>
            <a:r>
              <a:rPr lang="en-US" sz="1800" b="1" dirty="0">
                <a:latin typeface="Aptos (Body)"/>
              </a:rPr>
              <a:t>Model summary:</a:t>
            </a:r>
          </a:p>
          <a:p>
            <a:endParaRPr lang="en-US" sz="1800" b="1" dirty="0">
              <a:latin typeface="Aptos (Body)"/>
            </a:endParaRPr>
          </a:p>
          <a:p>
            <a:endParaRPr lang="en-US" sz="1800" b="1" dirty="0">
              <a:latin typeface="Aptos (Body)"/>
            </a:endParaRPr>
          </a:p>
          <a:p>
            <a:endParaRPr lang="en-US" sz="1800" b="1" dirty="0">
              <a:latin typeface="Aptos (Body)"/>
            </a:endParaRPr>
          </a:p>
          <a:p>
            <a:endParaRPr lang="en-US" sz="1800" b="1" dirty="0">
              <a:latin typeface="Aptos (Body)"/>
            </a:endParaRPr>
          </a:p>
          <a:p>
            <a:endParaRPr lang="en-US" sz="1800" b="1" dirty="0">
              <a:latin typeface="Aptos (Body)"/>
            </a:endParaRPr>
          </a:p>
          <a:p>
            <a:endParaRPr lang="en-US" sz="1800" b="1" dirty="0">
              <a:latin typeface="Aptos (Body)"/>
            </a:endParaRPr>
          </a:p>
          <a:p>
            <a:r>
              <a:rPr lang="en-US" sz="1800" b="1" dirty="0">
                <a:latin typeface="Aptos (Body)"/>
              </a:rPr>
              <a:t>Interpretation: </a:t>
            </a:r>
          </a:p>
          <a:p>
            <a:pPr marL="457200" lvl="1" indent="0">
              <a:buNone/>
            </a:pPr>
            <a:r>
              <a:rPr lang="en-US" sz="1400" dirty="0">
                <a:latin typeface="Aptos (Body)"/>
              </a:rPr>
              <a:t>The performance metrics show high precision (P), recall (R), and mean Average Precision (</a:t>
            </a:r>
            <a:r>
              <a:rPr lang="en-US" sz="1400" dirty="0" err="1">
                <a:latin typeface="Aptos (Body)"/>
              </a:rPr>
              <a:t>mAP50</a:t>
            </a:r>
            <a:r>
              <a:rPr lang="en-US" sz="1400" dirty="0">
                <a:latin typeface="Aptos (Body)"/>
              </a:rPr>
              <a:t>) across all classes, with </a:t>
            </a:r>
            <a:r>
              <a:rPr lang="en-US" sz="1400" b="1" dirty="0" err="1">
                <a:latin typeface="Aptos (Body)"/>
              </a:rPr>
              <a:t>mAP50</a:t>
            </a:r>
            <a:r>
              <a:rPr lang="en-US" sz="1400" b="1" dirty="0">
                <a:latin typeface="Aptos (Body)"/>
              </a:rPr>
              <a:t>-95</a:t>
            </a:r>
            <a:r>
              <a:rPr lang="en-US" sz="1400" dirty="0">
                <a:latin typeface="Aptos (Body)"/>
              </a:rPr>
              <a:t> reflecting overall detection accuracy at varying </a:t>
            </a:r>
            <a:r>
              <a:rPr lang="en-US" sz="1400" dirty="0" err="1">
                <a:latin typeface="Aptos (Body)"/>
              </a:rPr>
              <a:t>IoU</a:t>
            </a:r>
            <a:r>
              <a:rPr lang="en-US" sz="1400" dirty="0">
                <a:latin typeface="Aptos (Body)"/>
              </a:rPr>
              <a:t> thresholds, indicating strong model performance, especially for </a:t>
            </a:r>
            <a:r>
              <a:rPr lang="en-US" sz="1400" b="1" dirty="0">
                <a:latin typeface="Aptos (Body)"/>
              </a:rPr>
              <a:t>Test Name</a:t>
            </a:r>
            <a:r>
              <a:rPr lang="en-US" sz="1400" dirty="0">
                <a:latin typeface="Aptos (Body)"/>
              </a:rPr>
              <a:t> and </a:t>
            </a:r>
            <a:r>
              <a:rPr lang="en-US" sz="1400" b="1" dirty="0">
                <a:latin typeface="Aptos (Body)"/>
              </a:rPr>
              <a:t>Reference Range</a:t>
            </a:r>
            <a:r>
              <a:rPr lang="en-US" sz="1200" dirty="0">
                <a:latin typeface="Aptos (Body)"/>
              </a:rPr>
              <a:t>.</a:t>
            </a:r>
          </a:p>
          <a:p>
            <a:pPr marL="0" indent="0">
              <a:buNone/>
            </a:pPr>
            <a:endParaRPr lang="en-US" sz="2000" b="1" dirty="0">
              <a:latin typeface="Aptos (Body)"/>
            </a:endParaRPr>
          </a:p>
          <a:p>
            <a:endParaRPr lang="en-US" sz="2000" b="1" dirty="0">
              <a:latin typeface="Aptos (Body)"/>
            </a:endParaRPr>
          </a:p>
        </p:txBody>
      </p:sp>
      <p:pic>
        <p:nvPicPr>
          <p:cNvPr id="11" name="Picture 10" descr="A screen shot of a black screen&#10;&#10;Description automatically generated">
            <a:extLst>
              <a:ext uri="{FF2B5EF4-FFF2-40B4-BE49-F238E27FC236}">
                <a16:creationId xmlns:a16="http://schemas.microsoft.com/office/drawing/2014/main" id="{17CC5C78-3D1E-192B-0699-0DF8F6A7F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29000"/>
            <a:ext cx="8440712" cy="1838923"/>
          </a:xfrm>
          <a:prstGeom prst="rect">
            <a:avLst/>
          </a:prstGeom>
        </p:spPr>
      </p:pic>
    </p:spTree>
    <p:extLst>
      <p:ext uri="{BB962C8B-B14F-4D97-AF65-F5344CB8AC3E}">
        <p14:creationId xmlns:p14="http://schemas.microsoft.com/office/powerpoint/2010/main" val="257289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3AFAD-CF99-BE3F-7A65-7EDC43167B3E}"/>
              </a:ext>
            </a:extLst>
          </p:cNvPr>
          <p:cNvSpPr>
            <a:spLocks noGrp="1"/>
          </p:cNvSpPr>
          <p:nvPr>
            <p:ph type="title"/>
          </p:nvPr>
        </p:nvSpPr>
        <p:spPr>
          <a:xfrm>
            <a:off x="838200" y="365125"/>
            <a:ext cx="10515600" cy="1088921"/>
          </a:xfrm>
        </p:spPr>
        <p:txBody>
          <a:bodyPr>
            <a:normAutofit/>
          </a:bodyPr>
          <a:lstStyle/>
          <a:p>
            <a:r>
              <a:rPr lang="en-US" b="1" dirty="0"/>
              <a:t>Step 4 - Object Detection with </a:t>
            </a:r>
            <a:r>
              <a:rPr lang="en-US" b="1" dirty="0" err="1"/>
              <a:t>YOLO_V5</a:t>
            </a:r>
            <a:endParaRPr lang="en-US" dirty="0"/>
          </a:p>
        </p:txBody>
      </p:sp>
      <p:pic>
        <p:nvPicPr>
          <p:cNvPr id="5" name="Content Placeholder 4" descr="A collage of a document&#10;&#10;Description automatically generated">
            <a:extLst>
              <a:ext uri="{FF2B5EF4-FFF2-40B4-BE49-F238E27FC236}">
                <a16:creationId xmlns:a16="http://schemas.microsoft.com/office/drawing/2014/main" id="{4805686F-909C-A12E-FAE2-1DEC115058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59174"/>
            <a:ext cx="10515600" cy="4917789"/>
          </a:xfrm>
        </p:spPr>
      </p:pic>
    </p:spTree>
    <p:extLst>
      <p:ext uri="{BB962C8B-B14F-4D97-AF65-F5344CB8AC3E}">
        <p14:creationId xmlns:p14="http://schemas.microsoft.com/office/powerpoint/2010/main" val="68655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9AF7EEE-09AF-0DDF-6183-0CCB2DD8C141}"/>
              </a:ext>
            </a:extLst>
          </p:cNvPr>
          <p:cNvSpPr>
            <a:spLocks noGrp="1" noChangeArrowheads="1"/>
          </p:cNvSpPr>
          <p:nvPr>
            <p:ph idx="1"/>
          </p:nvPr>
        </p:nvSpPr>
        <p:spPr bwMode="auto">
          <a:xfrm>
            <a:off x="418475" y="228252"/>
            <a:ext cx="11063991" cy="640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latin typeface="+mj-lt"/>
              </a:rPr>
              <a:t>Code Description</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b="1" dirty="0"/>
          </a:p>
          <a:p>
            <a:pPr marL="0" marR="0" lvl="0" indent="0" algn="l" defTabSz="914400" rtl="0" eaLnBrk="0" fontAlgn="base" latinLnBrk="0" hangingPunct="0">
              <a:lnSpc>
                <a:spcPct val="100000"/>
              </a:lnSpc>
              <a:spcBef>
                <a:spcPct val="0"/>
              </a:spcBef>
              <a:spcAft>
                <a:spcPct val="0"/>
              </a:spcAft>
              <a:buClrTx/>
              <a:buSzTx/>
              <a:buNone/>
              <a:tabLst/>
            </a:pPr>
            <a:r>
              <a:rPr lang="en-US" sz="1600" b="1" dirty="0"/>
              <a:t>Navigate to the Directory </a:t>
            </a:r>
            <a:r>
              <a:rPr lang="en-US" sz="1600" dirty="0"/>
              <a:t>:cd path/to/your/prediction</a:t>
            </a:r>
          </a:p>
          <a:p>
            <a:pPr marL="0" marR="0" lvl="0" indent="0" algn="l" defTabSz="914400" rtl="0" eaLnBrk="0" fontAlgn="base" latinLnBrk="0" hangingPunct="0">
              <a:lnSpc>
                <a:spcPct val="100000"/>
              </a:lnSpc>
              <a:spcBef>
                <a:spcPct val="0"/>
              </a:spcBef>
              <a:spcAft>
                <a:spcPct val="0"/>
              </a:spcAft>
              <a:buClrTx/>
              <a:buSzTx/>
              <a:buNone/>
              <a:tabLst/>
            </a:pPr>
            <a:r>
              <a:rPr lang="en-US" sz="1600" b="1" dirty="0"/>
              <a:t>Run the file : </a:t>
            </a:r>
            <a:r>
              <a:rPr lang="en-US" sz="1600" dirty="0"/>
              <a:t>python </a:t>
            </a:r>
            <a:r>
              <a:rPr lang="en-US" sz="1600" dirty="0" err="1"/>
              <a:t>prediction.py</a:t>
            </a:r>
            <a:endParaRPr lang="en-US" sz="1600" dirty="0"/>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endParaRPr>
          </a:p>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The code implemented in the </a:t>
            </a:r>
            <a:r>
              <a:rPr kumimoji="0" lang="en-US" altLang="en-US" sz="1400" b="0" i="0" u="none" strike="noStrike" cap="none" normalizeH="0" baseline="0" dirty="0" err="1">
                <a:ln>
                  <a:noFill/>
                </a:ln>
                <a:solidFill>
                  <a:schemeClr val="tx1"/>
                </a:solidFill>
                <a:effectLst/>
              </a:rPr>
              <a:t>prediction.py</a:t>
            </a:r>
            <a:r>
              <a:rPr kumimoji="0" lang="en-US" altLang="en-US" sz="1400" b="0" i="0" u="none" strike="noStrike" cap="none" normalizeH="0" baseline="0" dirty="0">
                <a:ln>
                  <a:noFill/>
                </a:ln>
                <a:solidFill>
                  <a:schemeClr val="tx1"/>
                </a:solidFill>
                <a:effectLst/>
              </a:rPr>
              <a:t> file performs object detection using a YOLO model with the following key steps: </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rPr>
              <a:t>Load YAML Configuration:</a:t>
            </a:r>
            <a:r>
              <a:rPr kumimoji="0" lang="en-US" altLang="en-US" sz="1400" b="0" i="0" u="none" strike="noStrike" cap="none" normalizeH="0" baseline="0" dirty="0">
                <a:ln>
                  <a:noFill/>
                </a:ln>
                <a:solidFill>
                  <a:schemeClr val="tx1"/>
                </a:solidFill>
                <a:effectLst/>
              </a:rPr>
              <a:t> It loads a YAML file (</a:t>
            </a:r>
            <a:r>
              <a:rPr kumimoji="0" lang="en-US" altLang="en-US" sz="1400" b="0" i="0" u="none" strike="noStrike" cap="none" normalizeH="0" baseline="0" dirty="0" err="1">
                <a:ln>
                  <a:noFill/>
                </a:ln>
                <a:solidFill>
                  <a:schemeClr val="tx1"/>
                </a:solidFill>
                <a:effectLst/>
              </a:rPr>
              <a:t>data.yaml</a:t>
            </a:r>
            <a:r>
              <a:rPr kumimoji="0" lang="en-US" altLang="en-US" sz="1400" b="0" i="0" u="none" strike="noStrike" cap="none" normalizeH="0" baseline="0" dirty="0">
                <a:ln>
                  <a:noFill/>
                </a:ln>
                <a:solidFill>
                  <a:schemeClr val="tx1"/>
                </a:solidFill>
                <a:effectLst/>
              </a:rPr>
              <a:t>) containing label names for the detected objects.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rPr>
              <a:t>Initialize YOLO Model:</a:t>
            </a:r>
            <a:r>
              <a:rPr kumimoji="0" lang="en-US" altLang="en-US" sz="1400" b="0" i="0" u="none" strike="noStrike" cap="none" normalizeH="0" baseline="0" dirty="0">
                <a:ln>
                  <a:noFill/>
                </a:ln>
                <a:solidFill>
                  <a:schemeClr val="tx1"/>
                </a:solidFill>
                <a:effectLst/>
              </a:rPr>
              <a:t> The YOLO model is loaded from an </a:t>
            </a:r>
            <a:r>
              <a:rPr kumimoji="0" lang="en-US" altLang="en-US" sz="1400" b="0" i="0" u="none" strike="noStrike" cap="none" normalizeH="0" baseline="0" dirty="0" err="1">
                <a:ln>
                  <a:noFill/>
                </a:ln>
                <a:solidFill>
                  <a:schemeClr val="tx1"/>
                </a:solidFill>
                <a:effectLst/>
              </a:rPr>
              <a:t>ONNX</a:t>
            </a:r>
            <a:r>
              <a:rPr kumimoji="0" lang="en-US" altLang="en-US" sz="1400" b="0" i="0" u="none" strike="noStrike" cap="none" normalizeH="0" baseline="0" dirty="0">
                <a:ln>
                  <a:noFill/>
                </a:ln>
                <a:solidFill>
                  <a:schemeClr val="tx1"/>
                </a:solidFill>
                <a:effectLst/>
              </a:rPr>
              <a:t> file (</a:t>
            </a:r>
            <a:r>
              <a:rPr kumimoji="0" lang="en-US" altLang="en-US" sz="1400" b="0" i="0" u="none" strike="noStrike" cap="none" normalizeH="0" baseline="0" dirty="0" err="1">
                <a:ln>
                  <a:noFill/>
                </a:ln>
                <a:solidFill>
                  <a:schemeClr val="tx1"/>
                </a:solidFill>
                <a:effectLst/>
              </a:rPr>
              <a:t>best.onnx</a:t>
            </a:r>
            <a:r>
              <a:rPr kumimoji="0" lang="en-US" altLang="en-US" sz="1400" b="0" i="0" u="none" strike="noStrike" cap="none" normalizeH="0" baseline="0" dirty="0">
                <a:ln>
                  <a:noFill/>
                </a:ln>
                <a:solidFill>
                  <a:schemeClr val="tx1"/>
                </a:solidFill>
                <a:effectLst/>
              </a:rPr>
              <a:t>), setting the preferable backend and target for inference using OpenCV.</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rPr>
              <a:t>Image Preprocessing:</a:t>
            </a:r>
            <a:r>
              <a:rPr kumimoji="0" lang="en-US" altLang="en-US" sz="1400" b="0" i="0" u="none" strike="noStrike" cap="none" normalizeH="0" baseline="0" dirty="0">
                <a:ln>
                  <a:noFill/>
                </a:ln>
                <a:solidFill>
                  <a:schemeClr val="tx1"/>
                </a:solidFill>
                <a:effectLst/>
              </a:rPr>
              <a:t> An image (</a:t>
            </a:r>
            <a:r>
              <a:rPr kumimoji="0" lang="en-US" altLang="en-US" sz="1400" b="0" i="0" u="none" strike="noStrike" cap="none" normalizeH="0" baseline="0" dirty="0" err="1">
                <a:ln>
                  <a:noFill/>
                </a:ln>
                <a:solidFill>
                  <a:schemeClr val="tx1"/>
                </a:solidFill>
                <a:effectLst/>
              </a:rPr>
              <a:t>testimage.jpg</a:t>
            </a:r>
            <a:r>
              <a:rPr kumimoji="0" lang="en-US" altLang="en-US" sz="1400" b="0" i="0" u="none" strike="noStrike" cap="none" normalizeH="0" baseline="0" dirty="0">
                <a:ln>
                  <a:noFill/>
                </a:ln>
                <a:solidFill>
                  <a:schemeClr val="tx1"/>
                </a:solidFill>
                <a:effectLst/>
              </a:rPr>
              <a:t>) is read, and if it's not square, it is padded to create a square input image, which is a requirement for the YOLO model.</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rPr>
              <a:t>Image Resizing:</a:t>
            </a:r>
            <a:r>
              <a:rPr kumimoji="0" lang="en-US" altLang="en-US" sz="1400" b="0" i="0" u="none" strike="noStrike" cap="none" normalizeH="0" baseline="0" dirty="0">
                <a:ln>
                  <a:noFill/>
                </a:ln>
                <a:solidFill>
                  <a:schemeClr val="tx1"/>
                </a:solidFill>
                <a:effectLst/>
              </a:rPr>
              <a:t> The image is resized to </a:t>
            </a:r>
            <a:r>
              <a:rPr kumimoji="0" lang="en-US" altLang="en-US" sz="1400" b="0" i="0" u="none" strike="noStrike" cap="none" normalizeH="0" baseline="0" dirty="0" err="1">
                <a:ln>
                  <a:noFill/>
                </a:ln>
                <a:solidFill>
                  <a:schemeClr val="tx1"/>
                </a:solidFill>
                <a:effectLst/>
              </a:rPr>
              <a:t>640x640</a:t>
            </a:r>
            <a:r>
              <a:rPr kumimoji="0" lang="en-US" altLang="en-US" sz="1400" b="0" i="0" u="none" strike="noStrike" cap="none" normalizeH="0" baseline="0" dirty="0">
                <a:ln>
                  <a:noFill/>
                </a:ln>
                <a:solidFill>
                  <a:schemeClr val="tx1"/>
                </a:solidFill>
                <a:effectLst/>
              </a:rPr>
              <a:t> pixels (as required by YOLO), and a blob is created for input to the model.</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rPr>
              <a:t>Make Predictions:</a:t>
            </a:r>
            <a:r>
              <a:rPr kumimoji="0" lang="en-US" altLang="en-US" sz="1400" b="0" i="0" u="none" strike="noStrike" cap="none" normalizeH="0" baseline="0" dirty="0">
                <a:ln>
                  <a:noFill/>
                </a:ln>
                <a:solidFill>
                  <a:schemeClr val="tx1"/>
                </a:solidFill>
                <a:effectLst/>
              </a:rPr>
              <a:t> The model performs inference to generate predictions for the input image.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rPr>
              <a:t>Non-Maximum Suppression (NMS):</a:t>
            </a:r>
            <a:r>
              <a:rPr kumimoji="0" lang="en-US" altLang="en-US" sz="1400" b="0" i="0" u="none" strike="noStrike" cap="none" normalizeH="0" baseline="0" dirty="0">
                <a:ln>
                  <a:noFill/>
                </a:ln>
                <a:solidFill>
                  <a:schemeClr val="tx1"/>
                </a:solidFill>
                <a:effectLst/>
              </a:rPr>
              <a:t> The code filters out low-confidence detections and applies NMS to eliminate redundant bounding boxes, keeping only the most confident predictions.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rPr>
              <a:t>Draw Bounding Boxes:</a:t>
            </a:r>
            <a:r>
              <a:rPr kumimoji="0" lang="en-US" altLang="en-US" sz="1400" b="0" i="0" u="none" strike="noStrike" cap="none" normalizeH="0" baseline="0" dirty="0">
                <a:ln>
                  <a:noFill/>
                </a:ln>
                <a:solidFill>
                  <a:schemeClr val="tx1"/>
                </a:solidFill>
                <a:effectLst/>
              </a:rPr>
              <a:t> For each detected object, the bounding box is drawn on the original image, along with the class label and confidence score.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rPr>
              <a:t>Save Results:</a:t>
            </a:r>
            <a:r>
              <a:rPr kumimoji="0" lang="en-US" altLang="en-US" sz="1400" b="0" i="0" u="none" strike="noStrike" cap="none" normalizeH="0" baseline="0" dirty="0">
                <a:ln>
                  <a:noFill/>
                </a:ln>
                <a:solidFill>
                  <a:schemeClr val="tx1"/>
                </a:solidFill>
                <a:effectLst/>
              </a:rPr>
              <a:t> Finally, the annotated image is saved as “</a:t>
            </a:r>
            <a:r>
              <a:rPr lang="en-US" sz="1400" dirty="0" err="1"/>
              <a:t>testimage_model6_prediction.jpg</a:t>
            </a:r>
            <a:r>
              <a:rPr lang="en-US" sz="1400" dirty="0"/>
              <a:t>”</a:t>
            </a:r>
            <a:endParaRPr lang="en-US" altLang="en-US" sz="1400" dirty="0"/>
          </a:p>
          <a:p>
            <a:pPr marL="0" marR="0" lvl="0" indent="0" algn="l" defTabSz="914400" rtl="0" eaLnBrk="0" fontAlgn="base" latinLnBrk="0" hangingPunct="0">
              <a:lnSpc>
                <a:spcPct val="150000"/>
              </a:lnSpc>
              <a:spcBef>
                <a:spcPct val="0"/>
              </a:spcBef>
              <a:spcAft>
                <a:spcPct val="0"/>
              </a:spcAft>
              <a:buClrTx/>
              <a:buSzTx/>
              <a:buFontTx/>
              <a:buNone/>
              <a:tabLst/>
            </a:pPr>
            <a:r>
              <a:rPr lang="en-US" sz="1600" b="1" dirty="0"/>
              <a:t>Overview: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This process allows for efficient and effective detection of specified objects within an image, visualizing the results clearly.</a:t>
            </a:r>
          </a:p>
        </p:txBody>
      </p:sp>
    </p:spTree>
    <p:extLst>
      <p:ext uri="{BB962C8B-B14F-4D97-AF65-F5344CB8AC3E}">
        <p14:creationId xmlns:p14="http://schemas.microsoft.com/office/powerpoint/2010/main" val="330154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E130-7DD1-AA7D-2DF6-6F3432EECF40}"/>
              </a:ext>
            </a:extLst>
          </p:cNvPr>
          <p:cNvSpPr>
            <a:spLocks noGrp="1"/>
          </p:cNvSpPr>
          <p:nvPr>
            <p:ph type="title"/>
          </p:nvPr>
        </p:nvSpPr>
        <p:spPr>
          <a:xfrm>
            <a:off x="838200" y="365126"/>
            <a:ext cx="10515600" cy="819098"/>
          </a:xfrm>
        </p:spPr>
        <p:txBody>
          <a:bodyPr/>
          <a:lstStyle/>
          <a:p>
            <a:r>
              <a:rPr lang="en-US" b="1" dirty="0"/>
              <a:t>Output</a:t>
            </a:r>
            <a:r>
              <a:rPr lang="en-US" dirty="0"/>
              <a:t>:</a:t>
            </a:r>
          </a:p>
        </p:txBody>
      </p:sp>
      <p:pic>
        <p:nvPicPr>
          <p:cNvPr id="5" name="Content Placeholder 4" descr="A close-up of a document&#10;&#10;Description automatically generated">
            <a:extLst>
              <a:ext uri="{FF2B5EF4-FFF2-40B4-BE49-F238E27FC236}">
                <a16:creationId xmlns:a16="http://schemas.microsoft.com/office/drawing/2014/main" id="{D4560560-F78D-0FA7-FFE4-C0E05479FE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174" y="1499017"/>
            <a:ext cx="10094626" cy="4842838"/>
          </a:xfrm>
        </p:spPr>
      </p:pic>
    </p:spTree>
    <p:extLst>
      <p:ext uri="{BB962C8B-B14F-4D97-AF65-F5344CB8AC3E}">
        <p14:creationId xmlns:p14="http://schemas.microsoft.com/office/powerpoint/2010/main" val="2462635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TotalTime>
  <Words>1391</Words>
  <Application>Microsoft Office PowerPoint</Application>
  <PresentationFormat>Widescreen</PresentationFormat>
  <Paragraphs>103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(Body)</vt:lpstr>
      <vt:lpstr>Aptos Display</vt:lpstr>
      <vt:lpstr>Arial</vt:lpstr>
      <vt:lpstr>Office Theme</vt:lpstr>
      <vt:lpstr>Project-10  Custom-Object Character Recognition(OCR) on AWS </vt:lpstr>
      <vt:lpstr>Introduction</vt:lpstr>
      <vt:lpstr>Workflow Overview</vt:lpstr>
      <vt:lpstr>Step 1 - Labeling Images</vt:lpstr>
      <vt:lpstr>Step 2 - Data Preparation</vt:lpstr>
      <vt:lpstr>Step 3 - Model Training</vt:lpstr>
      <vt:lpstr>Step 4 - Object Detection with YOLO_V5</vt:lpstr>
      <vt:lpstr>PowerPoint Presentation</vt:lpstr>
      <vt:lpstr>Output:</vt:lpstr>
      <vt:lpstr>Step 5 - Text Extraction with Tesseract</vt:lpstr>
      <vt:lpstr>PowerPoint Presentation</vt:lpstr>
      <vt:lpstr>Terminal Output</vt:lpstr>
      <vt:lpstr>Step 6 - Deployment with Streamlit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arjun singh</dc:creator>
  <cp:lastModifiedBy>arjun singh</cp:lastModifiedBy>
  <cp:revision>11</cp:revision>
  <dcterms:created xsi:type="dcterms:W3CDTF">2024-10-03T05:26:36Z</dcterms:created>
  <dcterms:modified xsi:type="dcterms:W3CDTF">2024-10-03T08:44:27Z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2024-10-03T06:33:37Z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4b36fb19-726d-48a4-8c5d-c4fc9adbf31a</vt:lpwstr>
  </property>
  <property fmtid="{D5CDD505-2E9C-101B-9397-08002B2CF9AE}" pid="7" name="MSIP_Label_defa4170-0d19-0005-0004-bc88714345d2_ActionId">
    <vt:lpwstr>82b24224-fca9-40f6-ba4b-1a7b44278a6e</vt:lpwstr>
  </property>
  <property fmtid="{D5CDD505-2E9C-101B-9397-08002B2CF9AE}" pid="8" name="MSIP_Label_defa4170-0d19-0005-0004-bc88714345d2_ContentBits">
    <vt:lpwstr>0</vt:lpwstr>
  </property>
</Properties>
</file>