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277" r:id="rId6"/>
    <p:sldId id="278" r:id="rId7"/>
    <p:sldId id="279" r:id="rId8"/>
    <p:sldId id="280" r:id="rId9"/>
    <p:sldId id="281" r:id="rId10"/>
    <p:sldId id="282" r:id="rId11"/>
    <p:sldId id="283" r:id="rId12"/>
    <p:sldId id="284" r:id="rId13"/>
    <p:sldId id="285" r:id="rId14"/>
    <p:sldId id="28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10/11/2021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10/11/2021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10/11/2021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10/11/2021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10/11/2021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10/11/2021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10/11/2021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10/11/2021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10/11/2021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10/11/2021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10/11/2021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10/11/2021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10/11/2021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fontScale="90000"/>
          </a:bodyPr>
          <a:lstStyle/>
          <a:p>
            <a:pPr algn="l"/>
            <a:r>
              <a:rPr lang="en-US" dirty="0">
                <a:solidFill>
                  <a:schemeClr val="bg1"/>
                </a:solidFill>
              </a:rPr>
              <a:t>Cryptocurrency &amp; CYBER security</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dirty="0">
                <a:solidFill>
                  <a:srgbClr val="FFFFFF"/>
                </a:solidFill>
              </a:rPr>
              <a:t>Arjun vankani – </a:t>
            </a:r>
            <a:r>
              <a:rPr lang="en-US" dirty="0">
                <a:solidFill>
                  <a:schemeClr val="bg1"/>
                </a:solidFill>
              </a:rPr>
              <a:t>180210107060          GUIDE: Prof. Karshan Kandoriya</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2AB2C-3E41-46A2-A6C7-203E9BEE8A70}"/>
              </a:ext>
            </a:extLst>
          </p:cNvPr>
          <p:cNvSpPr>
            <a:spLocks noGrp="1"/>
          </p:cNvSpPr>
          <p:nvPr>
            <p:ph type="title"/>
          </p:nvPr>
        </p:nvSpPr>
        <p:spPr>
          <a:xfrm>
            <a:off x="1024128" y="585216"/>
            <a:ext cx="10925216" cy="1474403"/>
          </a:xfrm>
        </p:spPr>
        <p:txBody>
          <a:bodyPr>
            <a:noAutofit/>
          </a:bodyPr>
          <a:lstStyle/>
          <a:p>
            <a:r>
              <a:rPr lang="en-IN" sz="4000" b="1" dirty="0">
                <a:effectLst/>
                <a:latin typeface="Calibri" panose="020F0502020204030204" pitchFamily="34" charset="0"/>
                <a:ea typeface="Calibri" panose="020F0502020204030204" pitchFamily="34" charset="0"/>
                <a:cs typeface="Calibri" panose="020F0502020204030204" pitchFamily="34" charset="0"/>
              </a:rPr>
              <a:t>Steps to prevent Your Cryptocurrency from Cyber Attacks</a:t>
            </a:r>
            <a:br>
              <a:rPr lang="en-US" sz="4000" dirty="0">
                <a:effectLst/>
                <a:latin typeface="Calibri" panose="020F0502020204030204" pitchFamily="34" charset="0"/>
                <a:ea typeface="Calibri" panose="020F0502020204030204" pitchFamily="34" charset="0"/>
                <a:cs typeface="Shruti" panose="020B0502040204020203" pitchFamily="34" charset="0"/>
              </a:rPr>
            </a:br>
            <a:endParaRPr lang="en-US" sz="4000" dirty="0"/>
          </a:p>
        </p:txBody>
      </p:sp>
      <p:sp>
        <p:nvSpPr>
          <p:cNvPr id="3" name="Content Placeholder 2">
            <a:extLst>
              <a:ext uri="{FF2B5EF4-FFF2-40B4-BE49-F238E27FC236}">
                <a16:creationId xmlns:a16="http://schemas.microsoft.com/office/drawing/2014/main" id="{1C098AEA-FF93-4ABD-AF50-08777325B225}"/>
              </a:ext>
            </a:extLst>
          </p:cNvPr>
          <p:cNvSpPr>
            <a:spLocks noGrp="1"/>
          </p:cNvSpPr>
          <p:nvPr>
            <p:ph idx="1"/>
          </p:nvPr>
        </p:nvSpPr>
        <p:spPr/>
        <p:txBody>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Try to avoid storing cryptocurrency on digital storage.</a:t>
            </a:r>
            <a:endParaRPr lang="en-US" sz="1800" dirty="0">
              <a:solidFill>
                <a:srgbClr val="333333"/>
              </a:solidFill>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Invest in buying a cryptocurrency hardware wallet.</a:t>
            </a:r>
            <a:endParaRPr lang="en-US" sz="1800" dirty="0">
              <a:solidFill>
                <a:srgbClr val="333333"/>
              </a:solidFill>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Do not use public WIFI while making transactions.</a:t>
            </a:r>
            <a:endParaRPr lang="en-US" sz="1800" dirty="0">
              <a:solidFill>
                <a:srgbClr val="333333"/>
              </a:solidFill>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Use private and secured internet connection. </a:t>
            </a:r>
            <a:endParaRPr lang="en-US" sz="1800" dirty="0">
              <a:solidFill>
                <a:srgbClr val="333333"/>
              </a:solidFill>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Also, make sure to keep the security level high and do not install any unsecured apps. </a:t>
            </a:r>
            <a:endParaRPr lang="en-US" sz="1800" dirty="0">
              <a:solidFill>
                <a:srgbClr val="333333"/>
              </a:solidFill>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Use 2-stage authentication and verification for better secure transactions. </a:t>
            </a:r>
            <a:endParaRPr lang="en-US" sz="1800" dirty="0">
              <a:solidFill>
                <a:srgbClr val="333333"/>
              </a:solidFill>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Make sure to stay away from the bitcoin gambling sites. </a:t>
            </a:r>
            <a:endParaRPr lang="en-US" sz="1800" dirty="0">
              <a:solidFill>
                <a:srgbClr val="333333"/>
              </a:solidFill>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Hold cryptocurrency privately.</a:t>
            </a:r>
            <a:endParaRPr lang="en-US" sz="1800" dirty="0">
              <a:solidFill>
                <a:srgbClr val="333333"/>
              </a:solidFill>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Put a unique and robust password.  </a:t>
            </a:r>
            <a:endParaRPr lang="en-US" sz="1800" dirty="0">
              <a:solidFill>
                <a:srgbClr val="333333"/>
              </a:solidFill>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Do not share your passwords, key, and wallet details with anyone.</a:t>
            </a:r>
            <a:endParaRPr lang="en-US" sz="1800" dirty="0">
              <a:solidFill>
                <a:srgbClr val="333333"/>
              </a:solidFill>
              <a:effectLst/>
              <a:latin typeface="Calibri" panose="020F0502020204030204" pitchFamily="34" charset="0"/>
              <a:ea typeface="Calibri" panose="020F0502020204030204" pitchFamily="34" charset="0"/>
              <a:cs typeface="Shruti" panose="020B0502040204020203" pitchFamily="34" charset="0"/>
            </a:endParaRPr>
          </a:p>
          <a:p>
            <a:pPr marL="0" marR="0">
              <a:lnSpc>
                <a:spcPct val="107000"/>
              </a:lnSpc>
              <a:spcBef>
                <a:spcPts val="0"/>
              </a:spcBef>
              <a:spcAft>
                <a:spcPts val="800"/>
              </a:spcAft>
            </a:pPr>
            <a:r>
              <a:rPr lang="en-IN" sz="1800" b="1"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Shruti" panose="020B0502040204020203" pitchFamily="34" charset="0"/>
            </a:endParaRPr>
          </a:p>
          <a:p>
            <a:endParaRPr lang="en-US" dirty="0"/>
          </a:p>
        </p:txBody>
      </p:sp>
    </p:spTree>
    <p:extLst>
      <p:ext uri="{BB962C8B-B14F-4D97-AF65-F5344CB8AC3E}">
        <p14:creationId xmlns:p14="http://schemas.microsoft.com/office/powerpoint/2010/main" val="2322409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E22EF-956F-4A1A-927F-3018B9A1066D}"/>
              </a:ext>
            </a:extLst>
          </p:cNvPr>
          <p:cNvSpPr>
            <a:spLocks noGrp="1"/>
          </p:cNvSpPr>
          <p:nvPr>
            <p:ph type="title"/>
          </p:nvPr>
        </p:nvSpPr>
        <p:spPr>
          <a:xfrm>
            <a:off x="837697" y="558583"/>
            <a:ext cx="9720072" cy="1499616"/>
          </a:xfrm>
        </p:spPr>
        <p:txBody>
          <a:bodyPr/>
          <a:lstStyle/>
          <a:p>
            <a:r>
              <a:rPr lang="en-US" dirty="0"/>
              <a:t>Thank you so much</a:t>
            </a:r>
          </a:p>
        </p:txBody>
      </p:sp>
    </p:spTree>
    <p:extLst>
      <p:ext uri="{BB962C8B-B14F-4D97-AF65-F5344CB8AC3E}">
        <p14:creationId xmlns:p14="http://schemas.microsoft.com/office/powerpoint/2010/main" val="1498737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What is Cryptocurrency?</a:t>
            </a:r>
          </a:p>
        </p:txBody>
      </p:sp>
      <p:sp>
        <p:nvSpPr>
          <p:cNvPr id="4" name="Content Placeholder 3">
            <a:extLst>
              <a:ext uri="{FF2B5EF4-FFF2-40B4-BE49-F238E27FC236}">
                <a16:creationId xmlns:a16="http://schemas.microsoft.com/office/drawing/2014/main" id="{AF5C58EA-B120-451A-B3CF-ABE37BA73048}"/>
              </a:ext>
            </a:extLst>
          </p:cNvPr>
          <p:cNvSpPr>
            <a:spLocks noGrp="1"/>
          </p:cNvSpPr>
          <p:nvPr>
            <p:ph idx="1"/>
          </p:nvPr>
        </p:nvSpPr>
        <p:spPr/>
        <p:txBody>
          <a:bodyPr>
            <a:normAutofit lnSpcReduction="10000"/>
          </a:bodyPr>
          <a:lstStyle/>
          <a:p>
            <a:r>
              <a:rPr lang="en-US" dirty="0"/>
              <a:t>Cryptocurrency is digital or virtual currency, which is transparent, decentralized, and secured by cryptography.</a:t>
            </a:r>
          </a:p>
          <a:p>
            <a:r>
              <a:rPr lang="en-US" dirty="0"/>
              <a:t>T</a:t>
            </a:r>
            <a:r>
              <a:rPr lang="en-US" b="0" i="0" dirty="0">
                <a:solidFill>
                  <a:srgbClr val="333333"/>
                </a:solidFill>
                <a:effectLst/>
                <a:latin typeface="inter-regular"/>
              </a:rPr>
              <a:t>he global economy is moving toward the digital world, and from investments to money transfer, everything is becoming digital. Here, the newest and most promising digital payment system has come into the market, which is </a:t>
            </a:r>
            <a:r>
              <a:rPr lang="en-US" b="1" i="0" dirty="0">
                <a:solidFill>
                  <a:srgbClr val="333333"/>
                </a:solidFill>
                <a:effectLst/>
                <a:latin typeface="inter-bold"/>
              </a:rPr>
              <a:t>cryptocurrency</a:t>
            </a:r>
            <a:r>
              <a:rPr lang="en-US" b="0" i="0" dirty="0">
                <a:solidFill>
                  <a:srgbClr val="333333"/>
                </a:solidFill>
                <a:effectLst/>
                <a:latin typeface="inter-regular"/>
              </a:rPr>
              <a:t>.</a:t>
            </a:r>
          </a:p>
          <a:p>
            <a:r>
              <a:rPr lang="en-US" b="1" i="0" dirty="0">
                <a:solidFill>
                  <a:srgbClr val="333333"/>
                </a:solidFill>
                <a:effectLst/>
                <a:latin typeface="inter-bold"/>
              </a:rPr>
              <a:t>Cryptocurrency, also known as crypto, is a type of online payment method that can be exchanged online to purchase goods and services</a:t>
            </a:r>
            <a:r>
              <a:rPr lang="en-US" b="0" i="0" dirty="0">
                <a:solidFill>
                  <a:srgbClr val="333333"/>
                </a:solidFill>
                <a:effectLst/>
                <a:latin typeface="inter-regular"/>
              </a:rPr>
              <a:t>. It is much similar to real-world currency, but it does not have any physical appearance.</a:t>
            </a:r>
          </a:p>
          <a:p>
            <a:r>
              <a:rPr lang="en-US" b="0" i="0" dirty="0">
                <a:solidFill>
                  <a:srgbClr val="333333"/>
                </a:solidFill>
                <a:effectLst/>
                <a:latin typeface="inter-regular"/>
              </a:rPr>
              <a:t>It </a:t>
            </a:r>
            <a:r>
              <a:rPr lang="en-US" b="1" i="0" dirty="0">
                <a:solidFill>
                  <a:srgbClr val="333333"/>
                </a:solidFill>
                <a:effectLst/>
                <a:latin typeface="inter-bold"/>
              </a:rPr>
              <a:t>is encrypted, transparent, and decentralized</a:t>
            </a:r>
            <a:r>
              <a:rPr lang="en-US" b="0" i="0" dirty="0">
                <a:solidFill>
                  <a:srgbClr val="333333"/>
                </a:solidFill>
                <a:effectLst/>
                <a:latin typeface="inter-regular"/>
              </a:rPr>
              <a:t> digital money, which is based on </a:t>
            </a:r>
            <a:r>
              <a:rPr lang="en-US" b="1" i="0" dirty="0">
                <a:solidFill>
                  <a:srgbClr val="333333"/>
                </a:solidFill>
                <a:effectLst/>
                <a:latin typeface="inter-bold"/>
              </a:rPr>
              <a:t>blockchain</a:t>
            </a:r>
            <a:r>
              <a:rPr lang="en-US" b="0" i="0" dirty="0">
                <a:solidFill>
                  <a:srgbClr val="333333"/>
                </a:solidFill>
                <a:effectLst/>
                <a:latin typeface="inter-regular"/>
              </a:rPr>
              <a:t> technology. There are approximately 5000 different types of cryptocurrencies, among which </a:t>
            </a:r>
            <a:r>
              <a:rPr lang="en-US" b="1" i="0" dirty="0">
                <a:solidFill>
                  <a:srgbClr val="333333"/>
                </a:solidFill>
                <a:effectLst/>
                <a:latin typeface="inter-bold"/>
              </a:rPr>
              <a:t>Bitcoin and Ethereum</a:t>
            </a:r>
            <a:r>
              <a:rPr lang="en-US" b="0" i="0" dirty="0">
                <a:solidFill>
                  <a:srgbClr val="333333"/>
                </a:solidFill>
                <a:effectLst/>
                <a:latin typeface="inter-regular"/>
              </a:rPr>
              <a:t> are the popular ones.</a:t>
            </a:r>
            <a:endParaRPr lang="en-US" dirty="0"/>
          </a:p>
        </p:txBody>
      </p:sp>
      <p:pic>
        <p:nvPicPr>
          <p:cNvPr id="1026" name="Picture 2" descr="cryptocurrency investment: Worried about risk in cryptocurrency? Here's how  to invest without buying any token - The Economic Times">
            <a:extLst>
              <a:ext uri="{FF2B5EF4-FFF2-40B4-BE49-F238E27FC236}">
                <a16:creationId xmlns:a16="http://schemas.microsoft.com/office/drawing/2014/main" id="{F56E5D0D-0893-4356-9596-0F5E17249A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4680" y="351282"/>
            <a:ext cx="2638425"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74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21B7D-AD4A-4B7F-9996-D5D4032AEA50}"/>
              </a:ext>
            </a:extLst>
          </p:cNvPr>
          <p:cNvSpPr>
            <a:spLocks noGrp="1"/>
          </p:cNvSpPr>
          <p:nvPr>
            <p:ph type="title"/>
          </p:nvPr>
        </p:nvSpPr>
        <p:spPr/>
        <p:txBody>
          <a:bodyPr/>
          <a:lstStyle/>
          <a:p>
            <a:r>
              <a:rPr lang="en-US" dirty="0"/>
              <a:t>Features	</a:t>
            </a:r>
          </a:p>
        </p:txBody>
      </p:sp>
      <p:sp>
        <p:nvSpPr>
          <p:cNvPr id="3" name="Content Placeholder 2">
            <a:extLst>
              <a:ext uri="{FF2B5EF4-FFF2-40B4-BE49-F238E27FC236}">
                <a16:creationId xmlns:a16="http://schemas.microsoft.com/office/drawing/2014/main" id="{81D143B1-128E-4707-855E-CBA594CA4A89}"/>
              </a:ext>
            </a:extLst>
          </p:cNvPr>
          <p:cNvSpPr>
            <a:spLocks noGrp="1"/>
          </p:cNvSpPr>
          <p:nvPr>
            <p:ph idx="1"/>
          </p:nvPr>
        </p:nvSpPr>
        <p:spPr>
          <a:xfrm>
            <a:off x="918364" y="2383654"/>
            <a:ext cx="9720073" cy="4023360"/>
          </a:xfrm>
        </p:spPr>
        <p:txBody>
          <a:bodyPr/>
          <a:lstStyle/>
          <a:p>
            <a:r>
              <a:rPr lang="en-US" dirty="0"/>
              <a:t>It has a limit to how many units can exist, such that bitcoin has 21 million limits. </a:t>
            </a:r>
          </a:p>
          <a:p>
            <a:r>
              <a:rPr lang="en-US" dirty="0"/>
              <a:t>It performs easy verification of transfer of funds with the help of hashing algorithms that verify each transaction.</a:t>
            </a:r>
          </a:p>
          <a:p>
            <a:r>
              <a:rPr lang="en-US" dirty="0"/>
              <a:t>It is independent of any central authority or a bank.</a:t>
            </a:r>
          </a:p>
          <a:p>
            <a:r>
              <a:rPr lang="en-US" dirty="0"/>
              <a:t>The new units can only be added after certain conditions are met.</a:t>
            </a:r>
          </a:p>
        </p:txBody>
      </p:sp>
    </p:spTree>
    <p:extLst>
      <p:ext uri="{BB962C8B-B14F-4D97-AF65-F5344CB8AC3E}">
        <p14:creationId xmlns:p14="http://schemas.microsoft.com/office/powerpoint/2010/main" val="2121520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395F7-2B65-4C86-A78E-F4F6899F0692}"/>
              </a:ext>
            </a:extLst>
          </p:cNvPr>
          <p:cNvSpPr>
            <a:spLocks noGrp="1"/>
          </p:cNvSpPr>
          <p:nvPr>
            <p:ph type="title"/>
          </p:nvPr>
        </p:nvSpPr>
        <p:spPr/>
        <p:txBody>
          <a:bodyPr/>
          <a:lstStyle/>
          <a:p>
            <a:r>
              <a:rPr lang="en-US" dirty="0"/>
              <a:t>How does Cryptocurrency works?</a:t>
            </a:r>
          </a:p>
        </p:txBody>
      </p:sp>
      <p:pic>
        <p:nvPicPr>
          <p:cNvPr id="4" name="Content Placeholder 3" descr="What is Cryptocurrency">
            <a:extLst>
              <a:ext uri="{FF2B5EF4-FFF2-40B4-BE49-F238E27FC236}">
                <a16:creationId xmlns:a16="http://schemas.microsoft.com/office/drawing/2014/main" id="{369FD060-A29B-48E0-B91A-68A5D5FF048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62934" y="1895382"/>
            <a:ext cx="6563886" cy="4022725"/>
          </a:xfrm>
          <a:prstGeom prst="rect">
            <a:avLst/>
          </a:prstGeom>
          <a:noFill/>
          <a:ln>
            <a:noFill/>
          </a:ln>
        </p:spPr>
      </p:pic>
    </p:spTree>
    <p:extLst>
      <p:ext uri="{BB962C8B-B14F-4D97-AF65-F5344CB8AC3E}">
        <p14:creationId xmlns:p14="http://schemas.microsoft.com/office/powerpoint/2010/main" val="3485828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5D3BC-AD24-47D3-B5F2-05B56F52871A}"/>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1A0400A3-FB10-477D-8373-32B0764DCFB3}"/>
              </a:ext>
            </a:extLst>
          </p:cNvPr>
          <p:cNvSpPr>
            <a:spLocks noGrp="1"/>
          </p:cNvSpPr>
          <p:nvPr>
            <p:ph idx="1"/>
          </p:nvPr>
        </p:nvSpPr>
        <p:spPr>
          <a:xfrm>
            <a:off x="1024127" y="749809"/>
            <a:ext cx="9720073" cy="4023360"/>
          </a:xfrm>
        </p:spPr>
        <p:txBody>
          <a:bodyPr/>
          <a:lstStyle/>
          <a:p>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Crypto is used for cryptography, which is a technique of encryption and decryption for secure communication between two parties. The cryptography technology usually uses a computational algorithm such as </a:t>
            </a:r>
            <a:r>
              <a:rPr lang="en-IN" sz="18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SHA256</a:t>
            </a: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a public key, and a private key. </a:t>
            </a:r>
            <a:r>
              <a:rPr lang="en-IN"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The public key is shared with everyone, and a private key is like the digital signature of the user.</a:t>
            </a:r>
            <a:endParaRPr lang="en-US" sz="1800" dirty="0">
              <a:effectLst/>
              <a:latin typeface="Calibri" panose="020F0502020204030204" pitchFamily="34" charset="0"/>
              <a:ea typeface="Calibri" panose="020F0502020204030204" pitchFamily="34" charset="0"/>
              <a:cs typeface="Shruti" panose="020B0502040204020203" pitchFamily="34" charset="0"/>
            </a:endParaRPr>
          </a:p>
          <a:p>
            <a:endParaRPr lang="en-US" dirty="0"/>
          </a:p>
        </p:txBody>
      </p:sp>
      <p:pic>
        <p:nvPicPr>
          <p:cNvPr id="4" name="Picture 3" descr="What is Cryptocurrency">
            <a:extLst>
              <a:ext uri="{FF2B5EF4-FFF2-40B4-BE49-F238E27FC236}">
                <a16:creationId xmlns:a16="http://schemas.microsoft.com/office/drawing/2014/main" id="{D7DFB9A1-775D-4B10-8285-A259F09FFF2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10557" y="2640751"/>
            <a:ext cx="9043152" cy="3467440"/>
          </a:xfrm>
          <a:prstGeom prst="rect">
            <a:avLst/>
          </a:prstGeom>
          <a:noFill/>
          <a:ln>
            <a:noFill/>
          </a:ln>
        </p:spPr>
      </p:pic>
    </p:spTree>
    <p:extLst>
      <p:ext uri="{BB962C8B-B14F-4D97-AF65-F5344CB8AC3E}">
        <p14:creationId xmlns:p14="http://schemas.microsoft.com/office/powerpoint/2010/main" val="2153523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760A1-A4C5-498A-9537-79732C9E8E5C}"/>
              </a:ext>
            </a:extLst>
          </p:cNvPr>
          <p:cNvSpPr>
            <a:spLocks noGrp="1"/>
          </p:cNvSpPr>
          <p:nvPr>
            <p:ph type="title"/>
          </p:nvPr>
        </p:nvSpPr>
        <p:spPr/>
        <p:txBody>
          <a:bodyPr>
            <a:normAutofit/>
          </a:bodyPr>
          <a:lstStyle/>
          <a:p>
            <a:r>
              <a:rPr lang="en-IN" sz="5400" b="1" dirty="0">
                <a:effectLst/>
                <a:latin typeface="Calibri" panose="020F0502020204030204" pitchFamily="34" charset="0"/>
                <a:ea typeface="Calibri" panose="020F0502020204030204" pitchFamily="34" charset="0"/>
                <a:cs typeface="Calibri" panose="020F0502020204030204" pitchFamily="34" charset="0"/>
              </a:rPr>
              <a:t>Cryptocurrency Mining Algorithms:</a:t>
            </a:r>
            <a:endParaRPr lang="en-US" dirty="0"/>
          </a:p>
        </p:txBody>
      </p:sp>
      <p:sp>
        <p:nvSpPr>
          <p:cNvPr id="3" name="Content Placeholder 2">
            <a:extLst>
              <a:ext uri="{FF2B5EF4-FFF2-40B4-BE49-F238E27FC236}">
                <a16:creationId xmlns:a16="http://schemas.microsoft.com/office/drawing/2014/main" id="{B399F901-6CEC-4ABE-8EE1-0CA928575E2B}"/>
              </a:ext>
            </a:extLst>
          </p:cNvPr>
          <p:cNvSpPr>
            <a:spLocks noGrp="1"/>
          </p:cNvSpPr>
          <p:nvPr>
            <p:ph idx="1"/>
          </p:nvPr>
        </p:nvSpPr>
        <p:spPr/>
        <p:txBody>
          <a:bodyPr>
            <a:normAutofit lnSpcReduction="10000"/>
          </a:bodyPr>
          <a:lstStyle/>
          <a:p>
            <a:pPr marL="0" marR="0">
              <a:lnSpc>
                <a:spcPct val="107000"/>
              </a:lnSpc>
              <a:spcBef>
                <a:spcPts val="0"/>
              </a:spcBef>
              <a:spcAft>
                <a:spcPts val="800"/>
              </a:spcAft>
            </a:pP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0" marR="0" indent="0">
              <a:lnSpc>
                <a:spcPct val="107000"/>
              </a:lnSpc>
              <a:spcBef>
                <a:spcPts val="0"/>
              </a:spcBef>
              <a:spcAft>
                <a:spcPts val="800"/>
              </a:spcAft>
              <a:buNone/>
            </a:pPr>
            <a:r>
              <a:rPr lang="en-IN" sz="1800" dirty="0">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Cryptocurrencies makes use of different algorithms named as hashing algorithms. </a:t>
            </a:r>
          </a:p>
          <a:p>
            <a:pPr marL="0" marR="0" indent="0">
              <a:lnSpc>
                <a:spcPct val="107000"/>
              </a:lnSpc>
              <a:spcBef>
                <a:spcPts val="0"/>
              </a:spcBef>
              <a:spcAft>
                <a:spcPts val="800"/>
              </a:spcAft>
              <a:buNone/>
            </a:pPr>
            <a:r>
              <a:rPr lang="en-IN" sz="1800" dirty="0">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By the way, Hash is a “message digest” -a number generated from a string of text, the hash itself is smaller than the text, it’s almost impossible to generate another string of text with the same hash value. </a:t>
            </a:r>
          </a:p>
          <a:p>
            <a:pPr marL="0" marR="0" indent="0">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Calibri" panose="020F0502020204030204" pitchFamily="34" charset="0"/>
              </a:rPr>
              <a:t>There are different hashing algorithms used for various cryptocurrencies such as:</a:t>
            </a:r>
            <a:endParaRPr lang="en-US" sz="1800" dirty="0">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nSpc>
                <a:spcPct val="107000"/>
              </a:lnSpc>
              <a:spcBef>
                <a:spcPts val="0"/>
              </a:spcBef>
              <a:spcAft>
                <a:spcPts val="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SHA-256</a:t>
            </a:r>
            <a:endParaRPr lang="en-US" sz="1800" dirty="0">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nSpc>
                <a:spcPct val="107000"/>
              </a:lnSpc>
              <a:spcBef>
                <a:spcPts val="0"/>
              </a:spcBef>
              <a:spcAft>
                <a:spcPts val="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ETHASH</a:t>
            </a:r>
            <a:endParaRPr lang="en-US" sz="1800" dirty="0">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nSpc>
                <a:spcPct val="107000"/>
              </a:lnSpc>
              <a:spcBef>
                <a:spcPts val="0"/>
              </a:spcBef>
              <a:spcAft>
                <a:spcPts val="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SCRYPT</a:t>
            </a:r>
            <a:endParaRPr lang="en-US" sz="1800" dirty="0">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nSpc>
                <a:spcPct val="107000"/>
              </a:lnSpc>
              <a:spcBef>
                <a:spcPts val="0"/>
              </a:spcBef>
              <a:spcAft>
                <a:spcPts val="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EQUIHASH</a:t>
            </a:r>
            <a:endParaRPr lang="en-US" sz="1800" dirty="0">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nSpc>
                <a:spcPct val="107000"/>
              </a:lnSpc>
              <a:spcBef>
                <a:spcPts val="0"/>
              </a:spcBef>
              <a:spcAft>
                <a:spcPts val="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CRYPTONIGHT</a:t>
            </a:r>
            <a:endParaRPr lang="en-US" sz="1800" dirty="0">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nSpc>
                <a:spcPct val="107000"/>
              </a:lnSpc>
              <a:spcBef>
                <a:spcPts val="0"/>
              </a:spcBef>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X11</a:t>
            </a:r>
            <a:endParaRPr lang="en-US" sz="1800" dirty="0">
              <a:effectLst/>
              <a:latin typeface="Calibri" panose="020F0502020204030204" pitchFamily="34" charset="0"/>
              <a:ea typeface="Calibri" panose="020F0502020204030204" pitchFamily="34" charset="0"/>
              <a:cs typeface="Shruti" panose="020B0502040204020203" pitchFamily="34" charset="0"/>
            </a:endParaRPr>
          </a:p>
          <a:p>
            <a:endParaRPr lang="en-US" dirty="0"/>
          </a:p>
        </p:txBody>
      </p:sp>
    </p:spTree>
    <p:extLst>
      <p:ext uri="{BB962C8B-B14F-4D97-AF65-F5344CB8AC3E}">
        <p14:creationId xmlns:p14="http://schemas.microsoft.com/office/powerpoint/2010/main" val="2155377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39692-0D9A-4E99-9094-BFA959B33661}"/>
              </a:ext>
            </a:extLst>
          </p:cNvPr>
          <p:cNvSpPr>
            <a:spLocks noGrp="1"/>
          </p:cNvSpPr>
          <p:nvPr>
            <p:ph type="title"/>
          </p:nvPr>
        </p:nvSpPr>
        <p:spPr/>
        <p:txBody>
          <a:bodyPr/>
          <a:lstStyle/>
          <a:p>
            <a:r>
              <a:rPr lang="en-IN" sz="5400" b="1" dirty="0">
                <a:effectLst/>
                <a:latin typeface="Calibri" panose="020F0502020204030204" pitchFamily="34" charset="0"/>
                <a:ea typeface="Calibri" panose="020F0502020204030204" pitchFamily="34" charset="0"/>
                <a:cs typeface="Calibri" panose="020F0502020204030204" pitchFamily="34" charset="0"/>
              </a:rPr>
              <a:t>what is a blockchain?</a:t>
            </a:r>
            <a:endParaRPr lang="en-US" dirty="0"/>
          </a:p>
        </p:txBody>
      </p:sp>
      <p:sp>
        <p:nvSpPr>
          <p:cNvPr id="3" name="Content Placeholder 2">
            <a:extLst>
              <a:ext uri="{FF2B5EF4-FFF2-40B4-BE49-F238E27FC236}">
                <a16:creationId xmlns:a16="http://schemas.microsoft.com/office/drawing/2014/main" id="{045913E3-8FF3-4170-9874-FFE2B85FD249}"/>
              </a:ext>
            </a:extLst>
          </p:cNvPr>
          <p:cNvSpPr>
            <a:spLocks noGrp="1"/>
          </p:cNvSpPr>
          <p:nvPr>
            <p:ph idx="1"/>
          </p:nvPr>
        </p:nvSpPr>
        <p:spPr/>
        <p:txBody>
          <a:bodyPr/>
          <a:lstStyle/>
          <a:p>
            <a:pPr marL="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A blockchain is a decentralised, distributed and public digital ledger that is used to record transactions across many computers so that the record cannot be altered retroactively without altering the subsequent blocks and the collusion of the network. Each block contains three things:</a:t>
            </a:r>
            <a:endParaRPr lang="en-US" sz="1800" dirty="0">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nSpc>
                <a:spcPct val="107000"/>
              </a:lnSpc>
              <a:spcBef>
                <a:spcPts val="0"/>
              </a:spcBef>
              <a:spcAft>
                <a:spcPts val="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A cryptographic hash for previous block</a:t>
            </a:r>
            <a:endParaRPr lang="en-US" sz="1800" dirty="0">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nSpc>
                <a:spcPct val="107000"/>
              </a:lnSpc>
              <a:spcBef>
                <a:spcPts val="0"/>
              </a:spcBef>
              <a:spcAft>
                <a:spcPts val="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A timestamp</a:t>
            </a:r>
            <a:endParaRPr lang="en-US" sz="1800" dirty="0">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nSpc>
                <a:spcPct val="107000"/>
              </a:lnSpc>
              <a:spcBef>
                <a:spcPts val="0"/>
              </a:spcBef>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Transaction data</a:t>
            </a:r>
            <a:endParaRPr lang="en-US" sz="1800" dirty="0">
              <a:effectLst/>
              <a:latin typeface="Calibri" panose="020F0502020204030204" pitchFamily="34" charset="0"/>
              <a:ea typeface="Calibri" panose="020F0502020204030204" pitchFamily="34" charset="0"/>
              <a:cs typeface="Shruti" panose="020B0502040204020203" pitchFamily="34" charset="0"/>
            </a:endParaRPr>
          </a:p>
          <a:p>
            <a:pPr marL="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Blockchains makes use of security methods such as public key cryptography.</a:t>
            </a:r>
            <a:endParaRPr lang="en-US" sz="1800" dirty="0">
              <a:effectLst/>
              <a:latin typeface="Calibri" panose="020F0502020204030204" pitchFamily="34" charset="0"/>
              <a:ea typeface="Calibri" panose="020F0502020204030204" pitchFamily="34" charset="0"/>
              <a:cs typeface="Shruti" panose="020B0502040204020203" pitchFamily="34" charset="0"/>
            </a:endParaRPr>
          </a:p>
          <a:p>
            <a:endParaRPr lang="en-US" dirty="0"/>
          </a:p>
        </p:txBody>
      </p:sp>
    </p:spTree>
    <p:extLst>
      <p:ext uri="{BB962C8B-B14F-4D97-AF65-F5344CB8AC3E}">
        <p14:creationId xmlns:p14="http://schemas.microsoft.com/office/powerpoint/2010/main" val="3890020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EE53C-C0D0-4AB1-8094-BEAF597D1349}"/>
              </a:ext>
            </a:extLst>
          </p:cNvPr>
          <p:cNvSpPr>
            <a:spLocks noGrp="1"/>
          </p:cNvSpPr>
          <p:nvPr>
            <p:ph type="title"/>
          </p:nvPr>
        </p:nvSpPr>
        <p:spPr/>
        <p:txBody>
          <a:bodyPr>
            <a:normAutofit/>
          </a:bodyPr>
          <a:lstStyle/>
          <a:p>
            <a:r>
              <a:rPr lang="en-IN" sz="5400" b="1" dirty="0">
                <a:effectLst/>
                <a:latin typeface="Calibri" panose="020F0502020204030204" pitchFamily="34" charset="0"/>
                <a:ea typeface="Calibri" panose="020F0502020204030204" pitchFamily="34" charset="0"/>
                <a:cs typeface="Calibri" panose="020F0502020204030204" pitchFamily="34" charset="0"/>
              </a:rPr>
              <a:t>cryptocurrency Security Standards</a:t>
            </a:r>
            <a:endParaRPr lang="en-US" dirty="0"/>
          </a:p>
        </p:txBody>
      </p:sp>
      <p:sp>
        <p:nvSpPr>
          <p:cNvPr id="3" name="Content Placeholder 2">
            <a:extLst>
              <a:ext uri="{FF2B5EF4-FFF2-40B4-BE49-F238E27FC236}">
                <a16:creationId xmlns:a16="http://schemas.microsoft.com/office/drawing/2014/main" id="{0A25DB40-4B19-4605-BFCC-A622ADE3A801}"/>
              </a:ext>
            </a:extLst>
          </p:cNvPr>
          <p:cNvSpPr>
            <a:spLocks noGrp="1"/>
          </p:cNvSpPr>
          <p:nvPr>
            <p:ph idx="1"/>
          </p:nvPr>
        </p:nvSpPr>
        <p:spPr/>
        <p:txBody>
          <a:bodyPr>
            <a:normAutofit fontScale="92500" lnSpcReduction="20000"/>
          </a:bodyPr>
          <a:lstStyle/>
          <a:p>
            <a:pPr marL="0" marR="0">
              <a:lnSpc>
                <a:spcPct val="107000"/>
              </a:lnSpc>
              <a:spcBef>
                <a:spcPts val="0"/>
              </a:spcBef>
              <a:spcAft>
                <a:spcPts val="800"/>
              </a:spcAft>
            </a:pP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This includes cryptocurrency exchanges, mobile, and web applications. </a:t>
            </a:r>
          </a:p>
          <a:p>
            <a:pPr marL="0" marR="0">
              <a:lnSpc>
                <a:spcPct val="107000"/>
              </a:lnSpc>
              <a:spcBef>
                <a:spcPts val="0"/>
              </a:spcBef>
              <a:spcAft>
                <a:spcPts val="800"/>
              </a:spcAft>
            </a:pP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For increasing cryptocurrency security, it is better to have an information system having cryptocurrency Security standards. Cryptocurrency Security Standards (CCSS) allow the end-users to make smart choices and decisions for purchasing and investing in the right services.</a:t>
            </a:r>
            <a:endParaRPr lang="en-US" sz="1800" dirty="0">
              <a:effectLst/>
              <a:latin typeface="Calibri" panose="020F0502020204030204" pitchFamily="34" charset="0"/>
              <a:ea typeface="Calibri" panose="020F0502020204030204" pitchFamily="34" charset="0"/>
              <a:cs typeface="Shruti" panose="020B0502040204020203" pitchFamily="34" charset="0"/>
            </a:endParaRPr>
          </a:p>
          <a:p>
            <a:pPr marL="0" marR="0">
              <a:lnSpc>
                <a:spcPct val="107000"/>
              </a:lnSpc>
              <a:spcBef>
                <a:spcPts val="0"/>
              </a:spcBef>
              <a:spcAft>
                <a:spcPts val="800"/>
              </a:spcAft>
            </a:pP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Cryptocurrency Security Standards:</a:t>
            </a:r>
            <a:endParaRPr lang="en-US" sz="1800" dirty="0">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Key/seed generation</a:t>
            </a:r>
            <a:endParaRPr lang="en-US" sz="1800" dirty="0">
              <a:solidFill>
                <a:srgbClr val="333333"/>
              </a:solidFill>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Wallet Creation</a:t>
            </a:r>
            <a:endParaRPr lang="en-US" sz="1800" dirty="0">
              <a:solidFill>
                <a:srgbClr val="333333"/>
              </a:solidFill>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Key Storage </a:t>
            </a:r>
            <a:endParaRPr lang="en-US" sz="1800" dirty="0">
              <a:solidFill>
                <a:srgbClr val="333333"/>
              </a:solidFill>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Key Usage</a:t>
            </a:r>
            <a:endParaRPr lang="en-US" sz="1800" dirty="0">
              <a:solidFill>
                <a:srgbClr val="333333"/>
              </a:solidFill>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Key Compromise policy</a:t>
            </a:r>
            <a:endParaRPr lang="en-US" sz="1800" dirty="0">
              <a:solidFill>
                <a:srgbClr val="333333"/>
              </a:solidFill>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Keyholder Grant/ Revoke Policy and Procedures</a:t>
            </a:r>
            <a:endParaRPr lang="en-US" sz="1800" dirty="0">
              <a:solidFill>
                <a:srgbClr val="333333"/>
              </a:solidFill>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Third-party audits</a:t>
            </a:r>
            <a:endParaRPr lang="en-US" sz="1800" dirty="0">
              <a:solidFill>
                <a:srgbClr val="333333"/>
              </a:solidFill>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Data Sanitization Policy</a:t>
            </a:r>
            <a:endParaRPr lang="en-US" sz="1800" dirty="0">
              <a:solidFill>
                <a:srgbClr val="333333"/>
              </a:solidFill>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Proof of Reserve </a:t>
            </a:r>
            <a:endParaRPr lang="en-US" sz="1800" dirty="0">
              <a:solidFill>
                <a:srgbClr val="333333"/>
              </a:solidFill>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Log Audits</a:t>
            </a:r>
            <a:endParaRPr lang="en-US" sz="1800" dirty="0">
              <a:solidFill>
                <a:srgbClr val="333333"/>
              </a:solidFill>
              <a:effectLst/>
              <a:latin typeface="Calibri" panose="020F0502020204030204" pitchFamily="34" charset="0"/>
              <a:ea typeface="Calibri" panose="020F0502020204030204" pitchFamily="34" charset="0"/>
              <a:cs typeface="Shruti" panose="020B0502040204020203" pitchFamily="34" charset="0"/>
            </a:endParaRPr>
          </a:p>
          <a:p>
            <a:endParaRPr lang="en-US" dirty="0"/>
          </a:p>
        </p:txBody>
      </p:sp>
    </p:spTree>
    <p:extLst>
      <p:ext uri="{BB962C8B-B14F-4D97-AF65-F5344CB8AC3E}">
        <p14:creationId xmlns:p14="http://schemas.microsoft.com/office/powerpoint/2010/main" val="2759543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38EDA-8921-484E-A27B-66AAE4568D04}"/>
              </a:ext>
            </a:extLst>
          </p:cNvPr>
          <p:cNvSpPr>
            <a:spLocks noGrp="1"/>
          </p:cNvSpPr>
          <p:nvPr>
            <p:ph type="title"/>
          </p:nvPr>
        </p:nvSpPr>
        <p:spPr/>
        <p:txBody>
          <a:bodyPr>
            <a:normAutofit/>
          </a:bodyPr>
          <a:lstStyle/>
          <a:p>
            <a:r>
              <a:rPr lang="en-IN" sz="5400" b="1" dirty="0">
                <a:solidFill>
                  <a:srgbClr val="333333"/>
                </a:solidFill>
                <a:effectLst/>
                <a:latin typeface="Calibri" panose="020F0502020204030204" pitchFamily="34" charset="0"/>
                <a:ea typeface="Times New Roman" panose="02020603050405020304" pitchFamily="18" charset="0"/>
              </a:rPr>
              <a:t>Risks that occur are as follows</a:t>
            </a:r>
            <a:endParaRPr lang="en-US" dirty="0"/>
          </a:p>
        </p:txBody>
      </p:sp>
      <p:sp>
        <p:nvSpPr>
          <p:cNvPr id="3" name="Content Placeholder 2">
            <a:extLst>
              <a:ext uri="{FF2B5EF4-FFF2-40B4-BE49-F238E27FC236}">
                <a16:creationId xmlns:a16="http://schemas.microsoft.com/office/drawing/2014/main" id="{E875A58E-5278-42F5-ADC0-16155E9C934F}"/>
              </a:ext>
            </a:extLst>
          </p:cNvPr>
          <p:cNvSpPr>
            <a:spLocks noGrp="1"/>
          </p:cNvSpPr>
          <p:nvPr>
            <p:ph idx="1"/>
          </p:nvPr>
        </p:nvSpPr>
        <p:spPr>
          <a:xfrm>
            <a:off x="665825" y="1970843"/>
            <a:ext cx="9905765" cy="4054431"/>
          </a:xfrm>
        </p:spPr>
        <p:txBody>
          <a:bodyPr>
            <a:normAutofit fontScale="85000" lnSpcReduction="20000"/>
          </a:bodyPr>
          <a:lstStyle/>
          <a:p>
            <a:pPr marL="342900" marR="0" lvl="0" indent="-342900">
              <a:lnSpc>
                <a:spcPct val="107000"/>
              </a:lnSpc>
              <a:spcBef>
                <a:spcPts val="0"/>
              </a:spcBef>
              <a:spcAft>
                <a:spcPts val="0"/>
              </a:spcAft>
              <a:buFont typeface="+mj-lt"/>
              <a:buAutoNum type="arabicPeriod"/>
              <a:tabLst>
                <a:tab pos="457200" algn="l"/>
              </a:tabLst>
            </a:pP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Leaving cryptocurrency on a single exchange making it more prone to hackers.  </a:t>
            </a:r>
            <a:endParaRPr lang="en-US" sz="1800" dirty="0">
              <a:solidFill>
                <a:srgbClr val="333333"/>
              </a:solidFill>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nSpc>
                <a:spcPct val="107000"/>
              </a:lnSpc>
              <a:spcBef>
                <a:spcPts val="0"/>
              </a:spcBef>
              <a:spcAft>
                <a:spcPts val="0"/>
              </a:spcAft>
              <a:buFont typeface="+mj-lt"/>
              <a:buAutoNum type="arabicPeriod"/>
              <a:tabLst>
                <a:tab pos="457200" algn="l"/>
              </a:tabLst>
            </a:pP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Keeping Cryptocurrency locally can have consequences like data can be lost or stolen, as local storage is vulnerable, and someone can track down your transaction and steal it. </a:t>
            </a:r>
            <a:endParaRPr lang="en-US" sz="1800" dirty="0">
              <a:solidFill>
                <a:srgbClr val="333333"/>
              </a:solidFill>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nSpc>
                <a:spcPct val="107000"/>
              </a:lnSpc>
              <a:spcBef>
                <a:spcPts val="0"/>
              </a:spcBef>
              <a:spcAft>
                <a:spcPts val="0"/>
              </a:spcAft>
              <a:buFont typeface="+mj-lt"/>
              <a:buAutoNum type="arabicPeriod"/>
              <a:tabLst>
                <a:tab pos="457200" algn="l"/>
              </a:tabLst>
            </a:pP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Another risk is when someone targets you specifically, then Email phishing attacks are prevalent. Also, some standard methods and techniques leading to personal attacks like SIM Swap assaults for clearing the 2-way authentication are used.</a:t>
            </a:r>
            <a:endParaRPr lang="en-US" sz="1800" dirty="0">
              <a:solidFill>
                <a:srgbClr val="333333"/>
              </a:solidFill>
              <a:effectLst/>
              <a:latin typeface="Calibri" panose="020F0502020204030204" pitchFamily="34" charset="0"/>
              <a:ea typeface="Calibri" panose="020F0502020204030204" pitchFamily="34" charset="0"/>
              <a:cs typeface="Shruti" panose="020B0502040204020203" pitchFamily="34" charset="0"/>
            </a:endParaRPr>
          </a:p>
          <a:p>
            <a:pPr marL="0" marR="0">
              <a:lnSpc>
                <a:spcPct val="107000"/>
              </a:lnSpc>
              <a:spcBef>
                <a:spcPts val="0"/>
              </a:spcBef>
              <a:spcAft>
                <a:spcPts val="800"/>
              </a:spcAft>
            </a:pPr>
            <a:r>
              <a:rPr lang="en-IN" sz="1800" b="1"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Shruti" panose="020B0502040204020203" pitchFamily="34" charset="0"/>
            </a:endParaRPr>
          </a:p>
          <a:p>
            <a:pPr marL="0" marR="0">
              <a:lnSpc>
                <a:spcPct val="107000"/>
              </a:lnSpc>
              <a:spcBef>
                <a:spcPts val="0"/>
              </a:spcBef>
              <a:spcAft>
                <a:spcPts val="800"/>
              </a:spcAft>
            </a:pPr>
            <a:endParaRPr lang="en-IN" sz="1800" b="1" dirty="0">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Shruti" panose="020B0502040204020203" pitchFamily="34"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Shruti" panose="020B0502040204020203" pitchFamily="34"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nSpc>
                <a:spcPct val="107000"/>
              </a:lnSpc>
              <a:spcBef>
                <a:spcPts val="0"/>
              </a:spcBef>
              <a:spcAft>
                <a:spcPts val="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Thorough Run Research on Exchanges</a:t>
            </a:r>
            <a:endParaRPr lang="en-US" sz="1800" dirty="0">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nSpc>
                <a:spcPct val="107000"/>
              </a:lnSpc>
              <a:spcBef>
                <a:spcPts val="0"/>
              </a:spcBef>
              <a:spcAft>
                <a:spcPts val="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Store your Cryptocurrency Safely</a:t>
            </a:r>
            <a:endParaRPr lang="en-US" sz="1800" dirty="0">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nSpc>
                <a:spcPct val="107000"/>
              </a:lnSpc>
              <a:spcBef>
                <a:spcPts val="0"/>
              </a:spcBef>
              <a:spcAft>
                <a:spcPts val="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Using a Hybrid Strategy will be a wise investment</a:t>
            </a:r>
            <a:endParaRPr lang="en-US" sz="1800" dirty="0">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nSpc>
                <a:spcPct val="107000"/>
              </a:lnSpc>
              <a:spcBef>
                <a:spcPts val="0"/>
              </a:spcBef>
              <a:spcAft>
                <a:spcPts val="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Use a strong password</a:t>
            </a:r>
            <a:endParaRPr lang="en-US" sz="1800" dirty="0">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nSpc>
                <a:spcPct val="107000"/>
              </a:lnSpc>
              <a:spcBef>
                <a:spcPts val="0"/>
              </a:spcBef>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Use trustworthy wallets</a:t>
            </a:r>
            <a:endParaRPr lang="en-US" sz="1800" dirty="0">
              <a:effectLst/>
              <a:latin typeface="Calibri" panose="020F0502020204030204" pitchFamily="34" charset="0"/>
              <a:ea typeface="Calibri" panose="020F0502020204030204" pitchFamily="34" charset="0"/>
              <a:cs typeface="Shruti" panose="020B0502040204020203" pitchFamily="34" charset="0"/>
            </a:endParaRPr>
          </a:p>
          <a:p>
            <a:r>
              <a:rPr lang="en-IN" sz="1800" dirty="0">
                <a:effectLst/>
                <a:latin typeface="Calibri" panose="020F0502020204030204" pitchFamily="34" charset="0"/>
                <a:ea typeface="Calibri" panose="020F0502020204030204" pitchFamily="34" charset="0"/>
              </a:rPr>
              <a:t>Keep the key secret</a:t>
            </a:r>
            <a:endParaRPr lang="en-US" dirty="0"/>
          </a:p>
        </p:txBody>
      </p:sp>
      <p:sp>
        <p:nvSpPr>
          <p:cNvPr id="4" name="Title 1">
            <a:extLst>
              <a:ext uri="{FF2B5EF4-FFF2-40B4-BE49-F238E27FC236}">
                <a16:creationId xmlns:a16="http://schemas.microsoft.com/office/drawing/2014/main" id="{32F7AC45-DF00-449B-B5C5-5D606EB90A0F}"/>
              </a:ext>
            </a:extLst>
          </p:cNvPr>
          <p:cNvSpPr txBox="1">
            <a:spLocks/>
          </p:cNvSpPr>
          <p:nvPr/>
        </p:nvSpPr>
        <p:spPr>
          <a:xfrm>
            <a:off x="745724" y="3385498"/>
            <a:ext cx="8970146" cy="1256191"/>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marL="0" marR="0">
              <a:lnSpc>
                <a:spcPct val="107000"/>
              </a:lnSpc>
              <a:spcBef>
                <a:spcPts val="0"/>
              </a:spcBef>
              <a:spcAft>
                <a:spcPts val="800"/>
              </a:spcAft>
            </a:pPr>
            <a:r>
              <a:rPr lang="en-IN" sz="5400" b="1" dirty="0">
                <a:effectLst/>
                <a:latin typeface="Calibri" panose="020F0502020204030204" pitchFamily="34" charset="0"/>
                <a:ea typeface="Calibri" panose="020F0502020204030204" pitchFamily="34" charset="0"/>
                <a:cs typeface="Calibri" panose="020F0502020204030204" pitchFamily="34" charset="0"/>
              </a:rPr>
              <a:t>way to Protect your Digital Investments:</a:t>
            </a:r>
          </a:p>
          <a:p>
            <a:pPr marL="0" marR="0">
              <a:lnSpc>
                <a:spcPct val="107000"/>
              </a:lnSpc>
              <a:spcBef>
                <a:spcPts val="0"/>
              </a:spcBef>
              <a:spcAft>
                <a:spcPts val="800"/>
              </a:spcAft>
            </a:pPr>
            <a:endParaRPr lang="en-US" sz="54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22228008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Integral design</Template>
  <TotalTime>27</TotalTime>
  <Words>770</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inter-bold</vt:lpstr>
      <vt:lpstr>inter-regular</vt:lpstr>
      <vt:lpstr>Symbol</vt:lpstr>
      <vt:lpstr>Tw Cen MT</vt:lpstr>
      <vt:lpstr>Tw Cen MT Condensed</vt:lpstr>
      <vt:lpstr>Wingdings 3</vt:lpstr>
      <vt:lpstr>Integral</vt:lpstr>
      <vt:lpstr>Cryptocurrency &amp; CYBER security</vt:lpstr>
      <vt:lpstr>What is Cryptocurrency?</vt:lpstr>
      <vt:lpstr>Features </vt:lpstr>
      <vt:lpstr>How does Cryptocurrency works?</vt:lpstr>
      <vt:lpstr> </vt:lpstr>
      <vt:lpstr>Cryptocurrency Mining Algorithms:</vt:lpstr>
      <vt:lpstr>what is a blockchain?</vt:lpstr>
      <vt:lpstr>cryptocurrency Security Standards</vt:lpstr>
      <vt:lpstr>Risks that occur are as follows</vt:lpstr>
      <vt:lpstr>Steps to prevent Your Cryptocurrency from Cyber Attacks </vt:lpstr>
      <vt:lpstr>Thank you so much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Cryptocurrency &amp; CYBER security</dc:title>
  <dc:creator>Vankani Arjun</dc:creator>
  <cp:lastModifiedBy>Vankani Arjun</cp:lastModifiedBy>
  <cp:revision>1</cp:revision>
  <dcterms:created xsi:type="dcterms:W3CDTF">2021-10-11T08:56:02Z</dcterms:created>
  <dcterms:modified xsi:type="dcterms:W3CDTF">2021-10-11T09:23:28Z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