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2"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X6vOkOhM/R+YPhAPtICTQ==" hashData="sB8BMZBZqDtUnTSSXz59pIVNQ2IijNDm4ZFoh8vgW4ScK/fm06tQFNuF56JasGSA6rPE4S9m0peQlnsyu1fOC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3BB7"/>
    <a:srgbClr val="301B92"/>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#3170726(MAD)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Android</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OS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8/11/2021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android.com/studio" TargetMode="External"/><Relationship Id="rId2" Type="http://schemas.openxmlformats.org/officeDocument/2006/relationships/hyperlink" Target="https://www.oracle.com/java/technologies/javase-downloads.html"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A5353-D4D5-43D7-A039-6CFC6871D64F}"/>
              </a:ext>
            </a:extLst>
          </p:cNvPr>
          <p:cNvSpPr>
            <a:spLocks noGrp="1"/>
          </p:cNvSpPr>
          <p:nvPr>
            <p:ph type="ctrTitle"/>
          </p:nvPr>
        </p:nvSpPr>
        <p:spPr/>
        <p:txBody>
          <a:bodyPr/>
          <a:lstStyle/>
          <a:p>
            <a:r>
              <a:rPr lang="en-US" dirty="0" smtClean="0"/>
              <a:t>Android Operating System</a:t>
            </a:r>
            <a:endParaRPr lang="en-US" dirty="0"/>
          </a:p>
        </p:txBody>
      </p:sp>
      <p:sp>
        <p:nvSpPr>
          <p:cNvPr id="3" name="Text Placeholder 2">
            <a:extLst>
              <a:ext uri="{FF2B5EF4-FFF2-40B4-BE49-F238E27FC236}">
                <a16:creationId xmlns:a16="http://schemas.microsoft.com/office/drawing/2014/main" xmlns="" id="{E4D4005A-4647-4086-9144-7BCC7DFEFB1B}"/>
              </a:ext>
            </a:extLst>
          </p:cNvPr>
          <p:cNvSpPr>
            <a:spLocks noGrp="1"/>
          </p:cNvSpPr>
          <p:nvPr>
            <p:ph type="body" sz="quarter" idx="11"/>
          </p:nvPr>
        </p:nvSpPr>
        <p:spPr/>
        <p:txBody>
          <a:bodyPr/>
          <a:lstStyle/>
          <a:p>
            <a:r>
              <a:rPr lang="en-US" dirty="0" smtClean="0"/>
              <a:t>mehul.bhundiya@darshan.ac.in</a:t>
            </a:r>
            <a:endParaRPr lang="en-US" dirty="0"/>
          </a:p>
        </p:txBody>
      </p:sp>
      <p:sp>
        <p:nvSpPr>
          <p:cNvPr id="4" name="Text Placeholder 3">
            <a:extLst>
              <a:ext uri="{FF2B5EF4-FFF2-40B4-BE49-F238E27FC236}">
                <a16:creationId xmlns:a16="http://schemas.microsoft.com/office/drawing/2014/main" xmlns="" id="{6F817D43-889A-4049-ACFD-9B3B648B6A91}"/>
              </a:ext>
            </a:extLst>
          </p:cNvPr>
          <p:cNvSpPr>
            <a:spLocks noGrp="1"/>
          </p:cNvSpPr>
          <p:nvPr>
            <p:ph type="body" sz="quarter" idx="12"/>
          </p:nvPr>
        </p:nvSpPr>
        <p:spPr/>
        <p:txBody>
          <a:bodyPr/>
          <a:lstStyle/>
          <a:p>
            <a:r>
              <a:rPr lang="en-US" dirty="0" smtClean="0"/>
              <a:t>9428231065</a:t>
            </a:r>
            <a:endParaRPr lang="en-US" dirty="0"/>
          </a:p>
        </p:txBody>
      </p:sp>
      <p:sp>
        <p:nvSpPr>
          <p:cNvPr id="5" name="Text Placeholder 4">
            <a:extLst>
              <a:ext uri="{FF2B5EF4-FFF2-40B4-BE49-F238E27FC236}">
                <a16:creationId xmlns:a16="http://schemas.microsoft.com/office/drawing/2014/main" xmlns=""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xmlns="" id="{1F7AB9BC-FE08-46B2-A19C-803CB5DF0CD1}"/>
              </a:ext>
            </a:extLst>
          </p:cNvPr>
          <p:cNvSpPr>
            <a:spLocks noGrp="1"/>
          </p:cNvSpPr>
          <p:nvPr>
            <p:ph type="body" sz="quarter" idx="14"/>
          </p:nvPr>
        </p:nvSpPr>
        <p:spPr/>
        <p:txBody>
          <a:bodyPr/>
          <a:lstStyle/>
          <a:p>
            <a:r>
              <a:rPr lang="en-US" dirty="0"/>
              <a:t>Prof. </a:t>
            </a:r>
            <a:r>
              <a:rPr lang="en-US" dirty="0" smtClean="0"/>
              <a:t>Mehul D Bhundiya</a:t>
            </a:r>
            <a:endParaRPr lang="en-US" dirty="0"/>
          </a:p>
        </p:txBody>
      </p:sp>
      <p:sp>
        <p:nvSpPr>
          <p:cNvPr id="1027" name="Text Placeholder 1026">
            <a:extLst>
              <a:ext uri="{FF2B5EF4-FFF2-40B4-BE49-F238E27FC236}">
                <a16:creationId xmlns:a16="http://schemas.microsoft.com/office/drawing/2014/main" xmlns="" id="{D1F0AA94-EAF3-4868-942A-0125EFC5C764}"/>
              </a:ext>
            </a:extLst>
          </p:cNvPr>
          <p:cNvSpPr>
            <a:spLocks noGrp="1"/>
          </p:cNvSpPr>
          <p:nvPr>
            <p:ph type="body" sz="quarter" idx="16"/>
          </p:nvPr>
        </p:nvSpPr>
        <p:spPr/>
        <p:txBody>
          <a:bodyPr/>
          <a:lstStyle/>
          <a:p>
            <a:r>
              <a:rPr lang="en-US" b="1" dirty="0" smtClean="0"/>
              <a:t>Mobile Application Development </a:t>
            </a:r>
            <a:r>
              <a:rPr lang="en-US" dirty="0" smtClean="0">
                <a:latin typeface="Roboto Condensed Light" panose="02000000000000000000" pitchFamily="2" charset="0"/>
                <a:ea typeface="Roboto Condensed Light" panose="02000000000000000000" pitchFamily="2" charset="0"/>
              </a:rPr>
              <a:t>(MAD)</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GTU # </a:t>
            </a:r>
            <a:r>
              <a:rPr lang="en-US" dirty="0" smtClean="0">
                <a:latin typeface="Roboto Condensed Light" panose="02000000000000000000" pitchFamily="2" charset="0"/>
                <a:ea typeface="Roboto Condensed Light" panose="02000000000000000000" pitchFamily="2" charset="0"/>
              </a:rPr>
              <a:t>3170726</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a16="http://schemas.microsoft.com/office/drawing/2014/main" xmlns=""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 name="Picture Placeholder 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865" b="865"/>
          <a:stretch>
            <a:fillRect/>
          </a:stretch>
        </p:blipFill>
        <p:spPr/>
      </p:pic>
    </p:spTree>
    <p:extLst>
      <p:ext uri="{BB962C8B-B14F-4D97-AF65-F5344CB8AC3E}">
        <p14:creationId xmlns:p14="http://schemas.microsoft.com/office/powerpoint/2010/main" val="2722244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Platforms</a:t>
            </a:r>
            <a:endParaRPr lang="en-US" dirty="0"/>
          </a:p>
        </p:txBody>
      </p:sp>
      <p:sp>
        <p:nvSpPr>
          <p:cNvPr id="3" name="Content Placeholder 2"/>
          <p:cNvSpPr>
            <a:spLocks noGrp="1"/>
          </p:cNvSpPr>
          <p:nvPr>
            <p:ph idx="1"/>
          </p:nvPr>
        </p:nvSpPr>
        <p:spPr/>
        <p:txBody>
          <a:bodyPr/>
          <a:lstStyle/>
          <a:p>
            <a:r>
              <a:rPr lang="en-US" dirty="0"/>
              <a:t>The Android platform is a platform for mobile devices that uses a modified Linux kernel. </a:t>
            </a:r>
            <a:endParaRPr lang="en-US" dirty="0" smtClean="0"/>
          </a:p>
          <a:p>
            <a:r>
              <a:rPr lang="en-US" dirty="0"/>
              <a:t>The Android Platform was introduced by the Open Handset Alliance in November of 2007</a:t>
            </a:r>
            <a:r>
              <a:rPr lang="en-US" dirty="0" smtClean="0"/>
              <a:t>.</a:t>
            </a:r>
          </a:p>
          <a:p>
            <a:r>
              <a:rPr lang="en-US" dirty="0"/>
              <a:t>Most applications that run on the Android platform are written in the Java programming language</a:t>
            </a:r>
            <a:r>
              <a:rPr lang="en-US" dirty="0" smtClean="0"/>
              <a:t>.</a:t>
            </a:r>
          </a:p>
          <a:p>
            <a:r>
              <a:rPr lang="en-US" dirty="0"/>
              <a:t>To create an application for the platform, a developer requires the Android SDK, which includes tools and APIs</a:t>
            </a:r>
            <a:r>
              <a:rPr lang="en-US" dirty="0" smtClean="0"/>
              <a:t>.</a:t>
            </a:r>
          </a:p>
          <a:p>
            <a:r>
              <a:rPr lang="en-US" dirty="0"/>
              <a:t>To shorten development time, Android developers typically integrate the </a:t>
            </a:r>
            <a:r>
              <a:rPr lang="en-US" dirty="0" smtClean="0"/>
              <a:t>SDK.</a:t>
            </a:r>
          </a:p>
          <a:p>
            <a:endParaRPr lang="en-US" dirty="0"/>
          </a:p>
        </p:txBody>
      </p:sp>
    </p:spTree>
    <p:extLst>
      <p:ext uri="{BB962C8B-B14F-4D97-AF65-F5344CB8AC3E}">
        <p14:creationId xmlns:p14="http://schemas.microsoft.com/office/powerpoint/2010/main" val="153615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Platforms Contd.</a:t>
            </a:r>
            <a:endParaRPr lang="en-US" dirty="0"/>
          </a:p>
        </p:txBody>
      </p:sp>
      <p:graphicFrame>
        <p:nvGraphicFramePr>
          <p:cNvPr id="9" name="Google Shape;379;p28"/>
          <p:cNvGraphicFramePr/>
          <p:nvPr/>
        </p:nvGraphicFramePr>
        <p:xfrm>
          <a:off x="2488343" y="1048502"/>
          <a:ext cx="6013425" cy="4661535"/>
        </p:xfrm>
        <a:graphic>
          <a:graphicData uri="http://schemas.openxmlformats.org/drawingml/2006/table">
            <a:tbl>
              <a:tblPr>
                <a:noFill/>
              </a:tblPr>
              <a:tblGrid>
                <a:gridCol w="1659125"/>
                <a:gridCol w="1513125"/>
                <a:gridCol w="1665525"/>
                <a:gridCol w="1175650"/>
              </a:tblGrid>
              <a:tr h="409575">
                <a:tc>
                  <a:txBody>
                    <a:bodyPr/>
                    <a:lstStyle/>
                    <a:p>
                      <a:pPr marL="0" marR="0" lvl="0" indent="0" algn="ctr" rtl="0">
                        <a:lnSpc>
                          <a:spcPct val="115000"/>
                        </a:lnSpc>
                        <a:spcBef>
                          <a:spcPts val="0"/>
                        </a:spcBef>
                        <a:spcAft>
                          <a:spcPts val="0"/>
                        </a:spcAft>
                        <a:buClr>
                          <a:schemeClr val="dk1"/>
                        </a:buClr>
                        <a:buSzPts val="1400"/>
                        <a:buFont typeface="Roboto Condensed"/>
                        <a:buNone/>
                      </a:pPr>
                      <a:r>
                        <a:rPr lang="en-US" sz="1400" b="1" u="none" strike="noStrike" cap="none" dirty="0">
                          <a:solidFill>
                            <a:schemeClr val="dk1"/>
                          </a:solidFill>
                          <a:latin typeface="Roboto Condensed"/>
                          <a:ea typeface="Roboto Condensed"/>
                          <a:cs typeface="Roboto Condensed"/>
                          <a:sym typeface="Roboto Condensed"/>
                        </a:rPr>
                        <a:t>Name</a:t>
                      </a:r>
                      <a:endParaRPr sz="1400" b="1" u="none" strike="noStrike" cap="none" dirty="0">
                        <a:solidFill>
                          <a:schemeClr val="dk1"/>
                        </a:solidFill>
                        <a:latin typeface="Roboto Condensed"/>
                        <a:ea typeface="Roboto Condensed"/>
                        <a:cs typeface="Roboto Condensed"/>
                        <a:sym typeface="Roboto Condensed"/>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8D8D8"/>
                    </a:solidFill>
                  </a:tcPr>
                </a:tc>
                <a:tc>
                  <a:txBody>
                    <a:bodyPr/>
                    <a:lstStyle/>
                    <a:p>
                      <a:pPr marL="0" marR="0" lvl="0" indent="0" algn="ctr" rtl="0">
                        <a:lnSpc>
                          <a:spcPct val="115000"/>
                        </a:lnSpc>
                        <a:spcBef>
                          <a:spcPts val="0"/>
                        </a:spcBef>
                        <a:spcAft>
                          <a:spcPts val="0"/>
                        </a:spcAft>
                        <a:buClr>
                          <a:schemeClr val="dk1"/>
                        </a:buClr>
                        <a:buSzPts val="1400"/>
                        <a:buFont typeface="Roboto Condensed"/>
                        <a:buNone/>
                      </a:pPr>
                      <a:r>
                        <a:rPr lang="en-US" sz="1400" b="1" u="none" strike="noStrike" cap="none">
                          <a:solidFill>
                            <a:schemeClr val="dk1"/>
                          </a:solidFill>
                          <a:latin typeface="Roboto Condensed"/>
                          <a:ea typeface="Roboto Condensed"/>
                          <a:cs typeface="Roboto Condensed"/>
                          <a:sym typeface="Roboto Condensed"/>
                        </a:rPr>
                        <a:t>Version Number</a:t>
                      </a:r>
                      <a:endParaRPr sz="1400" b="1" u="none" strike="noStrike" cap="none">
                        <a:solidFill>
                          <a:schemeClr val="dk1"/>
                        </a:solidFill>
                        <a:latin typeface="Roboto Condensed"/>
                        <a:ea typeface="Roboto Condensed"/>
                        <a:cs typeface="Roboto Condensed"/>
                        <a:sym typeface="Roboto Condensed"/>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8D8D8"/>
                    </a:solidFill>
                  </a:tcPr>
                </a:tc>
                <a:tc>
                  <a:txBody>
                    <a:bodyPr/>
                    <a:lstStyle/>
                    <a:p>
                      <a:pPr marL="0" marR="0" lvl="0" indent="0" algn="ctr" rtl="0">
                        <a:lnSpc>
                          <a:spcPct val="115000"/>
                        </a:lnSpc>
                        <a:spcBef>
                          <a:spcPts val="0"/>
                        </a:spcBef>
                        <a:spcAft>
                          <a:spcPts val="0"/>
                        </a:spcAft>
                        <a:buClr>
                          <a:schemeClr val="dk1"/>
                        </a:buClr>
                        <a:buSzPts val="1400"/>
                        <a:buFont typeface="Roboto Condensed"/>
                        <a:buNone/>
                      </a:pPr>
                      <a:r>
                        <a:rPr lang="en-US" sz="1400" b="1" u="none" strike="noStrike" cap="none">
                          <a:solidFill>
                            <a:schemeClr val="dk1"/>
                          </a:solidFill>
                          <a:latin typeface="Roboto Condensed"/>
                          <a:ea typeface="Roboto Condensed"/>
                          <a:cs typeface="Roboto Condensed"/>
                          <a:sym typeface="Roboto Condensed"/>
                        </a:rPr>
                        <a:t>Release Date</a:t>
                      </a:r>
                      <a:endParaRPr sz="1400" b="1" u="none" strike="noStrike" cap="none">
                        <a:solidFill>
                          <a:schemeClr val="dk1"/>
                        </a:solidFill>
                        <a:latin typeface="Roboto Condensed"/>
                        <a:ea typeface="Roboto Condensed"/>
                        <a:cs typeface="Roboto Condensed"/>
                        <a:sym typeface="Roboto Condensed"/>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8D8D8"/>
                    </a:solidFill>
                  </a:tcPr>
                </a:tc>
                <a:tc>
                  <a:txBody>
                    <a:bodyPr/>
                    <a:lstStyle/>
                    <a:p>
                      <a:pPr marL="0" marR="0" lvl="0" indent="0" algn="ctr" rtl="0">
                        <a:lnSpc>
                          <a:spcPct val="115000"/>
                        </a:lnSpc>
                        <a:spcBef>
                          <a:spcPts val="0"/>
                        </a:spcBef>
                        <a:spcAft>
                          <a:spcPts val="0"/>
                        </a:spcAft>
                        <a:buClr>
                          <a:schemeClr val="dk1"/>
                        </a:buClr>
                        <a:buSzPts val="1400"/>
                        <a:buFont typeface="Roboto Condensed"/>
                        <a:buNone/>
                      </a:pPr>
                      <a:r>
                        <a:rPr lang="en-US" sz="1400" b="1" u="none" strike="noStrike" cap="none">
                          <a:solidFill>
                            <a:schemeClr val="dk1"/>
                          </a:solidFill>
                          <a:latin typeface="Roboto Condensed"/>
                          <a:ea typeface="Roboto Condensed"/>
                          <a:cs typeface="Roboto Condensed"/>
                          <a:sym typeface="Roboto Condensed"/>
                        </a:rPr>
                        <a:t>API Level</a:t>
                      </a:r>
                      <a:endParaRPr sz="1400" b="1" u="none" strike="noStrike" cap="none">
                        <a:solidFill>
                          <a:schemeClr val="dk1"/>
                        </a:solidFill>
                        <a:latin typeface="Roboto Condensed"/>
                        <a:ea typeface="Roboto Condensed"/>
                        <a:cs typeface="Roboto Condensed"/>
                        <a:sym typeface="Roboto Condensed"/>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8D8D8"/>
                    </a:solidFill>
                  </a:tcPr>
                </a:tc>
              </a:tr>
              <a:tr h="228600">
                <a:tc>
                  <a:txBody>
                    <a:bodyPr/>
                    <a:lstStyle/>
                    <a:p>
                      <a:pPr marL="0" marR="0" lvl="0" indent="0" algn="l" rtl="0">
                        <a:lnSpc>
                          <a:spcPct val="115000"/>
                        </a:lnSpc>
                        <a:spcBef>
                          <a:spcPts val="0"/>
                        </a:spcBef>
                        <a:spcAft>
                          <a:spcPts val="0"/>
                        </a:spcAft>
                        <a:buClr>
                          <a:schemeClr val="dk1"/>
                        </a:buClr>
                        <a:buSzPts val="1400"/>
                        <a:buFont typeface="Roboto Condensed"/>
                        <a:buNone/>
                      </a:pPr>
                      <a:r>
                        <a:rPr lang="en-US" sz="1400" u="none" strike="noStrike" cap="none">
                          <a:latin typeface="Roboto Condensed"/>
                          <a:ea typeface="Roboto Condensed"/>
                          <a:cs typeface="Roboto Condensed"/>
                          <a:sym typeface="Roboto Condensed"/>
                        </a:rPr>
                        <a:t>Cupcake</a:t>
                      </a:r>
                      <a:endParaRPr sz="1400" u="none" strike="noStrike" cap="none">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1.5</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a:txBody>
                    <a:bodyPr/>
                    <a:lstStyle/>
                    <a:p>
                      <a:pPr marL="0" marR="0" lvl="0" indent="0" algn="l"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April 27, 2009</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3</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r>
              <a:tr h="212100">
                <a:tc>
                  <a:txBody>
                    <a:bodyPr/>
                    <a:lstStyle/>
                    <a:p>
                      <a:pPr marL="0" marR="0" lvl="0" indent="0" algn="l" rtl="0">
                        <a:lnSpc>
                          <a:spcPct val="115000"/>
                        </a:lnSpc>
                        <a:spcBef>
                          <a:spcPts val="0"/>
                        </a:spcBef>
                        <a:spcAft>
                          <a:spcPts val="0"/>
                        </a:spcAft>
                        <a:buClr>
                          <a:schemeClr val="dk1"/>
                        </a:buClr>
                        <a:buSzPts val="1400"/>
                        <a:buFont typeface="Roboto Condensed"/>
                        <a:buNone/>
                      </a:pPr>
                      <a:r>
                        <a:rPr lang="en-US" sz="1400" u="none" strike="noStrike" cap="none">
                          <a:latin typeface="Roboto Condensed"/>
                          <a:ea typeface="Roboto Condensed"/>
                          <a:cs typeface="Roboto Condensed"/>
                          <a:sym typeface="Roboto Condensed"/>
                        </a:rPr>
                        <a:t>Donut</a:t>
                      </a:r>
                      <a:endParaRPr sz="1400" u="none" strike="noStrike" cap="none">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1.6</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a:txBody>
                    <a:bodyPr/>
                    <a:lstStyle/>
                    <a:p>
                      <a:pPr marL="0" marR="0" lvl="0" indent="0" algn="l"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September 15, 2009</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4</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r>
              <a:tr h="228600">
                <a:tc>
                  <a:txBody>
                    <a:bodyPr/>
                    <a:lstStyle/>
                    <a:p>
                      <a:pPr marL="0" marR="0" lvl="0" indent="0" algn="l" rtl="0">
                        <a:lnSpc>
                          <a:spcPct val="115000"/>
                        </a:lnSpc>
                        <a:spcBef>
                          <a:spcPts val="0"/>
                        </a:spcBef>
                        <a:spcAft>
                          <a:spcPts val="0"/>
                        </a:spcAft>
                        <a:buClr>
                          <a:schemeClr val="dk1"/>
                        </a:buClr>
                        <a:buSzPts val="1400"/>
                        <a:buFont typeface="Roboto Condensed"/>
                        <a:buNone/>
                      </a:pPr>
                      <a:r>
                        <a:rPr lang="en-US" sz="1400" u="none" strike="noStrike" cap="none">
                          <a:latin typeface="Roboto Condensed"/>
                          <a:ea typeface="Roboto Condensed"/>
                          <a:cs typeface="Roboto Condensed"/>
                          <a:sym typeface="Roboto Condensed"/>
                        </a:rPr>
                        <a:t>Eclair</a:t>
                      </a:r>
                      <a:endParaRPr sz="1400" u="none" strike="noStrike" cap="none">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2.0 – 2.1</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a:txBody>
                    <a:bodyPr/>
                    <a:lstStyle/>
                    <a:p>
                      <a:pPr marL="0" marR="0" lvl="0" indent="0" algn="l"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October 26, 2009</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5 – 7</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r>
              <a:tr h="228600">
                <a:tc>
                  <a:txBody>
                    <a:bodyPr/>
                    <a:lstStyle/>
                    <a:p>
                      <a:pPr marL="0" marR="0" lvl="0" indent="0" algn="l" rtl="0">
                        <a:lnSpc>
                          <a:spcPct val="115000"/>
                        </a:lnSpc>
                        <a:spcBef>
                          <a:spcPts val="0"/>
                        </a:spcBef>
                        <a:spcAft>
                          <a:spcPts val="0"/>
                        </a:spcAft>
                        <a:buClr>
                          <a:schemeClr val="dk1"/>
                        </a:buClr>
                        <a:buSzPts val="1400"/>
                        <a:buFont typeface="Roboto Condensed"/>
                        <a:buNone/>
                      </a:pPr>
                      <a:r>
                        <a:rPr lang="en-US" sz="1400" u="none" strike="noStrike" cap="none">
                          <a:latin typeface="Roboto Condensed"/>
                          <a:ea typeface="Roboto Condensed"/>
                          <a:cs typeface="Roboto Condensed"/>
                          <a:sym typeface="Roboto Condensed"/>
                        </a:rPr>
                        <a:t>Froyo</a:t>
                      </a:r>
                      <a:endParaRPr sz="1400" u="none" strike="noStrike" cap="none">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2.2 – 2.2.3</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a:txBody>
                    <a:bodyPr/>
                    <a:lstStyle/>
                    <a:p>
                      <a:pPr marL="0" marR="0" lvl="0" indent="0" algn="l"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May 20, 2010</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8</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r>
              <a:tr h="228600">
                <a:tc>
                  <a:txBody>
                    <a:bodyPr/>
                    <a:lstStyle/>
                    <a:p>
                      <a:pPr marL="0" marR="0" lvl="0" indent="0" algn="l" rtl="0">
                        <a:lnSpc>
                          <a:spcPct val="115000"/>
                        </a:lnSpc>
                        <a:spcBef>
                          <a:spcPts val="0"/>
                        </a:spcBef>
                        <a:spcAft>
                          <a:spcPts val="0"/>
                        </a:spcAft>
                        <a:buClr>
                          <a:schemeClr val="dk1"/>
                        </a:buClr>
                        <a:buSzPts val="1400"/>
                        <a:buFont typeface="Roboto Condensed"/>
                        <a:buNone/>
                      </a:pPr>
                      <a:r>
                        <a:rPr lang="en-US" sz="1400" u="none" strike="noStrike" cap="none">
                          <a:latin typeface="Roboto Condensed"/>
                          <a:ea typeface="Roboto Condensed"/>
                          <a:cs typeface="Roboto Condensed"/>
                          <a:sym typeface="Roboto Condensed"/>
                        </a:rPr>
                        <a:t>Gingerbread</a:t>
                      </a:r>
                      <a:endParaRPr sz="1400" u="none" strike="noStrike" cap="none">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2.3 – 2.3.7</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a:txBody>
                    <a:bodyPr/>
                    <a:lstStyle/>
                    <a:p>
                      <a:pPr marL="0" marR="0" lvl="0" indent="0" algn="l" rtl="0">
                        <a:lnSpc>
                          <a:spcPct val="115000"/>
                        </a:lnSpc>
                        <a:spcBef>
                          <a:spcPts val="0"/>
                        </a:spcBef>
                        <a:spcAft>
                          <a:spcPts val="0"/>
                        </a:spcAft>
                        <a:buClr>
                          <a:srgbClr val="202122"/>
                        </a:buClr>
                        <a:buSzPts val="1400"/>
                        <a:buFont typeface="Roboto Condensed"/>
                        <a:buNone/>
                      </a:pPr>
                      <a:r>
                        <a:rPr lang="en-US" sz="1400" u="none" strike="noStrike" cap="none" dirty="0">
                          <a:solidFill>
                            <a:srgbClr val="202122"/>
                          </a:solidFill>
                          <a:latin typeface="Roboto Condensed"/>
                          <a:ea typeface="Roboto Condensed"/>
                          <a:cs typeface="Roboto Condensed"/>
                          <a:sym typeface="Roboto Condensed"/>
                        </a:rPr>
                        <a:t>December 6, 2010</a:t>
                      </a:r>
                      <a:endParaRPr sz="1400" u="none" strike="noStrike" cap="none" dirty="0">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9 – 10</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A9999"/>
                    </a:solidFill>
                  </a:tcPr>
                </a:tc>
              </a:tr>
              <a:tr h="228600">
                <a:tc>
                  <a:txBody>
                    <a:bodyPr/>
                    <a:lstStyle/>
                    <a:p>
                      <a:pPr marL="0" marR="0" lvl="0" indent="0" algn="l" rtl="0">
                        <a:lnSpc>
                          <a:spcPct val="115000"/>
                        </a:lnSpc>
                        <a:spcBef>
                          <a:spcPts val="0"/>
                        </a:spcBef>
                        <a:spcAft>
                          <a:spcPts val="0"/>
                        </a:spcAft>
                        <a:buClr>
                          <a:schemeClr val="dk1"/>
                        </a:buClr>
                        <a:buSzPts val="1400"/>
                        <a:buFont typeface="Roboto Condensed"/>
                        <a:buNone/>
                      </a:pPr>
                      <a:r>
                        <a:rPr lang="en-US" sz="1400" u="none" strike="noStrike" cap="none">
                          <a:latin typeface="Roboto Condensed"/>
                          <a:ea typeface="Roboto Condensed"/>
                          <a:cs typeface="Roboto Condensed"/>
                          <a:sym typeface="Roboto Condensed"/>
                        </a:rPr>
                        <a:t>Honeycomb</a:t>
                      </a:r>
                      <a:endParaRPr sz="1400" u="none" strike="noStrike" cap="none">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3.0 – 3.2.6</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marR="0" lvl="0" indent="0" algn="l"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February 22, 2011</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11 – 13</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r>
              <a:tr h="221525">
                <a:tc>
                  <a:txBody>
                    <a:bodyPr/>
                    <a:lstStyle/>
                    <a:p>
                      <a:pPr marL="0" marR="0" lvl="0" indent="0" algn="l" rtl="0">
                        <a:lnSpc>
                          <a:spcPct val="115000"/>
                        </a:lnSpc>
                        <a:spcBef>
                          <a:spcPts val="0"/>
                        </a:spcBef>
                        <a:spcAft>
                          <a:spcPts val="0"/>
                        </a:spcAft>
                        <a:buClr>
                          <a:schemeClr val="dk1"/>
                        </a:buClr>
                        <a:buSzPts val="1400"/>
                        <a:buFont typeface="Roboto Condensed"/>
                        <a:buNone/>
                      </a:pPr>
                      <a:r>
                        <a:rPr lang="en-US" sz="1400" u="none" strike="noStrike" cap="none">
                          <a:latin typeface="Roboto Condensed"/>
                          <a:ea typeface="Roboto Condensed"/>
                          <a:cs typeface="Roboto Condensed"/>
                          <a:sym typeface="Roboto Condensed"/>
                        </a:rPr>
                        <a:t>Ice Cream Sandwich</a:t>
                      </a:r>
                      <a:endParaRPr sz="1400" u="none" strike="noStrike" cap="none">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4.0 – 4.0.4</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marR="0" lvl="0" indent="0" algn="l"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October 18, 2011</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14 – 15</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E599"/>
                    </a:solidFill>
                  </a:tcPr>
                </a:tc>
              </a:tr>
              <a:tr h="228600">
                <a:tc>
                  <a:txBody>
                    <a:bodyPr/>
                    <a:lstStyle/>
                    <a:p>
                      <a:pPr marL="0" marR="0" lvl="0" indent="0" algn="l" rtl="0">
                        <a:lnSpc>
                          <a:spcPct val="115000"/>
                        </a:lnSpc>
                        <a:spcBef>
                          <a:spcPts val="0"/>
                        </a:spcBef>
                        <a:spcAft>
                          <a:spcPts val="0"/>
                        </a:spcAft>
                        <a:buClr>
                          <a:schemeClr val="dk1"/>
                        </a:buClr>
                        <a:buSzPts val="1400"/>
                        <a:buFont typeface="Roboto Condensed"/>
                        <a:buNone/>
                      </a:pPr>
                      <a:r>
                        <a:rPr lang="en-US" sz="1400" u="none" strike="noStrike" cap="none">
                          <a:latin typeface="Roboto Condensed"/>
                          <a:ea typeface="Roboto Condensed"/>
                          <a:cs typeface="Roboto Condensed"/>
                          <a:sym typeface="Roboto Condensed"/>
                        </a:rPr>
                        <a:t>Jelly Bean</a:t>
                      </a:r>
                      <a:endParaRPr sz="1400" u="none" strike="noStrike" cap="none">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4.1 – 4.3.1</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l"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July 9, 2012</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16 – 18</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r>
              <a:tr h="228600">
                <a:tc>
                  <a:txBody>
                    <a:bodyPr/>
                    <a:lstStyle/>
                    <a:p>
                      <a:pPr marL="0" marR="0" lvl="0" indent="0" algn="l" rtl="0">
                        <a:lnSpc>
                          <a:spcPct val="115000"/>
                        </a:lnSpc>
                        <a:spcBef>
                          <a:spcPts val="0"/>
                        </a:spcBef>
                        <a:spcAft>
                          <a:spcPts val="0"/>
                        </a:spcAft>
                        <a:buClr>
                          <a:schemeClr val="dk1"/>
                        </a:buClr>
                        <a:buSzPts val="1400"/>
                        <a:buFont typeface="Roboto Condensed"/>
                        <a:buNone/>
                      </a:pPr>
                      <a:r>
                        <a:rPr lang="en-US" sz="1400" u="none" strike="noStrike" cap="none">
                          <a:latin typeface="Roboto Condensed"/>
                          <a:ea typeface="Roboto Condensed"/>
                          <a:cs typeface="Roboto Condensed"/>
                          <a:sym typeface="Roboto Condensed"/>
                        </a:rPr>
                        <a:t>KitKat</a:t>
                      </a:r>
                      <a:endParaRPr sz="1400" u="none" strike="noStrike" cap="none">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4.4 – 4.4.4</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l"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October 31, 2013</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19 – 20</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r>
              <a:tr h="155675">
                <a:tc>
                  <a:txBody>
                    <a:bodyPr/>
                    <a:lstStyle/>
                    <a:p>
                      <a:pPr marL="0" marR="0" lvl="0" indent="0" algn="l" rtl="0">
                        <a:lnSpc>
                          <a:spcPct val="115000"/>
                        </a:lnSpc>
                        <a:spcBef>
                          <a:spcPts val="0"/>
                        </a:spcBef>
                        <a:spcAft>
                          <a:spcPts val="0"/>
                        </a:spcAft>
                        <a:buClr>
                          <a:schemeClr val="dk1"/>
                        </a:buClr>
                        <a:buSzPts val="1400"/>
                        <a:buFont typeface="Roboto Condensed"/>
                        <a:buNone/>
                      </a:pPr>
                      <a:r>
                        <a:rPr lang="en-US" sz="1400" u="none" strike="noStrike" cap="none">
                          <a:latin typeface="Roboto Condensed"/>
                          <a:ea typeface="Roboto Condensed"/>
                          <a:cs typeface="Roboto Condensed"/>
                          <a:sym typeface="Roboto Condensed"/>
                        </a:rPr>
                        <a:t>Lollipop</a:t>
                      </a:r>
                      <a:endParaRPr sz="1400" u="none" strike="noStrike" cap="none">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5.0 – 5.1.1</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l"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November 12, 2014</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21 – 22</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r>
              <a:tr h="228600">
                <a:tc>
                  <a:txBody>
                    <a:bodyPr/>
                    <a:lstStyle/>
                    <a:p>
                      <a:pPr marL="0" marR="0" lvl="0" indent="0" algn="l" rtl="0">
                        <a:lnSpc>
                          <a:spcPct val="115000"/>
                        </a:lnSpc>
                        <a:spcBef>
                          <a:spcPts val="0"/>
                        </a:spcBef>
                        <a:spcAft>
                          <a:spcPts val="0"/>
                        </a:spcAft>
                        <a:buClr>
                          <a:schemeClr val="dk1"/>
                        </a:buClr>
                        <a:buSzPts val="1400"/>
                        <a:buFont typeface="Roboto Condensed"/>
                        <a:buNone/>
                      </a:pPr>
                      <a:r>
                        <a:rPr lang="en-US" sz="1400" u="none" strike="noStrike" cap="none">
                          <a:latin typeface="Roboto Condensed"/>
                          <a:ea typeface="Roboto Condensed"/>
                          <a:cs typeface="Roboto Condensed"/>
                          <a:sym typeface="Roboto Condensed"/>
                        </a:rPr>
                        <a:t>Marshmallow</a:t>
                      </a:r>
                      <a:endParaRPr sz="1400" u="none" strike="noStrike" cap="none">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6.0 – 6.0.1</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l"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October 5, 2015</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23</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r>
              <a:tr h="228600">
                <a:tc>
                  <a:txBody>
                    <a:bodyPr/>
                    <a:lstStyle/>
                    <a:p>
                      <a:pPr marL="0" marR="0" lvl="0" indent="0" algn="l" rtl="0">
                        <a:lnSpc>
                          <a:spcPct val="115000"/>
                        </a:lnSpc>
                        <a:spcBef>
                          <a:spcPts val="0"/>
                        </a:spcBef>
                        <a:spcAft>
                          <a:spcPts val="0"/>
                        </a:spcAft>
                        <a:buClr>
                          <a:schemeClr val="dk1"/>
                        </a:buClr>
                        <a:buSzPts val="1400"/>
                        <a:buFont typeface="Roboto Condensed"/>
                        <a:buNone/>
                      </a:pPr>
                      <a:r>
                        <a:rPr lang="en-US" sz="1400" u="none" strike="noStrike" cap="none">
                          <a:latin typeface="Roboto Condensed"/>
                          <a:ea typeface="Roboto Condensed"/>
                          <a:cs typeface="Roboto Condensed"/>
                          <a:sym typeface="Roboto Condensed"/>
                        </a:rPr>
                        <a:t>Nougat</a:t>
                      </a:r>
                      <a:endParaRPr sz="1400" u="none" strike="noStrike" cap="none">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7.0 – 7.1.2</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l"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August 22, 2016</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24 – 25</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r>
              <a:tr h="228600">
                <a:tc>
                  <a:txBody>
                    <a:bodyPr/>
                    <a:lstStyle/>
                    <a:p>
                      <a:pPr marL="0" marR="0" lvl="0" indent="0" algn="l" rtl="0">
                        <a:lnSpc>
                          <a:spcPct val="115000"/>
                        </a:lnSpc>
                        <a:spcBef>
                          <a:spcPts val="0"/>
                        </a:spcBef>
                        <a:spcAft>
                          <a:spcPts val="0"/>
                        </a:spcAft>
                        <a:buClr>
                          <a:schemeClr val="dk1"/>
                        </a:buClr>
                        <a:buSzPts val="1400"/>
                        <a:buFont typeface="Roboto Condensed"/>
                        <a:buNone/>
                      </a:pPr>
                      <a:r>
                        <a:rPr lang="en-US" sz="1400" u="none" strike="noStrike" cap="none">
                          <a:latin typeface="Roboto Condensed"/>
                          <a:ea typeface="Roboto Condensed"/>
                          <a:cs typeface="Roboto Condensed"/>
                          <a:sym typeface="Roboto Condensed"/>
                        </a:rPr>
                        <a:t>Oreo</a:t>
                      </a:r>
                      <a:endParaRPr sz="1400" u="none" strike="noStrike" cap="none">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8.0 – 8.1</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l"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August 21, 2017</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26 – 27</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r>
              <a:tr h="228600">
                <a:tc>
                  <a:txBody>
                    <a:bodyPr/>
                    <a:lstStyle/>
                    <a:p>
                      <a:pPr marL="0" marR="0" lvl="0" indent="0" algn="l" rtl="0">
                        <a:lnSpc>
                          <a:spcPct val="115000"/>
                        </a:lnSpc>
                        <a:spcBef>
                          <a:spcPts val="0"/>
                        </a:spcBef>
                        <a:spcAft>
                          <a:spcPts val="0"/>
                        </a:spcAft>
                        <a:buClr>
                          <a:schemeClr val="dk1"/>
                        </a:buClr>
                        <a:buSzPts val="1400"/>
                        <a:buFont typeface="Roboto Condensed"/>
                        <a:buNone/>
                      </a:pPr>
                      <a:r>
                        <a:rPr lang="en-US" sz="1400" u="none" strike="noStrike" cap="none">
                          <a:latin typeface="Roboto Condensed"/>
                          <a:ea typeface="Roboto Condensed"/>
                          <a:cs typeface="Roboto Condensed"/>
                          <a:sym typeface="Roboto Condensed"/>
                        </a:rPr>
                        <a:t>Pie</a:t>
                      </a:r>
                      <a:endParaRPr sz="1400" u="none" strike="noStrike" cap="none">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9</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l"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August 6, 2018</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28</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r>
              <a:tr h="228600">
                <a:tc>
                  <a:txBody>
                    <a:bodyPr/>
                    <a:lstStyle/>
                    <a:p>
                      <a:pPr marL="0" marR="0" lvl="0" indent="0" algn="l" rtl="0">
                        <a:lnSpc>
                          <a:spcPct val="115000"/>
                        </a:lnSpc>
                        <a:spcBef>
                          <a:spcPts val="0"/>
                        </a:spcBef>
                        <a:spcAft>
                          <a:spcPts val="0"/>
                        </a:spcAft>
                        <a:buClr>
                          <a:schemeClr val="dk1"/>
                        </a:buClr>
                        <a:buSzPts val="1400"/>
                        <a:buFont typeface="Roboto Condensed"/>
                        <a:buNone/>
                      </a:pPr>
                      <a:r>
                        <a:rPr lang="en-US" sz="1400" u="none" strike="noStrike" cap="none">
                          <a:latin typeface="Roboto Condensed"/>
                          <a:ea typeface="Roboto Condensed"/>
                          <a:cs typeface="Roboto Condensed"/>
                          <a:sym typeface="Roboto Condensed"/>
                        </a:rPr>
                        <a:t>Android 10</a:t>
                      </a:r>
                      <a:endParaRPr sz="1400" u="none" strike="noStrike" cap="none">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10</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l" rtl="0">
                        <a:lnSpc>
                          <a:spcPct val="115000"/>
                        </a:lnSpc>
                        <a:spcBef>
                          <a:spcPts val="0"/>
                        </a:spcBef>
                        <a:spcAft>
                          <a:spcPts val="0"/>
                        </a:spcAft>
                        <a:buClr>
                          <a:srgbClr val="202122"/>
                        </a:buClr>
                        <a:buSzPts val="1400"/>
                        <a:buFont typeface="Roboto Condensed"/>
                        <a:buNone/>
                      </a:pPr>
                      <a:r>
                        <a:rPr lang="en-US" sz="1400" u="none" strike="noStrike" cap="none">
                          <a:solidFill>
                            <a:srgbClr val="202122"/>
                          </a:solidFill>
                          <a:latin typeface="Roboto Condensed"/>
                          <a:ea typeface="Roboto Condensed"/>
                          <a:cs typeface="Roboto Condensed"/>
                          <a:sym typeface="Roboto Condensed"/>
                        </a:rPr>
                        <a:t>September 3, 2019</a:t>
                      </a:r>
                      <a:endParaRPr sz="1400" u="none" strike="noStrike" cap="none">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c>
                  <a:txBody>
                    <a:bodyPr/>
                    <a:lstStyle/>
                    <a:p>
                      <a:pPr marL="0" marR="0" lvl="0" indent="0" algn="r" rtl="0">
                        <a:lnSpc>
                          <a:spcPct val="115000"/>
                        </a:lnSpc>
                        <a:spcBef>
                          <a:spcPts val="0"/>
                        </a:spcBef>
                        <a:spcAft>
                          <a:spcPts val="0"/>
                        </a:spcAft>
                        <a:buClr>
                          <a:srgbClr val="202122"/>
                        </a:buClr>
                        <a:buSzPts val="1400"/>
                        <a:buFont typeface="Roboto Condensed"/>
                        <a:buNone/>
                      </a:pPr>
                      <a:r>
                        <a:rPr lang="en-US" sz="1400" u="none" strike="noStrike" cap="none" dirty="0">
                          <a:solidFill>
                            <a:srgbClr val="202122"/>
                          </a:solidFill>
                          <a:latin typeface="Roboto Condensed"/>
                          <a:ea typeface="Roboto Condensed"/>
                          <a:cs typeface="Roboto Condensed"/>
                          <a:sym typeface="Roboto Condensed"/>
                        </a:rPr>
                        <a:t>29</a:t>
                      </a:r>
                      <a:endParaRPr sz="1400" u="none" strike="noStrike" cap="none" dirty="0">
                        <a:solidFill>
                          <a:srgbClr val="202122"/>
                        </a:solidFill>
                        <a:latin typeface="Roboto Condensed"/>
                        <a:ea typeface="Roboto Condensed"/>
                        <a:cs typeface="Roboto Condensed"/>
                        <a:sym typeface="Roboto Condensed"/>
                      </a:endParaRPr>
                    </a:p>
                  </a:txBody>
                  <a:tcPr marL="28575" marR="28575" marT="19050" marB="190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6D7A8"/>
                    </a:solidFill>
                  </a:tcPr>
                </a:tc>
              </a:tr>
            </a:tbl>
          </a:graphicData>
        </a:graphic>
      </p:graphicFrame>
      <p:sp>
        <p:nvSpPr>
          <p:cNvPr id="10" name="Google Shape;380;p28"/>
          <p:cNvSpPr txBox="1"/>
          <p:nvPr/>
        </p:nvSpPr>
        <p:spPr>
          <a:xfrm>
            <a:off x="8953606" y="1763896"/>
            <a:ext cx="2073623" cy="8400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Roboto Condensed"/>
              <a:buNone/>
            </a:pPr>
            <a:r>
              <a:rPr lang="en-US" sz="1800">
                <a:solidFill>
                  <a:schemeClr val="dk1"/>
                </a:solidFill>
                <a:latin typeface="Roboto Condensed"/>
                <a:ea typeface="Roboto Condensed"/>
                <a:cs typeface="Roboto Condensed"/>
                <a:sym typeface="Roboto Condensed"/>
              </a:rPr>
              <a:t>Hardly anyone use these versions.</a:t>
            </a:r>
            <a:endParaRPr sz="1800">
              <a:solidFill>
                <a:schemeClr val="dk1"/>
              </a:solidFill>
              <a:latin typeface="Roboto Condensed"/>
              <a:ea typeface="Roboto Condensed"/>
              <a:cs typeface="Roboto Condensed"/>
              <a:sym typeface="Roboto Condensed"/>
            </a:endParaRPr>
          </a:p>
        </p:txBody>
      </p:sp>
      <p:sp>
        <p:nvSpPr>
          <p:cNvPr id="11" name="Google Shape;381;p28"/>
          <p:cNvSpPr/>
          <p:nvPr/>
        </p:nvSpPr>
        <p:spPr>
          <a:xfrm flipH="1">
            <a:off x="8660533" y="1504850"/>
            <a:ext cx="135125" cy="1358093"/>
          </a:xfrm>
          <a:prstGeom prst="leftBrace">
            <a:avLst>
              <a:gd name="adj1" fmla="val 50000"/>
              <a:gd name="adj2" fmla="val 5127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Roboto Condensed"/>
              <a:buNone/>
            </a:pPr>
            <a:endParaRPr sz="1800">
              <a:solidFill>
                <a:schemeClr val="dk1"/>
              </a:solidFill>
              <a:latin typeface="Roboto Condensed"/>
              <a:ea typeface="Roboto Condensed"/>
              <a:cs typeface="Roboto Condensed"/>
              <a:sym typeface="Roboto Condensed"/>
            </a:endParaRPr>
          </a:p>
        </p:txBody>
      </p:sp>
      <p:sp>
        <p:nvSpPr>
          <p:cNvPr id="12" name="Google Shape;382;p28"/>
          <p:cNvSpPr/>
          <p:nvPr/>
        </p:nvSpPr>
        <p:spPr>
          <a:xfrm rot="10800000">
            <a:off x="8660533" y="3440160"/>
            <a:ext cx="135125" cy="2231297"/>
          </a:xfrm>
          <a:prstGeom prst="leftBrace">
            <a:avLst>
              <a:gd name="adj1" fmla="val 50000"/>
              <a:gd name="adj2" fmla="val 49984"/>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Roboto Condensed"/>
              <a:buNone/>
            </a:pPr>
            <a:endParaRPr sz="1800">
              <a:solidFill>
                <a:schemeClr val="dk1"/>
              </a:solidFill>
              <a:latin typeface="Roboto Condensed"/>
              <a:ea typeface="Roboto Condensed"/>
              <a:cs typeface="Roboto Condensed"/>
              <a:sym typeface="Roboto Condensed"/>
            </a:endParaRPr>
          </a:p>
        </p:txBody>
      </p:sp>
      <p:sp>
        <p:nvSpPr>
          <p:cNvPr id="13" name="Google Shape;383;p28"/>
          <p:cNvSpPr txBox="1"/>
          <p:nvPr/>
        </p:nvSpPr>
        <p:spPr>
          <a:xfrm>
            <a:off x="8953606" y="4212527"/>
            <a:ext cx="1932109" cy="686563"/>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Roboto Condensed"/>
              <a:buNone/>
            </a:pPr>
            <a:r>
              <a:rPr lang="en-US" sz="1800">
                <a:solidFill>
                  <a:schemeClr val="dk1"/>
                </a:solidFill>
                <a:latin typeface="Roboto Condensed"/>
                <a:ea typeface="Roboto Condensed"/>
                <a:cs typeface="Roboto Condensed"/>
                <a:sym typeface="Roboto Condensed"/>
              </a:rPr>
              <a:t>Most devices use one of these APIs.</a:t>
            </a:r>
            <a:endParaRPr sz="1800">
              <a:solidFill>
                <a:schemeClr val="dk1"/>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86982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Android </a:t>
            </a:r>
            <a:r>
              <a:rPr lang="en-US" dirty="0" err="1" smtClean="0"/>
              <a:t>Enviroment</a:t>
            </a:r>
            <a:endParaRPr lang="en-US" dirty="0"/>
          </a:p>
        </p:txBody>
      </p:sp>
      <p:sp>
        <p:nvSpPr>
          <p:cNvPr id="3" name="Content Placeholder 2"/>
          <p:cNvSpPr>
            <a:spLocks noGrp="1"/>
          </p:cNvSpPr>
          <p:nvPr>
            <p:ph idx="1"/>
          </p:nvPr>
        </p:nvSpPr>
        <p:spPr/>
        <p:txBody>
          <a:bodyPr/>
          <a:lstStyle/>
          <a:p>
            <a:r>
              <a:rPr lang="en-US" dirty="0"/>
              <a:t>you can start your Android application development on </a:t>
            </a:r>
            <a:r>
              <a:rPr lang="en-US" dirty="0" smtClean="0"/>
              <a:t>either </a:t>
            </a:r>
          </a:p>
          <a:p>
            <a:pPr lvl="1"/>
            <a:r>
              <a:rPr lang="en-US" dirty="0"/>
              <a:t>Mac OS X 10.5.8 or later version with Intel chip</a:t>
            </a:r>
            <a:r>
              <a:rPr lang="en-US" dirty="0" smtClean="0"/>
              <a:t>.</a:t>
            </a:r>
          </a:p>
          <a:p>
            <a:pPr lvl="1"/>
            <a:r>
              <a:rPr lang="en-US" dirty="0"/>
              <a:t>Microsoft Windows XP or later version.</a:t>
            </a:r>
          </a:p>
          <a:p>
            <a:pPr lvl="1"/>
            <a:r>
              <a:rPr lang="en-US" dirty="0"/>
              <a:t>Linux including GNU C Library 2.7 or </a:t>
            </a:r>
            <a:r>
              <a:rPr lang="en-US" dirty="0" smtClean="0"/>
              <a:t>later.</a:t>
            </a:r>
          </a:p>
          <a:p>
            <a:r>
              <a:rPr lang="en-US" dirty="0"/>
              <a:t>Java JDK5 or later </a:t>
            </a:r>
            <a:r>
              <a:rPr lang="en-US" dirty="0" smtClean="0"/>
              <a:t>version</a:t>
            </a:r>
          </a:p>
          <a:p>
            <a:pPr lvl="1"/>
            <a:r>
              <a:rPr lang="en-US" dirty="0"/>
              <a:t>You can download the latest version of Java JDK from Oracle's Java </a:t>
            </a:r>
            <a:r>
              <a:rPr lang="en-US" dirty="0" smtClean="0"/>
              <a:t>site </a:t>
            </a:r>
            <a:r>
              <a:rPr lang="en-US" dirty="0">
                <a:hlinkClick r:id="rId2"/>
              </a:rPr>
              <a:t>Java SE Downloads</a:t>
            </a:r>
            <a:r>
              <a:rPr lang="en-US" dirty="0"/>
              <a:t>.</a:t>
            </a:r>
          </a:p>
          <a:p>
            <a:pPr lvl="1"/>
            <a:r>
              <a:rPr lang="en-US" dirty="0"/>
              <a:t>You will find instructions for installing JDK in downloaded files, follow the given instructions to install and configure the setup</a:t>
            </a:r>
            <a:r>
              <a:rPr lang="en-US" dirty="0" smtClean="0"/>
              <a:t>.</a:t>
            </a:r>
          </a:p>
          <a:p>
            <a:pPr lvl="1"/>
            <a:r>
              <a:rPr lang="en-US" dirty="0"/>
              <a:t>Finally set PATH and JAVA_HOME environment </a:t>
            </a:r>
            <a:r>
              <a:rPr lang="en-US" dirty="0" smtClean="0"/>
              <a:t>variable </a:t>
            </a:r>
            <a:r>
              <a:rPr lang="en-US" dirty="0"/>
              <a:t>to refer to the directory that contains </a:t>
            </a:r>
            <a:r>
              <a:rPr lang="en-US" b="1" dirty="0"/>
              <a:t>java</a:t>
            </a:r>
            <a:r>
              <a:rPr lang="en-US" dirty="0"/>
              <a:t> and </a:t>
            </a:r>
            <a:r>
              <a:rPr lang="en-US" b="1" dirty="0" err="1" smtClean="0"/>
              <a:t>javac</a:t>
            </a:r>
            <a:r>
              <a:rPr lang="en-US" b="1" dirty="0" smtClean="0"/>
              <a:t>.</a:t>
            </a:r>
            <a:endParaRPr lang="en-US" dirty="0">
              <a:solidFill>
                <a:srgbClr val="301B92"/>
              </a:solidFill>
            </a:endParaRPr>
          </a:p>
          <a:p>
            <a:r>
              <a:rPr lang="en-US" dirty="0"/>
              <a:t>Android </a:t>
            </a:r>
            <a:r>
              <a:rPr lang="en-US" dirty="0" smtClean="0"/>
              <a:t>Studio</a:t>
            </a:r>
          </a:p>
          <a:p>
            <a:pPr lvl="1"/>
            <a:r>
              <a:rPr lang="en-US" dirty="0" smtClean="0"/>
              <a:t>You can download the latest version of Android Studio from </a:t>
            </a:r>
            <a:r>
              <a:rPr lang="en-US" dirty="0" smtClean="0">
                <a:hlinkClick r:id="rId3"/>
              </a:rPr>
              <a:t>Developer’s site.</a:t>
            </a:r>
            <a:endParaRPr lang="en-US" dirty="0"/>
          </a:p>
          <a:p>
            <a:endParaRPr lang="en-US" dirty="0"/>
          </a:p>
        </p:txBody>
      </p:sp>
    </p:spTree>
    <p:extLst>
      <p:ext uri="{BB962C8B-B14F-4D97-AF65-F5344CB8AC3E}">
        <p14:creationId xmlns:p14="http://schemas.microsoft.com/office/powerpoint/2010/main" val="348186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a:t/>
            </a:r>
            <a:br>
              <a:rPr lang="en-US" b="0" dirty="0"/>
            </a:br>
            <a:r>
              <a:rPr lang="en-US" b="0" dirty="0"/>
              <a:t> Building Blocks 	</a:t>
            </a:r>
            <a:br>
              <a:rPr lang="en-US" b="0" dirty="0"/>
            </a:br>
            <a:endParaRPr lang="en-US" dirty="0"/>
          </a:p>
        </p:txBody>
      </p:sp>
      <p:sp>
        <p:nvSpPr>
          <p:cNvPr id="3" name="Content Placeholder 2"/>
          <p:cNvSpPr>
            <a:spLocks noGrp="1"/>
          </p:cNvSpPr>
          <p:nvPr>
            <p:ph idx="1"/>
          </p:nvPr>
        </p:nvSpPr>
        <p:spPr/>
        <p:txBody>
          <a:bodyPr/>
          <a:lstStyle/>
          <a:p>
            <a:r>
              <a:rPr lang="en-US" dirty="0" smtClean="0"/>
              <a:t>The </a:t>
            </a:r>
            <a:r>
              <a:rPr lang="en-US" dirty="0"/>
              <a:t>building blocks are components that you use as </a:t>
            </a:r>
            <a:r>
              <a:rPr lang="en-US" dirty="0" smtClean="0"/>
              <a:t>an </a:t>
            </a:r>
            <a:r>
              <a:rPr lang="en-US" dirty="0"/>
              <a:t>developer to build Android apps</a:t>
            </a:r>
            <a:r>
              <a:rPr lang="en-US" dirty="0" smtClean="0"/>
              <a:t>.</a:t>
            </a:r>
          </a:p>
          <a:p>
            <a:r>
              <a:rPr lang="en-US" dirty="0" smtClean="0"/>
              <a:t>Main building blocks of android are</a:t>
            </a:r>
          </a:p>
          <a:p>
            <a:pPr lvl="1"/>
            <a:r>
              <a:rPr lang="en-US" dirty="0"/>
              <a:t>Activities</a:t>
            </a:r>
          </a:p>
          <a:p>
            <a:pPr lvl="2"/>
            <a:r>
              <a:rPr lang="en-US" dirty="0"/>
              <a:t>An activity is usually a single screen that the user sees on the device at one time</a:t>
            </a:r>
            <a:r>
              <a:rPr lang="en-US" dirty="0" smtClean="0"/>
              <a:t>.</a:t>
            </a:r>
          </a:p>
          <a:p>
            <a:pPr lvl="1"/>
            <a:r>
              <a:rPr lang="en-US" dirty="0"/>
              <a:t>Intents</a:t>
            </a:r>
          </a:p>
          <a:p>
            <a:pPr lvl="2"/>
            <a:r>
              <a:rPr lang="en-US" dirty="0"/>
              <a:t>Intents are messages that are sent among the major building blocks</a:t>
            </a:r>
            <a:r>
              <a:rPr lang="en-US" dirty="0" smtClean="0"/>
              <a:t>.</a:t>
            </a:r>
          </a:p>
          <a:p>
            <a:pPr lvl="1"/>
            <a:r>
              <a:rPr lang="en-US" dirty="0"/>
              <a:t>Services</a:t>
            </a:r>
          </a:p>
          <a:p>
            <a:pPr lvl="2"/>
            <a:r>
              <a:rPr lang="en-US" dirty="0"/>
              <a:t>Services run in the background and don’t have any user interface components</a:t>
            </a:r>
            <a:r>
              <a:rPr lang="en-US" dirty="0" smtClean="0"/>
              <a:t>.</a:t>
            </a:r>
          </a:p>
          <a:p>
            <a:pPr lvl="1"/>
            <a:r>
              <a:rPr lang="en-US" dirty="0"/>
              <a:t>Content Providers</a:t>
            </a:r>
          </a:p>
          <a:p>
            <a:pPr lvl="2"/>
            <a:r>
              <a:rPr lang="en-US" dirty="0"/>
              <a:t>Content providers are interfaces for sharing data between applications</a:t>
            </a:r>
            <a:r>
              <a:rPr lang="en-US" dirty="0" smtClean="0"/>
              <a:t>.</a:t>
            </a:r>
          </a:p>
          <a:p>
            <a:pPr lvl="1"/>
            <a:r>
              <a:rPr lang="en-US" dirty="0"/>
              <a:t>Broadcast Receivers</a:t>
            </a:r>
          </a:p>
          <a:p>
            <a:pPr lvl="2"/>
            <a:r>
              <a:rPr lang="en-US" dirty="0"/>
              <a:t>Broadcast receivers are Android’s implementation of a system-wide publish/subscribe mechanism, or more precisely, an Observer pattern</a:t>
            </a:r>
            <a:r>
              <a:rPr lang="en-US" dirty="0" smtClean="0"/>
              <a:t>.</a:t>
            </a:r>
          </a:p>
          <a:p>
            <a:pPr lvl="1"/>
            <a:r>
              <a:rPr lang="en-US" dirty="0"/>
              <a:t>Application Context</a:t>
            </a:r>
          </a:p>
          <a:p>
            <a:pPr lvl="2"/>
            <a:r>
              <a:rPr lang="en-US" dirty="0"/>
              <a:t>So far you have seen activities, services, content providers, and broadcast receivers. Together, they make up an application. Another way of saying this is that they live inside the same application context.</a:t>
            </a:r>
          </a:p>
        </p:txBody>
      </p:sp>
    </p:spTree>
    <p:extLst>
      <p:ext uri="{BB962C8B-B14F-4D97-AF65-F5344CB8AC3E}">
        <p14:creationId xmlns:p14="http://schemas.microsoft.com/office/powerpoint/2010/main" val="74429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fade">
                                      <p:cBhvr>
                                        <p:cTn id="6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Activities</a:t>
            </a:r>
            <a:endParaRPr lang="en-US" dirty="0"/>
          </a:p>
        </p:txBody>
      </p:sp>
      <p:sp>
        <p:nvSpPr>
          <p:cNvPr id="3" name="Content Placeholder 2"/>
          <p:cNvSpPr>
            <a:spLocks noGrp="1"/>
          </p:cNvSpPr>
          <p:nvPr>
            <p:ph idx="1"/>
          </p:nvPr>
        </p:nvSpPr>
        <p:spPr/>
        <p:txBody>
          <a:bodyPr/>
          <a:lstStyle/>
          <a:p>
            <a:r>
              <a:rPr lang="en-US" dirty="0"/>
              <a:t>An application typically has multiple activities, and the user flips back and forth among them</a:t>
            </a:r>
            <a:r>
              <a:rPr lang="en-US" dirty="0" smtClean="0"/>
              <a:t>.</a:t>
            </a:r>
          </a:p>
          <a:p>
            <a:r>
              <a:rPr lang="en-US" dirty="0" smtClean="0"/>
              <a:t>As </a:t>
            </a:r>
            <a:r>
              <a:rPr lang="en-US" dirty="0"/>
              <a:t>such, activities are the most visible part of your application</a:t>
            </a:r>
            <a:r>
              <a:rPr lang="en-US" dirty="0" smtClean="0"/>
              <a:t>.</a:t>
            </a:r>
          </a:p>
          <a:p>
            <a:r>
              <a:rPr lang="en-US" dirty="0"/>
              <a:t>Just like a website consists of multiple pages, so does an Android application consist of multiple activities</a:t>
            </a:r>
            <a:r>
              <a:rPr lang="en-US" dirty="0" smtClean="0"/>
              <a:t>.</a:t>
            </a:r>
          </a:p>
          <a:p>
            <a:r>
              <a:rPr lang="en-US" dirty="0" smtClean="0"/>
              <a:t>As a </a:t>
            </a:r>
            <a:r>
              <a:rPr lang="en-US" dirty="0"/>
              <a:t>website has a “home page,” an Android app has a “main” activity, usually the one that is shown first when you launch the application</a:t>
            </a:r>
            <a:r>
              <a:rPr lang="en-US" dirty="0" smtClean="0"/>
              <a:t>.</a:t>
            </a:r>
          </a:p>
          <a:p>
            <a:r>
              <a:rPr lang="en-US" dirty="0"/>
              <a:t>And just like a website has to provide some sort of navigation among various pages, an Android app should do the same</a:t>
            </a:r>
            <a:r>
              <a:rPr lang="en-US" dirty="0" smtClean="0"/>
              <a:t>.</a:t>
            </a:r>
          </a:p>
          <a:p>
            <a:r>
              <a:rPr lang="en-US" dirty="0" smtClean="0"/>
              <a:t>We </a:t>
            </a:r>
            <a:r>
              <a:rPr lang="en-US" dirty="0"/>
              <a:t>can jump from </a:t>
            </a:r>
            <a:r>
              <a:rPr lang="en-US" dirty="0" smtClean="0"/>
              <a:t>an activity </a:t>
            </a:r>
            <a:r>
              <a:rPr lang="en-US" dirty="0"/>
              <a:t>of one application </a:t>
            </a:r>
            <a:r>
              <a:rPr lang="en-US" dirty="0" smtClean="0"/>
              <a:t>to </a:t>
            </a:r>
            <a:r>
              <a:rPr lang="en-US" dirty="0"/>
              <a:t>another activity in a completely separate </a:t>
            </a:r>
            <a:r>
              <a:rPr lang="en-US" dirty="0" smtClean="0"/>
              <a:t>application.</a:t>
            </a:r>
          </a:p>
          <a:p>
            <a:pPr lvl="1"/>
            <a:r>
              <a:rPr lang="en-US" dirty="0"/>
              <a:t>For example, if you are in your Contacts app and you choose to text a friend, you’d be launching the activity to compose a text message in the Messaging application.</a:t>
            </a:r>
          </a:p>
        </p:txBody>
      </p:sp>
    </p:spTree>
    <p:extLst>
      <p:ext uri="{BB962C8B-B14F-4D97-AF65-F5344CB8AC3E}">
        <p14:creationId xmlns:p14="http://schemas.microsoft.com/office/powerpoint/2010/main" val="209178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Life 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0948" y="711201"/>
            <a:ext cx="5833052" cy="5882319"/>
          </a:xfrm>
        </p:spPr>
      </p:pic>
    </p:spTree>
    <p:extLst>
      <p:ext uri="{BB962C8B-B14F-4D97-AF65-F5344CB8AC3E}">
        <p14:creationId xmlns:p14="http://schemas.microsoft.com/office/powerpoint/2010/main" val="1095685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Activity Life Cycle Contd.</a:t>
            </a:r>
            <a:endParaRPr lang="en-US" dirty="0"/>
          </a:p>
        </p:txBody>
      </p:sp>
      <p:sp>
        <p:nvSpPr>
          <p:cNvPr id="3" name="Content Placeholder 2"/>
          <p:cNvSpPr>
            <a:spLocks noGrp="1"/>
          </p:cNvSpPr>
          <p:nvPr>
            <p:ph idx="1"/>
          </p:nvPr>
        </p:nvSpPr>
        <p:spPr/>
        <p:txBody>
          <a:bodyPr/>
          <a:lstStyle/>
          <a:p>
            <a:r>
              <a:rPr lang="en-US" b="1" dirty="0"/>
              <a:t>onCreate()</a:t>
            </a:r>
            <a:endParaRPr lang="en-US" b="1" dirty="0" smtClean="0"/>
          </a:p>
          <a:p>
            <a:pPr lvl="1"/>
            <a:r>
              <a:rPr lang="en-US" dirty="0" smtClean="0"/>
              <a:t>It </a:t>
            </a:r>
            <a:r>
              <a:rPr lang="en-US" dirty="0"/>
              <a:t>is called when the activity is first created. </a:t>
            </a:r>
            <a:endParaRPr lang="en-US" dirty="0" smtClean="0"/>
          </a:p>
          <a:p>
            <a:pPr lvl="1"/>
            <a:r>
              <a:rPr lang="en-US" dirty="0"/>
              <a:t>This is where all the static work is done like creating views, binding data to lists, etc</a:t>
            </a:r>
            <a:r>
              <a:rPr lang="en-US" dirty="0" smtClean="0"/>
              <a:t>.</a:t>
            </a:r>
          </a:p>
          <a:p>
            <a:pPr lvl="1"/>
            <a:r>
              <a:rPr lang="en-US" dirty="0"/>
              <a:t>This method also provides a Bundle containing its previous frozen state, if there was one. </a:t>
            </a:r>
            <a:endParaRPr lang="en-US" dirty="0" smtClean="0"/>
          </a:p>
          <a:p>
            <a:pPr lvl="1"/>
            <a:endParaRPr lang="en-US" dirty="0"/>
          </a:p>
          <a:p>
            <a:r>
              <a:rPr lang="en-US" b="1" dirty="0"/>
              <a:t>onStart() </a:t>
            </a:r>
          </a:p>
          <a:p>
            <a:pPr lvl="1"/>
            <a:r>
              <a:rPr lang="en-US" dirty="0"/>
              <a:t>It is invoked when the activity is visible to the user</a:t>
            </a:r>
            <a:r>
              <a:rPr lang="en-US" dirty="0" smtClean="0"/>
              <a:t>.</a:t>
            </a:r>
          </a:p>
          <a:p>
            <a:pPr lvl="1"/>
            <a:r>
              <a:rPr lang="en-US" dirty="0"/>
              <a:t>It is followed by onResume() if the activity is invoked from the background</a:t>
            </a:r>
            <a:r>
              <a:rPr lang="en-US" dirty="0" smtClean="0"/>
              <a:t>.</a:t>
            </a:r>
          </a:p>
          <a:p>
            <a:pPr lvl="1"/>
            <a:r>
              <a:rPr lang="en-US" dirty="0"/>
              <a:t>It is also invoked after onCreate() when the activity is first started</a:t>
            </a:r>
            <a:r>
              <a:rPr lang="en-US" dirty="0" smtClean="0"/>
              <a:t>.</a:t>
            </a:r>
          </a:p>
          <a:p>
            <a:pPr lvl="1"/>
            <a:endParaRPr lang="en-US" dirty="0"/>
          </a:p>
          <a:p>
            <a:r>
              <a:rPr lang="en-US" b="1" dirty="0"/>
              <a:t>onRestart() </a:t>
            </a:r>
          </a:p>
          <a:p>
            <a:pPr lvl="1"/>
            <a:r>
              <a:rPr lang="en-US" dirty="0"/>
              <a:t>It is invoked after the activity has been stopped and prior to its starting </a:t>
            </a:r>
            <a:r>
              <a:rPr lang="en-US" dirty="0" smtClean="0"/>
              <a:t>stage.</a:t>
            </a:r>
          </a:p>
          <a:p>
            <a:pPr lvl="1"/>
            <a:r>
              <a:rPr lang="en-US" dirty="0" smtClean="0"/>
              <a:t>Thus </a:t>
            </a:r>
            <a:r>
              <a:rPr lang="en-US" dirty="0"/>
              <a:t>is always followed by onStart() when any activity is revived from background to on-screen.  </a:t>
            </a:r>
          </a:p>
        </p:txBody>
      </p:sp>
    </p:spTree>
    <p:extLst>
      <p:ext uri="{BB962C8B-B14F-4D97-AF65-F5344CB8AC3E}">
        <p14:creationId xmlns:p14="http://schemas.microsoft.com/office/powerpoint/2010/main" val="3940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Life Cycle Contd.</a:t>
            </a:r>
            <a:endParaRPr lang="en-US" dirty="0"/>
          </a:p>
        </p:txBody>
      </p:sp>
      <p:sp>
        <p:nvSpPr>
          <p:cNvPr id="3" name="Content Placeholder 2"/>
          <p:cNvSpPr>
            <a:spLocks noGrp="1"/>
          </p:cNvSpPr>
          <p:nvPr>
            <p:ph idx="1"/>
          </p:nvPr>
        </p:nvSpPr>
        <p:spPr/>
        <p:txBody>
          <a:bodyPr/>
          <a:lstStyle/>
          <a:p>
            <a:r>
              <a:rPr lang="en-US" b="1" dirty="0"/>
              <a:t>onResume() </a:t>
            </a:r>
          </a:p>
          <a:p>
            <a:pPr lvl="1"/>
            <a:r>
              <a:rPr lang="en-US" dirty="0"/>
              <a:t>It is invoked when the activity starts interacting with the user</a:t>
            </a:r>
            <a:r>
              <a:rPr lang="en-US" dirty="0" smtClean="0"/>
              <a:t>.</a:t>
            </a:r>
          </a:p>
          <a:p>
            <a:pPr lvl="1"/>
            <a:r>
              <a:rPr lang="en-US" dirty="0"/>
              <a:t>At this point, the activity is at the top of the activity stack, with a user interacting with it</a:t>
            </a:r>
            <a:r>
              <a:rPr lang="en-US" dirty="0" smtClean="0"/>
              <a:t>.</a:t>
            </a:r>
          </a:p>
          <a:p>
            <a:pPr lvl="1"/>
            <a:r>
              <a:rPr lang="en-US" dirty="0"/>
              <a:t>Always followed by onPause() when the activity goes into the background or is closed by the user. </a:t>
            </a:r>
            <a:endParaRPr lang="en-US" dirty="0" smtClean="0"/>
          </a:p>
          <a:p>
            <a:pPr lvl="1"/>
            <a:endParaRPr lang="en-US" dirty="0"/>
          </a:p>
          <a:p>
            <a:r>
              <a:rPr lang="en-US" b="1" dirty="0"/>
              <a:t>onPause() </a:t>
            </a:r>
            <a:endParaRPr lang="en-US" b="1" dirty="0" smtClean="0"/>
          </a:p>
          <a:p>
            <a:pPr lvl="1"/>
            <a:r>
              <a:rPr lang="en-US" dirty="0"/>
              <a:t>It is invoked when an activity is going into the background but has not yet been killed</a:t>
            </a:r>
            <a:r>
              <a:rPr lang="en-US" dirty="0" smtClean="0"/>
              <a:t>.</a:t>
            </a:r>
          </a:p>
          <a:p>
            <a:pPr lvl="1"/>
            <a:r>
              <a:rPr lang="en-US" dirty="0" smtClean="0"/>
              <a:t>It is a counterpart to onResume().</a:t>
            </a:r>
          </a:p>
          <a:p>
            <a:pPr lvl="1"/>
            <a:r>
              <a:rPr lang="en-US" dirty="0" smtClean="0"/>
              <a:t>When an activity is launched in front of another activity, this callback will be invoked on the top activity (currently on screen).</a:t>
            </a:r>
          </a:p>
          <a:p>
            <a:pPr lvl="1"/>
            <a:r>
              <a:rPr lang="en-US" dirty="0" smtClean="0"/>
              <a:t>The </a:t>
            </a:r>
            <a:r>
              <a:rPr lang="en-US" dirty="0"/>
              <a:t>activity, under the active activity, will not be created until the active activity’s onPause() returns, so it is recommended that heavy processing should not be done in this part. </a:t>
            </a:r>
            <a:endParaRPr lang="en-US" dirty="0" smtClean="0"/>
          </a:p>
          <a:p>
            <a:pPr lvl="1"/>
            <a:endParaRPr lang="en-US" b="1" dirty="0"/>
          </a:p>
          <a:p>
            <a:r>
              <a:rPr lang="en-US" b="1" dirty="0"/>
              <a:t> onStop</a:t>
            </a:r>
            <a:r>
              <a:rPr lang="en-US" b="1" dirty="0" smtClean="0"/>
              <a:t>()</a:t>
            </a:r>
          </a:p>
          <a:p>
            <a:pPr lvl="1"/>
            <a:r>
              <a:rPr lang="en-US" dirty="0"/>
              <a:t>It is invoked when the activity is not visible to the user</a:t>
            </a:r>
            <a:r>
              <a:rPr lang="en-US" dirty="0" smtClean="0"/>
              <a:t>.</a:t>
            </a:r>
          </a:p>
          <a:p>
            <a:pPr lvl="1"/>
            <a:r>
              <a:rPr lang="en-US" dirty="0"/>
              <a:t>It is followed by </a:t>
            </a:r>
            <a:r>
              <a:rPr lang="en-US" b="1" dirty="0"/>
              <a:t>onRestart()</a:t>
            </a:r>
            <a:r>
              <a:rPr lang="en-US" dirty="0"/>
              <a:t> when the activity is revoked from the background, followed by onDestroy</a:t>
            </a:r>
            <a:r>
              <a:rPr lang="en-US" dirty="0" smtClean="0"/>
              <a:t>().</a:t>
            </a:r>
            <a:endParaRPr lang="en-US" b="1" dirty="0"/>
          </a:p>
          <a:p>
            <a:pPr lvl="1"/>
            <a:endParaRPr lang="en-US" b="1" dirty="0"/>
          </a:p>
          <a:p>
            <a:pPr lvl="1"/>
            <a:endParaRPr lang="en-US" dirty="0" smtClean="0"/>
          </a:p>
          <a:p>
            <a:pPr lvl="1"/>
            <a:endParaRPr lang="en-US" dirty="0"/>
          </a:p>
        </p:txBody>
      </p:sp>
    </p:spTree>
    <p:extLst>
      <p:ext uri="{BB962C8B-B14F-4D97-AF65-F5344CB8AC3E}">
        <p14:creationId xmlns:p14="http://schemas.microsoft.com/office/powerpoint/2010/main" val="206423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Life Cycle Contd.</a:t>
            </a:r>
          </a:p>
        </p:txBody>
      </p:sp>
      <p:sp>
        <p:nvSpPr>
          <p:cNvPr id="3" name="Content Placeholder 2"/>
          <p:cNvSpPr>
            <a:spLocks noGrp="1"/>
          </p:cNvSpPr>
          <p:nvPr>
            <p:ph idx="1"/>
          </p:nvPr>
        </p:nvSpPr>
        <p:spPr/>
        <p:txBody>
          <a:bodyPr/>
          <a:lstStyle/>
          <a:p>
            <a:r>
              <a:rPr lang="en-US" b="1" dirty="0"/>
              <a:t>onDestroy()</a:t>
            </a:r>
          </a:p>
          <a:p>
            <a:pPr lvl="1"/>
            <a:r>
              <a:rPr lang="en-US" dirty="0" smtClean="0"/>
              <a:t>onDestroy() is </a:t>
            </a:r>
            <a:r>
              <a:rPr lang="en-US" dirty="0"/>
              <a:t>called before the activity is destroyed</a:t>
            </a:r>
            <a:r>
              <a:rPr lang="en-US" dirty="0" smtClean="0"/>
              <a:t>.</a:t>
            </a:r>
          </a:p>
          <a:p>
            <a:pPr lvl="1"/>
            <a:r>
              <a:rPr lang="en-US" dirty="0" smtClean="0"/>
              <a:t>The </a:t>
            </a:r>
            <a:r>
              <a:rPr lang="en-US" dirty="0"/>
              <a:t>activity is finishing </a:t>
            </a:r>
            <a:r>
              <a:rPr lang="en-US" dirty="0" smtClean="0"/>
              <a:t>due </a:t>
            </a:r>
            <a:r>
              <a:rPr lang="en-US" dirty="0"/>
              <a:t>to the user completely dismissing the activity or due to finish() being called on the </a:t>
            </a:r>
            <a:r>
              <a:rPr lang="en-US" dirty="0" smtClean="0"/>
              <a:t>activity.</a:t>
            </a:r>
          </a:p>
          <a:p>
            <a:pPr lvl="1"/>
            <a:r>
              <a:rPr lang="en-US" dirty="0" smtClean="0"/>
              <a:t>The </a:t>
            </a:r>
            <a:r>
              <a:rPr lang="en-US" dirty="0"/>
              <a:t>system is temporarily destroying the activity due to a configuration </a:t>
            </a:r>
            <a:r>
              <a:rPr lang="en-US" dirty="0" smtClean="0"/>
              <a:t>change ex. device rotation </a:t>
            </a:r>
            <a:r>
              <a:rPr lang="en-US" dirty="0"/>
              <a:t>or multi-window </a:t>
            </a:r>
            <a:r>
              <a:rPr lang="en-US" dirty="0" smtClean="0"/>
              <a:t>mode</a:t>
            </a:r>
            <a:r>
              <a:rPr lang="en-US" dirty="0"/>
              <a:t>.</a:t>
            </a:r>
          </a:p>
        </p:txBody>
      </p:sp>
    </p:spTree>
    <p:extLst>
      <p:ext uri="{BB962C8B-B14F-4D97-AF65-F5344CB8AC3E}">
        <p14:creationId xmlns:p14="http://schemas.microsoft.com/office/powerpoint/2010/main" val="86245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a:t>
            </a:r>
            <a:endParaRPr lang="en-US" dirty="0"/>
          </a:p>
        </p:txBody>
      </p:sp>
      <p:sp>
        <p:nvSpPr>
          <p:cNvPr id="3" name="Content Placeholder 2"/>
          <p:cNvSpPr>
            <a:spLocks noGrp="1"/>
          </p:cNvSpPr>
          <p:nvPr>
            <p:ph idx="1"/>
          </p:nvPr>
        </p:nvSpPr>
        <p:spPr/>
        <p:txBody>
          <a:bodyPr/>
          <a:lstStyle/>
          <a:p>
            <a:r>
              <a:rPr lang="en-US" dirty="0"/>
              <a:t>An intent is to perform an action on the screen</a:t>
            </a:r>
            <a:r>
              <a:rPr lang="en-US" dirty="0" smtClean="0"/>
              <a:t>.</a:t>
            </a:r>
          </a:p>
          <a:p>
            <a:r>
              <a:rPr lang="en-US" dirty="0"/>
              <a:t>It is mostly used to start activity, send broadcast receiver</a:t>
            </a:r>
            <a:r>
              <a:rPr lang="en-US" dirty="0" smtClean="0"/>
              <a:t>, start </a:t>
            </a:r>
            <a:r>
              <a:rPr lang="en-US" dirty="0"/>
              <a:t>services and send message between two activities</a:t>
            </a:r>
            <a:r>
              <a:rPr lang="en-US" dirty="0" smtClean="0"/>
              <a:t>.</a:t>
            </a:r>
          </a:p>
          <a:p>
            <a:r>
              <a:rPr lang="en-US" dirty="0" smtClean="0"/>
              <a:t>It </a:t>
            </a:r>
            <a:r>
              <a:rPr lang="en-US" dirty="0"/>
              <a:t>is a messaging object which tells what kind of action to be performed</a:t>
            </a:r>
            <a:r>
              <a:rPr lang="en-US" dirty="0" smtClean="0"/>
              <a:t>.</a:t>
            </a:r>
          </a:p>
          <a:p>
            <a:r>
              <a:rPr lang="en-US" dirty="0"/>
              <a:t>The intent’s most significant use is the launching of the activity</a:t>
            </a:r>
            <a:r>
              <a:rPr lang="en-US" dirty="0" smtClean="0"/>
              <a:t>.</a:t>
            </a:r>
          </a:p>
          <a:p>
            <a:r>
              <a:rPr lang="en-US" b="1" dirty="0"/>
              <a:t>Body of Intent</a:t>
            </a:r>
            <a:r>
              <a:rPr lang="en-US" b="1" dirty="0" smtClean="0"/>
              <a:t>:</a:t>
            </a:r>
          </a:p>
          <a:p>
            <a:pPr lvl="1"/>
            <a:r>
              <a:rPr lang="en-US" b="1" dirty="0"/>
              <a:t>action: </a:t>
            </a:r>
            <a:r>
              <a:rPr lang="en-US" dirty="0"/>
              <a:t>The general action to be performed, such as ACTION_VIEW, ACTION_EDIT, ACTION_MAIN, etc.</a:t>
            </a:r>
          </a:p>
          <a:p>
            <a:pPr lvl="1"/>
            <a:r>
              <a:rPr lang="en-US" b="1" dirty="0"/>
              <a:t>data:</a:t>
            </a:r>
            <a:r>
              <a:rPr lang="en-US" dirty="0"/>
              <a:t> The data to operate on, such as a person record in the contacts database, expressed as a </a:t>
            </a:r>
            <a:r>
              <a:rPr lang="en-US" dirty="0" smtClean="0"/>
              <a:t>Uri</a:t>
            </a:r>
          </a:p>
          <a:p>
            <a:r>
              <a:rPr lang="en-US" dirty="0" smtClean="0"/>
              <a:t>Basically two intents are there in android.</a:t>
            </a:r>
          </a:p>
          <a:p>
            <a:pPr lvl="1"/>
            <a:r>
              <a:rPr lang="en-US" dirty="0"/>
              <a:t>Implicit </a:t>
            </a:r>
            <a:r>
              <a:rPr lang="en-US" dirty="0" smtClean="0"/>
              <a:t>Intents</a:t>
            </a:r>
          </a:p>
          <a:p>
            <a:pPr lvl="1"/>
            <a:r>
              <a:rPr lang="en-US" dirty="0"/>
              <a:t>Explicit Intents</a:t>
            </a:r>
          </a:p>
        </p:txBody>
      </p:sp>
    </p:spTree>
    <p:extLst>
      <p:ext uri="{BB962C8B-B14F-4D97-AF65-F5344CB8AC3E}">
        <p14:creationId xmlns:p14="http://schemas.microsoft.com/office/powerpoint/2010/main" val="370398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Android</a:t>
            </a:r>
            <a:endParaRPr lang="en-US" dirty="0"/>
          </a:p>
        </p:txBody>
      </p:sp>
      <p:sp>
        <p:nvSpPr>
          <p:cNvPr id="3" name="Content Placeholder 2"/>
          <p:cNvSpPr>
            <a:spLocks noGrp="1"/>
          </p:cNvSpPr>
          <p:nvPr>
            <p:ph idx="1"/>
          </p:nvPr>
        </p:nvSpPr>
        <p:spPr/>
        <p:txBody>
          <a:bodyPr/>
          <a:lstStyle/>
          <a:p>
            <a:pPr lvl="0"/>
            <a:r>
              <a:rPr lang="en-US" dirty="0"/>
              <a:t>Android is an Operating </a:t>
            </a:r>
            <a:r>
              <a:rPr lang="en-US" dirty="0" smtClean="0"/>
              <a:t>System and </a:t>
            </a:r>
            <a:r>
              <a:rPr lang="en-US" dirty="0"/>
              <a:t>programming platform developed by Google</a:t>
            </a:r>
            <a:r>
              <a:rPr lang="en-US" dirty="0" smtClean="0"/>
              <a:t>.</a:t>
            </a:r>
            <a:endParaRPr lang="en-US" dirty="0"/>
          </a:p>
          <a:p>
            <a:pPr lvl="0"/>
            <a:r>
              <a:rPr lang="en-US" dirty="0"/>
              <a:t>It supports devices like mobile phones and other devices, such as tablets, watch, TV, &amp; auto</a:t>
            </a:r>
            <a:r>
              <a:rPr lang="en-US" dirty="0" smtClean="0"/>
              <a:t>. </a:t>
            </a:r>
          </a:p>
          <a:p>
            <a:pPr lvl="0"/>
            <a:r>
              <a:rPr lang="en-US" dirty="0" smtClean="0"/>
              <a:t>Android </a:t>
            </a:r>
            <a:r>
              <a:rPr lang="en-US" dirty="0"/>
              <a:t>includes a Software Development Kit (SDK) that helps you write code and assemble software modules to create apps for Android users.</a:t>
            </a:r>
          </a:p>
          <a:p>
            <a:pPr lvl="0"/>
            <a:r>
              <a:rPr lang="en-US" dirty="0"/>
              <a:t>Android also provides a marketplace (Play Store) to distribute apps.</a:t>
            </a:r>
          </a:p>
          <a:p>
            <a:r>
              <a:rPr lang="en-US" dirty="0"/>
              <a:t>It conquered around </a:t>
            </a:r>
            <a:r>
              <a:rPr lang="en-US" b="1" dirty="0"/>
              <a:t>75% </a:t>
            </a:r>
            <a:r>
              <a:rPr lang="en-US" dirty="0"/>
              <a:t>of the global market share by the end of </a:t>
            </a:r>
            <a:r>
              <a:rPr lang="en-US" dirty="0" smtClean="0"/>
              <a:t>2020.</a:t>
            </a:r>
          </a:p>
          <a:p>
            <a:r>
              <a:rPr lang="en-US" dirty="0"/>
              <a:t>The company named </a:t>
            </a:r>
            <a:r>
              <a:rPr lang="en-US" b="1" dirty="0"/>
              <a:t>Open Handset Alliance</a:t>
            </a:r>
            <a:r>
              <a:rPr lang="en-US" dirty="0"/>
              <a:t> developed Android for the first time that is based on the modified version of the Linux kernel and other open-source software</a:t>
            </a:r>
            <a:r>
              <a:rPr lang="en-US" dirty="0" smtClean="0"/>
              <a:t>.</a:t>
            </a:r>
          </a:p>
          <a:p>
            <a:r>
              <a:rPr lang="en-US" b="1" dirty="0"/>
              <a:t>Google</a:t>
            </a:r>
            <a:r>
              <a:rPr lang="en-US" dirty="0"/>
              <a:t> sponsored the project at initial stages and in the year 2005, it acquired the whole company</a:t>
            </a:r>
            <a:r>
              <a:rPr lang="en-US" dirty="0" smtClean="0"/>
              <a:t>.</a:t>
            </a:r>
          </a:p>
          <a:p>
            <a:r>
              <a:rPr lang="en-US" dirty="0"/>
              <a:t> In September 2008, the first Android-powered device launched in the market.</a:t>
            </a:r>
          </a:p>
        </p:txBody>
      </p:sp>
    </p:spTree>
    <p:extLst>
      <p:ext uri="{BB962C8B-B14F-4D97-AF65-F5344CB8AC3E}">
        <p14:creationId xmlns:p14="http://schemas.microsoft.com/office/powerpoint/2010/main" val="396746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Intent</a:t>
            </a:r>
            <a:endParaRPr lang="en-US" dirty="0"/>
          </a:p>
        </p:txBody>
      </p:sp>
      <p:sp>
        <p:nvSpPr>
          <p:cNvPr id="3" name="Content Placeholder 2"/>
          <p:cNvSpPr>
            <a:spLocks noGrp="1"/>
          </p:cNvSpPr>
          <p:nvPr>
            <p:ph idx="1"/>
          </p:nvPr>
        </p:nvSpPr>
        <p:spPr/>
        <p:txBody>
          <a:bodyPr/>
          <a:lstStyle/>
          <a:p>
            <a:r>
              <a:rPr lang="en-US" dirty="0"/>
              <a:t>Implicit Intent doesn’t specify the component</a:t>
            </a:r>
            <a:r>
              <a:rPr lang="en-US" dirty="0" smtClean="0"/>
              <a:t>.</a:t>
            </a:r>
          </a:p>
          <a:p>
            <a:r>
              <a:rPr lang="en-US" dirty="0" smtClean="0"/>
              <a:t>In </a:t>
            </a:r>
            <a:r>
              <a:rPr lang="en-US" dirty="0"/>
              <a:t>such a case, intent provides information on available components provided by the system that is to be invoked</a:t>
            </a:r>
            <a:r>
              <a:rPr lang="en-US" dirty="0" smtClean="0"/>
              <a:t>.</a:t>
            </a:r>
          </a:p>
          <a:p>
            <a:r>
              <a:rPr lang="en-US" dirty="0"/>
              <a:t>Implicit intents are used without a class name, where Android will help determine an appropriate Activity to handle the intent.</a:t>
            </a:r>
            <a:endParaRPr lang="en-US" dirty="0" smtClean="0"/>
          </a:p>
          <a:p>
            <a:r>
              <a:rPr lang="en-US" dirty="0"/>
              <a:t>For example, you may write the following code to view the webpage</a:t>
            </a:r>
            <a:r>
              <a:rPr lang="en-US" dirty="0" smtClean="0"/>
              <a:t>.</a:t>
            </a:r>
          </a:p>
          <a:p>
            <a:pPr marL="0" indent="0">
              <a:buNone/>
            </a:pPr>
            <a:endParaRPr lang="en-US" dirty="0" smtClean="0"/>
          </a:p>
          <a:p>
            <a:pPr marL="457200" lvl="1" indent="0" fontAlgn="base">
              <a:buNone/>
            </a:pPr>
            <a:r>
              <a:rPr lang="en-US" dirty="0"/>
              <a:t>Intent intent=new Intent(</a:t>
            </a:r>
            <a:r>
              <a:rPr lang="en-US" dirty="0" err="1"/>
              <a:t>Intent.ACTION_VIEW</a:t>
            </a:r>
            <a:r>
              <a:rPr lang="en-US" dirty="0"/>
              <a:t>);  </a:t>
            </a:r>
          </a:p>
          <a:p>
            <a:pPr marL="457200" lvl="1" indent="0" fontAlgn="base">
              <a:buNone/>
            </a:pPr>
            <a:r>
              <a:rPr lang="en-US" dirty="0" err="1" smtClean="0"/>
              <a:t>intent.setData</a:t>
            </a:r>
            <a:r>
              <a:rPr lang="en-US" dirty="0" smtClean="0"/>
              <a:t>(</a:t>
            </a:r>
            <a:r>
              <a:rPr lang="en-US" dirty="0" err="1" smtClean="0"/>
              <a:t>Uri.parse</a:t>
            </a:r>
            <a:r>
              <a:rPr lang="en-US" dirty="0"/>
              <a:t>(“http://www.javatpoint.com”));  </a:t>
            </a:r>
          </a:p>
          <a:p>
            <a:pPr marL="457200" lvl="1" indent="0" fontAlgn="base">
              <a:buNone/>
            </a:pPr>
            <a:r>
              <a:rPr lang="en-US" dirty="0" err="1"/>
              <a:t>startActivity</a:t>
            </a:r>
            <a:r>
              <a:rPr lang="en-US" dirty="0"/>
              <a:t>(intent); </a:t>
            </a:r>
            <a:r>
              <a:rPr lang="en-US" i="1" dirty="0"/>
              <a:t> </a:t>
            </a:r>
          </a:p>
          <a:p>
            <a:pPr lvl="1"/>
            <a:endParaRPr lang="en-US" dirty="0"/>
          </a:p>
        </p:txBody>
      </p:sp>
    </p:spTree>
    <p:extLst>
      <p:ext uri="{BB962C8B-B14F-4D97-AF65-F5344CB8AC3E}">
        <p14:creationId xmlns:p14="http://schemas.microsoft.com/office/powerpoint/2010/main" val="331487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Intent</a:t>
            </a:r>
            <a:endParaRPr lang="en-US" dirty="0"/>
          </a:p>
        </p:txBody>
      </p:sp>
      <p:sp>
        <p:nvSpPr>
          <p:cNvPr id="3" name="Content Placeholder 2"/>
          <p:cNvSpPr>
            <a:spLocks noGrp="1"/>
          </p:cNvSpPr>
          <p:nvPr>
            <p:ph idx="1"/>
          </p:nvPr>
        </p:nvSpPr>
        <p:spPr/>
        <p:txBody>
          <a:bodyPr/>
          <a:lstStyle/>
          <a:p>
            <a:r>
              <a:rPr lang="en-US" dirty="0"/>
              <a:t>Explicit Intent specifies the component</a:t>
            </a:r>
            <a:r>
              <a:rPr lang="en-US" dirty="0" smtClean="0"/>
              <a:t>.</a:t>
            </a:r>
          </a:p>
          <a:p>
            <a:r>
              <a:rPr lang="en-US" dirty="0"/>
              <a:t>In such a case, intent provides the external class to be invoked</a:t>
            </a:r>
            <a:r>
              <a:rPr lang="en-US" dirty="0" smtClean="0"/>
              <a:t>.</a:t>
            </a:r>
          </a:p>
          <a:p>
            <a:r>
              <a:rPr lang="en-US" dirty="0"/>
              <a:t>Explicit Intent </a:t>
            </a:r>
            <a:r>
              <a:rPr lang="en-US" dirty="0" smtClean="0"/>
              <a:t>are </a:t>
            </a:r>
            <a:r>
              <a:rPr lang="en-US" dirty="0"/>
              <a:t>used </a:t>
            </a:r>
            <a:r>
              <a:rPr lang="en-US" dirty="0" smtClean="0"/>
              <a:t>with class name, </a:t>
            </a:r>
            <a:r>
              <a:rPr lang="en-US" dirty="0"/>
              <a:t>where Android </a:t>
            </a:r>
            <a:r>
              <a:rPr lang="en-US" dirty="0" smtClean="0"/>
              <a:t>navigate via routes.</a:t>
            </a:r>
          </a:p>
          <a:p>
            <a:pPr marL="0" indent="0">
              <a:buNone/>
            </a:pPr>
            <a:endParaRPr lang="en-US" dirty="0" smtClean="0"/>
          </a:p>
          <a:p>
            <a:pPr marL="544512" lvl="1" indent="0" fontAlgn="base">
              <a:buNone/>
            </a:pPr>
            <a:r>
              <a:rPr lang="en-US" dirty="0"/>
              <a:t>Intent i = new Intent(getApplicationContext(), ActivityTwo.class);  </a:t>
            </a:r>
          </a:p>
          <a:p>
            <a:pPr marL="544512" lvl="1" indent="0" fontAlgn="base">
              <a:buNone/>
            </a:pPr>
            <a:r>
              <a:rPr lang="en-US" dirty="0"/>
              <a:t>startActivity(i);</a:t>
            </a:r>
            <a:r>
              <a:rPr lang="en-US" i="1" dirty="0"/>
              <a:t>  </a:t>
            </a:r>
          </a:p>
          <a:p>
            <a:pPr marL="457200" lvl="1" indent="0">
              <a:buNone/>
            </a:pPr>
            <a:endParaRPr lang="en-US" dirty="0"/>
          </a:p>
        </p:txBody>
      </p:sp>
    </p:spTree>
    <p:extLst>
      <p:ext uri="{BB962C8B-B14F-4D97-AF65-F5344CB8AC3E}">
        <p14:creationId xmlns:p14="http://schemas.microsoft.com/office/powerpoint/2010/main" val="73311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a:t>
            </a:r>
            <a:endParaRPr lang="en-US" dirty="0"/>
          </a:p>
        </p:txBody>
      </p:sp>
      <p:sp>
        <p:nvSpPr>
          <p:cNvPr id="3" name="Content Placeholder 2"/>
          <p:cNvSpPr>
            <a:spLocks noGrp="1"/>
          </p:cNvSpPr>
          <p:nvPr>
            <p:ph idx="1"/>
          </p:nvPr>
        </p:nvSpPr>
        <p:spPr/>
        <p:txBody>
          <a:bodyPr/>
          <a:lstStyle/>
          <a:p>
            <a:r>
              <a:rPr lang="en-US" dirty="0"/>
              <a:t>A Fragment represents a reusable portion of </a:t>
            </a:r>
            <a:r>
              <a:rPr lang="en-US" dirty="0" smtClean="0"/>
              <a:t>app's </a:t>
            </a:r>
            <a:r>
              <a:rPr lang="en-US" dirty="0"/>
              <a:t>UI</a:t>
            </a:r>
            <a:r>
              <a:rPr lang="en-US" dirty="0" smtClean="0"/>
              <a:t>.</a:t>
            </a:r>
          </a:p>
          <a:p>
            <a:r>
              <a:rPr lang="en-US" dirty="0"/>
              <a:t>A fragment defines and manages its own layout, has its own lifecycle, and can handle its own input events</a:t>
            </a:r>
            <a:r>
              <a:rPr lang="en-US" dirty="0" smtClean="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201" y="2060871"/>
            <a:ext cx="7719619" cy="4545382"/>
          </a:xfrm>
          <a:prstGeom prst="rect">
            <a:avLst/>
          </a:prstGeom>
        </p:spPr>
      </p:pic>
      <p:sp>
        <p:nvSpPr>
          <p:cNvPr id="5" name="Content Placeholder 2"/>
          <p:cNvSpPr txBox="1">
            <a:spLocks/>
          </p:cNvSpPr>
          <p:nvPr/>
        </p:nvSpPr>
        <p:spPr>
          <a:xfrm>
            <a:off x="131180" y="2060870"/>
            <a:ext cx="4109516" cy="454538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Fragments cannot live on their own they must be hosted by an activity or another fragment.</a:t>
            </a:r>
          </a:p>
          <a:p>
            <a:r>
              <a:rPr lang="en-US" dirty="0"/>
              <a:t>Android Fragment is the part of activity, it is also known as sub-activity.</a:t>
            </a:r>
          </a:p>
          <a:p>
            <a:r>
              <a:rPr lang="en-US" dirty="0"/>
              <a:t>There can be more than one fragment in an activity.</a:t>
            </a:r>
          </a:p>
          <a:p>
            <a:r>
              <a:rPr lang="en-US" dirty="0"/>
              <a:t>Using with fragment transaction. we can move one fragment to another fragment.</a:t>
            </a:r>
          </a:p>
        </p:txBody>
      </p:sp>
    </p:spTree>
    <p:extLst>
      <p:ext uri="{BB962C8B-B14F-4D97-AF65-F5344CB8AC3E}">
        <p14:creationId xmlns:p14="http://schemas.microsoft.com/office/powerpoint/2010/main" val="232086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Life Cycle</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2104" y="863600"/>
            <a:ext cx="9111200" cy="5591175"/>
          </a:xfrm>
        </p:spPr>
      </p:pic>
    </p:spTree>
    <p:extLst>
      <p:ext uri="{BB962C8B-B14F-4D97-AF65-F5344CB8AC3E}">
        <p14:creationId xmlns:p14="http://schemas.microsoft.com/office/powerpoint/2010/main" val="412054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Life Cycle	</a:t>
            </a:r>
            <a:endParaRPr lang="en-US" dirty="0"/>
          </a:p>
        </p:txBody>
      </p:sp>
      <p:sp>
        <p:nvSpPr>
          <p:cNvPr id="3" name="Content Placeholder 2"/>
          <p:cNvSpPr>
            <a:spLocks noGrp="1"/>
          </p:cNvSpPr>
          <p:nvPr>
            <p:ph idx="1"/>
          </p:nvPr>
        </p:nvSpPr>
        <p:spPr/>
        <p:txBody>
          <a:bodyPr/>
          <a:lstStyle/>
          <a:p>
            <a:r>
              <a:rPr lang="en-US" b="1" dirty="0"/>
              <a:t>onAttach</a:t>
            </a:r>
            <a:r>
              <a:rPr lang="en-US" b="1" dirty="0" smtClean="0"/>
              <a:t>():</a:t>
            </a:r>
          </a:p>
          <a:p>
            <a:pPr lvl="1"/>
            <a:r>
              <a:rPr lang="en-US" dirty="0" smtClean="0"/>
              <a:t>The </a:t>
            </a:r>
            <a:r>
              <a:rPr lang="en-US" dirty="0"/>
              <a:t>fragment instance is associated with an activity instance. </a:t>
            </a:r>
            <a:endParaRPr lang="en-US" dirty="0" smtClean="0"/>
          </a:p>
          <a:p>
            <a:pPr lvl="1"/>
            <a:r>
              <a:rPr lang="en-US" dirty="0" smtClean="0"/>
              <a:t>The </a:t>
            </a:r>
            <a:r>
              <a:rPr lang="en-US" dirty="0"/>
              <a:t>fragment and the activity is not fully initialized. </a:t>
            </a:r>
            <a:endParaRPr lang="en-US" dirty="0" smtClean="0"/>
          </a:p>
          <a:p>
            <a:pPr lvl="1"/>
            <a:r>
              <a:rPr lang="en-US" dirty="0" smtClean="0"/>
              <a:t>Typically </a:t>
            </a:r>
            <a:r>
              <a:rPr lang="en-US" dirty="0"/>
              <a:t>you get in this method a reference to the activity which uses the fragment for further initialization work.</a:t>
            </a:r>
          </a:p>
          <a:p>
            <a:r>
              <a:rPr lang="en-US" b="1" dirty="0"/>
              <a:t>onCreate</a:t>
            </a:r>
            <a:r>
              <a:rPr lang="en-US" b="1" dirty="0" smtClean="0"/>
              <a:t>()</a:t>
            </a:r>
            <a:r>
              <a:rPr lang="en-US" dirty="0" smtClean="0"/>
              <a:t>: </a:t>
            </a:r>
          </a:p>
          <a:p>
            <a:pPr lvl="1"/>
            <a:r>
              <a:rPr lang="en-US" dirty="0" smtClean="0"/>
              <a:t>The system </a:t>
            </a:r>
            <a:r>
              <a:rPr lang="en-US" dirty="0"/>
              <a:t>calls this method when creating the fragment. </a:t>
            </a:r>
            <a:endParaRPr lang="en-US" dirty="0" smtClean="0"/>
          </a:p>
          <a:p>
            <a:pPr lvl="1"/>
            <a:r>
              <a:rPr lang="en-US" dirty="0" smtClean="0"/>
              <a:t>You </a:t>
            </a:r>
            <a:r>
              <a:rPr lang="en-US" dirty="0"/>
              <a:t>should initialize essential components of the fragment that you want to retain when the fragment is paused or stopped, then resumed.</a:t>
            </a:r>
          </a:p>
          <a:p>
            <a:r>
              <a:rPr lang="en-US" b="1" dirty="0"/>
              <a:t>onCreateView()</a:t>
            </a:r>
            <a:r>
              <a:rPr lang="en-US" dirty="0"/>
              <a:t> </a:t>
            </a:r>
            <a:r>
              <a:rPr lang="en-US" dirty="0" smtClean="0"/>
              <a:t>: </a:t>
            </a:r>
          </a:p>
          <a:p>
            <a:pPr lvl="1"/>
            <a:r>
              <a:rPr lang="en-US" dirty="0" smtClean="0"/>
              <a:t>The </a:t>
            </a:r>
            <a:r>
              <a:rPr lang="en-US" dirty="0"/>
              <a:t>system calls this callback when it's time for the fragment to draw its user interface for the first time. </a:t>
            </a:r>
            <a:endParaRPr lang="en-US" dirty="0" smtClean="0"/>
          </a:p>
          <a:p>
            <a:pPr lvl="1"/>
            <a:r>
              <a:rPr lang="en-US" dirty="0" smtClean="0"/>
              <a:t>To </a:t>
            </a:r>
            <a:r>
              <a:rPr lang="en-US" dirty="0"/>
              <a:t>draw a UI for your fragment, you must return a View component from this method that is the root of your fragment's layout. </a:t>
            </a:r>
            <a:endParaRPr lang="en-US" dirty="0" smtClean="0"/>
          </a:p>
          <a:p>
            <a:pPr lvl="1"/>
            <a:r>
              <a:rPr lang="en-US" dirty="0" smtClean="0"/>
              <a:t>You </a:t>
            </a:r>
            <a:r>
              <a:rPr lang="en-US" dirty="0"/>
              <a:t>can return null if the fragment does not provide a UI.</a:t>
            </a:r>
          </a:p>
          <a:p>
            <a:endParaRPr lang="en-US" dirty="0"/>
          </a:p>
          <a:p>
            <a:endParaRPr lang="en-US" dirty="0"/>
          </a:p>
        </p:txBody>
      </p:sp>
    </p:spTree>
    <p:extLst>
      <p:ext uri="{BB962C8B-B14F-4D97-AF65-F5344CB8AC3E}">
        <p14:creationId xmlns:p14="http://schemas.microsoft.com/office/powerpoint/2010/main" val="364283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Life Cycle	</a:t>
            </a:r>
          </a:p>
        </p:txBody>
      </p:sp>
      <p:sp>
        <p:nvSpPr>
          <p:cNvPr id="3" name="Content Placeholder 2"/>
          <p:cNvSpPr>
            <a:spLocks noGrp="1"/>
          </p:cNvSpPr>
          <p:nvPr>
            <p:ph idx="1"/>
          </p:nvPr>
        </p:nvSpPr>
        <p:spPr/>
        <p:txBody>
          <a:bodyPr/>
          <a:lstStyle/>
          <a:p>
            <a:r>
              <a:rPr lang="en-US" b="1" dirty="0"/>
              <a:t>onActivityCreated</a:t>
            </a:r>
            <a:r>
              <a:rPr lang="en-US" b="1" dirty="0" smtClean="0"/>
              <a:t>():</a:t>
            </a:r>
          </a:p>
          <a:p>
            <a:pPr lvl="1"/>
            <a:r>
              <a:rPr lang="en-US" dirty="0" smtClean="0"/>
              <a:t>The </a:t>
            </a:r>
            <a:r>
              <a:rPr lang="en-US" dirty="0"/>
              <a:t>onActivityCreated() is called after the onCreateView() method when the host activity is created. </a:t>
            </a:r>
            <a:endParaRPr lang="en-US" dirty="0" smtClean="0"/>
          </a:p>
          <a:p>
            <a:pPr lvl="1"/>
            <a:r>
              <a:rPr lang="en-US" dirty="0" smtClean="0"/>
              <a:t>Activity </a:t>
            </a:r>
            <a:r>
              <a:rPr lang="en-US" dirty="0"/>
              <a:t>and fragment instance have been created as well as the view hierarchy of the activity. </a:t>
            </a:r>
            <a:endParaRPr lang="en-US" dirty="0" smtClean="0"/>
          </a:p>
          <a:p>
            <a:pPr marL="457200" lvl="1" indent="0">
              <a:buNone/>
            </a:pPr>
            <a:endParaRPr lang="en-US" dirty="0" smtClean="0"/>
          </a:p>
          <a:p>
            <a:r>
              <a:rPr lang="en-US" b="1" dirty="0"/>
              <a:t>onStart</a:t>
            </a:r>
            <a:r>
              <a:rPr lang="en-US" b="1" dirty="0" smtClean="0"/>
              <a:t>():</a:t>
            </a:r>
          </a:p>
          <a:p>
            <a:pPr lvl="1"/>
            <a:r>
              <a:rPr lang="en-US" dirty="0" smtClean="0"/>
              <a:t>The </a:t>
            </a:r>
            <a:r>
              <a:rPr lang="en-US" dirty="0"/>
              <a:t>onStart() method is called once the fragment gets visible</a:t>
            </a:r>
            <a:r>
              <a:rPr lang="en-US" dirty="0" smtClean="0"/>
              <a:t>.</a:t>
            </a:r>
          </a:p>
          <a:p>
            <a:pPr lvl="1"/>
            <a:endParaRPr lang="en-US" dirty="0"/>
          </a:p>
          <a:p>
            <a:r>
              <a:rPr lang="en-US" b="1" dirty="0"/>
              <a:t>onResume</a:t>
            </a:r>
            <a:r>
              <a:rPr lang="en-US" b="1" dirty="0" smtClean="0"/>
              <a:t>():</a:t>
            </a:r>
          </a:p>
          <a:p>
            <a:pPr lvl="1"/>
            <a:r>
              <a:rPr lang="en-US" dirty="0" smtClean="0"/>
              <a:t>Fragment </a:t>
            </a:r>
            <a:r>
              <a:rPr lang="en-US" dirty="0"/>
              <a:t>becomes active</a:t>
            </a:r>
            <a:r>
              <a:rPr lang="en-US" dirty="0" smtClean="0"/>
              <a:t>.</a:t>
            </a:r>
          </a:p>
          <a:p>
            <a:pPr lvl="1"/>
            <a:endParaRPr lang="en-US" dirty="0"/>
          </a:p>
          <a:p>
            <a:r>
              <a:rPr lang="en-US" b="1" dirty="0"/>
              <a:t>onPause</a:t>
            </a:r>
            <a:r>
              <a:rPr lang="en-US" b="1" dirty="0" smtClean="0"/>
              <a:t>():</a:t>
            </a:r>
          </a:p>
          <a:p>
            <a:pPr lvl="1"/>
            <a:r>
              <a:rPr lang="en-US" dirty="0" smtClean="0"/>
              <a:t>The </a:t>
            </a:r>
            <a:r>
              <a:rPr lang="en-US" dirty="0"/>
              <a:t>system calls this method as the first indication that the user is leaving the fragment. </a:t>
            </a:r>
            <a:endParaRPr lang="en-US" dirty="0" smtClean="0"/>
          </a:p>
          <a:p>
            <a:pPr lvl="1"/>
            <a:r>
              <a:rPr lang="en-US" dirty="0" smtClean="0"/>
              <a:t>This </a:t>
            </a:r>
            <a:r>
              <a:rPr lang="en-US" dirty="0"/>
              <a:t>is usually where you should commit any changes that should be persisted beyond the current user session.</a:t>
            </a:r>
          </a:p>
          <a:p>
            <a:endParaRPr lang="en-US" dirty="0"/>
          </a:p>
          <a:p>
            <a:endParaRPr lang="en-US" dirty="0"/>
          </a:p>
          <a:p>
            <a:endParaRPr lang="en-US" dirty="0"/>
          </a:p>
        </p:txBody>
      </p:sp>
    </p:spTree>
    <p:extLst>
      <p:ext uri="{BB962C8B-B14F-4D97-AF65-F5344CB8AC3E}">
        <p14:creationId xmlns:p14="http://schemas.microsoft.com/office/powerpoint/2010/main" val="425557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Life Cycle	</a:t>
            </a:r>
          </a:p>
        </p:txBody>
      </p:sp>
      <p:sp>
        <p:nvSpPr>
          <p:cNvPr id="3" name="Content Placeholder 2"/>
          <p:cNvSpPr>
            <a:spLocks noGrp="1"/>
          </p:cNvSpPr>
          <p:nvPr>
            <p:ph idx="1"/>
          </p:nvPr>
        </p:nvSpPr>
        <p:spPr/>
        <p:txBody>
          <a:bodyPr/>
          <a:lstStyle/>
          <a:p>
            <a:r>
              <a:rPr lang="en-US" b="1" dirty="0"/>
              <a:t>onStop</a:t>
            </a:r>
            <a:r>
              <a:rPr lang="en-US" b="1" dirty="0" smtClean="0"/>
              <a:t>():</a:t>
            </a:r>
          </a:p>
          <a:p>
            <a:pPr lvl="1"/>
            <a:r>
              <a:rPr lang="en-US" dirty="0" smtClean="0"/>
              <a:t>Fragment </a:t>
            </a:r>
            <a:r>
              <a:rPr lang="en-US" dirty="0"/>
              <a:t>going to be stopped by calling onStop</a:t>
            </a:r>
            <a:r>
              <a:rPr lang="en-US" dirty="0" smtClean="0"/>
              <a:t>().</a:t>
            </a:r>
          </a:p>
          <a:p>
            <a:pPr lvl="1"/>
            <a:endParaRPr lang="en-US" dirty="0"/>
          </a:p>
          <a:p>
            <a:r>
              <a:rPr lang="en-US" b="1" dirty="0"/>
              <a:t>onDestroyView</a:t>
            </a:r>
            <a:r>
              <a:rPr lang="en-US" b="1" dirty="0" smtClean="0"/>
              <a:t>():</a:t>
            </a:r>
          </a:p>
          <a:p>
            <a:pPr lvl="1"/>
            <a:r>
              <a:rPr lang="en-US" dirty="0" smtClean="0"/>
              <a:t>Fragment </a:t>
            </a:r>
            <a:r>
              <a:rPr lang="en-US" dirty="0"/>
              <a:t>view will destroy after call this </a:t>
            </a:r>
            <a:r>
              <a:rPr lang="en-US" dirty="0" smtClean="0"/>
              <a:t>method.</a:t>
            </a:r>
          </a:p>
          <a:p>
            <a:pPr lvl="1"/>
            <a:endParaRPr lang="en-US" dirty="0"/>
          </a:p>
          <a:p>
            <a:r>
              <a:rPr lang="en-US" b="1" dirty="0"/>
              <a:t>onDestroy</a:t>
            </a:r>
            <a:r>
              <a:rPr lang="en-US" b="1" dirty="0" smtClean="0"/>
              <a:t>():</a:t>
            </a:r>
          </a:p>
          <a:p>
            <a:pPr lvl="1"/>
            <a:r>
              <a:rPr lang="en-US" dirty="0" smtClean="0"/>
              <a:t>onDestroy</a:t>
            </a:r>
            <a:r>
              <a:rPr lang="en-US" dirty="0"/>
              <a:t>() called to do final clean up of the fragment's state but Not guaranteed to be called by the Android platform.</a:t>
            </a:r>
          </a:p>
          <a:p>
            <a:endParaRPr lang="en-US" dirty="0"/>
          </a:p>
          <a:p>
            <a:endParaRPr lang="en-US" dirty="0"/>
          </a:p>
          <a:p>
            <a:endParaRPr lang="en-US" dirty="0"/>
          </a:p>
        </p:txBody>
      </p:sp>
    </p:spTree>
    <p:extLst>
      <p:ext uri="{BB962C8B-B14F-4D97-AF65-F5344CB8AC3E}">
        <p14:creationId xmlns:p14="http://schemas.microsoft.com/office/powerpoint/2010/main" val="65453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9936" y="2350273"/>
            <a:ext cx="7035300" cy="1006882"/>
          </a:xfrm>
        </p:spPr>
        <p:txBody>
          <a:bodyPr/>
          <a:lstStyle/>
          <a:p>
            <a:pPr algn="ctr"/>
            <a:r>
              <a:rPr lang="en-US" dirty="0" smtClean="0"/>
              <a:t>Thank You	</a:t>
            </a:r>
            <a:endParaRPr lang="en-US" dirty="0"/>
          </a:p>
        </p:txBody>
      </p:sp>
      <p:sp>
        <p:nvSpPr>
          <p:cNvPr id="3" name="Text Placeholder 2"/>
          <p:cNvSpPr>
            <a:spLocks noGrp="1"/>
          </p:cNvSpPr>
          <p:nvPr>
            <p:ph type="body" sz="quarter" idx="11"/>
          </p:nvPr>
        </p:nvSpPr>
        <p:spPr/>
        <p:txBody>
          <a:bodyPr/>
          <a:lstStyle/>
          <a:p>
            <a:r>
              <a:rPr lang="en-US" dirty="0" smtClean="0"/>
              <a:t>mehul.bhundiya@darshan.ac.in</a:t>
            </a:r>
            <a:endParaRPr lang="en-US" dirty="0"/>
          </a:p>
        </p:txBody>
      </p:sp>
      <p:sp>
        <p:nvSpPr>
          <p:cNvPr id="4" name="Text Placeholder 3"/>
          <p:cNvSpPr>
            <a:spLocks noGrp="1"/>
          </p:cNvSpPr>
          <p:nvPr>
            <p:ph type="body" sz="quarter" idx="12"/>
          </p:nvPr>
        </p:nvSpPr>
        <p:spPr/>
        <p:txBody>
          <a:bodyPr/>
          <a:lstStyle/>
          <a:p>
            <a:r>
              <a:rPr lang="en-US" dirty="0" smtClean="0"/>
              <a:t>+91-9428231065</a:t>
            </a:r>
            <a:endParaRPr lang="en-US" dirty="0"/>
          </a:p>
        </p:txBody>
      </p:sp>
      <p:sp>
        <p:nvSpPr>
          <p:cNvPr id="5" name="Text Placeholder 4"/>
          <p:cNvSpPr>
            <a:spLocks noGrp="1"/>
          </p:cNvSpPr>
          <p:nvPr>
            <p:ph type="body" sz="quarter" idx="13"/>
          </p:nvPr>
        </p:nvSpPr>
        <p:spPr>
          <a:xfrm>
            <a:off x="1837677" y="5560514"/>
            <a:ext cx="3735998" cy="290081"/>
          </a:xfrm>
        </p:spPr>
        <p:txBody>
          <a:bodyPr/>
          <a:lstStyle/>
          <a:p>
            <a:r>
              <a:rPr lang="en-US" dirty="0"/>
              <a:t>Computer Engineering </a:t>
            </a:r>
            <a:r>
              <a:rPr lang="en-US" dirty="0" smtClean="0"/>
              <a:t>Department</a:t>
            </a:r>
            <a:endParaRPr lang="en-US" dirty="0"/>
          </a:p>
        </p:txBody>
      </p:sp>
      <p:sp>
        <p:nvSpPr>
          <p:cNvPr id="6" name="Text Placeholder 5"/>
          <p:cNvSpPr>
            <a:spLocks noGrp="1"/>
          </p:cNvSpPr>
          <p:nvPr>
            <p:ph type="body" sz="quarter" idx="14"/>
          </p:nvPr>
        </p:nvSpPr>
        <p:spPr/>
        <p:txBody>
          <a:bodyPr/>
          <a:lstStyle/>
          <a:p>
            <a:r>
              <a:rPr lang="en-US" dirty="0"/>
              <a:t>Prof. Mehul D </a:t>
            </a:r>
            <a:r>
              <a:rPr lang="en-US" dirty="0" err="1" smtClean="0"/>
              <a:t>Bhundiya</a:t>
            </a:r>
            <a:endParaRPr lang="en-US" dirty="0"/>
          </a:p>
        </p:txBody>
      </p:sp>
      <p:sp>
        <p:nvSpPr>
          <p:cNvPr id="7" name="Text Placeholder 6"/>
          <p:cNvSpPr>
            <a:spLocks noGrp="1"/>
          </p:cNvSpPr>
          <p:nvPr>
            <p:ph type="body" sz="quarter" idx="16"/>
          </p:nvPr>
        </p:nvSpPr>
        <p:spPr>
          <a:xfrm>
            <a:off x="2673196" y="169660"/>
            <a:ext cx="4646358" cy="894016"/>
          </a:xfrm>
        </p:spPr>
        <p:txBody>
          <a:bodyPr/>
          <a:lstStyle/>
          <a:p>
            <a:r>
              <a:rPr lang="en-US" b="1" dirty="0"/>
              <a:t>Mobile Application Development </a:t>
            </a:r>
            <a:r>
              <a:rPr lang="en-US" dirty="0">
                <a:latin typeface="Roboto Condensed Light" panose="02000000000000000000" pitchFamily="2" charset="0"/>
                <a:ea typeface="Roboto Condensed Light" panose="02000000000000000000" pitchFamily="2" charset="0"/>
              </a:rPr>
              <a:t>(MAD)</a:t>
            </a:r>
          </a:p>
          <a:p>
            <a:r>
              <a:rPr lang="en-US" dirty="0">
                <a:latin typeface="Roboto Condensed Light" panose="02000000000000000000" pitchFamily="2" charset="0"/>
                <a:ea typeface="Roboto Condensed Light" panose="02000000000000000000" pitchFamily="2" charset="0"/>
              </a:rPr>
              <a:t>GTU # 3170726</a:t>
            </a:r>
          </a:p>
          <a:p>
            <a:endParaRPr lang="en-US" dirty="0"/>
          </a:p>
        </p:txBody>
      </p:sp>
      <p:pic>
        <p:nvPicPr>
          <p:cNvPr id="9" name="Picture Placeholder 8"/>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79" r="2679"/>
          <a:stretch>
            <a:fillRect/>
          </a:stretch>
        </p:blipFill>
        <p:spPr/>
      </p:pic>
    </p:spTree>
    <p:extLst>
      <p:ext uri="{BB962C8B-B14F-4D97-AF65-F5344CB8AC3E}">
        <p14:creationId xmlns:p14="http://schemas.microsoft.com/office/powerpoint/2010/main" val="650714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1200"/>
          </a:xfrm>
        </p:spPr>
        <p:txBody>
          <a:bodyPr/>
          <a:lstStyle/>
          <a:p>
            <a:r>
              <a:rPr lang="en-US" dirty="0" smtClean="0"/>
              <a:t>Android System With Architecture</a:t>
            </a:r>
            <a:endParaRPr lang="en-US" dirty="0"/>
          </a:p>
        </p:txBody>
      </p:sp>
      <p:pic>
        <p:nvPicPr>
          <p:cNvPr id="4" name="Google Shape;390;p29"/>
          <p:cNvPicPr preferRelativeResize="0">
            <a:picLocks noGrp="1"/>
          </p:cNvPicPr>
          <p:nvPr>
            <p:ph idx="1"/>
          </p:nvPr>
        </p:nvPicPr>
        <p:blipFill rotWithShape="1">
          <a:blip r:embed="rId2">
            <a:alphaModFix/>
          </a:blip>
          <a:srcRect/>
          <a:stretch/>
        </p:blipFill>
        <p:spPr>
          <a:xfrm>
            <a:off x="3527883" y="863443"/>
            <a:ext cx="5213711" cy="5591331"/>
          </a:xfrm>
          <a:prstGeom prst="rect">
            <a:avLst/>
          </a:prstGeom>
          <a:noFill/>
          <a:ln>
            <a:noFill/>
          </a:ln>
        </p:spPr>
      </p:pic>
      <p:sp>
        <p:nvSpPr>
          <p:cNvPr id="7" name="Google Shape;391;p29"/>
          <p:cNvSpPr txBox="1"/>
          <p:nvPr/>
        </p:nvSpPr>
        <p:spPr>
          <a:xfrm>
            <a:off x="596518" y="863443"/>
            <a:ext cx="2499780" cy="73866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dirty="0">
                <a:solidFill>
                  <a:schemeClr val="dk1"/>
                </a:solidFill>
                <a:latin typeface="Roboto Condensed"/>
                <a:ea typeface="Roboto Condensed"/>
                <a:cs typeface="Roboto Condensed"/>
                <a:sym typeface="Roboto Condensed"/>
              </a:rPr>
              <a:t>Android comes with a set of core applications such as Contacts, Calendar, Maps, and a browser</a:t>
            </a:r>
            <a:endParaRPr sz="1400" dirty="0">
              <a:solidFill>
                <a:schemeClr val="dk1"/>
              </a:solidFill>
              <a:latin typeface="Roboto Condensed"/>
              <a:ea typeface="Roboto Condensed"/>
              <a:cs typeface="Roboto Condensed"/>
              <a:sym typeface="Roboto Condensed"/>
            </a:endParaRPr>
          </a:p>
        </p:txBody>
      </p:sp>
      <p:sp>
        <p:nvSpPr>
          <p:cNvPr id="8" name="Google Shape;394;p29"/>
          <p:cNvSpPr/>
          <p:nvPr/>
        </p:nvSpPr>
        <p:spPr>
          <a:xfrm>
            <a:off x="3143362" y="863443"/>
            <a:ext cx="337457" cy="738664"/>
          </a:xfrm>
          <a:prstGeom prst="leftBrace">
            <a:avLst>
              <a:gd name="adj1" fmla="val 24462"/>
              <a:gd name="adj2" fmla="val 51474"/>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9" name="Google Shape;392;p29"/>
          <p:cNvSpPr txBox="1"/>
          <p:nvPr/>
        </p:nvSpPr>
        <p:spPr>
          <a:xfrm>
            <a:off x="15641" y="2125316"/>
            <a:ext cx="3080657" cy="52322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dirty="0">
                <a:solidFill>
                  <a:schemeClr val="dk1"/>
                </a:solidFill>
                <a:latin typeface="Roboto Condensed"/>
                <a:ea typeface="Roboto Condensed"/>
                <a:cs typeface="Roboto Condensed"/>
                <a:sym typeface="Roboto Condensed"/>
              </a:rPr>
              <a:t>You use these APIs to control what your app looks like and how it behaves</a:t>
            </a:r>
            <a:endParaRPr sz="1400" dirty="0">
              <a:solidFill>
                <a:schemeClr val="dk1"/>
              </a:solidFill>
              <a:latin typeface="Roboto Condensed"/>
              <a:ea typeface="Roboto Condensed"/>
              <a:cs typeface="Roboto Condensed"/>
              <a:sym typeface="Roboto Condensed"/>
            </a:endParaRPr>
          </a:p>
        </p:txBody>
      </p:sp>
      <p:sp>
        <p:nvSpPr>
          <p:cNvPr id="10" name="Google Shape;395;p29"/>
          <p:cNvSpPr/>
          <p:nvPr/>
        </p:nvSpPr>
        <p:spPr>
          <a:xfrm>
            <a:off x="3143362" y="1647401"/>
            <a:ext cx="337457" cy="1400598"/>
          </a:xfrm>
          <a:prstGeom prst="leftBrace">
            <a:avLst>
              <a:gd name="adj1" fmla="val 24462"/>
              <a:gd name="adj2" fmla="val 51474"/>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11" name="Google Shape;396;p29"/>
          <p:cNvSpPr txBox="1"/>
          <p:nvPr/>
        </p:nvSpPr>
        <p:spPr>
          <a:xfrm>
            <a:off x="126160" y="3234895"/>
            <a:ext cx="2916822" cy="95410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dirty="0">
                <a:solidFill>
                  <a:schemeClr val="dk1"/>
                </a:solidFill>
                <a:latin typeface="Roboto Condensed"/>
                <a:ea typeface="Roboto Condensed"/>
                <a:cs typeface="Roboto Condensed"/>
                <a:sym typeface="Roboto Condensed"/>
              </a:rPr>
              <a:t>You can access OpenGL ES through the native C/C++ libraries to add support for drawing and manipulating 2D and 3D graphics in your app</a:t>
            </a:r>
            <a:endParaRPr sz="1400" dirty="0">
              <a:solidFill>
                <a:schemeClr val="dk1"/>
              </a:solidFill>
              <a:latin typeface="Roboto Condensed"/>
              <a:ea typeface="Roboto Condensed"/>
              <a:cs typeface="Roboto Condensed"/>
              <a:sym typeface="Roboto Condensed"/>
            </a:endParaRPr>
          </a:p>
        </p:txBody>
      </p:sp>
      <p:sp>
        <p:nvSpPr>
          <p:cNvPr id="12" name="Google Shape;397;p29"/>
          <p:cNvSpPr/>
          <p:nvPr/>
        </p:nvSpPr>
        <p:spPr>
          <a:xfrm>
            <a:off x="3143362" y="3200242"/>
            <a:ext cx="337457" cy="1023414"/>
          </a:xfrm>
          <a:prstGeom prst="leftBrace">
            <a:avLst>
              <a:gd name="adj1" fmla="val 24462"/>
              <a:gd name="adj2" fmla="val 51474"/>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13" name="Google Shape;398;p29"/>
          <p:cNvSpPr txBox="1"/>
          <p:nvPr/>
        </p:nvSpPr>
        <p:spPr>
          <a:xfrm>
            <a:off x="41026" y="5064329"/>
            <a:ext cx="3142494" cy="95410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dirty="0">
                <a:solidFill>
                  <a:schemeClr val="dk1"/>
                </a:solidFill>
                <a:latin typeface="Roboto Condensed"/>
                <a:ea typeface="Roboto Condensed"/>
                <a:cs typeface="Roboto Condensed"/>
                <a:sym typeface="Roboto Condensed"/>
              </a:rPr>
              <a:t>Underneath everything else lies the Linux kernel. Android relies on the kernel for drivers, and also core services such as security and memory management.</a:t>
            </a:r>
            <a:endParaRPr dirty="0"/>
          </a:p>
        </p:txBody>
      </p:sp>
      <p:sp>
        <p:nvSpPr>
          <p:cNvPr id="14" name="Google Shape;399;p29"/>
          <p:cNvSpPr/>
          <p:nvPr/>
        </p:nvSpPr>
        <p:spPr>
          <a:xfrm>
            <a:off x="3096298" y="5036184"/>
            <a:ext cx="337457" cy="1417824"/>
          </a:xfrm>
          <a:prstGeom prst="leftBrace">
            <a:avLst>
              <a:gd name="adj1" fmla="val 24462"/>
              <a:gd name="adj2" fmla="val 51474"/>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15" name="Google Shape;401;p29"/>
          <p:cNvSpPr txBox="1"/>
          <p:nvPr/>
        </p:nvSpPr>
        <p:spPr>
          <a:xfrm>
            <a:off x="9167209" y="4297520"/>
            <a:ext cx="2934639" cy="73866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dirty="0">
                <a:solidFill>
                  <a:schemeClr val="dk1"/>
                </a:solidFill>
                <a:latin typeface="Roboto Condensed"/>
                <a:ea typeface="Roboto Condensed"/>
                <a:cs typeface="Roboto Condensed"/>
                <a:sym typeface="Roboto Condensed"/>
              </a:rPr>
              <a:t>HAL provides an interfaces that expose device hardware capabilities to the higher-level Java API framework.</a:t>
            </a:r>
            <a:endParaRPr dirty="0"/>
          </a:p>
        </p:txBody>
      </p:sp>
      <p:sp>
        <p:nvSpPr>
          <p:cNvPr id="16" name="Google Shape;402;p29"/>
          <p:cNvSpPr/>
          <p:nvPr/>
        </p:nvSpPr>
        <p:spPr>
          <a:xfrm rot="10800000">
            <a:off x="8736549" y="4364856"/>
            <a:ext cx="337457" cy="588143"/>
          </a:xfrm>
          <a:prstGeom prst="leftBrace">
            <a:avLst>
              <a:gd name="adj1" fmla="val 24462"/>
              <a:gd name="adj2" fmla="val 51474"/>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
        <p:nvSpPr>
          <p:cNvPr id="17" name="Google Shape;393;p29"/>
          <p:cNvSpPr txBox="1"/>
          <p:nvPr/>
        </p:nvSpPr>
        <p:spPr>
          <a:xfrm>
            <a:off x="9167208" y="3126618"/>
            <a:ext cx="2934640" cy="116955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dirty="0">
                <a:solidFill>
                  <a:schemeClr val="dk1"/>
                </a:solidFill>
                <a:latin typeface="Roboto Condensed"/>
                <a:ea typeface="Roboto Condensed"/>
                <a:cs typeface="Roboto Condensed"/>
                <a:sym typeface="Roboto Condensed"/>
              </a:rPr>
              <a:t>The Android runtime comes with a set of core libraries that implement most of the Java programming language. Each Android app runs in its own process.</a:t>
            </a:r>
            <a:endParaRPr dirty="0"/>
          </a:p>
        </p:txBody>
      </p:sp>
      <p:sp>
        <p:nvSpPr>
          <p:cNvPr id="18" name="Google Shape;400;p29"/>
          <p:cNvSpPr/>
          <p:nvPr/>
        </p:nvSpPr>
        <p:spPr>
          <a:xfrm rot="10800000">
            <a:off x="8736549" y="3199687"/>
            <a:ext cx="337457" cy="1023414"/>
          </a:xfrm>
          <a:prstGeom prst="leftBrace">
            <a:avLst>
              <a:gd name="adj1" fmla="val 24462"/>
              <a:gd name="adj2" fmla="val 51474"/>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16794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1" grpId="0"/>
      <p:bldP spid="12" grpId="0" animBg="1"/>
      <p:bldP spid="13" grpId="0"/>
      <p:bldP spid="14" grpId="0" animBg="1"/>
      <p:bldP spid="15" grpId="0"/>
      <p:bldP spid="16" grpId="0" animBg="1"/>
      <p:bldP spid="17" grpId="0"/>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just">
              <a:spcBef>
                <a:spcPts val="0"/>
              </a:spcBef>
              <a:buClr>
                <a:schemeClr val="accent6"/>
              </a:buClr>
              <a:buSzPts val="2400"/>
            </a:pPr>
            <a:r>
              <a:rPr lang="en-US" dirty="0"/>
              <a:t>System Apps </a:t>
            </a:r>
          </a:p>
        </p:txBody>
      </p:sp>
      <p:sp>
        <p:nvSpPr>
          <p:cNvPr id="3" name="Content Placeholder 2"/>
          <p:cNvSpPr>
            <a:spLocks noGrp="1"/>
          </p:cNvSpPr>
          <p:nvPr>
            <p:ph idx="1"/>
          </p:nvPr>
        </p:nvSpPr>
        <p:spPr/>
        <p:txBody>
          <a:bodyPr/>
          <a:lstStyle/>
          <a:p>
            <a:r>
              <a:rPr lang="en-US" dirty="0"/>
              <a:t>System apps are pre-installed apps in the system partition with your ROM</a:t>
            </a:r>
            <a:r>
              <a:rPr lang="en-US" dirty="0" smtClean="0"/>
              <a:t>.</a:t>
            </a:r>
          </a:p>
          <a:p>
            <a:r>
              <a:rPr lang="en-US" dirty="0"/>
              <a:t>S</a:t>
            </a:r>
            <a:r>
              <a:rPr lang="en-US" dirty="0" smtClean="0"/>
              <a:t>ystem </a:t>
            </a:r>
            <a:r>
              <a:rPr lang="en-US" dirty="0"/>
              <a:t>app is simply an app placed under ‘</a:t>
            </a:r>
            <a:r>
              <a:rPr lang="en-US" b="1" dirty="0"/>
              <a:t>/system/app</a:t>
            </a:r>
            <a:r>
              <a:rPr lang="en-US" dirty="0"/>
              <a:t>‘ folder on an Android device</a:t>
            </a:r>
            <a:r>
              <a:rPr lang="en-US" dirty="0" smtClean="0"/>
              <a:t>.</a:t>
            </a:r>
          </a:p>
          <a:p>
            <a:r>
              <a:rPr lang="en-US" dirty="0"/>
              <a:t>‘/system/app’ is a read-only </a:t>
            </a:r>
            <a:r>
              <a:rPr lang="en-US" dirty="0" smtClean="0"/>
              <a:t>folder.</a:t>
            </a:r>
          </a:p>
          <a:p>
            <a:r>
              <a:rPr lang="en-US" dirty="0"/>
              <a:t>Android device users do not have access to this partition. Hence, users cannot directly install or uninstall apps to/from it</a:t>
            </a:r>
            <a:r>
              <a:rPr lang="en-US" dirty="0" smtClean="0"/>
              <a:t>.</a:t>
            </a:r>
          </a:p>
          <a:p>
            <a:r>
              <a:rPr lang="en-US" dirty="0"/>
              <a:t>Apps such as camera, settings, messages, </a:t>
            </a:r>
            <a:r>
              <a:rPr lang="en-US" dirty="0" smtClean="0"/>
              <a:t>Google </a:t>
            </a:r>
            <a:r>
              <a:rPr lang="en-US" dirty="0"/>
              <a:t>Play Store, etc</a:t>
            </a:r>
            <a:r>
              <a:rPr lang="en-US" dirty="0" smtClean="0"/>
              <a:t>.</a:t>
            </a:r>
          </a:p>
          <a:p>
            <a:endParaRPr lang="en-US" dirty="0"/>
          </a:p>
        </p:txBody>
      </p:sp>
      <p:pic>
        <p:nvPicPr>
          <p:cNvPr id="4" name="Google Shape;444;p35"/>
          <p:cNvPicPr preferRelativeResize="0"/>
          <p:nvPr/>
        </p:nvPicPr>
        <p:blipFill rotWithShape="1">
          <a:blip r:embed="rId2">
            <a:alphaModFix/>
          </a:blip>
          <a:srcRect/>
          <a:stretch/>
        </p:blipFill>
        <p:spPr>
          <a:xfrm>
            <a:off x="2506954" y="3778197"/>
            <a:ext cx="6534150" cy="866775"/>
          </a:xfrm>
          <a:prstGeom prst="rect">
            <a:avLst/>
          </a:prstGeom>
          <a:noFill/>
          <a:ln>
            <a:noFill/>
          </a:ln>
        </p:spPr>
      </p:pic>
    </p:spTree>
    <p:extLst>
      <p:ext uri="{BB962C8B-B14F-4D97-AF65-F5344CB8AC3E}">
        <p14:creationId xmlns:p14="http://schemas.microsoft.com/office/powerpoint/2010/main" val="86845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Api Framework</a:t>
            </a:r>
            <a:endParaRPr lang="en-US" dirty="0"/>
          </a:p>
        </p:txBody>
      </p:sp>
      <p:sp>
        <p:nvSpPr>
          <p:cNvPr id="3" name="Content Placeholder 2"/>
          <p:cNvSpPr>
            <a:spLocks noGrp="1"/>
          </p:cNvSpPr>
          <p:nvPr>
            <p:ph idx="1"/>
          </p:nvPr>
        </p:nvSpPr>
        <p:spPr/>
        <p:txBody>
          <a:bodyPr/>
          <a:lstStyle/>
          <a:p>
            <a:r>
              <a:rPr lang="en-US" dirty="0"/>
              <a:t>The entire feature-set of the Android OS is available </a:t>
            </a:r>
            <a:r>
              <a:rPr lang="en-US" dirty="0" smtClean="0"/>
              <a:t>using APIs </a:t>
            </a:r>
            <a:r>
              <a:rPr lang="en-US" dirty="0"/>
              <a:t>written in the Java language</a:t>
            </a:r>
            <a:r>
              <a:rPr lang="en-US" dirty="0" smtClean="0"/>
              <a:t>.</a:t>
            </a:r>
          </a:p>
          <a:p>
            <a:r>
              <a:rPr lang="en-US" dirty="0"/>
              <a:t>These APIs form the building blocks you need to create Android apps by simplifying the reuse of core, modular system components and </a:t>
            </a:r>
            <a:r>
              <a:rPr lang="en-US" dirty="0" smtClean="0"/>
              <a:t>services.</a:t>
            </a:r>
          </a:p>
          <a:p>
            <a:r>
              <a:rPr lang="en-US" dirty="0"/>
              <a:t>A rich and extensible </a:t>
            </a:r>
            <a:r>
              <a:rPr lang="en-US" b="1" dirty="0"/>
              <a:t>View System</a:t>
            </a:r>
            <a:r>
              <a:rPr lang="en-US" dirty="0"/>
              <a:t> you can use to build an app’s UI, including lists, grids, text boxes, buttons, and even an embeddable web </a:t>
            </a:r>
            <a:r>
              <a:rPr lang="en-US" dirty="0" smtClean="0"/>
              <a:t>browser.</a:t>
            </a:r>
          </a:p>
          <a:p>
            <a:r>
              <a:rPr lang="en-US" dirty="0"/>
              <a:t>A </a:t>
            </a:r>
            <a:r>
              <a:rPr lang="en-US" b="1" dirty="0"/>
              <a:t>Resource Manager</a:t>
            </a:r>
            <a:r>
              <a:rPr lang="en-US" dirty="0"/>
              <a:t>, providing access to non-code resources such as localized strings, graphics, and layout </a:t>
            </a:r>
            <a:r>
              <a:rPr lang="en-US" dirty="0" smtClean="0"/>
              <a:t>files.</a:t>
            </a:r>
          </a:p>
          <a:p>
            <a:endParaRPr lang="en-US" dirty="0"/>
          </a:p>
          <a:p>
            <a:endParaRPr lang="en-US" dirty="0"/>
          </a:p>
          <a:p>
            <a:endParaRPr lang="en-US" dirty="0"/>
          </a:p>
          <a:p>
            <a:endParaRPr lang="en-US" dirty="0"/>
          </a:p>
          <a:p>
            <a:endParaRPr lang="en-US" dirty="0"/>
          </a:p>
        </p:txBody>
      </p:sp>
      <p:pic>
        <p:nvPicPr>
          <p:cNvPr id="4" name="Google Shape;437;p34"/>
          <p:cNvPicPr preferRelativeResize="0"/>
          <p:nvPr/>
        </p:nvPicPr>
        <p:blipFill rotWithShape="1">
          <a:blip r:embed="rId2">
            <a:alphaModFix/>
          </a:blip>
          <a:srcRect/>
          <a:stretch/>
        </p:blipFill>
        <p:spPr>
          <a:xfrm>
            <a:off x="6956983" y="3551521"/>
            <a:ext cx="5103837" cy="2243972"/>
          </a:xfrm>
          <a:prstGeom prst="rect">
            <a:avLst/>
          </a:prstGeom>
          <a:noFill/>
          <a:ln>
            <a:noFill/>
          </a:ln>
        </p:spPr>
      </p:pic>
      <p:sp>
        <p:nvSpPr>
          <p:cNvPr id="5" name="Content Placeholder 2"/>
          <p:cNvSpPr txBox="1">
            <a:spLocks/>
          </p:cNvSpPr>
          <p:nvPr/>
        </p:nvSpPr>
        <p:spPr>
          <a:xfrm>
            <a:off x="131180" y="3658726"/>
            <a:ext cx="6694623" cy="257532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 </a:t>
            </a:r>
            <a:r>
              <a:rPr lang="en-US" b="1" dirty="0" smtClean="0"/>
              <a:t>Notification Manager</a:t>
            </a:r>
            <a:r>
              <a:rPr lang="en-US" dirty="0" smtClean="0"/>
              <a:t> that enables all apps to display custom alerts in the status bar.</a:t>
            </a:r>
          </a:p>
          <a:p>
            <a:r>
              <a:rPr lang="en-US" dirty="0" smtClean="0"/>
              <a:t>An </a:t>
            </a:r>
            <a:r>
              <a:rPr lang="en-US" b="1" dirty="0" smtClean="0"/>
              <a:t>Activity Manager</a:t>
            </a:r>
            <a:r>
              <a:rPr lang="en-US" dirty="0" smtClean="0"/>
              <a:t> that manages the lifecycle of apps and provides a common navigation back stack.</a:t>
            </a:r>
          </a:p>
          <a:p>
            <a:r>
              <a:rPr lang="en-US" b="1" dirty="0" smtClean="0"/>
              <a:t>Content Providers</a:t>
            </a:r>
            <a:r>
              <a:rPr lang="en-US" dirty="0" smtClean="0"/>
              <a:t> that enable apps to access data from other apps, such as the Contacts app, or to share their own data.</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77499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C/C++ Libraries</a:t>
            </a:r>
            <a:endParaRPr lang="en-US" dirty="0"/>
          </a:p>
        </p:txBody>
      </p:sp>
      <p:sp>
        <p:nvSpPr>
          <p:cNvPr id="3" name="Content Placeholder 2"/>
          <p:cNvSpPr>
            <a:spLocks noGrp="1"/>
          </p:cNvSpPr>
          <p:nvPr>
            <p:ph idx="1"/>
          </p:nvPr>
        </p:nvSpPr>
        <p:spPr/>
        <p:txBody>
          <a:bodyPr/>
          <a:lstStyle/>
          <a:p>
            <a:r>
              <a:rPr lang="en-US" dirty="0"/>
              <a:t>The Native Development Kit (NDK) is a set of tools that allows you to use C and C++ code with </a:t>
            </a:r>
            <a:r>
              <a:rPr lang="en-US" dirty="0" smtClean="0"/>
              <a:t>Android.</a:t>
            </a:r>
          </a:p>
          <a:p>
            <a:r>
              <a:rPr lang="en-US" dirty="0" smtClean="0"/>
              <a:t>It </a:t>
            </a:r>
            <a:r>
              <a:rPr lang="en-US" dirty="0"/>
              <a:t>provides </a:t>
            </a:r>
            <a:r>
              <a:rPr lang="en-US" b="1" dirty="0"/>
              <a:t>platform libraries</a:t>
            </a:r>
            <a:r>
              <a:rPr lang="en-US" dirty="0"/>
              <a:t> you can use to manage native activities and access physical device components, such as sensors and touch input</a:t>
            </a:r>
            <a:r>
              <a:rPr lang="en-US" dirty="0" smtClean="0"/>
              <a:t>.</a:t>
            </a:r>
          </a:p>
          <a:p>
            <a:r>
              <a:rPr lang="en-US" dirty="0"/>
              <a:t>The NDK may not be appropriate for most novice Android programmers who need to use only Java code and framework APIs to develop their apps. </a:t>
            </a:r>
            <a:endParaRPr lang="en-US" dirty="0" smtClean="0"/>
          </a:p>
          <a:p>
            <a:r>
              <a:rPr lang="en-US" dirty="0"/>
              <a:t>However, the NDK can be useful for cases in which you need to do </a:t>
            </a:r>
            <a:endParaRPr lang="en-US" dirty="0" smtClean="0"/>
          </a:p>
          <a:p>
            <a:pPr lvl="1"/>
            <a:r>
              <a:rPr lang="en-US" dirty="0" smtClean="0"/>
              <a:t>squeeze </a:t>
            </a:r>
            <a:r>
              <a:rPr lang="en-US" dirty="0"/>
              <a:t>extra performance out of a </a:t>
            </a:r>
            <a:r>
              <a:rPr lang="en-US" dirty="0" smtClean="0"/>
              <a:t>device when run games </a:t>
            </a:r>
            <a:r>
              <a:rPr lang="en-US" dirty="0"/>
              <a:t>or physics </a:t>
            </a:r>
            <a:r>
              <a:rPr lang="en-US" dirty="0" smtClean="0"/>
              <a:t>simulations.</a:t>
            </a:r>
          </a:p>
          <a:p>
            <a:pPr lvl="1"/>
            <a:r>
              <a:rPr lang="en-US" dirty="0"/>
              <a:t>Reuse your own or other developers' C or C++ </a:t>
            </a:r>
            <a:r>
              <a:rPr lang="en-US" dirty="0" smtClean="0"/>
              <a:t>libraries.</a:t>
            </a:r>
          </a:p>
        </p:txBody>
      </p:sp>
      <p:sp>
        <p:nvSpPr>
          <p:cNvPr id="4" name="Content Placeholder 2"/>
          <p:cNvSpPr txBox="1">
            <a:spLocks/>
          </p:cNvSpPr>
          <p:nvPr/>
        </p:nvSpPr>
        <p:spPr>
          <a:xfrm>
            <a:off x="131180" y="4425813"/>
            <a:ext cx="4807869" cy="179468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Using Android Studio 2.2 and higher, you can use the NDK to compile C and C++ code into a native library and package it into your APK using </a:t>
            </a:r>
            <a:r>
              <a:rPr lang="en-US" dirty="0" err="1" smtClean="0"/>
              <a:t>Gradle</a:t>
            </a:r>
            <a:endParaRPr lang="en-US" dirty="0" smtClean="0"/>
          </a:p>
        </p:txBody>
      </p:sp>
      <p:pic>
        <p:nvPicPr>
          <p:cNvPr id="5" name="Google Shape;430;p33"/>
          <p:cNvPicPr preferRelativeResize="0"/>
          <p:nvPr/>
        </p:nvPicPr>
        <p:blipFill rotWithShape="1">
          <a:blip r:embed="rId2">
            <a:alphaModFix/>
          </a:blip>
          <a:srcRect/>
          <a:stretch/>
        </p:blipFill>
        <p:spPr>
          <a:xfrm>
            <a:off x="5519469" y="4425813"/>
            <a:ext cx="3857625" cy="1314450"/>
          </a:xfrm>
          <a:prstGeom prst="rect">
            <a:avLst/>
          </a:prstGeom>
          <a:noFill/>
          <a:ln>
            <a:noFill/>
          </a:ln>
        </p:spPr>
      </p:pic>
    </p:spTree>
    <p:extLst>
      <p:ext uri="{BB962C8B-B14F-4D97-AF65-F5344CB8AC3E}">
        <p14:creationId xmlns:p14="http://schemas.microsoft.com/office/powerpoint/2010/main" val="292942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500"/>
                                        <p:tgtEl>
                                          <p:spTgt spid="4">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Run Time (ART)</a:t>
            </a:r>
            <a:endParaRPr lang="en-US" dirty="0"/>
          </a:p>
        </p:txBody>
      </p:sp>
      <p:sp>
        <p:nvSpPr>
          <p:cNvPr id="3" name="Content Placeholder 2"/>
          <p:cNvSpPr>
            <a:spLocks noGrp="1"/>
          </p:cNvSpPr>
          <p:nvPr>
            <p:ph idx="1"/>
          </p:nvPr>
        </p:nvSpPr>
        <p:spPr/>
        <p:txBody>
          <a:bodyPr/>
          <a:lstStyle/>
          <a:p>
            <a:r>
              <a:rPr lang="en-US" dirty="0"/>
              <a:t>Android runtime (ART) is the managed runtime used by applications and some system </a:t>
            </a:r>
            <a:r>
              <a:rPr lang="en-US" dirty="0" smtClean="0"/>
              <a:t>services.</a:t>
            </a:r>
          </a:p>
          <a:p>
            <a:r>
              <a:rPr lang="en-US" dirty="0"/>
              <a:t>ART and its predecessor Dalvik were originally created specifically for the Android project</a:t>
            </a:r>
            <a:r>
              <a:rPr lang="en-US" dirty="0" smtClean="0"/>
              <a:t>.</a:t>
            </a:r>
          </a:p>
          <a:p>
            <a:r>
              <a:rPr lang="en-US" dirty="0"/>
              <a:t>Google is claiming up to 200% performance improvements overall for </a:t>
            </a:r>
            <a:r>
              <a:rPr lang="en-US" dirty="0" smtClean="0"/>
              <a:t>ART.</a:t>
            </a:r>
          </a:p>
          <a:p>
            <a:r>
              <a:rPr lang="en-US" dirty="0"/>
              <a:t>ART improves garbage </a:t>
            </a:r>
            <a:r>
              <a:rPr lang="en-US" dirty="0" smtClean="0"/>
              <a:t>collection.</a:t>
            </a:r>
          </a:p>
          <a:p>
            <a:endParaRPr lang="en-US" dirty="0"/>
          </a:p>
        </p:txBody>
      </p:sp>
      <p:pic>
        <p:nvPicPr>
          <p:cNvPr id="4" name="Google Shape;423;p32"/>
          <p:cNvPicPr preferRelativeResize="0"/>
          <p:nvPr/>
        </p:nvPicPr>
        <p:blipFill rotWithShape="1">
          <a:blip r:embed="rId2">
            <a:alphaModFix/>
          </a:blip>
          <a:srcRect/>
          <a:stretch/>
        </p:blipFill>
        <p:spPr>
          <a:xfrm>
            <a:off x="3820794" y="3131272"/>
            <a:ext cx="3726226" cy="2071794"/>
          </a:xfrm>
          <a:prstGeom prst="rect">
            <a:avLst/>
          </a:prstGeom>
          <a:noFill/>
          <a:ln>
            <a:noFill/>
          </a:ln>
        </p:spPr>
      </p:pic>
    </p:spTree>
    <p:extLst>
      <p:ext uri="{BB962C8B-B14F-4D97-AF65-F5344CB8AC3E}">
        <p14:creationId xmlns:p14="http://schemas.microsoft.com/office/powerpoint/2010/main" val="370013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Abstraction Layer (HAL)</a:t>
            </a:r>
            <a:endParaRPr lang="en-US" dirty="0"/>
          </a:p>
        </p:txBody>
      </p:sp>
      <p:sp>
        <p:nvSpPr>
          <p:cNvPr id="3" name="Content Placeholder 2"/>
          <p:cNvSpPr>
            <a:spLocks noGrp="1"/>
          </p:cNvSpPr>
          <p:nvPr>
            <p:ph idx="1"/>
          </p:nvPr>
        </p:nvSpPr>
        <p:spPr/>
        <p:txBody>
          <a:bodyPr/>
          <a:lstStyle/>
          <a:p>
            <a:r>
              <a:rPr lang="en-US" dirty="0"/>
              <a:t>HAL is responsible for accessing the driver execution </a:t>
            </a:r>
            <a:r>
              <a:rPr lang="en-US" dirty="0" smtClean="0"/>
              <a:t>hardware.</a:t>
            </a:r>
          </a:p>
          <a:p>
            <a:r>
              <a:rPr lang="en-US" dirty="0"/>
              <a:t>A HAL defines a standard interface for hardware vendors to implement, which enables Android to be agnostic about lower-level driver implementations</a:t>
            </a:r>
            <a:r>
              <a:rPr lang="en-US" dirty="0" smtClean="0"/>
              <a:t>.</a:t>
            </a:r>
          </a:p>
          <a:p>
            <a:r>
              <a:rPr lang="en-US" dirty="0" smtClean="0"/>
              <a:t>It </a:t>
            </a:r>
            <a:r>
              <a:rPr lang="en-US" dirty="0"/>
              <a:t>allows you to implement functionality without affecting or modifying the higher level system</a:t>
            </a:r>
            <a:r>
              <a:rPr lang="en-US" dirty="0" smtClean="0"/>
              <a:t>.</a:t>
            </a:r>
          </a:p>
          <a:p>
            <a:endParaRPr lang="en-US" dirty="0"/>
          </a:p>
          <a:p>
            <a:endParaRPr lang="en-US" dirty="0"/>
          </a:p>
        </p:txBody>
      </p:sp>
      <p:pic>
        <p:nvPicPr>
          <p:cNvPr id="4" name="Google Shape;416;p31"/>
          <p:cNvPicPr preferRelativeResize="0"/>
          <p:nvPr/>
        </p:nvPicPr>
        <p:blipFill rotWithShape="1">
          <a:blip r:embed="rId2">
            <a:alphaModFix/>
          </a:blip>
          <a:srcRect/>
          <a:stretch/>
        </p:blipFill>
        <p:spPr>
          <a:xfrm>
            <a:off x="2117233" y="2858626"/>
            <a:ext cx="6515100" cy="800100"/>
          </a:xfrm>
          <a:prstGeom prst="rect">
            <a:avLst/>
          </a:prstGeom>
          <a:noFill/>
          <a:ln>
            <a:noFill/>
          </a:ln>
        </p:spPr>
      </p:pic>
    </p:spTree>
    <p:extLst>
      <p:ext uri="{BB962C8B-B14F-4D97-AF65-F5344CB8AC3E}">
        <p14:creationId xmlns:p14="http://schemas.microsoft.com/office/powerpoint/2010/main" val="303393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a:t>
            </a:r>
            <a:endParaRPr lang="en-US" dirty="0"/>
          </a:p>
        </p:txBody>
      </p:sp>
      <p:sp>
        <p:nvSpPr>
          <p:cNvPr id="3" name="Content Placeholder 2"/>
          <p:cNvSpPr>
            <a:spLocks noGrp="1"/>
          </p:cNvSpPr>
          <p:nvPr>
            <p:ph idx="1"/>
          </p:nvPr>
        </p:nvSpPr>
        <p:spPr/>
        <p:txBody>
          <a:bodyPr/>
          <a:lstStyle/>
          <a:p>
            <a:r>
              <a:rPr lang="en-US" dirty="0"/>
              <a:t>A kernel is the core part of any operating system</a:t>
            </a:r>
            <a:r>
              <a:rPr lang="en-US" dirty="0" smtClean="0"/>
              <a:t>.</a:t>
            </a:r>
          </a:p>
          <a:p>
            <a:r>
              <a:rPr lang="en-US" dirty="0"/>
              <a:t>Android OS is built on top of the Linux kernel, with some architectural changes made by Google</a:t>
            </a:r>
            <a:r>
              <a:rPr lang="en-US" dirty="0" smtClean="0"/>
              <a:t>.</a:t>
            </a:r>
          </a:p>
          <a:p>
            <a:r>
              <a:rPr lang="en-US" dirty="0"/>
              <a:t>Most importantly, Linux is a portable platform that can be compiled easily on different hardware</a:t>
            </a:r>
            <a:r>
              <a:rPr lang="en-US" dirty="0" smtClean="0"/>
              <a:t>.</a:t>
            </a:r>
          </a:p>
          <a:p>
            <a:r>
              <a:rPr lang="en-US" dirty="0"/>
              <a:t>The kernel acts as an abstraction layer between the software and hardware present on the device.</a:t>
            </a:r>
          </a:p>
        </p:txBody>
      </p:sp>
      <p:sp>
        <p:nvSpPr>
          <p:cNvPr id="4" name="Content Placeholder 2"/>
          <p:cNvSpPr txBox="1">
            <a:spLocks/>
          </p:cNvSpPr>
          <p:nvPr/>
        </p:nvSpPr>
        <p:spPr>
          <a:xfrm>
            <a:off x="131180" y="3317729"/>
            <a:ext cx="6446084" cy="328852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 </a:t>
            </a:r>
            <a:r>
              <a:rPr lang="en-US" dirty="0"/>
              <a:t>Consider the case of a camera click. What happens when you take a photo using the camera button on your device? At some point, the hardware instruction (pressing a button) has to be converted to a software instruction (to take a picture and store it in the gallery). The kernel contains drivers to facilitate this process.</a:t>
            </a:r>
          </a:p>
        </p:txBody>
      </p:sp>
    </p:spTree>
    <p:extLst>
      <p:ext uri="{BB962C8B-B14F-4D97-AF65-F5344CB8AC3E}">
        <p14:creationId xmlns:p14="http://schemas.microsoft.com/office/powerpoint/2010/main" val="188280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1780</TotalTime>
  <Words>1586</Words>
  <Application>Microsoft Office PowerPoint</Application>
  <PresentationFormat>Widescreen</PresentationFormat>
  <Paragraphs>288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Roboto Condensed</vt:lpstr>
      <vt:lpstr>Roboto Condensed Light</vt:lpstr>
      <vt:lpstr>Segoe UI Black</vt:lpstr>
      <vt:lpstr>Wingdings</vt:lpstr>
      <vt:lpstr>Wingdings 3</vt:lpstr>
      <vt:lpstr>Office Theme</vt:lpstr>
      <vt:lpstr>Android Operating System</vt:lpstr>
      <vt:lpstr>Introduction to Android</vt:lpstr>
      <vt:lpstr>Android System With Architecture</vt:lpstr>
      <vt:lpstr>System Apps </vt:lpstr>
      <vt:lpstr>Java Api Framework</vt:lpstr>
      <vt:lpstr>Native C/C++ Libraries</vt:lpstr>
      <vt:lpstr>Android Run Time (ART)</vt:lpstr>
      <vt:lpstr>Hardware Abstraction Layer (HAL)</vt:lpstr>
      <vt:lpstr>Linux Kernel</vt:lpstr>
      <vt:lpstr>Android Platforms</vt:lpstr>
      <vt:lpstr>Android Platforms Contd.</vt:lpstr>
      <vt:lpstr>Setup Android Enviroment</vt:lpstr>
      <vt:lpstr>  Building Blocks   </vt:lpstr>
      <vt:lpstr>Activities</vt:lpstr>
      <vt:lpstr>Activity Life Cycle</vt:lpstr>
      <vt:lpstr>Activity Life Cycle Contd.</vt:lpstr>
      <vt:lpstr>Activity Life Cycle Contd.</vt:lpstr>
      <vt:lpstr>Activity Life Cycle Contd.</vt:lpstr>
      <vt:lpstr>Intents</vt:lpstr>
      <vt:lpstr>Implicit Intent</vt:lpstr>
      <vt:lpstr>Explicit Intent</vt:lpstr>
      <vt:lpstr>Fragment</vt:lpstr>
      <vt:lpstr>Fragment Life Cycle</vt:lpstr>
      <vt:lpstr>Fragment Life Cycle </vt:lpstr>
      <vt:lpstr>Fragment Life Cycle </vt:lpstr>
      <vt:lpstr>Fragment Life Cycle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umesh patel</cp:lastModifiedBy>
  <cp:revision>231</cp:revision>
  <dcterms:created xsi:type="dcterms:W3CDTF">2020-05-01T05:09:15Z</dcterms:created>
  <dcterms:modified xsi:type="dcterms:W3CDTF">2021-08-11T06:23:57Z</dcterms:modified>
</cp:coreProperties>
</file>