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2" r:id="rId2"/>
    <p:sldId id="309" r:id="rId3"/>
    <p:sldId id="311" r:id="rId4"/>
    <p:sldId id="312" r:id="rId5"/>
    <p:sldId id="310" r:id="rId6"/>
    <p:sldId id="313" r:id="rId7"/>
    <p:sldId id="314" r:id="rId8"/>
    <p:sldId id="315" r:id="rId9"/>
    <p:sldId id="316" r:id="rId10"/>
    <p:sldId id="317" r:id="rId11"/>
    <p:sldId id="318" r:id="rId12"/>
    <p:sldId id="319" r:id="rId13"/>
    <p:sldId id="320" r:id="rId14"/>
    <p:sldId id="321" r:id="rId15"/>
    <p:sldId id="327" r:id="rId16"/>
    <p:sldId id="322" r:id="rId17"/>
    <p:sldId id="323" r:id="rId18"/>
    <p:sldId id="324" r:id="rId19"/>
    <p:sldId id="325" r:id="rId20"/>
    <p:sldId id="326" r:id="rId21"/>
    <p:sldId id="328"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8KfQRhWsmPFyjy/UpucHsA==" hashData="6Q7BRgLbij+0XQKYW+bps5QGi9ytJ6axrVVsomnnhq/4CV8vJK7f1ZBBlKCGWh19+gD7MhetMU5EEBLfPGBW7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B1C"/>
    <a:srgbClr val="673BB7"/>
    <a:srgbClr val="301B92"/>
    <a:srgbClr val="607D8B"/>
    <a:srgbClr val="ED524F"/>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varScale="1">
        <p:scale>
          <a:sx n="70" d="100"/>
          <a:sy n="70"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#3170726(MAD)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Android</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8/13/2021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482217" y="435040"/>
            <a:ext cx="5583733" cy="1865038"/>
          </a:xfrm>
        </p:spPr>
        <p:txBody>
          <a:bodyPr/>
          <a:lstStyle/>
          <a:p>
            <a:r>
              <a:rPr lang="en-US" b="0" dirty="0"/>
              <a:t/>
            </a:r>
            <a:br>
              <a:rPr lang="en-US" b="0" dirty="0"/>
            </a:br>
            <a:r>
              <a:rPr lang="en-US" b="0" dirty="0"/>
              <a:t> </a:t>
            </a:r>
            <a:r>
              <a:rPr lang="en-US" dirty="0"/>
              <a:t>Android UI </a:t>
            </a:r>
            <a:r>
              <a:rPr lang="en-US" b="0" dirty="0"/>
              <a:t>	</a:t>
            </a:r>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smtClean="0"/>
              <a:t>mehul.bhundiya@darshan.ac.in</a:t>
            </a:r>
            <a:endParaRPr lang="en-US" dirty="0"/>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9428231065</a:t>
            </a:r>
            <a:endParaRPr lang="en-US" dirty="0"/>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a:t>
            </a:r>
            <a:r>
              <a:rPr lang="en-US" dirty="0" smtClean="0"/>
              <a:t>Mehul D Bhundiya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smtClean="0"/>
              <a:t>Mobile Application Development </a:t>
            </a:r>
            <a:r>
              <a:rPr lang="en-US" dirty="0" smtClean="0">
                <a:latin typeface="Roboto Condensed Light" panose="02000000000000000000" pitchFamily="2" charset="0"/>
                <a:ea typeface="Roboto Condensed Light" panose="02000000000000000000" pitchFamily="2" charset="0"/>
              </a:rPr>
              <a:t>(MAD)</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GTU # </a:t>
            </a:r>
            <a:r>
              <a:rPr lang="en-US" dirty="0" smtClean="0">
                <a:latin typeface="Roboto Condensed Light" panose="02000000000000000000" pitchFamily="2" charset="0"/>
                <a:ea typeface="Roboto Condensed Light" panose="02000000000000000000" pitchFamily="2" charset="0"/>
              </a:rPr>
              <a:t>3170726</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865" b="865"/>
          <a:stretch>
            <a:fillRect/>
          </a:stretch>
        </p:blipFill>
        <p:spPr/>
      </p:pic>
    </p:spTree>
    <p:extLst>
      <p:ext uri="{BB962C8B-B14F-4D97-AF65-F5344CB8AC3E}">
        <p14:creationId xmlns:p14="http://schemas.microsoft.com/office/powerpoint/2010/main" val="272224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EditText</a:t>
            </a:r>
            <a:endParaRPr lang="en-US" dirty="0"/>
          </a:p>
        </p:txBody>
      </p:sp>
      <p:sp>
        <p:nvSpPr>
          <p:cNvPr id="3" name="Content Placeholder 2"/>
          <p:cNvSpPr>
            <a:spLocks noGrp="1"/>
          </p:cNvSpPr>
          <p:nvPr>
            <p:ph idx="1"/>
          </p:nvPr>
        </p:nvSpPr>
        <p:spPr/>
        <p:txBody>
          <a:bodyPr/>
          <a:lstStyle/>
          <a:p>
            <a:r>
              <a:rPr lang="en-US" dirty="0"/>
              <a:t>A EditText is an overlay over TextView that configures itself to be editable</a:t>
            </a:r>
            <a:r>
              <a:rPr lang="en-US" dirty="0" smtClean="0"/>
              <a:t>.</a:t>
            </a:r>
          </a:p>
          <a:p>
            <a:r>
              <a:rPr lang="en-US" dirty="0"/>
              <a:t>It is the predefined subclass of TextView that includes rich editing capabilities</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15439526"/>
              </p:ext>
            </p:extLst>
          </p:nvPr>
        </p:nvGraphicFramePr>
        <p:xfrm>
          <a:off x="205111" y="1775734"/>
          <a:ext cx="11781778" cy="2966720"/>
        </p:xfrm>
        <a:graphic>
          <a:graphicData uri="http://schemas.openxmlformats.org/drawingml/2006/table">
            <a:tbl>
              <a:tblPr firstRow="1" bandRow="1">
                <a:tableStyleId>{5C22544A-7EE6-4342-B048-85BDC9FD1C3A}</a:tableStyleId>
              </a:tblPr>
              <a:tblGrid>
                <a:gridCol w="2805203"/>
                <a:gridCol w="8976575"/>
              </a:tblGrid>
              <a:tr h="370840">
                <a:tc>
                  <a:txBody>
                    <a:bodyPr/>
                    <a:lstStyle/>
                    <a:p>
                      <a:r>
                        <a:rPr lang="en-US" sz="1800" b="1" i="0" kern="1200" dirty="0" smtClean="0">
                          <a:solidFill>
                            <a:schemeClr val="lt1"/>
                          </a:solidFill>
                          <a:effectLst/>
                          <a:latin typeface="+mn-lt"/>
                          <a:ea typeface="+mn-ea"/>
                          <a:cs typeface="+mn-cs"/>
                        </a:rPr>
                        <a:t>Attribute</a:t>
                      </a:r>
                      <a:endParaRPr lang="en-US" dirty="0"/>
                    </a:p>
                  </a:txBody>
                  <a:tcPr/>
                </a:tc>
                <a:tc>
                  <a:txBody>
                    <a:bodyPr/>
                    <a:lstStyle/>
                    <a:p>
                      <a:r>
                        <a:rPr lang="en-US" sz="1800" b="1" i="0" kern="1200" dirty="0" smtClean="0">
                          <a:solidFill>
                            <a:schemeClr val="lt1"/>
                          </a:solidFill>
                          <a:effectLst/>
                          <a:latin typeface="+mn-lt"/>
                          <a:ea typeface="+mn-ea"/>
                          <a:cs typeface="+mn-cs"/>
                        </a:rPr>
                        <a:t>Description</a:t>
                      </a:r>
                      <a:endParaRPr lang="en-US" dirty="0"/>
                    </a:p>
                  </a:txBody>
                  <a:tcPr/>
                </a:tc>
              </a:tr>
              <a:tr h="370840">
                <a:tc>
                  <a:txBody>
                    <a:bodyPr/>
                    <a:lstStyle/>
                    <a:p>
                      <a:r>
                        <a:rPr lang="en-US" sz="1800" b="1" i="0" kern="1200" dirty="0" smtClean="0">
                          <a:solidFill>
                            <a:schemeClr val="dk1"/>
                          </a:solidFill>
                          <a:effectLst/>
                          <a:latin typeface="+mn-lt"/>
                          <a:ea typeface="+mn-ea"/>
                          <a:cs typeface="+mn-cs"/>
                        </a:rPr>
                        <a:t>android:autoText</a:t>
                      </a:r>
                      <a:endParaRPr lang="en-US" dirty="0"/>
                    </a:p>
                  </a:txBody>
                  <a:tcPr/>
                </a:tc>
                <a:tc>
                  <a:txBody>
                    <a:bodyPr/>
                    <a:lstStyle/>
                    <a:p>
                      <a:r>
                        <a:rPr lang="en-US" sz="1800" b="0" i="0" kern="1200" dirty="0" smtClean="0">
                          <a:solidFill>
                            <a:schemeClr val="dk1"/>
                          </a:solidFill>
                          <a:effectLst/>
                          <a:latin typeface="+mn-lt"/>
                          <a:ea typeface="+mn-ea"/>
                          <a:cs typeface="+mn-cs"/>
                        </a:rPr>
                        <a:t>TextView has a textual input method and automatically corrects some common spelling errors.</a:t>
                      </a:r>
                      <a:endParaRPr lang="en-US" dirty="0"/>
                    </a:p>
                  </a:txBody>
                  <a:tcPr/>
                </a:tc>
              </a:tr>
              <a:tr h="370840">
                <a:tc>
                  <a:txBody>
                    <a:bodyPr/>
                    <a:lstStyle/>
                    <a:p>
                      <a:r>
                        <a:rPr lang="en-US" sz="1800" b="1" i="0" kern="1200" dirty="0" smtClean="0">
                          <a:solidFill>
                            <a:schemeClr val="dk1"/>
                          </a:solidFill>
                          <a:effectLst/>
                          <a:latin typeface="+mn-lt"/>
                          <a:ea typeface="+mn-ea"/>
                          <a:cs typeface="+mn-cs"/>
                        </a:rPr>
                        <a:t>android:drawableBottom</a:t>
                      </a:r>
                      <a:endParaRPr lang="en-US" dirty="0"/>
                    </a:p>
                  </a:txBody>
                  <a:tcPr/>
                </a:tc>
                <a:tc>
                  <a:txBody>
                    <a:bodyPr/>
                    <a:lstStyle/>
                    <a:p>
                      <a:r>
                        <a:rPr lang="en-US" sz="1800" b="0" i="0" kern="1200" dirty="0" smtClean="0">
                          <a:solidFill>
                            <a:schemeClr val="dk1"/>
                          </a:solidFill>
                          <a:effectLst/>
                          <a:latin typeface="+mn-lt"/>
                          <a:ea typeface="+mn-ea"/>
                          <a:cs typeface="+mn-cs"/>
                        </a:rPr>
                        <a:t>This is the drawable to be drawn below the text.</a:t>
                      </a:r>
                      <a:endParaRPr lang="en-US" dirty="0"/>
                    </a:p>
                  </a:txBody>
                  <a:tcPr/>
                </a:tc>
              </a:tr>
              <a:tr h="370840">
                <a:tc>
                  <a:txBody>
                    <a:bodyPr/>
                    <a:lstStyle/>
                    <a:p>
                      <a:r>
                        <a:rPr lang="en-US" sz="1800" b="1" i="0" kern="1200" dirty="0" smtClean="0">
                          <a:solidFill>
                            <a:schemeClr val="dk1"/>
                          </a:solidFill>
                          <a:effectLst/>
                          <a:latin typeface="+mn-lt"/>
                          <a:ea typeface="+mn-ea"/>
                          <a:cs typeface="+mn-cs"/>
                        </a:rPr>
                        <a:t>android:editable</a:t>
                      </a:r>
                      <a:endParaRPr lang="en-US" dirty="0"/>
                    </a:p>
                  </a:txBody>
                  <a:tcPr/>
                </a:tc>
                <a:tc>
                  <a:txBody>
                    <a:bodyPr/>
                    <a:lstStyle/>
                    <a:p>
                      <a:r>
                        <a:rPr lang="en-US" sz="1800" b="0" i="0" kern="1200" dirty="0" smtClean="0">
                          <a:solidFill>
                            <a:schemeClr val="dk1"/>
                          </a:solidFill>
                          <a:effectLst/>
                          <a:latin typeface="+mn-lt"/>
                          <a:ea typeface="+mn-ea"/>
                          <a:cs typeface="+mn-cs"/>
                        </a:rPr>
                        <a:t>If set, specifies that this TextView has an input method.</a:t>
                      </a:r>
                      <a:endParaRPr lang="en-US" dirty="0"/>
                    </a:p>
                  </a:txBody>
                  <a:tcPr/>
                </a:tc>
              </a:tr>
              <a:tr h="370840">
                <a:tc>
                  <a:txBody>
                    <a:bodyPr/>
                    <a:lstStyle/>
                    <a:p>
                      <a:r>
                        <a:rPr lang="en-US" sz="1800" b="1" i="0" kern="1200" dirty="0" smtClean="0">
                          <a:solidFill>
                            <a:schemeClr val="dk1"/>
                          </a:solidFill>
                          <a:effectLst/>
                          <a:latin typeface="+mn-lt"/>
                          <a:ea typeface="+mn-ea"/>
                          <a:cs typeface="+mn-cs"/>
                        </a:rPr>
                        <a:t>android:background</a:t>
                      </a:r>
                      <a:endParaRPr lang="en-US" dirty="0"/>
                    </a:p>
                  </a:txBody>
                  <a:tcPr/>
                </a:tc>
                <a:tc>
                  <a:txBody>
                    <a:bodyPr/>
                    <a:lstStyle/>
                    <a:p>
                      <a:r>
                        <a:rPr lang="en-US" sz="1800" b="0" i="0" kern="1200" dirty="0" smtClean="0">
                          <a:solidFill>
                            <a:schemeClr val="dk1"/>
                          </a:solidFill>
                          <a:effectLst/>
                          <a:latin typeface="+mn-lt"/>
                          <a:ea typeface="+mn-ea"/>
                          <a:cs typeface="+mn-cs"/>
                        </a:rPr>
                        <a:t>This is a drawable to use as the background.</a:t>
                      </a:r>
                      <a:endParaRPr lang="en-US" dirty="0"/>
                    </a:p>
                  </a:txBody>
                  <a:tcPr/>
                </a:tc>
              </a:tr>
              <a:tr h="370840">
                <a:tc>
                  <a:txBody>
                    <a:bodyPr/>
                    <a:lstStyle/>
                    <a:p>
                      <a:r>
                        <a:rPr lang="en-US" sz="1800" b="1" i="0" kern="1200" dirty="0" smtClean="0">
                          <a:solidFill>
                            <a:schemeClr val="dk1"/>
                          </a:solidFill>
                          <a:effectLst/>
                          <a:latin typeface="+mn-lt"/>
                          <a:ea typeface="+mn-ea"/>
                          <a:cs typeface="+mn-cs"/>
                        </a:rPr>
                        <a:t>android:inputType</a:t>
                      </a:r>
                      <a:endParaRPr lang="en-US" dirty="0"/>
                    </a:p>
                  </a:txBody>
                  <a:tcPr/>
                </a:tc>
                <a:tc>
                  <a:txBody>
                    <a:bodyPr/>
                    <a:lstStyle/>
                    <a:p>
                      <a:r>
                        <a:rPr lang="en-US" sz="1800" b="0" i="0" kern="1200" dirty="0" smtClean="0">
                          <a:solidFill>
                            <a:schemeClr val="dk1"/>
                          </a:solidFill>
                          <a:effectLst/>
                          <a:latin typeface="+mn-lt"/>
                          <a:ea typeface="+mn-ea"/>
                          <a:cs typeface="+mn-cs"/>
                        </a:rPr>
                        <a:t>The type of data being placed in a text field. Phone, Date, Time, Number, Password etc.</a:t>
                      </a:r>
                      <a:endParaRPr lang="en-US" dirty="0"/>
                    </a:p>
                  </a:txBody>
                  <a:tcPr/>
                </a:tc>
              </a:tr>
              <a:tr h="370840">
                <a:tc>
                  <a:txBody>
                    <a:bodyPr/>
                    <a:lstStyle/>
                    <a:p>
                      <a:r>
                        <a:rPr lang="en-US" sz="1800" b="1" i="0" kern="1200" dirty="0" smtClean="0">
                          <a:solidFill>
                            <a:schemeClr val="dk1"/>
                          </a:solidFill>
                          <a:effectLst/>
                          <a:latin typeface="+mn-lt"/>
                          <a:ea typeface="+mn-ea"/>
                          <a:cs typeface="+mn-cs"/>
                        </a:rPr>
                        <a:t>android:hint</a:t>
                      </a:r>
                      <a:endParaRPr lang="en-US" dirty="0"/>
                    </a:p>
                  </a:txBody>
                  <a:tcPr/>
                </a:tc>
                <a:tc>
                  <a:txBody>
                    <a:bodyPr/>
                    <a:lstStyle/>
                    <a:p>
                      <a:r>
                        <a:rPr lang="en-US" sz="1800" b="0" i="0" kern="1200" dirty="0" smtClean="0">
                          <a:solidFill>
                            <a:schemeClr val="dk1"/>
                          </a:solidFill>
                          <a:effectLst/>
                          <a:latin typeface="+mn-lt"/>
                          <a:ea typeface="+mn-ea"/>
                          <a:cs typeface="+mn-cs"/>
                        </a:rPr>
                        <a:t>Hint text to display when the text is empty.</a:t>
                      </a:r>
                      <a:endParaRPr lang="en-US" dirty="0"/>
                    </a:p>
                  </a:txBody>
                  <a:tcPr/>
                </a:tc>
              </a:tr>
              <a:tr h="370840">
                <a:tc>
                  <a:txBody>
                    <a:bodyPr/>
                    <a:lstStyle/>
                    <a:p>
                      <a:r>
                        <a:rPr lang="en-US" b="1" dirty="0" smtClean="0"/>
                        <a:t>android:focusable</a:t>
                      </a:r>
                      <a:endParaRPr lang="en-US" b="1" dirty="0"/>
                    </a:p>
                  </a:txBody>
                  <a:tcPr/>
                </a:tc>
                <a:tc>
                  <a:txBody>
                    <a:bodyPr/>
                    <a:lstStyle/>
                    <a:p>
                      <a:r>
                        <a:rPr lang="en-US" dirty="0" smtClean="0"/>
                        <a:t>It specifies</a:t>
                      </a:r>
                      <a:r>
                        <a:rPr lang="en-US" baseline="0" dirty="0" smtClean="0"/>
                        <a:t> that this edittext gets auto focus or not.</a:t>
                      </a:r>
                      <a:endParaRPr lang="en-US" dirty="0"/>
                    </a:p>
                  </a:txBody>
                  <a:tcPr/>
                </a:tc>
              </a:tr>
            </a:tbl>
          </a:graphicData>
        </a:graphic>
      </p:graphicFrame>
    </p:spTree>
    <p:extLst>
      <p:ext uri="{BB962C8B-B14F-4D97-AF65-F5344CB8AC3E}">
        <p14:creationId xmlns:p14="http://schemas.microsoft.com/office/powerpoint/2010/main" val="187419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sp>
        <p:nvSpPr>
          <p:cNvPr id="3" name="Content Placeholder 2"/>
          <p:cNvSpPr>
            <a:spLocks noGrp="1"/>
          </p:cNvSpPr>
          <p:nvPr>
            <p:ph idx="1"/>
          </p:nvPr>
        </p:nvSpPr>
        <p:spPr/>
        <p:txBody>
          <a:bodyPr/>
          <a:lstStyle/>
          <a:p>
            <a:r>
              <a:rPr lang="en-US" dirty="0"/>
              <a:t>A </a:t>
            </a:r>
            <a:r>
              <a:rPr lang="en-US" dirty="0" smtClean="0"/>
              <a:t>Button </a:t>
            </a:r>
            <a:r>
              <a:rPr lang="en-US" dirty="0"/>
              <a:t>which can be pressed, or clicked, by the user to perform an action</a:t>
            </a:r>
            <a:r>
              <a:rPr lang="en-US" dirty="0" smtClean="0"/>
              <a:t>.</a:t>
            </a:r>
          </a:p>
          <a:p>
            <a:r>
              <a:rPr lang="en-US" dirty="0"/>
              <a:t>To specify an action when the button is pressed, set a click listener on the button object in the corresponding activity </a:t>
            </a:r>
            <a:r>
              <a:rPr lang="en-US" dirty="0" smtClean="0"/>
              <a:t>code.</a:t>
            </a:r>
          </a:p>
          <a:p>
            <a:r>
              <a:rPr lang="en-US" dirty="0"/>
              <a:t>Every button is styled using the system's default button </a:t>
            </a:r>
            <a:r>
              <a:rPr lang="en-US" dirty="0" smtClean="0"/>
              <a:t>background it </a:t>
            </a:r>
            <a:r>
              <a:rPr lang="en-US" dirty="0"/>
              <a:t>can </a:t>
            </a:r>
            <a:r>
              <a:rPr lang="en-US" dirty="0" smtClean="0"/>
              <a:t>customize.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13194357"/>
              </p:ext>
            </p:extLst>
          </p:nvPr>
        </p:nvGraphicFramePr>
        <p:xfrm>
          <a:off x="267593" y="2731626"/>
          <a:ext cx="11793228" cy="1854200"/>
        </p:xfrm>
        <a:graphic>
          <a:graphicData uri="http://schemas.openxmlformats.org/drawingml/2006/table">
            <a:tbl>
              <a:tblPr firstRow="1" bandRow="1">
                <a:tableStyleId>{5C22544A-7EE6-4342-B048-85BDC9FD1C3A}</a:tableStyleId>
              </a:tblPr>
              <a:tblGrid>
                <a:gridCol w="2436971"/>
                <a:gridCol w="9356257"/>
              </a:tblGrid>
              <a:tr h="370840">
                <a:tc>
                  <a:txBody>
                    <a:bodyPr/>
                    <a:lstStyle/>
                    <a:p>
                      <a:r>
                        <a:rPr lang="en-US" sz="1800" b="1" i="0" kern="1200" dirty="0" smtClean="0">
                          <a:solidFill>
                            <a:schemeClr val="lt1"/>
                          </a:solidFill>
                          <a:effectLst/>
                          <a:latin typeface="+mn-lt"/>
                          <a:ea typeface="+mn-ea"/>
                          <a:cs typeface="+mn-cs"/>
                        </a:rPr>
                        <a:t>Attribute</a:t>
                      </a:r>
                      <a:endParaRPr lang="en-US" dirty="0"/>
                    </a:p>
                  </a:txBody>
                  <a:tcPr/>
                </a:tc>
                <a:tc>
                  <a:txBody>
                    <a:bodyPr/>
                    <a:lstStyle/>
                    <a:p>
                      <a:r>
                        <a:rPr lang="en-US" sz="1800" b="1" i="0" kern="1200" dirty="0" smtClean="0">
                          <a:solidFill>
                            <a:schemeClr val="lt1"/>
                          </a:solidFill>
                          <a:effectLst/>
                          <a:latin typeface="+mn-lt"/>
                          <a:ea typeface="+mn-ea"/>
                          <a:cs typeface="+mn-cs"/>
                        </a:rPr>
                        <a:t>Description</a:t>
                      </a:r>
                      <a:endParaRPr lang="en-US" dirty="0"/>
                    </a:p>
                  </a:txBody>
                  <a:tcPr/>
                </a:tc>
              </a:tr>
              <a:tr h="370840">
                <a:tc>
                  <a:txBody>
                    <a:bodyPr/>
                    <a:lstStyle/>
                    <a:p>
                      <a:r>
                        <a:rPr lang="en-US" sz="1800" b="1" i="0" kern="1200" dirty="0" smtClean="0">
                          <a:solidFill>
                            <a:schemeClr val="dk1"/>
                          </a:solidFill>
                          <a:effectLst/>
                          <a:latin typeface="+mn-lt"/>
                          <a:ea typeface="+mn-ea"/>
                          <a:cs typeface="+mn-cs"/>
                        </a:rPr>
                        <a:t>android:text</a:t>
                      </a:r>
                      <a:endParaRPr lang="en-US" dirty="0"/>
                    </a:p>
                  </a:txBody>
                  <a:tcPr/>
                </a:tc>
                <a:tc>
                  <a:txBody>
                    <a:bodyPr/>
                    <a:lstStyle/>
                    <a:p>
                      <a:r>
                        <a:rPr lang="en-US" sz="1800" b="0" i="0" kern="1200" dirty="0" smtClean="0">
                          <a:solidFill>
                            <a:schemeClr val="dk1"/>
                          </a:solidFill>
                          <a:effectLst/>
                          <a:latin typeface="+mn-lt"/>
                          <a:ea typeface="+mn-ea"/>
                          <a:cs typeface="+mn-cs"/>
                        </a:rPr>
                        <a:t>This is used to display text on button.</a:t>
                      </a:r>
                      <a:endParaRPr lang="en-US" dirty="0"/>
                    </a:p>
                  </a:txBody>
                  <a:tcPr/>
                </a:tc>
              </a:tr>
              <a:tr h="370840">
                <a:tc>
                  <a:txBody>
                    <a:bodyPr/>
                    <a:lstStyle/>
                    <a:p>
                      <a:r>
                        <a:rPr lang="en-US" sz="1800" b="1" i="0" kern="1200" dirty="0" smtClean="0">
                          <a:solidFill>
                            <a:schemeClr val="dk1"/>
                          </a:solidFill>
                          <a:effectLst/>
                          <a:latin typeface="+mn-lt"/>
                          <a:ea typeface="+mn-ea"/>
                          <a:cs typeface="+mn-cs"/>
                        </a:rPr>
                        <a:t>android:background</a:t>
                      </a:r>
                      <a:endParaRPr lang="en-US" dirty="0"/>
                    </a:p>
                  </a:txBody>
                  <a:tcPr/>
                </a:tc>
                <a:tc>
                  <a:txBody>
                    <a:bodyPr/>
                    <a:lstStyle/>
                    <a:p>
                      <a:r>
                        <a:rPr lang="en-US" sz="1800" b="0" i="0" kern="1200" dirty="0" smtClean="0">
                          <a:solidFill>
                            <a:schemeClr val="dk1"/>
                          </a:solidFill>
                          <a:effectLst/>
                          <a:latin typeface="+mn-lt"/>
                          <a:ea typeface="+mn-ea"/>
                          <a:cs typeface="+mn-cs"/>
                        </a:rPr>
                        <a:t>This is a drawable to use as the background.</a:t>
                      </a:r>
                      <a:endParaRPr lang="en-US" dirty="0"/>
                    </a:p>
                  </a:txBody>
                  <a:tcPr/>
                </a:tc>
              </a:tr>
              <a:tr h="370840">
                <a:tc>
                  <a:txBody>
                    <a:bodyPr/>
                    <a:lstStyle/>
                    <a:p>
                      <a:r>
                        <a:rPr lang="en-US" sz="1800" b="1" i="0" kern="1200" dirty="0" smtClean="0">
                          <a:solidFill>
                            <a:schemeClr val="dk1"/>
                          </a:solidFill>
                          <a:effectLst/>
                          <a:latin typeface="+mn-lt"/>
                          <a:ea typeface="+mn-ea"/>
                          <a:cs typeface="+mn-cs"/>
                        </a:rPr>
                        <a:t>android:id</a:t>
                      </a:r>
                      <a:endParaRPr lang="en-US" dirty="0"/>
                    </a:p>
                  </a:txBody>
                  <a:tcPr/>
                </a:tc>
                <a:tc>
                  <a:txBody>
                    <a:bodyPr/>
                    <a:lstStyle/>
                    <a:p>
                      <a:r>
                        <a:rPr lang="en-US" sz="1800" b="0" i="0" kern="1200" dirty="0" smtClean="0">
                          <a:solidFill>
                            <a:schemeClr val="dk1"/>
                          </a:solidFill>
                          <a:effectLst/>
                          <a:latin typeface="+mn-lt"/>
                          <a:ea typeface="+mn-ea"/>
                          <a:cs typeface="+mn-cs"/>
                        </a:rPr>
                        <a:t>This supplies an identifier name for this view.</a:t>
                      </a:r>
                      <a:endParaRPr lang="en-US" dirty="0"/>
                    </a:p>
                  </a:txBody>
                  <a:tcPr/>
                </a:tc>
              </a:tr>
              <a:tr h="370840">
                <a:tc>
                  <a:txBody>
                    <a:bodyPr/>
                    <a:lstStyle/>
                    <a:p>
                      <a:r>
                        <a:rPr lang="en-US" sz="1800" b="1" i="0" kern="1200" dirty="0" smtClean="0">
                          <a:solidFill>
                            <a:schemeClr val="dk1"/>
                          </a:solidFill>
                          <a:effectLst/>
                          <a:latin typeface="+mn-lt"/>
                          <a:ea typeface="+mn-ea"/>
                          <a:cs typeface="+mn-cs"/>
                        </a:rPr>
                        <a:t>android:onClick</a:t>
                      </a:r>
                      <a:endParaRPr lang="en-US" dirty="0"/>
                    </a:p>
                  </a:txBody>
                  <a:tcPr/>
                </a:tc>
                <a:tc>
                  <a:txBody>
                    <a:bodyPr/>
                    <a:lstStyle/>
                    <a:p>
                      <a:r>
                        <a:rPr lang="en-US" sz="1800" b="0" i="0" kern="1200" dirty="0" smtClean="0">
                          <a:solidFill>
                            <a:schemeClr val="dk1"/>
                          </a:solidFill>
                          <a:effectLst/>
                          <a:latin typeface="+mn-lt"/>
                          <a:ea typeface="+mn-ea"/>
                          <a:cs typeface="+mn-cs"/>
                        </a:rPr>
                        <a:t>This is the name of the method in this View's context to invoke when the view is clicked.</a:t>
                      </a:r>
                      <a:endParaRPr lang="en-US" dirty="0"/>
                    </a:p>
                  </a:txBody>
                  <a:tcPr/>
                </a:tc>
              </a:tr>
            </a:tbl>
          </a:graphicData>
        </a:graphic>
      </p:graphicFrame>
    </p:spTree>
    <p:extLst>
      <p:ext uri="{BB962C8B-B14F-4D97-AF65-F5344CB8AC3E}">
        <p14:creationId xmlns:p14="http://schemas.microsoft.com/office/powerpoint/2010/main" val="229663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View</a:t>
            </a:r>
            <a:endParaRPr lang="en-US" dirty="0"/>
          </a:p>
        </p:txBody>
      </p:sp>
      <p:sp>
        <p:nvSpPr>
          <p:cNvPr id="3" name="Content Placeholder 2"/>
          <p:cNvSpPr>
            <a:spLocks noGrp="1"/>
          </p:cNvSpPr>
          <p:nvPr>
            <p:ph idx="1"/>
          </p:nvPr>
        </p:nvSpPr>
        <p:spPr/>
        <p:txBody>
          <a:bodyPr/>
          <a:lstStyle/>
          <a:p>
            <a:r>
              <a:rPr lang="en-US" dirty="0"/>
              <a:t>A </a:t>
            </a:r>
            <a:r>
              <a:rPr lang="en-US" dirty="0" smtClean="0"/>
              <a:t>CardView is child of FrameLayout </a:t>
            </a:r>
            <a:r>
              <a:rPr lang="en-US" dirty="0"/>
              <a:t>with a rounded corner background </a:t>
            </a:r>
            <a:r>
              <a:rPr lang="en-US" dirty="0" smtClean="0"/>
              <a:t>along </a:t>
            </a:r>
            <a:r>
              <a:rPr lang="en-US" dirty="0"/>
              <a:t>with a specific </a:t>
            </a:r>
            <a:r>
              <a:rPr lang="en-US" dirty="0" smtClean="0"/>
              <a:t>elevation.</a:t>
            </a:r>
          </a:p>
          <a:p>
            <a:r>
              <a:rPr lang="en-US" dirty="0"/>
              <a:t>The main usage of CardView is that it helps to give a rich feel and look to the UI design</a:t>
            </a:r>
            <a:r>
              <a:rPr lang="en-US" dirty="0" smtClean="0"/>
              <a:t>.</a:t>
            </a:r>
          </a:p>
          <a:p>
            <a:r>
              <a:rPr lang="en-US" dirty="0"/>
              <a:t>These cards have a default elevation above their containing view group, so the system draws shadows below them</a:t>
            </a:r>
            <a:r>
              <a:rPr lang="en-US" dirty="0" smtClean="0"/>
              <a:t>.</a:t>
            </a:r>
          </a:p>
          <a:p>
            <a:r>
              <a:rPr lang="en-US" dirty="0" smtClean="0"/>
              <a:t>Information </a:t>
            </a:r>
            <a:r>
              <a:rPr lang="en-US" dirty="0"/>
              <a:t>inside cards that have a consistent look across the platform. </a:t>
            </a:r>
            <a:endParaRPr lang="en-US" dirty="0" smtClean="0"/>
          </a:p>
          <a:p>
            <a:r>
              <a:rPr lang="en-US" dirty="0" smtClean="0"/>
              <a:t>It can </a:t>
            </a:r>
            <a:r>
              <a:rPr lang="en-US" dirty="0"/>
              <a:t>be used for creating items in </a:t>
            </a:r>
            <a:r>
              <a:rPr lang="en-US" dirty="0" err="1" smtClean="0"/>
              <a:t>ListView</a:t>
            </a:r>
            <a:r>
              <a:rPr lang="en-US" dirty="0" smtClean="0"/>
              <a:t> </a:t>
            </a:r>
            <a:r>
              <a:rPr lang="en-US" dirty="0"/>
              <a:t>or inside </a:t>
            </a:r>
            <a:r>
              <a:rPr lang="en-US" dirty="0" err="1" smtClean="0"/>
              <a:t>RecyclerView</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176253005"/>
              </p:ext>
            </p:extLst>
          </p:nvPr>
        </p:nvGraphicFramePr>
        <p:xfrm>
          <a:off x="435212" y="3913242"/>
          <a:ext cx="11260919" cy="1854200"/>
        </p:xfrm>
        <a:graphic>
          <a:graphicData uri="http://schemas.openxmlformats.org/drawingml/2006/table">
            <a:tbl>
              <a:tblPr firstRow="1" bandRow="1">
                <a:tableStyleId>{5C22544A-7EE6-4342-B048-85BDC9FD1C3A}</a:tableStyleId>
              </a:tblPr>
              <a:tblGrid>
                <a:gridCol w="5105779"/>
                <a:gridCol w="6155140"/>
              </a:tblGrid>
              <a:tr h="370840">
                <a:tc>
                  <a:txBody>
                    <a:bodyPr/>
                    <a:lstStyle/>
                    <a:p>
                      <a:r>
                        <a:rPr lang="en-US" sz="1800" b="1" i="0" kern="1200" dirty="0" smtClean="0">
                          <a:solidFill>
                            <a:schemeClr val="lt1"/>
                          </a:solidFill>
                          <a:effectLst/>
                          <a:latin typeface="+mn-lt"/>
                          <a:ea typeface="+mn-ea"/>
                          <a:cs typeface="+mn-cs"/>
                        </a:rPr>
                        <a:t>Attribute</a:t>
                      </a:r>
                      <a:endParaRPr lang="en-US" dirty="0"/>
                    </a:p>
                  </a:txBody>
                  <a:tcPr/>
                </a:tc>
                <a:tc>
                  <a:txBody>
                    <a:bodyPr/>
                    <a:lstStyle/>
                    <a:p>
                      <a:r>
                        <a:rPr lang="en-US" dirty="0" smtClean="0"/>
                        <a:t>Description</a:t>
                      </a:r>
                      <a:endParaRPr lang="en-US" dirty="0"/>
                    </a:p>
                  </a:txBody>
                  <a:tcPr/>
                </a:tc>
              </a:tr>
              <a:tr h="370840">
                <a:tc>
                  <a:txBody>
                    <a:bodyPr/>
                    <a:lstStyle/>
                    <a:p>
                      <a:r>
                        <a:rPr lang="en-US" sz="1800" kern="1200" dirty="0" err="1" smtClean="0">
                          <a:solidFill>
                            <a:schemeClr val="dk1"/>
                          </a:solidFill>
                          <a:effectLst/>
                          <a:latin typeface="+mn-lt"/>
                          <a:ea typeface="+mn-ea"/>
                          <a:cs typeface="+mn-cs"/>
                        </a:rPr>
                        <a:t>card_view:</a:t>
                      </a:r>
                      <a:r>
                        <a:rPr lang="en-US" sz="1800" b="0" i="0" kern="1200" dirty="0" err="1" smtClean="0">
                          <a:solidFill>
                            <a:schemeClr val="dk1"/>
                          </a:solidFill>
                          <a:effectLst/>
                          <a:latin typeface="+mn-lt"/>
                          <a:ea typeface="+mn-ea"/>
                          <a:cs typeface="+mn-cs"/>
                        </a:rPr>
                        <a:t>cardBackgroundColor</a:t>
                      </a:r>
                      <a:endParaRPr lang="en-US" dirty="0"/>
                    </a:p>
                  </a:txBody>
                  <a:tcPr/>
                </a:tc>
                <a:tc>
                  <a:txBody>
                    <a:bodyPr/>
                    <a:lstStyle/>
                    <a:p>
                      <a:r>
                        <a:rPr lang="en-US" dirty="0" smtClean="0"/>
                        <a:t>Can set background color.</a:t>
                      </a:r>
                      <a:endParaRPr lang="en-US" dirty="0"/>
                    </a:p>
                  </a:txBody>
                  <a:tcPr/>
                </a:tc>
              </a:tr>
              <a:tr h="370840">
                <a:tc>
                  <a:txBody>
                    <a:bodyPr/>
                    <a:lstStyle/>
                    <a:p>
                      <a:r>
                        <a:rPr lang="en-US" sz="1800" kern="1200" dirty="0" err="1" smtClean="0">
                          <a:solidFill>
                            <a:schemeClr val="dk1"/>
                          </a:solidFill>
                          <a:effectLst/>
                          <a:latin typeface="+mn-lt"/>
                          <a:ea typeface="+mn-ea"/>
                          <a:cs typeface="+mn-cs"/>
                        </a:rPr>
                        <a:t>card_view:cardCornerRadius</a:t>
                      </a:r>
                      <a:endParaRPr lang="en-US" dirty="0"/>
                    </a:p>
                  </a:txBody>
                  <a:tcPr/>
                </a:tc>
                <a:tc>
                  <a:txBody>
                    <a:bodyPr/>
                    <a:lstStyle/>
                    <a:p>
                      <a:r>
                        <a:rPr lang="en-US" dirty="0" smtClean="0"/>
                        <a:t>To</a:t>
                      </a:r>
                      <a:r>
                        <a:rPr lang="en-US" baseline="0" dirty="0" smtClean="0"/>
                        <a:t> set Radius or card corner</a:t>
                      </a:r>
                      <a:endParaRPr lang="en-US" dirty="0"/>
                    </a:p>
                  </a:txBody>
                  <a:tcPr/>
                </a:tc>
              </a:tr>
              <a:tr h="370840">
                <a:tc>
                  <a:txBody>
                    <a:bodyPr/>
                    <a:lstStyle/>
                    <a:p>
                      <a:r>
                        <a:rPr lang="en-US" sz="1800" kern="1200" dirty="0" err="1" smtClean="0">
                          <a:solidFill>
                            <a:schemeClr val="dk1"/>
                          </a:solidFill>
                          <a:effectLst/>
                          <a:latin typeface="+mn-lt"/>
                          <a:ea typeface="+mn-ea"/>
                          <a:cs typeface="+mn-cs"/>
                        </a:rPr>
                        <a:t>card_view:cardElevation</a:t>
                      </a:r>
                      <a:endParaRPr lang="en-US" dirty="0"/>
                    </a:p>
                  </a:txBody>
                  <a:tcPr/>
                </a:tc>
                <a:tc>
                  <a:txBody>
                    <a:bodyPr/>
                    <a:lstStyle/>
                    <a:p>
                      <a:r>
                        <a:rPr lang="en-US" dirty="0" smtClean="0"/>
                        <a:t>To set elevation</a:t>
                      </a:r>
                      <a:r>
                        <a:rPr lang="en-US" baseline="0" dirty="0" smtClean="0"/>
                        <a:t> to </a:t>
                      </a:r>
                      <a:r>
                        <a:rPr lang="en-US" baseline="0" dirty="0" err="1" smtClean="0"/>
                        <a:t>tha</a:t>
                      </a:r>
                      <a:r>
                        <a:rPr lang="en-US" baseline="0" dirty="0" smtClean="0"/>
                        <a:t> card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effectLst/>
                          <a:latin typeface="+mn-lt"/>
                          <a:ea typeface="+mn-ea"/>
                          <a:cs typeface="+mn-cs"/>
                        </a:rPr>
                        <a:t>card_view:</a:t>
                      </a:r>
                      <a:r>
                        <a:rPr lang="en-US" sz="1800" b="0" i="0" kern="1200" dirty="0" err="1" smtClean="0">
                          <a:solidFill>
                            <a:schemeClr val="dk1"/>
                          </a:solidFill>
                          <a:effectLst/>
                          <a:latin typeface="+mn-lt"/>
                          <a:ea typeface="+mn-ea"/>
                          <a:cs typeface="+mn-cs"/>
                        </a:rPr>
                        <a:t>cardUseCompatPadding</a:t>
                      </a:r>
                      <a:endParaRPr lang="en-US" dirty="0" smtClean="0"/>
                    </a:p>
                  </a:txBody>
                  <a:tcPr/>
                </a:tc>
                <a:tc>
                  <a:txBody>
                    <a:bodyPr/>
                    <a:lstStyle/>
                    <a:p>
                      <a:r>
                        <a:rPr lang="en-US" dirty="0" smtClean="0"/>
                        <a:t>Set</a:t>
                      </a:r>
                      <a:r>
                        <a:rPr lang="en-US" baseline="0" dirty="0" smtClean="0"/>
                        <a:t> </a:t>
                      </a:r>
                      <a:r>
                        <a:rPr lang="en-US" dirty="0" smtClean="0"/>
                        <a:t>compatible</a:t>
                      </a:r>
                      <a:r>
                        <a:rPr lang="en-US" baseline="0" dirty="0" smtClean="0"/>
                        <a:t> padding to </a:t>
                      </a:r>
                      <a:r>
                        <a:rPr lang="en-US" baseline="0" dirty="0" err="1" smtClean="0"/>
                        <a:t>cardview</a:t>
                      </a:r>
                      <a:r>
                        <a:rPr lang="en-US" baseline="0" dirty="0" smtClean="0"/>
                        <a:t> based on radius and elevation</a:t>
                      </a:r>
                      <a:endParaRPr lang="en-US" dirty="0"/>
                    </a:p>
                  </a:txBody>
                  <a:tcPr/>
                </a:tc>
              </a:tr>
            </a:tbl>
          </a:graphicData>
        </a:graphic>
      </p:graphicFrame>
    </p:spTree>
    <p:extLst>
      <p:ext uri="{BB962C8B-B14F-4D97-AF65-F5344CB8AC3E}">
        <p14:creationId xmlns:p14="http://schemas.microsoft.com/office/powerpoint/2010/main" val="359790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ListView</a:t>
            </a:r>
            <a:endParaRPr lang="en-US" dirty="0"/>
          </a:p>
        </p:txBody>
      </p:sp>
      <p:sp>
        <p:nvSpPr>
          <p:cNvPr id="3" name="Content Placeholder 2"/>
          <p:cNvSpPr>
            <a:spLocks noGrp="1"/>
          </p:cNvSpPr>
          <p:nvPr>
            <p:ph idx="1"/>
          </p:nvPr>
        </p:nvSpPr>
        <p:spPr/>
        <p:txBody>
          <a:bodyPr/>
          <a:lstStyle/>
          <a:p>
            <a:r>
              <a:rPr lang="en-US" dirty="0" smtClean="0"/>
              <a:t>ListView</a:t>
            </a:r>
            <a:r>
              <a:rPr lang="en-US" dirty="0"/>
              <a:t> is a view which groups several items and display them in vertical scrollable list</a:t>
            </a:r>
            <a:r>
              <a:rPr lang="en-US" dirty="0" smtClean="0"/>
              <a:t>.</a:t>
            </a:r>
          </a:p>
          <a:p>
            <a:r>
              <a:rPr lang="en-US" dirty="0"/>
              <a:t>The list items are automatically inserted to the list using an </a:t>
            </a:r>
            <a:r>
              <a:rPr lang="en-US" b="1" dirty="0"/>
              <a:t>Adapter</a:t>
            </a:r>
            <a:r>
              <a:rPr lang="en-US" dirty="0"/>
              <a:t> that pulls content from a source such as an array or database</a:t>
            </a:r>
            <a:r>
              <a:rPr lang="en-US" dirty="0" smtClean="0"/>
              <a:t>.</a:t>
            </a:r>
          </a:p>
          <a:p>
            <a:r>
              <a:rPr lang="en-US" dirty="0"/>
              <a:t>An adapter actually </a:t>
            </a:r>
            <a:r>
              <a:rPr lang="en-US" dirty="0" smtClean="0"/>
              <a:t>acts as a bridge </a:t>
            </a:r>
            <a:r>
              <a:rPr lang="en-US" dirty="0"/>
              <a:t>between UI components and the data source that fill data into UI Component</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4752358"/>
              </p:ext>
            </p:extLst>
          </p:nvPr>
        </p:nvGraphicFramePr>
        <p:xfrm>
          <a:off x="257791" y="2932211"/>
          <a:ext cx="11697648" cy="1483360"/>
        </p:xfrm>
        <a:graphic>
          <a:graphicData uri="http://schemas.openxmlformats.org/drawingml/2006/table">
            <a:tbl>
              <a:tblPr firstRow="1" bandRow="1">
                <a:tableStyleId>{5C22544A-7EE6-4342-B048-85BDC9FD1C3A}</a:tableStyleId>
              </a:tblPr>
              <a:tblGrid>
                <a:gridCol w="2239749"/>
                <a:gridCol w="9457899"/>
              </a:tblGrid>
              <a:tr h="370840">
                <a:tc>
                  <a:txBody>
                    <a:bodyPr/>
                    <a:lstStyle/>
                    <a:p>
                      <a:r>
                        <a:rPr lang="en-US" sz="1800" b="1" i="0" kern="1200" dirty="0" smtClean="0">
                          <a:solidFill>
                            <a:schemeClr val="lt1"/>
                          </a:solidFill>
                          <a:effectLst/>
                          <a:latin typeface="+mn-lt"/>
                          <a:ea typeface="+mn-ea"/>
                          <a:cs typeface="+mn-cs"/>
                        </a:rPr>
                        <a:t>Attribute </a:t>
                      </a:r>
                      <a:endParaRPr lang="en-US" dirty="0"/>
                    </a:p>
                  </a:txBody>
                  <a:tcPr/>
                </a:tc>
                <a:tc>
                  <a:txBody>
                    <a:bodyPr/>
                    <a:lstStyle/>
                    <a:p>
                      <a:r>
                        <a:rPr lang="en-US" sz="1800" b="1" i="0" kern="1200" dirty="0" smtClean="0">
                          <a:solidFill>
                            <a:schemeClr val="lt1"/>
                          </a:solidFill>
                          <a:effectLst/>
                          <a:latin typeface="+mn-lt"/>
                          <a:ea typeface="+mn-ea"/>
                          <a:cs typeface="+mn-cs"/>
                        </a:rPr>
                        <a:t>Description</a:t>
                      </a:r>
                      <a:endParaRPr lang="en-US" dirty="0"/>
                    </a:p>
                  </a:txBody>
                  <a:tcPr/>
                </a:tc>
              </a:tr>
              <a:tr h="370840">
                <a:tc>
                  <a:txBody>
                    <a:bodyPr/>
                    <a:lstStyle/>
                    <a:p>
                      <a:r>
                        <a:rPr lang="en-US" sz="1800" b="1" i="0" kern="1200" dirty="0" smtClean="0">
                          <a:solidFill>
                            <a:schemeClr val="dk1"/>
                          </a:solidFill>
                          <a:effectLst/>
                          <a:latin typeface="+mn-lt"/>
                          <a:ea typeface="+mn-ea"/>
                          <a:cs typeface="+mn-cs"/>
                        </a:rPr>
                        <a:t>android:divider</a:t>
                      </a:r>
                      <a:endParaRPr lang="en-US" dirty="0"/>
                    </a:p>
                  </a:txBody>
                  <a:tcPr/>
                </a:tc>
                <a:tc>
                  <a:txBody>
                    <a:bodyPr/>
                    <a:lstStyle/>
                    <a:p>
                      <a:r>
                        <a:rPr lang="en-US" sz="1800" b="0" i="0" kern="1200" dirty="0" smtClean="0">
                          <a:solidFill>
                            <a:schemeClr val="dk1"/>
                          </a:solidFill>
                          <a:effectLst/>
                          <a:latin typeface="+mn-lt"/>
                          <a:ea typeface="+mn-ea"/>
                          <a:cs typeface="+mn-cs"/>
                        </a:rPr>
                        <a:t>This is drawable or color to draw between list items.</a:t>
                      </a:r>
                      <a:endParaRPr lang="en-US" dirty="0"/>
                    </a:p>
                  </a:txBody>
                  <a:tcPr/>
                </a:tc>
              </a:tr>
              <a:tr h="370840">
                <a:tc>
                  <a:txBody>
                    <a:bodyPr/>
                    <a:lstStyle/>
                    <a:p>
                      <a:r>
                        <a:rPr lang="en-US" sz="1800" b="1" i="0" kern="1200" dirty="0" smtClean="0">
                          <a:solidFill>
                            <a:schemeClr val="dk1"/>
                          </a:solidFill>
                          <a:effectLst/>
                          <a:latin typeface="+mn-lt"/>
                          <a:ea typeface="+mn-ea"/>
                          <a:cs typeface="+mn-cs"/>
                        </a:rPr>
                        <a:t>android:dividerHeight</a:t>
                      </a:r>
                      <a:endParaRPr lang="en-US" dirty="0"/>
                    </a:p>
                  </a:txBody>
                  <a:tcPr/>
                </a:tc>
                <a:tc>
                  <a:txBody>
                    <a:bodyPr/>
                    <a:lstStyle/>
                    <a:p>
                      <a:r>
                        <a:rPr lang="en-US" sz="1800" b="0" i="0" kern="1200" dirty="0" smtClean="0">
                          <a:solidFill>
                            <a:schemeClr val="dk1"/>
                          </a:solidFill>
                          <a:effectLst/>
                          <a:latin typeface="+mn-lt"/>
                          <a:ea typeface="+mn-ea"/>
                          <a:cs typeface="+mn-cs"/>
                        </a:rPr>
                        <a:t>This specifies height of the divider. This could be in </a:t>
                      </a:r>
                      <a:r>
                        <a:rPr lang="en-US" sz="1800" b="0" i="0" kern="1200" dirty="0" err="1" smtClean="0">
                          <a:solidFill>
                            <a:schemeClr val="dk1"/>
                          </a:solidFill>
                          <a:effectLst/>
                          <a:latin typeface="+mn-lt"/>
                          <a:ea typeface="+mn-ea"/>
                          <a:cs typeface="+mn-cs"/>
                        </a:rPr>
                        <a:t>px</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dp</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sp</a:t>
                      </a:r>
                      <a:r>
                        <a:rPr lang="en-US" sz="1800" b="0" i="0" kern="1200" dirty="0" smtClean="0">
                          <a:solidFill>
                            <a:schemeClr val="dk1"/>
                          </a:solidFill>
                          <a:effectLst/>
                          <a:latin typeface="+mn-lt"/>
                          <a:ea typeface="+mn-ea"/>
                          <a:cs typeface="+mn-cs"/>
                        </a:rPr>
                        <a:t>, in, or mm.</a:t>
                      </a:r>
                      <a:endParaRPr lang="en-US" dirty="0"/>
                    </a:p>
                  </a:txBody>
                  <a:tcPr/>
                </a:tc>
              </a:tr>
              <a:tr h="370840">
                <a:tc>
                  <a:txBody>
                    <a:bodyPr/>
                    <a:lstStyle/>
                    <a:p>
                      <a:r>
                        <a:rPr lang="en-US" sz="1800" b="1" i="0" kern="1200" dirty="0" smtClean="0">
                          <a:solidFill>
                            <a:schemeClr val="dk1"/>
                          </a:solidFill>
                          <a:effectLst/>
                          <a:latin typeface="+mn-lt"/>
                          <a:ea typeface="+mn-ea"/>
                          <a:cs typeface="+mn-cs"/>
                        </a:rPr>
                        <a:t>android:entries</a:t>
                      </a:r>
                      <a:endParaRPr lang="en-US" dirty="0"/>
                    </a:p>
                  </a:txBody>
                  <a:tcPr/>
                </a:tc>
                <a:tc>
                  <a:txBody>
                    <a:bodyPr/>
                    <a:lstStyle/>
                    <a:p>
                      <a:r>
                        <a:rPr lang="en-US" sz="1800" b="0" i="0" kern="1200" dirty="0" smtClean="0">
                          <a:solidFill>
                            <a:schemeClr val="dk1"/>
                          </a:solidFill>
                          <a:effectLst/>
                          <a:latin typeface="+mn-lt"/>
                          <a:ea typeface="+mn-ea"/>
                          <a:cs typeface="+mn-cs"/>
                        </a:rPr>
                        <a:t>Specifies the reference to an array resource that will populate the ListView.</a:t>
                      </a:r>
                      <a:endParaRPr lang="en-US" dirty="0"/>
                    </a:p>
                  </a:txBody>
                  <a:tcPr/>
                </a:tc>
              </a:tr>
            </a:tbl>
          </a:graphicData>
        </a:graphic>
      </p:graphicFrame>
    </p:spTree>
    <p:extLst>
      <p:ext uri="{BB962C8B-B14F-4D97-AF65-F5344CB8AC3E}">
        <p14:creationId xmlns:p14="http://schemas.microsoft.com/office/powerpoint/2010/main" val="405262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a:t>
            </a:r>
            <a:endParaRPr lang="en-US" dirty="0"/>
          </a:p>
        </p:txBody>
      </p:sp>
      <p:sp>
        <p:nvSpPr>
          <p:cNvPr id="3" name="Content Placeholder 2"/>
          <p:cNvSpPr>
            <a:spLocks noGrp="1"/>
          </p:cNvSpPr>
          <p:nvPr>
            <p:ph idx="1"/>
          </p:nvPr>
        </p:nvSpPr>
        <p:spPr/>
        <p:txBody>
          <a:bodyPr/>
          <a:lstStyle/>
          <a:p>
            <a:r>
              <a:rPr lang="en-US" dirty="0"/>
              <a:t>An Adapter object acts as a bridge between an </a:t>
            </a:r>
            <a:r>
              <a:rPr lang="en-US" dirty="0">
                <a:solidFill>
                  <a:srgbClr val="C00000"/>
                </a:solidFill>
              </a:rPr>
              <a:t>AdapterView </a:t>
            </a:r>
            <a:r>
              <a:rPr lang="en-US" dirty="0"/>
              <a:t>and the underlying data for that view.</a:t>
            </a:r>
          </a:p>
          <a:p>
            <a:r>
              <a:rPr lang="en-US" dirty="0" smtClean="0"/>
              <a:t>In </a:t>
            </a:r>
            <a:r>
              <a:rPr lang="en-US" dirty="0"/>
              <a:t>Android development, any time we want to show a vertical list of scrollable items we will use a </a:t>
            </a:r>
            <a:r>
              <a:rPr lang="en-US" dirty="0" err="1" smtClean="0"/>
              <a:t>ListView</a:t>
            </a:r>
            <a:r>
              <a:rPr lang="en-US" dirty="0" smtClean="0"/>
              <a:t> </a:t>
            </a:r>
            <a:r>
              <a:rPr lang="en-US" dirty="0"/>
              <a:t>which has data populated using an Adapter</a:t>
            </a:r>
            <a:r>
              <a:rPr lang="en-US" dirty="0" smtClean="0"/>
              <a:t>.</a:t>
            </a:r>
          </a:p>
          <a:p>
            <a:r>
              <a:rPr lang="en-US" dirty="0"/>
              <a:t>The simplest adapter to use is called an ArrayAdapter because the adapter converts an ArrayList of objects into View items loaded into the ListView container</a:t>
            </a:r>
            <a:r>
              <a:rPr lang="en-US" dirty="0" smtClean="0"/>
              <a:t>.</a:t>
            </a:r>
          </a:p>
          <a:p>
            <a:r>
              <a:rPr lang="en-US" dirty="0"/>
              <a:t>The ArrayAdapter fits in between an ArrayList (data source) and the ListView (visual representation</a:t>
            </a:r>
            <a:r>
              <a:rPr lang="en-US" dirty="0" smtClean="0"/>
              <a:t>)</a:t>
            </a:r>
          </a:p>
          <a:p>
            <a:r>
              <a:rPr lang="en-US" dirty="0"/>
              <a:t>When your ListView is connected to an adapter, the adapter will instantiate rows until the ListView has been fully populated with enough items to fill the full height of the screen. At that point, no additional row items are created in memory.</a:t>
            </a:r>
            <a:endParaRPr lang="en-US" dirty="0" smtClean="0"/>
          </a:p>
          <a:p>
            <a:endParaRPr lang="en-US" dirty="0"/>
          </a:p>
        </p:txBody>
      </p:sp>
      <p:sp>
        <p:nvSpPr>
          <p:cNvPr id="7" name="Rectangle 6"/>
          <p:cNvSpPr/>
          <p:nvPr/>
        </p:nvSpPr>
        <p:spPr>
          <a:xfrm>
            <a:off x="507241" y="5241866"/>
            <a:ext cx="11177517"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ArrayAdapter</a:t>
            </a:r>
            <a:r>
              <a:rPr lang="en-US" dirty="0"/>
              <a:t>&lt;String&gt; </a:t>
            </a:r>
            <a:r>
              <a:rPr lang="en-US" dirty="0" err="1"/>
              <a:t>itemsAdapter</a:t>
            </a:r>
            <a:r>
              <a:rPr lang="en-US" dirty="0"/>
              <a:t> = new </a:t>
            </a:r>
            <a:r>
              <a:rPr lang="en-US" dirty="0" err="1"/>
              <a:t>ArrayAdapter</a:t>
            </a:r>
            <a:r>
              <a:rPr lang="en-US" dirty="0"/>
              <a:t>&lt;String&gt;(this, android.R.layout.simple_list_item_1, items);</a:t>
            </a:r>
          </a:p>
        </p:txBody>
      </p:sp>
    </p:spTree>
    <p:extLst>
      <p:ext uri="{BB962C8B-B14F-4D97-AF65-F5344CB8AC3E}">
        <p14:creationId xmlns:p14="http://schemas.microsoft.com/office/powerpoint/2010/main" val="353322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Recycler View</a:t>
            </a:r>
            <a:endParaRPr lang="en-US" dirty="0"/>
          </a:p>
        </p:txBody>
      </p:sp>
      <p:sp>
        <p:nvSpPr>
          <p:cNvPr id="3" name="Content Placeholder 2"/>
          <p:cNvSpPr>
            <a:spLocks noGrp="1"/>
          </p:cNvSpPr>
          <p:nvPr>
            <p:ph idx="1"/>
          </p:nvPr>
        </p:nvSpPr>
        <p:spPr>
          <a:xfrm>
            <a:off x="131180" y="863445"/>
            <a:ext cx="11929641" cy="1211016"/>
          </a:xfrm>
        </p:spPr>
        <p:txBody>
          <a:bodyPr/>
          <a:lstStyle/>
          <a:p>
            <a:r>
              <a:rPr lang="en-US" dirty="0"/>
              <a:t>RecyclerView is a ViewGroup </a:t>
            </a:r>
            <a:r>
              <a:rPr lang="en-US" dirty="0" smtClean="0"/>
              <a:t>added </a:t>
            </a:r>
            <a:r>
              <a:rPr lang="en-US" dirty="0"/>
              <a:t>as a successor of the GridView and ListView</a:t>
            </a:r>
            <a:r>
              <a:rPr lang="en-US" dirty="0" smtClean="0"/>
              <a:t>.</a:t>
            </a:r>
          </a:p>
          <a:p>
            <a:r>
              <a:rPr lang="en-US" dirty="0"/>
              <a:t>RecyclerView is mostly used to design the user interface with the fine-grain control over the lists and grids of android application.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236" y="1764385"/>
            <a:ext cx="2388714" cy="4090506"/>
          </a:xfrm>
          <a:prstGeom prst="rect">
            <a:avLst/>
          </a:prstGeom>
        </p:spPr>
      </p:pic>
      <p:sp>
        <p:nvSpPr>
          <p:cNvPr id="6" name="Content Placeholder 2"/>
          <p:cNvSpPr txBox="1">
            <a:spLocks/>
          </p:cNvSpPr>
          <p:nvPr/>
        </p:nvSpPr>
        <p:spPr>
          <a:xfrm>
            <a:off x="131181" y="2074461"/>
            <a:ext cx="9067056" cy="449011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p:cNvSpPr txBox="1">
            <a:spLocks/>
          </p:cNvSpPr>
          <p:nvPr/>
        </p:nvSpPr>
        <p:spPr>
          <a:xfrm>
            <a:off x="131180" y="2074461"/>
            <a:ext cx="8958229" cy="449011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implement a basic RecyclerView three sub-parts are </a:t>
            </a:r>
            <a:r>
              <a:rPr lang="en-US" dirty="0" smtClean="0"/>
              <a:t>needed.</a:t>
            </a:r>
          </a:p>
          <a:p>
            <a:pPr lvl="1"/>
            <a:r>
              <a:rPr lang="en-US" dirty="0" smtClean="0">
                <a:solidFill>
                  <a:srgbClr val="C00000"/>
                </a:solidFill>
              </a:rPr>
              <a:t>1) </a:t>
            </a:r>
            <a:r>
              <a:rPr lang="en-US" dirty="0">
                <a:solidFill>
                  <a:srgbClr val="C00000"/>
                </a:solidFill>
              </a:rPr>
              <a:t>The Card </a:t>
            </a:r>
            <a:r>
              <a:rPr lang="en-US" dirty="0" smtClean="0">
                <a:solidFill>
                  <a:srgbClr val="C00000"/>
                </a:solidFill>
              </a:rPr>
              <a:t>Layout :</a:t>
            </a:r>
            <a:r>
              <a:rPr lang="en-US" dirty="0" smtClean="0"/>
              <a:t> it is </a:t>
            </a:r>
            <a:r>
              <a:rPr lang="en-US" dirty="0"/>
              <a:t>an XML layout which will be treated as an item for the list created by the RecyclerView</a:t>
            </a:r>
            <a:r>
              <a:rPr lang="en-US" dirty="0" smtClean="0"/>
              <a:t>.</a:t>
            </a:r>
          </a:p>
          <a:p>
            <a:pPr lvl="1"/>
            <a:r>
              <a:rPr lang="en-US" dirty="0" smtClean="0">
                <a:solidFill>
                  <a:srgbClr val="C00000"/>
                </a:solidFill>
              </a:rPr>
              <a:t>2) </a:t>
            </a:r>
            <a:r>
              <a:rPr lang="en-US" dirty="0">
                <a:solidFill>
                  <a:srgbClr val="C00000"/>
                </a:solidFill>
              </a:rPr>
              <a:t>The ViewHolder:</a:t>
            </a:r>
            <a:r>
              <a:rPr lang="en-US" dirty="0"/>
              <a:t> </a:t>
            </a:r>
            <a:r>
              <a:rPr lang="en-US" dirty="0" smtClean="0"/>
              <a:t>it is </a:t>
            </a:r>
            <a:r>
              <a:rPr lang="en-US" dirty="0"/>
              <a:t>a java class that stores the reference to the card layout </a:t>
            </a:r>
            <a:r>
              <a:rPr lang="en-US" dirty="0" smtClean="0"/>
              <a:t>views that </a:t>
            </a:r>
            <a:r>
              <a:rPr lang="en-US" dirty="0"/>
              <a:t>modified during the </a:t>
            </a:r>
            <a:r>
              <a:rPr lang="en-US" dirty="0" smtClean="0"/>
              <a:t>execution of list.</a:t>
            </a:r>
          </a:p>
          <a:p>
            <a:pPr lvl="1"/>
            <a:r>
              <a:rPr lang="en-US" dirty="0" smtClean="0">
                <a:solidFill>
                  <a:srgbClr val="C00000"/>
                </a:solidFill>
              </a:rPr>
              <a:t>3) </a:t>
            </a:r>
            <a:r>
              <a:rPr lang="en-US" dirty="0">
                <a:solidFill>
                  <a:srgbClr val="C00000"/>
                </a:solidFill>
              </a:rPr>
              <a:t>The Data Class</a:t>
            </a:r>
            <a:r>
              <a:rPr lang="en-US" dirty="0" smtClean="0">
                <a:solidFill>
                  <a:srgbClr val="C00000"/>
                </a:solidFill>
              </a:rPr>
              <a:t>:</a:t>
            </a:r>
            <a:r>
              <a:rPr lang="en-US" b="1" dirty="0" smtClean="0">
                <a:solidFill>
                  <a:srgbClr val="C00000"/>
                </a:solidFill>
              </a:rPr>
              <a:t> </a:t>
            </a:r>
            <a:r>
              <a:rPr lang="en-US" dirty="0" smtClean="0"/>
              <a:t>it</a:t>
            </a:r>
            <a:r>
              <a:rPr lang="en-US" b="1" dirty="0" smtClean="0"/>
              <a:t> </a:t>
            </a:r>
            <a:r>
              <a:rPr lang="en-US" dirty="0"/>
              <a:t>is a custom </a:t>
            </a:r>
            <a:r>
              <a:rPr lang="en-US" dirty="0" smtClean="0"/>
              <a:t>java class (getter - setter) </a:t>
            </a:r>
            <a:r>
              <a:rPr lang="en-US" dirty="0"/>
              <a:t>that acts as a structure for holding the information for every item of the RecyclerView</a:t>
            </a:r>
            <a:r>
              <a:rPr lang="en-US" dirty="0" smtClean="0"/>
              <a:t>.</a:t>
            </a:r>
          </a:p>
          <a:p>
            <a:r>
              <a:rPr lang="en-US" dirty="0"/>
              <a:t>The adapter is </a:t>
            </a:r>
            <a:r>
              <a:rPr lang="en-US" dirty="0" smtClean="0"/>
              <a:t>main part for RecyclerView for displaying the list.</a:t>
            </a:r>
          </a:p>
          <a:p>
            <a:pPr lvl="1"/>
            <a:r>
              <a:rPr lang="en-US" dirty="0" smtClean="0">
                <a:solidFill>
                  <a:srgbClr val="C00000"/>
                </a:solidFill>
              </a:rPr>
              <a:t>onCreateViewHolder:</a:t>
            </a:r>
            <a:r>
              <a:rPr lang="en-US" dirty="0" smtClean="0"/>
              <a:t> </a:t>
            </a:r>
            <a:r>
              <a:rPr lang="en-US" dirty="0"/>
              <a:t>which deals with the inflation of the card layout as an </a:t>
            </a:r>
            <a:r>
              <a:rPr lang="en-US" dirty="0" smtClean="0"/>
              <a:t>item.</a:t>
            </a:r>
          </a:p>
          <a:p>
            <a:pPr lvl="1"/>
            <a:r>
              <a:rPr lang="en-US" dirty="0">
                <a:solidFill>
                  <a:srgbClr val="C00000"/>
                </a:solidFill>
              </a:rPr>
              <a:t>onBindViewHolder: </a:t>
            </a:r>
            <a:r>
              <a:rPr lang="en-US" dirty="0"/>
              <a:t>which deals with the setting of different data and methods related to clicks on particular </a:t>
            </a:r>
            <a:r>
              <a:rPr lang="en-US" dirty="0" smtClean="0"/>
              <a:t>items.</a:t>
            </a:r>
          </a:p>
          <a:p>
            <a:pPr lvl="1"/>
            <a:r>
              <a:rPr lang="en-US" dirty="0">
                <a:solidFill>
                  <a:srgbClr val="C00000"/>
                </a:solidFill>
              </a:rPr>
              <a:t>getItemCount:</a:t>
            </a:r>
            <a:r>
              <a:rPr lang="en-US" dirty="0"/>
              <a:t> which Returns the length of the RecyclerView</a:t>
            </a:r>
            <a:r>
              <a:rPr lang="en-US" dirty="0" smtClean="0"/>
              <a:t>.</a:t>
            </a:r>
            <a:endParaRPr lang="en-US" dirty="0"/>
          </a:p>
        </p:txBody>
      </p:sp>
    </p:spTree>
    <p:extLst>
      <p:ext uri="{BB962C8B-B14F-4D97-AF65-F5344CB8AC3E}">
        <p14:creationId xmlns:p14="http://schemas.microsoft.com/office/powerpoint/2010/main" val="262101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500"/>
                                        <p:tgtEl>
                                          <p:spTgt spid="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500"/>
                                        <p:tgtEl>
                                          <p:spTgt spid="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fade">
                                      <p:cBhvr>
                                        <p:cTn id="52" dur="500"/>
                                        <p:tgtEl>
                                          <p:spTgt spid="7">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Effect transition="in" filter="fade">
                                      <p:cBhvr>
                                        <p:cTn id="5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Design Toolbar</a:t>
            </a:r>
          </a:p>
        </p:txBody>
      </p:sp>
      <p:sp>
        <p:nvSpPr>
          <p:cNvPr id="3" name="Content Placeholder 2"/>
          <p:cNvSpPr>
            <a:spLocks noGrp="1"/>
          </p:cNvSpPr>
          <p:nvPr>
            <p:ph idx="1"/>
          </p:nvPr>
        </p:nvSpPr>
        <p:spPr/>
        <p:txBody>
          <a:bodyPr/>
          <a:lstStyle/>
          <a:p>
            <a:r>
              <a:rPr lang="en-US" dirty="0"/>
              <a:t>The toolbar </a:t>
            </a:r>
            <a:r>
              <a:rPr lang="en-US" dirty="0" smtClean="0"/>
              <a:t>gave </a:t>
            </a:r>
            <a:r>
              <a:rPr lang="en-US" dirty="0"/>
              <a:t>us so much space for customization and </a:t>
            </a:r>
            <a:r>
              <a:rPr lang="en-US" dirty="0" smtClean="0"/>
              <a:t>creation for </a:t>
            </a:r>
            <a:r>
              <a:rPr lang="en-US" dirty="0" smtClean="0">
                <a:solidFill>
                  <a:srgbClr val="C00000"/>
                </a:solidFill>
              </a:rPr>
              <a:t>ActionBar</a:t>
            </a:r>
            <a:r>
              <a:rPr lang="en-US" dirty="0" smtClean="0"/>
              <a:t>.</a:t>
            </a:r>
          </a:p>
          <a:p>
            <a:r>
              <a:rPr lang="en-US" dirty="0" smtClean="0"/>
              <a:t>MaterialToolbar </a:t>
            </a:r>
            <a:r>
              <a:rPr lang="en-US" dirty="0"/>
              <a:t>is a Toolbar that implements certain Material features, such as elevation overlays for Dark Themes and centered titles</a:t>
            </a:r>
            <a:r>
              <a:rPr lang="en-US" dirty="0" smtClean="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382" y="1768759"/>
            <a:ext cx="4690439" cy="2557582"/>
          </a:xfrm>
          <a:prstGeom prst="rect">
            <a:avLst/>
          </a:prstGeom>
        </p:spPr>
      </p:pic>
      <p:sp>
        <p:nvSpPr>
          <p:cNvPr id="6" name="Content Placeholder 2"/>
          <p:cNvSpPr txBox="1">
            <a:spLocks/>
          </p:cNvSpPr>
          <p:nvPr/>
        </p:nvSpPr>
        <p:spPr>
          <a:xfrm>
            <a:off x="131180" y="2094018"/>
            <a:ext cx="7129429" cy="435999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Toolbars appear a step above the sheet of material affected by their actions. </a:t>
            </a:r>
          </a:p>
          <a:p>
            <a:r>
              <a:rPr lang="en-US" dirty="0"/>
              <a:t>Unlike ActionBar, its position is not </a:t>
            </a:r>
            <a:r>
              <a:rPr lang="en-US" dirty="0" smtClean="0"/>
              <a:t>hardcoded it can be place anywhere according </a:t>
            </a:r>
            <a:r>
              <a:rPr lang="en-US" dirty="0"/>
              <a:t>to the </a:t>
            </a:r>
            <a:r>
              <a:rPr lang="en-US" dirty="0" smtClean="0"/>
              <a:t>need just like any other </a:t>
            </a:r>
            <a:r>
              <a:rPr lang="en-US" dirty="0"/>
              <a:t>View in android</a:t>
            </a:r>
            <a:r>
              <a:rPr lang="en-US" dirty="0" smtClean="0"/>
              <a:t>.</a:t>
            </a:r>
          </a:p>
          <a:p>
            <a:r>
              <a:rPr lang="en-US" b="1" dirty="0">
                <a:solidFill>
                  <a:srgbClr val="C00000"/>
                </a:solidFill>
              </a:rPr>
              <a:t>Use as an ActionBar: </a:t>
            </a:r>
            <a:r>
              <a:rPr lang="en-US" dirty="0"/>
              <a:t>In an app, the toolbar can be used as an ActionBar in order to provide more customization and a better appearance. All the features of ActionBar such as menu inflation, ActionBarDrawerToogle, etc. are also supported in Toolbar.</a:t>
            </a:r>
            <a:endParaRPr lang="en-US" dirty="0" smtClean="0"/>
          </a:p>
          <a:p>
            <a:endParaRPr lang="en-US" dirty="0" smtClean="0"/>
          </a:p>
          <a:p>
            <a:endParaRPr lang="en-US" dirty="0"/>
          </a:p>
        </p:txBody>
      </p:sp>
    </p:spTree>
    <p:extLst>
      <p:ext uri="{BB962C8B-B14F-4D97-AF65-F5344CB8AC3E}">
        <p14:creationId xmlns:p14="http://schemas.microsoft.com/office/powerpoint/2010/main" val="322700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 Layout</a:t>
            </a:r>
            <a:endParaRPr lang="en-US" dirty="0"/>
          </a:p>
        </p:txBody>
      </p:sp>
      <p:sp>
        <p:nvSpPr>
          <p:cNvPr id="3" name="Content Placeholder 2"/>
          <p:cNvSpPr>
            <a:spLocks noGrp="1"/>
          </p:cNvSpPr>
          <p:nvPr>
            <p:ph idx="1"/>
          </p:nvPr>
        </p:nvSpPr>
        <p:spPr>
          <a:xfrm>
            <a:off x="131181" y="863445"/>
            <a:ext cx="6798084" cy="1224662"/>
          </a:xfrm>
        </p:spPr>
        <p:txBody>
          <a:bodyPr/>
          <a:lstStyle/>
          <a:p>
            <a:r>
              <a:rPr lang="en-US" b="1" dirty="0" smtClean="0"/>
              <a:t>TabLayout</a:t>
            </a:r>
            <a:r>
              <a:rPr lang="en-US" dirty="0" smtClean="0"/>
              <a:t> is used to implement horizontal tabs.</a:t>
            </a:r>
          </a:p>
          <a:p>
            <a:r>
              <a:rPr lang="en-US" dirty="0"/>
              <a:t>Population of the tabs to display is done through TabLayout.Tab instances.</a:t>
            </a:r>
          </a:p>
        </p:txBody>
      </p:sp>
      <p:sp>
        <p:nvSpPr>
          <p:cNvPr id="5" name="Rectangle 4"/>
          <p:cNvSpPr/>
          <p:nvPr/>
        </p:nvSpPr>
        <p:spPr>
          <a:xfrm>
            <a:off x="6997503" y="863444"/>
            <a:ext cx="5063318" cy="108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387" y="893664"/>
            <a:ext cx="4913195" cy="1027745"/>
          </a:xfrm>
          <a:prstGeom prst="rect">
            <a:avLst/>
          </a:prstGeom>
        </p:spPr>
      </p:pic>
      <p:sp>
        <p:nvSpPr>
          <p:cNvPr id="9" name="Content Placeholder 2"/>
          <p:cNvSpPr txBox="1">
            <a:spLocks/>
          </p:cNvSpPr>
          <p:nvPr/>
        </p:nvSpPr>
        <p:spPr>
          <a:xfrm>
            <a:off x="131181" y="2088106"/>
            <a:ext cx="11929640" cy="443552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Create </a:t>
            </a:r>
            <a:r>
              <a:rPr lang="en-US" dirty="0"/>
              <a:t>tabs via newTab</a:t>
            </a:r>
            <a:r>
              <a:rPr lang="en-US" dirty="0" smtClean="0"/>
              <a:t>() </a:t>
            </a:r>
            <a:r>
              <a:rPr lang="en-US" dirty="0"/>
              <a:t>From there </a:t>
            </a:r>
            <a:r>
              <a:rPr lang="en-US" dirty="0" smtClean="0"/>
              <a:t>we </a:t>
            </a:r>
            <a:r>
              <a:rPr lang="en-US" dirty="0"/>
              <a:t>can change the tab's label or icon via TabLayout.Tab.setText(</a:t>
            </a:r>
            <a:r>
              <a:rPr lang="en-US" dirty="0" err="1"/>
              <a:t>int</a:t>
            </a:r>
            <a:r>
              <a:rPr lang="en-US" dirty="0" smtClean="0"/>
              <a:t>).</a:t>
            </a:r>
          </a:p>
          <a:p>
            <a:r>
              <a:rPr lang="en-US" dirty="0"/>
              <a:t>A TabLayout can be setup with a </a:t>
            </a:r>
            <a:r>
              <a:rPr lang="en-US" dirty="0" smtClean="0"/>
              <a:t>ViewPager </a:t>
            </a:r>
          </a:p>
          <a:p>
            <a:pPr lvl="1"/>
            <a:r>
              <a:rPr lang="en-US" dirty="0"/>
              <a:t>Dynamically create TabItems based on the number of pages, their titles, etc.</a:t>
            </a:r>
          </a:p>
          <a:p>
            <a:pPr lvl="1"/>
            <a:r>
              <a:rPr lang="en-US" dirty="0"/>
              <a:t>Synchronize the selected tab and tab indicator position with page </a:t>
            </a:r>
            <a:r>
              <a:rPr lang="en-US" dirty="0" smtClean="0"/>
              <a:t>swipes.</a:t>
            </a:r>
          </a:p>
          <a:p>
            <a:r>
              <a:rPr lang="en-US" dirty="0"/>
              <a:t>There are two types of tabs: </a:t>
            </a:r>
            <a:r>
              <a:rPr lang="en-US" dirty="0" smtClean="0">
                <a:solidFill>
                  <a:srgbClr val="C00000"/>
                </a:solidFill>
              </a:rPr>
              <a:t>Fixed </a:t>
            </a:r>
            <a:r>
              <a:rPr lang="en-US" dirty="0">
                <a:solidFill>
                  <a:srgbClr val="C00000"/>
                </a:solidFill>
              </a:rPr>
              <a:t>tabs</a:t>
            </a:r>
            <a:r>
              <a:rPr lang="en-US" dirty="0"/>
              <a:t>, </a:t>
            </a:r>
            <a:r>
              <a:rPr lang="en-US" dirty="0" smtClean="0">
                <a:solidFill>
                  <a:srgbClr val="C00000"/>
                </a:solidFill>
              </a:rPr>
              <a:t>Scrollable tabs.</a:t>
            </a:r>
          </a:p>
          <a:p>
            <a:r>
              <a:rPr lang="en-US" dirty="0" smtClean="0"/>
              <a:t>1) Fixed </a:t>
            </a:r>
            <a:r>
              <a:rPr lang="en-US" dirty="0"/>
              <a:t>tabs display all tabs on one screen, with each tab at a fixed width. </a:t>
            </a:r>
            <a:endParaRPr lang="en-US" dirty="0" smtClean="0"/>
          </a:p>
          <a:p>
            <a:r>
              <a:rPr lang="en-US" dirty="0" smtClean="0"/>
              <a:t>2)</a:t>
            </a:r>
            <a:r>
              <a:rPr lang="en-US" dirty="0" smtClean="0">
                <a:solidFill>
                  <a:srgbClr val="C00000"/>
                </a:solidFill>
              </a:rPr>
              <a:t> </a:t>
            </a:r>
            <a:r>
              <a:rPr lang="en-US" dirty="0"/>
              <a:t>Scrollable tabs are displayed without fixed widths. They are scrollable, such that some tabs will remain off-screen until scrolled.</a:t>
            </a:r>
            <a:endParaRPr lang="en-US" dirty="0">
              <a:solidFill>
                <a:srgbClr val="C00000"/>
              </a:solidFill>
            </a:endParaRPr>
          </a:p>
          <a:p>
            <a:pPr lvl="1"/>
            <a:endParaRPr lang="en-US" dirty="0"/>
          </a:p>
        </p:txBody>
      </p:sp>
    </p:spTree>
    <p:extLst>
      <p:ext uri="{BB962C8B-B14F-4D97-AF65-F5344CB8AC3E}">
        <p14:creationId xmlns:p14="http://schemas.microsoft.com/office/powerpoint/2010/main" val="192230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500"/>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fade">
                                      <p:cBhvr>
                                        <p:cTn id="30" dur="500"/>
                                        <p:tgtEl>
                                          <p:spTgt spid="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5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500"/>
                                        <p:tgtEl>
                                          <p:spTgt spid="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animEffect transition="in" filter="fade">
                                      <p:cBhvr>
                                        <p:cTn id="45" dur="500"/>
                                        <p:tgtEl>
                                          <p:spTgt spid="9">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Effect transition="in" filter="fade">
                                      <p:cBhvr>
                                        <p:cTn id="50" dur="500"/>
                                        <p:tgtEl>
                                          <p:spTgt spid="9">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6" end="6"/>
                                            </p:txEl>
                                          </p:spTgt>
                                        </p:tgtEl>
                                        <p:attrNameLst>
                                          <p:attrName>style.visibility</p:attrName>
                                        </p:attrNameLst>
                                      </p:cBhvr>
                                      <p:to>
                                        <p:strVal val="visible"/>
                                      </p:to>
                                    </p:set>
                                    <p:animEffect transition="in" filter="fade">
                                      <p:cBhvr>
                                        <p:cTn id="5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Menus</a:t>
            </a:r>
            <a:endParaRPr lang="en-US" dirty="0"/>
          </a:p>
        </p:txBody>
      </p:sp>
      <p:sp>
        <p:nvSpPr>
          <p:cNvPr id="3" name="Content Placeholder 2"/>
          <p:cNvSpPr>
            <a:spLocks noGrp="1"/>
          </p:cNvSpPr>
          <p:nvPr>
            <p:ph idx="1"/>
          </p:nvPr>
        </p:nvSpPr>
        <p:spPr/>
        <p:txBody>
          <a:bodyPr/>
          <a:lstStyle/>
          <a:p>
            <a:r>
              <a:rPr lang="en-US" dirty="0"/>
              <a:t>To provide a familiar and consistent user </a:t>
            </a:r>
            <a:r>
              <a:rPr lang="en-US" dirty="0" smtClean="0"/>
              <a:t>experience </a:t>
            </a:r>
            <a:r>
              <a:rPr lang="en-US" b="1" dirty="0" smtClean="0">
                <a:solidFill>
                  <a:srgbClr val="C00000"/>
                </a:solidFill>
              </a:rPr>
              <a:t>menus</a:t>
            </a:r>
            <a:r>
              <a:rPr lang="en-US" dirty="0" smtClean="0"/>
              <a:t> are the best.</a:t>
            </a:r>
          </a:p>
          <a:p>
            <a:r>
              <a:rPr lang="en-US" dirty="0" smtClean="0"/>
              <a:t>It define in </a:t>
            </a:r>
            <a:r>
              <a:rPr lang="en-US" dirty="0"/>
              <a:t>separate XML file and use that file in our application based on our requirements</a:t>
            </a:r>
            <a:r>
              <a:rPr lang="en-US" dirty="0" smtClean="0"/>
              <a:t>.</a:t>
            </a:r>
          </a:p>
          <a:p>
            <a:r>
              <a:rPr lang="en-US" dirty="0" smtClean="0"/>
              <a:t>We </a:t>
            </a:r>
            <a:r>
              <a:rPr lang="en-US" dirty="0"/>
              <a:t>can use menu APIs to represent user actions and other options in our android application activities.</a:t>
            </a:r>
            <a:endParaRPr lang="en-US" dirty="0" smtClean="0"/>
          </a:p>
          <a:p>
            <a:r>
              <a:rPr lang="en-US" dirty="0"/>
              <a:t>The Menus in android applications </a:t>
            </a:r>
            <a:r>
              <a:rPr lang="en-US" dirty="0" smtClean="0"/>
              <a:t>are : </a:t>
            </a:r>
          </a:p>
          <a:p>
            <a:pPr lvl="1"/>
            <a:r>
              <a:rPr lang="en-US" dirty="0" smtClean="0"/>
              <a:t>1) </a:t>
            </a:r>
            <a:r>
              <a:rPr lang="en-US" dirty="0"/>
              <a:t>Options </a:t>
            </a:r>
            <a:r>
              <a:rPr lang="en-US" dirty="0" smtClean="0"/>
              <a:t>Menu</a:t>
            </a:r>
          </a:p>
          <a:p>
            <a:pPr lvl="1"/>
            <a:r>
              <a:rPr lang="en-US" dirty="0" smtClean="0"/>
              <a:t>2) </a:t>
            </a:r>
            <a:r>
              <a:rPr lang="en-US" dirty="0"/>
              <a:t>Context </a:t>
            </a:r>
            <a:r>
              <a:rPr lang="en-US" dirty="0" smtClean="0"/>
              <a:t>Menu</a:t>
            </a:r>
          </a:p>
          <a:p>
            <a:pPr lvl="1"/>
            <a:r>
              <a:rPr lang="en-US" dirty="0" smtClean="0"/>
              <a:t>3) </a:t>
            </a:r>
            <a:r>
              <a:rPr lang="en-US" dirty="0"/>
              <a:t>Popup Menu</a:t>
            </a:r>
          </a:p>
        </p:txBody>
      </p:sp>
    </p:spTree>
    <p:extLst>
      <p:ext uri="{BB962C8B-B14F-4D97-AF65-F5344CB8AC3E}">
        <p14:creationId xmlns:p14="http://schemas.microsoft.com/office/powerpoint/2010/main" val="177274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Menu</a:t>
            </a:r>
            <a:endParaRPr lang="en-US" dirty="0"/>
          </a:p>
        </p:txBody>
      </p:sp>
      <p:sp>
        <p:nvSpPr>
          <p:cNvPr id="3" name="Content Placeholder 2"/>
          <p:cNvSpPr>
            <a:spLocks noGrp="1"/>
          </p:cNvSpPr>
          <p:nvPr>
            <p:ph idx="1"/>
          </p:nvPr>
        </p:nvSpPr>
        <p:spPr>
          <a:xfrm>
            <a:off x="131180" y="863445"/>
            <a:ext cx="11906145" cy="495645"/>
          </a:xfrm>
        </p:spPr>
        <p:txBody>
          <a:bodyPr/>
          <a:lstStyle/>
          <a:p>
            <a:r>
              <a:rPr lang="en-US" dirty="0"/>
              <a:t>The options menu is the primary collection of menu items for an activity</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486" y="1359090"/>
            <a:ext cx="3810000" cy="1219200"/>
          </a:xfrm>
          <a:prstGeom prst="rect">
            <a:avLst/>
          </a:prstGeom>
        </p:spPr>
      </p:pic>
      <p:sp>
        <p:nvSpPr>
          <p:cNvPr id="5" name="Content Placeholder 2"/>
          <p:cNvSpPr txBox="1">
            <a:spLocks/>
          </p:cNvSpPr>
          <p:nvPr/>
        </p:nvSpPr>
        <p:spPr>
          <a:xfrm>
            <a:off x="131180" y="1359089"/>
            <a:ext cx="7688987" cy="12192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Options Menu Generally placed on action bar.</a:t>
            </a:r>
          </a:p>
          <a:p>
            <a:r>
              <a:rPr lang="en-US" dirty="0" smtClean="0"/>
              <a:t>We </a:t>
            </a:r>
            <a:r>
              <a:rPr lang="en-US" dirty="0"/>
              <a:t>can declare items for the options menu from either </a:t>
            </a:r>
            <a:r>
              <a:rPr lang="en-US" dirty="0" smtClean="0"/>
              <a:t> </a:t>
            </a:r>
            <a:r>
              <a:rPr lang="en-US" dirty="0"/>
              <a:t>Activity </a:t>
            </a:r>
            <a:r>
              <a:rPr lang="en-US" dirty="0" smtClean="0"/>
              <a:t>or </a:t>
            </a:r>
            <a:r>
              <a:rPr lang="en-US" dirty="0"/>
              <a:t>a </a:t>
            </a:r>
            <a:r>
              <a:rPr lang="en-US" dirty="0" smtClean="0"/>
              <a:t>Fragment.</a:t>
            </a:r>
            <a:endParaRPr lang="en-US" dirty="0"/>
          </a:p>
        </p:txBody>
      </p:sp>
      <p:sp>
        <p:nvSpPr>
          <p:cNvPr id="7" name="Content Placeholder 2"/>
          <p:cNvSpPr txBox="1">
            <a:spLocks/>
          </p:cNvSpPr>
          <p:nvPr/>
        </p:nvSpPr>
        <p:spPr>
          <a:xfrm>
            <a:off x="131179" y="2578290"/>
            <a:ext cx="11906146" cy="390439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Re-order </a:t>
            </a:r>
            <a:r>
              <a:rPr lang="en-US" dirty="0"/>
              <a:t>the menu items with the </a:t>
            </a:r>
            <a:r>
              <a:rPr lang="en-US" dirty="0">
                <a:solidFill>
                  <a:srgbClr val="C00000"/>
                </a:solidFill>
              </a:rPr>
              <a:t>android:orderInCategory</a:t>
            </a:r>
            <a:r>
              <a:rPr lang="en-US" dirty="0"/>
              <a:t> </a:t>
            </a:r>
            <a:r>
              <a:rPr lang="en-US" dirty="0" smtClean="0"/>
              <a:t>attribute from xml file menu item.</a:t>
            </a:r>
          </a:p>
          <a:p>
            <a:r>
              <a:rPr lang="en-US" dirty="0"/>
              <a:t>To specify the options menu for an activity, override </a:t>
            </a:r>
            <a:r>
              <a:rPr lang="en-US" dirty="0" smtClean="0">
                <a:solidFill>
                  <a:srgbClr val="C00000"/>
                </a:solidFill>
              </a:rPr>
              <a:t>onCreateOptionsMenu()</a:t>
            </a:r>
            <a:r>
              <a:rPr lang="en-US" dirty="0" smtClean="0"/>
              <a:t>.</a:t>
            </a:r>
          </a:p>
          <a:p>
            <a:r>
              <a:rPr lang="en-US" dirty="0"/>
              <a:t>In this method, </a:t>
            </a:r>
            <a:r>
              <a:rPr lang="en-US" dirty="0" smtClean="0"/>
              <a:t>you can inflate your menu </a:t>
            </a:r>
            <a:r>
              <a:rPr lang="en-US" dirty="0"/>
              <a:t>resource (defined in XML) into the </a:t>
            </a:r>
            <a:r>
              <a:rPr lang="en-US" dirty="0" smtClean="0"/>
              <a:t>Menu.</a:t>
            </a:r>
          </a:p>
          <a:p>
            <a:r>
              <a:rPr lang="en-US" dirty="0"/>
              <a:t>You can also add menu items using </a:t>
            </a:r>
            <a:r>
              <a:rPr lang="en-US" dirty="0">
                <a:solidFill>
                  <a:srgbClr val="C00000"/>
                </a:solidFill>
              </a:rPr>
              <a:t>add() </a:t>
            </a:r>
            <a:r>
              <a:rPr lang="en-US" dirty="0"/>
              <a:t>and retrieve items with </a:t>
            </a:r>
            <a:r>
              <a:rPr lang="en-US" dirty="0">
                <a:solidFill>
                  <a:srgbClr val="C00000"/>
                </a:solidFill>
              </a:rPr>
              <a:t>findItem</a:t>
            </a:r>
            <a:r>
              <a:rPr lang="en-US" dirty="0" smtClean="0">
                <a:solidFill>
                  <a:srgbClr val="C00000"/>
                </a:solidFill>
              </a:rPr>
              <a:t>().</a:t>
            </a:r>
          </a:p>
          <a:p>
            <a:r>
              <a:rPr lang="en-US" dirty="0" smtClean="0"/>
              <a:t>When the user clicks a menu item from the options </a:t>
            </a:r>
            <a:r>
              <a:rPr lang="en-US" dirty="0"/>
              <a:t>menu </a:t>
            </a:r>
            <a:r>
              <a:rPr lang="en-US" dirty="0">
                <a:solidFill>
                  <a:srgbClr val="C00000"/>
                </a:solidFill>
              </a:rPr>
              <a:t>onOptionsItemSelected() </a:t>
            </a:r>
            <a:r>
              <a:rPr lang="en-US" dirty="0" smtClean="0"/>
              <a:t>method is used to get callback.</a:t>
            </a:r>
            <a:endParaRPr lang="en-US" dirty="0" smtClean="0">
              <a:solidFill>
                <a:srgbClr val="C00000"/>
              </a:solidFill>
            </a:endParaRPr>
          </a:p>
          <a:p>
            <a:endParaRPr lang="en-US" dirty="0"/>
          </a:p>
        </p:txBody>
      </p:sp>
    </p:spTree>
    <p:extLst>
      <p:ext uri="{BB962C8B-B14F-4D97-AF65-F5344CB8AC3E}">
        <p14:creationId xmlns:p14="http://schemas.microsoft.com/office/powerpoint/2010/main" val="346675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
            </a:r>
            <a:br>
              <a:rPr lang="en-US" b="0" dirty="0"/>
            </a:br>
            <a:r>
              <a:rPr lang="en-US" b="0" dirty="0"/>
              <a:t> </a:t>
            </a:r>
            <a:r>
              <a:rPr lang="en-US" dirty="0"/>
              <a:t>Android UI </a:t>
            </a:r>
            <a:r>
              <a:rPr lang="en-US" b="0" dirty="0"/>
              <a:t>	</a:t>
            </a:r>
            <a:br>
              <a:rPr lang="en-US" b="0" dirty="0"/>
            </a:br>
            <a:endParaRPr lang="en-US" dirty="0"/>
          </a:p>
        </p:txBody>
      </p:sp>
      <p:sp>
        <p:nvSpPr>
          <p:cNvPr id="3" name="Content Placeholder 2"/>
          <p:cNvSpPr>
            <a:spLocks noGrp="1"/>
          </p:cNvSpPr>
          <p:nvPr>
            <p:ph idx="1"/>
          </p:nvPr>
        </p:nvSpPr>
        <p:spPr>
          <a:xfrm>
            <a:off x="131180" y="863444"/>
            <a:ext cx="11929641" cy="5577113"/>
          </a:xfrm>
        </p:spPr>
        <p:txBody>
          <a:bodyPr/>
          <a:lstStyle/>
          <a:p>
            <a:r>
              <a:rPr lang="en-US" dirty="0"/>
              <a:t>Android provides a variety of </a:t>
            </a:r>
            <a:r>
              <a:rPr lang="en-US" b="1" dirty="0">
                <a:solidFill>
                  <a:srgbClr val="C00000"/>
                </a:solidFill>
              </a:rPr>
              <a:t>P</a:t>
            </a:r>
            <a:r>
              <a:rPr lang="en-US" b="1" dirty="0" smtClean="0">
                <a:solidFill>
                  <a:srgbClr val="C00000"/>
                </a:solidFill>
              </a:rPr>
              <a:t>re-built </a:t>
            </a:r>
            <a:r>
              <a:rPr lang="en-US" b="1" dirty="0">
                <a:solidFill>
                  <a:srgbClr val="C00000"/>
                </a:solidFill>
              </a:rPr>
              <a:t>UI </a:t>
            </a:r>
            <a:r>
              <a:rPr lang="en-US" b="1" dirty="0" smtClean="0">
                <a:solidFill>
                  <a:srgbClr val="C00000"/>
                </a:solidFill>
              </a:rPr>
              <a:t>components</a:t>
            </a:r>
            <a:r>
              <a:rPr lang="en-US" dirty="0" smtClean="0"/>
              <a:t>.</a:t>
            </a:r>
          </a:p>
          <a:p>
            <a:r>
              <a:rPr lang="en-US" dirty="0"/>
              <a:t>L</a:t>
            </a:r>
            <a:r>
              <a:rPr lang="en-US" dirty="0" smtClean="0"/>
              <a:t>ayout </a:t>
            </a:r>
            <a:r>
              <a:rPr lang="en-US" dirty="0"/>
              <a:t>objects and UI controls that </a:t>
            </a:r>
            <a:r>
              <a:rPr lang="en-US" dirty="0" smtClean="0"/>
              <a:t>allow </a:t>
            </a:r>
            <a:r>
              <a:rPr lang="en-US" dirty="0"/>
              <a:t>you to build the graphical user interface for your app</a:t>
            </a:r>
            <a:r>
              <a:rPr lang="en-US" dirty="0" smtClean="0"/>
              <a:t>.</a:t>
            </a:r>
          </a:p>
          <a:p>
            <a:r>
              <a:rPr lang="en-US" dirty="0"/>
              <a:t>Android also provides other UI modules for special interfaces such as dialogs, notifications, and menus</a:t>
            </a:r>
            <a:r>
              <a:rPr lang="en-US" dirty="0" smtClean="0"/>
              <a:t>.</a:t>
            </a:r>
            <a:endParaRPr lang="en-US" dirty="0"/>
          </a:p>
        </p:txBody>
      </p:sp>
    </p:spTree>
    <p:extLst>
      <p:ext uri="{BB962C8B-B14F-4D97-AF65-F5344CB8AC3E}">
        <p14:creationId xmlns:p14="http://schemas.microsoft.com/office/powerpoint/2010/main" val="171156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Menus</a:t>
            </a:r>
          </a:p>
        </p:txBody>
      </p:sp>
      <p:sp>
        <p:nvSpPr>
          <p:cNvPr id="3" name="Content Placeholder 2"/>
          <p:cNvSpPr>
            <a:spLocks noGrp="1"/>
          </p:cNvSpPr>
          <p:nvPr>
            <p:ph idx="1"/>
          </p:nvPr>
        </p:nvSpPr>
        <p:spPr>
          <a:xfrm>
            <a:off x="131181" y="863444"/>
            <a:ext cx="9258480" cy="5590565"/>
          </a:xfrm>
        </p:spPr>
        <p:txBody>
          <a:bodyPr/>
          <a:lstStyle/>
          <a:p>
            <a:r>
              <a:rPr lang="en-US" dirty="0"/>
              <a:t>You can provide a context menu for any view. </a:t>
            </a:r>
            <a:r>
              <a:rPr lang="en-US" dirty="0" smtClean="0"/>
              <a:t>but </a:t>
            </a:r>
            <a:r>
              <a:rPr lang="en-US" dirty="0"/>
              <a:t>they are most often used for items in a RecycerView, ListView, GridView </a:t>
            </a:r>
            <a:r>
              <a:rPr lang="en-US" dirty="0" smtClean="0"/>
              <a:t>items.</a:t>
            </a:r>
          </a:p>
          <a:p>
            <a:r>
              <a:rPr lang="en-US" dirty="0"/>
              <a:t>There are two ways to provide contextual </a:t>
            </a:r>
            <a:r>
              <a:rPr lang="en-US" dirty="0" smtClean="0"/>
              <a:t>actions.</a:t>
            </a:r>
          </a:p>
          <a:p>
            <a:pPr lvl="1"/>
            <a:r>
              <a:rPr lang="en-US" dirty="0" smtClean="0"/>
              <a:t>1) In </a:t>
            </a:r>
            <a:r>
              <a:rPr lang="en-US" dirty="0"/>
              <a:t>a floating context </a:t>
            </a:r>
            <a:r>
              <a:rPr lang="en-US" dirty="0" smtClean="0"/>
              <a:t>menu appears </a:t>
            </a:r>
            <a:r>
              <a:rPr lang="en-US" dirty="0"/>
              <a:t>as a floating list of menu items when the user performs a long-click </a:t>
            </a:r>
            <a:r>
              <a:rPr lang="en-US" dirty="0" smtClean="0"/>
              <a:t>on </a:t>
            </a:r>
            <a:r>
              <a:rPr lang="en-US" dirty="0"/>
              <a:t>a view that declares support for a context </a:t>
            </a:r>
            <a:r>
              <a:rPr lang="en-US" dirty="0" smtClean="0"/>
              <a:t>menu.</a:t>
            </a:r>
          </a:p>
          <a:p>
            <a:pPr lvl="1"/>
            <a:r>
              <a:rPr lang="en-US" dirty="0"/>
              <a:t>2) In the contextual action </a:t>
            </a:r>
            <a:r>
              <a:rPr lang="en-US" dirty="0" smtClean="0"/>
              <a:t>mode </a:t>
            </a:r>
            <a:r>
              <a:rPr lang="en-US" dirty="0"/>
              <a:t>is a system implementation of ActionMode that displays a contextual action bar at the top of the screen with action </a:t>
            </a:r>
            <a:r>
              <a:rPr lang="en-US" dirty="0" smtClean="0"/>
              <a:t>items ex. Select All Items, Delete Items, etc...</a:t>
            </a:r>
          </a:p>
          <a:p>
            <a:r>
              <a:rPr lang="en-US" dirty="0" smtClean="0"/>
              <a:t>It can be associate with </a:t>
            </a:r>
            <a:r>
              <a:rPr lang="en-US" dirty="0"/>
              <a:t>view using </a:t>
            </a:r>
            <a:r>
              <a:rPr lang="en-US" dirty="0">
                <a:solidFill>
                  <a:srgbClr val="C00000"/>
                </a:solidFill>
              </a:rPr>
              <a:t>registerForContextMenu() </a:t>
            </a:r>
            <a:r>
              <a:rPr lang="en-US" dirty="0"/>
              <a:t>method</a:t>
            </a:r>
            <a:r>
              <a:rPr lang="en-US" dirty="0" smtClean="0">
                <a:solidFill>
                  <a:srgbClr val="C00000"/>
                </a:solidFill>
              </a:rPr>
              <a:t> </a:t>
            </a:r>
            <a:r>
              <a:rPr lang="en-US" dirty="0" smtClean="0"/>
              <a:t>and </a:t>
            </a:r>
            <a:r>
              <a:rPr lang="en-US" dirty="0"/>
              <a:t>pass it the </a:t>
            </a:r>
            <a:r>
              <a:rPr lang="en-US" dirty="0" smtClean="0"/>
              <a:t>View.</a:t>
            </a:r>
          </a:p>
          <a:p>
            <a:r>
              <a:rPr lang="en-US" dirty="0" smtClean="0"/>
              <a:t>Menu item inflated to context menu </a:t>
            </a:r>
            <a:r>
              <a:rPr lang="en-US" dirty="0"/>
              <a:t>using </a:t>
            </a:r>
            <a:r>
              <a:rPr lang="en-US" dirty="0">
                <a:solidFill>
                  <a:srgbClr val="C00000"/>
                </a:solidFill>
              </a:rPr>
              <a:t>onCreateContextMenu() </a:t>
            </a:r>
            <a:r>
              <a:rPr lang="en-US" dirty="0"/>
              <a:t>method in your Activity or </a:t>
            </a:r>
            <a:r>
              <a:rPr lang="en-US" dirty="0" smtClean="0"/>
              <a:t>Fragment.</a:t>
            </a:r>
          </a:p>
          <a:p>
            <a:r>
              <a:rPr lang="en-US" dirty="0" smtClean="0"/>
              <a:t>Menu items click event is handled </a:t>
            </a:r>
            <a:r>
              <a:rPr lang="en-US" dirty="0"/>
              <a:t>by </a:t>
            </a:r>
            <a:r>
              <a:rPr lang="en-US" dirty="0">
                <a:solidFill>
                  <a:srgbClr val="C00000"/>
                </a:solidFill>
              </a:rPr>
              <a:t>onContextItemSelected</a:t>
            </a:r>
            <a:r>
              <a:rPr lang="en-US" dirty="0" smtClean="0">
                <a:solidFill>
                  <a:srgbClr val="C00000"/>
                </a:solidFill>
              </a:rPr>
              <a:t>()</a:t>
            </a:r>
            <a:r>
              <a:rPr lang="en-US" dirty="0" smtClean="0"/>
              <a:t> in Activity or Fragment.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651" y="863444"/>
            <a:ext cx="2319663" cy="3755646"/>
          </a:xfrm>
          <a:prstGeom prst="rect">
            <a:avLst/>
          </a:prstGeom>
        </p:spPr>
      </p:pic>
    </p:spTree>
    <p:extLst>
      <p:ext uri="{BB962C8B-B14F-4D97-AF65-F5344CB8AC3E}">
        <p14:creationId xmlns:p14="http://schemas.microsoft.com/office/powerpoint/2010/main" val="70681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Popup Menu</a:t>
            </a:r>
            <a:endParaRPr lang="en-US" dirty="0"/>
          </a:p>
        </p:txBody>
      </p:sp>
      <p:sp>
        <p:nvSpPr>
          <p:cNvPr id="3" name="Content Placeholder 2"/>
          <p:cNvSpPr>
            <a:spLocks noGrp="1"/>
          </p:cNvSpPr>
          <p:nvPr>
            <p:ph idx="1"/>
          </p:nvPr>
        </p:nvSpPr>
        <p:spPr>
          <a:xfrm>
            <a:off x="131181" y="863444"/>
            <a:ext cx="9135650" cy="5590565"/>
          </a:xfrm>
        </p:spPr>
        <p:txBody>
          <a:bodyPr/>
          <a:lstStyle/>
          <a:p>
            <a:r>
              <a:rPr lang="en-US" dirty="0"/>
              <a:t>A </a:t>
            </a:r>
            <a:r>
              <a:rPr lang="en-US" dirty="0" smtClean="0"/>
              <a:t>Popup Menu </a:t>
            </a:r>
            <a:r>
              <a:rPr lang="en-US" dirty="0"/>
              <a:t>displays a Menu in a popup window anchored to a View</a:t>
            </a:r>
            <a:r>
              <a:rPr lang="en-US" dirty="0" smtClean="0"/>
              <a:t>.</a:t>
            </a:r>
          </a:p>
          <a:p>
            <a:r>
              <a:rPr lang="en-US" dirty="0"/>
              <a:t>The popup will be shown below the anchored View if there is room(space) otherwise above the View</a:t>
            </a:r>
            <a:r>
              <a:rPr lang="en-US" dirty="0" smtClean="0"/>
              <a:t>.</a:t>
            </a:r>
          </a:p>
          <a:p>
            <a:r>
              <a:rPr lang="en-US" dirty="0"/>
              <a:t>If any </a:t>
            </a:r>
            <a:r>
              <a:rPr lang="en-US" dirty="0" smtClean="0"/>
              <a:t>Keyboard is </a:t>
            </a:r>
            <a:r>
              <a:rPr lang="en-US" dirty="0"/>
              <a:t>visible the popup will not overlap it until the </a:t>
            </a:r>
            <a:r>
              <a:rPr lang="en-US" dirty="0" smtClean="0"/>
              <a:t>View </a:t>
            </a:r>
            <a:r>
              <a:rPr lang="en-US" dirty="0"/>
              <a:t>is touched</a:t>
            </a:r>
            <a:r>
              <a:rPr lang="en-US" dirty="0" smtClean="0"/>
              <a:t>.</a:t>
            </a:r>
          </a:p>
          <a:p>
            <a:r>
              <a:rPr lang="en-US" dirty="0"/>
              <a:t>Touching outside the popup window will dismiss it</a:t>
            </a:r>
            <a:r>
              <a:rPr lang="en-US" dirty="0" smtClean="0"/>
              <a:t>.</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8477" y="1047465"/>
            <a:ext cx="2571750" cy="4572000"/>
          </a:xfrm>
          <a:prstGeom prst="rect">
            <a:avLst/>
          </a:prstGeom>
        </p:spPr>
      </p:pic>
    </p:spTree>
    <p:extLst>
      <p:ext uri="{BB962C8B-B14F-4D97-AF65-F5344CB8AC3E}">
        <p14:creationId xmlns:p14="http://schemas.microsoft.com/office/powerpoint/2010/main" val="149506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9936" y="2350273"/>
            <a:ext cx="7035300" cy="1006882"/>
          </a:xfrm>
        </p:spPr>
        <p:txBody>
          <a:bodyPr/>
          <a:lstStyle/>
          <a:p>
            <a:pPr algn="ctr"/>
            <a:r>
              <a:rPr lang="en-US" dirty="0" smtClean="0"/>
              <a:t>Thank You	</a:t>
            </a:r>
            <a:endParaRPr lang="en-US" dirty="0"/>
          </a:p>
        </p:txBody>
      </p:sp>
      <p:sp>
        <p:nvSpPr>
          <p:cNvPr id="3" name="Text Placeholder 2"/>
          <p:cNvSpPr>
            <a:spLocks noGrp="1"/>
          </p:cNvSpPr>
          <p:nvPr>
            <p:ph type="body" sz="quarter" idx="11"/>
          </p:nvPr>
        </p:nvSpPr>
        <p:spPr/>
        <p:txBody>
          <a:bodyPr/>
          <a:lstStyle/>
          <a:p>
            <a:r>
              <a:rPr lang="en-US" dirty="0" smtClean="0"/>
              <a:t>mehul.bhundiya@darshan.ac.in</a:t>
            </a:r>
            <a:endParaRPr lang="en-US" dirty="0"/>
          </a:p>
        </p:txBody>
      </p:sp>
      <p:sp>
        <p:nvSpPr>
          <p:cNvPr id="4" name="Text Placeholder 3"/>
          <p:cNvSpPr>
            <a:spLocks noGrp="1"/>
          </p:cNvSpPr>
          <p:nvPr>
            <p:ph type="body" sz="quarter" idx="12"/>
          </p:nvPr>
        </p:nvSpPr>
        <p:spPr/>
        <p:txBody>
          <a:bodyPr/>
          <a:lstStyle/>
          <a:p>
            <a:r>
              <a:rPr lang="en-US" dirty="0" smtClean="0"/>
              <a:t>+91-9428231065</a:t>
            </a:r>
            <a:endParaRPr lang="en-US" dirty="0"/>
          </a:p>
        </p:txBody>
      </p:sp>
      <p:sp>
        <p:nvSpPr>
          <p:cNvPr id="5" name="Text Placeholder 4"/>
          <p:cNvSpPr>
            <a:spLocks noGrp="1"/>
          </p:cNvSpPr>
          <p:nvPr>
            <p:ph type="body" sz="quarter" idx="13"/>
          </p:nvPr>
        </p:nvSpPr>
        <p:spPr>
          <a:xfrm>
            <a:off x="1837677" y="5560514"/>
            <a:ext cx="3735998" cy="290081"/>
          </a:xfrm>
        </p:spPr>
        <p:txBody>
          <a:bodyPr/>
          <a:lstStyle/>
          <a:p>
            <a:r>
              <a:rPr lang="en-US" dirty="0"/>
              <a:t>Computer Engineering </a:t>
            </a:r>
            <a:r>
              <a:rPr lang="en-US" dirty="0" smtClean="0"/>
              <a:t>Department</a:t>
            </a:r>
            <a:endParaRPr lang="en-US" dirty="0"/>
          </a:p>
        </p:txBody>
      </p:sp>
      <p:sp>
        <p:nvSpPr>
          <p:cNvPr id="6" name="Text Placeholder 5"/>
          <p:cNvSpPr>
            <a:spLocks noGrp="1"/>
          </p:cNvSpPr>
          <p:nvPr>
            <p:ph type="body" sz="quarter" idx="14"/>
          </p:nvPr>
        </p:nvSpPr>
        <p:spPr/>
        <p:txBody>
          <a:bodyPr/>
          <a:lstStyle/>
          <a:p>
            <a:r>
              <a:rPr lang="en-US" dirty="0"/>
              <a:t>Prof. Mehul D </a:t>
            </a:r>
            <a:r>
              <a:rPr lang="en-US" dirty="0" smtClean="0"/>
              <a:t>Bhundiya</a:t>
            </a:r>
            <a:endParaRPr lang="en-US" dirty="0"/>
          </a:p>
        </p:txBody>
      </p:sp>
      <p:sp>
        <p:nvSpPr>
          <p:cNvPr id="7" name="Text Placeholder 6"/>
          <p:cNvSpPr>
            <a:spLocks noGrp="1"/>
          </p:cNvSpPr>
          <p:nvPr>
            <p:ph type="body" sz="quarter" idx="16"/>
          </p:nvPr>
        </p:nvSpPr>
        <p:spPr>
          <a:xfrm>
            <a:off x="2673196" y="169660"/>
            <a:ext cx="4646358" cy="894016"/>
          </a:xfrm>
        </p:spPr>
        <p:txBody>
          <a:bodyPr/>
          <a:lstStyle/>
          <a:p>
            <a:r>
              <a:rPr lang="en-US" b="1" dirty="0"/>
              <a:t>Mobile Application Development </a:t>
            </a:r>
            <a:r>
              <a:rPr lang="en-US" dirty="0">
                <a:latin typeface="Roboto Condensed Light" panose="02000000000000000000" pitchFamily="2" charset="0"/>
                <a:ea typeface="Roboto Condensed Light" panose="02000000000000000000" pitchFamily="2" charset="0"/>
              </a:rPr>
              <a:t>(MAD)</a:t>
            </a:r>
          </a:p>
          <a:p>
            <a:r>
              <a:rPr lang="en-US" dirty="0">
                <a:latin typeface="Roboto Condensed Light" panose="02000000000000000000" pitchFamily="2" charset="0"/>
                <a:ea typeface="Roboto Condensed Light" panose="02000000000000000000" pitchFamily="2" charset="0"/>
              </a:rPr>
              <a:t>GTU # 3170726</a:t>
            </a:r>
          </a:p>
          <a:p>
            <a:endParaRPr lang="en-US" dirty="0"/>
          </a:p>
        </p:txBody>
      </p:sp>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650714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Group</a:t>
            </a:r>
            <a:endParaRPr lang="en-US" dirty="0"/>
          </a:p>
        </p:txBody>
      </p:sp>
      <p:sp>
        <p:nvSpPr>
          <p:cNvPr id="3" name="Content Placeholder 2"/>
          <p:cNvSpPr>
            <a:spLocks noGrp="1"/>
          </p:cNvSpPr>
          <p:nvPr>
            <p:ph idx="1"/>
          </p:nvPr>
        </p:nvSpPr>
        <p:spPr/>
        <p:txBody>
          <a:bodyPr/>
          <a:lstStyle/>
          <a:p>
            <a:r>
              <a:rPr lang="en-US" dirty="0"/>
              <a:t>A ViewGroup is a special view that can contain other views (called children</a:t>
            </a:r>
            <a:r>
              <a:rPr lang="en-US" dirty="0" smtClean="0"/>
              <a:t>.)</a:t>
            </a:r>
          </a:p>
          <a:p>
            <a:r>
              <a:rPr lang="en-US" dirty="0"/>
              <a:t>The view group is the base class for layouts and views containers. </a:t>
            </a:r>
            <a:endParaRPr lang="en-US" dirty="0" smtClean="0"/>
          </a:p>
          <a:p>
            <a:r>
              <a:rPr lang="en-US" dirty="0" smtClean="0"/>
              <a:t>It’s child can be </a:t>
            </a:r>
            <a:r>
              <a:rPr lang="en-US" b="1" dirty="0" smtClean="0"/>
              <a:t>Views</a:t>
            </a:r>
            <a:r>
              <a:rPr lang="en-US" dirty="0" smtClean="0"/>
              <a:t> or </a:t>
            </a:r>
            <a:r>
              <a:rPr lang="en-US" b="1" dirty="0" smtClean="0"/>
              <a:t>View Group</a:t>
            </a:r>
            <a:r>
              <a:rPr lang="en-US" dirty="0" smtClean="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62" y="2496859"/>
            <a:ext cx="7829818" cy="3429117"/>
          </a:xfrm>
          <a:prstGeom prst="rect">
            <a:avLst/>
          </a:prstGeom>
        </p:spPr>
      </p:pic>
    </p:spTree>
    <p:extLst>
      <p:ext uri="{BB962C8B-B14F-4D97-AF65-F5344CB8AC3E}">
        <p14:creationId xmlns:p14="http://schemas.microsoft.com/office/powerpoint/2010/main" val="310515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smtClean="0"/>
              <a:t>View class </a:t>
            </a:r>
            <a:r>
              <a:rPr lang="en-US" dirty="0"/>
              <a:t>represents the basic building block for user interface components</a:t>
            </a:r>
            <a:r>
              <a:rPr lang="en-US" dirty="0" smtClean="0"/>
              <a:t>.</a:t>
            </a:r>
          </a:p>
          <a:p>
            <a:r>
              <a:rPr lang="en-US" dirty="0"/>
              <a:t>A View occupies a rectangular area on the screen and is responsible for drawing and event handling</a:t>
            </a:r>
            <a:r>
              <a:rPr lang="en-US" dirty="0" smtClean="0"/>
              <a:t>.</a:t>
            </a:r>
          </a:p>
          <a:p>
            <a:r>
              <a:rPr lang="en-US" dirty="0"/>
              <a:t>All of the views in a window are arranged in a single tree</a:t>
            </a:r>
            <a:r>
              <a:rPr lang="en-US" dirty="0" smtClean="0"/>
              <a:t>.</a:t>
            </a:r>
          </a:p>
          <a:p>
            <a:r>
              <a:rPr lang="en-US" dirty="0"/>
              <a:t>View is the base class for </a:t>
            </a:r>
            <a:r>
              <a:rPr lang="en-US" i="1" dirty="0"/>
              <a:t>widgets</a:t>
            </a:r>
            <a:r>
              <a:rPr lang="en-US" dirty="0"/>
              <a:t>, which are used to create interactive UI components (buttons, text fields, etc.)</a:t>
            </a:r>
            <a:endParaRPr lang="en-US" dirty="0" smtClean="0"/>
          </a:p>
          <a:p>
            <a:endParaRPr lang="en-US" dirty="0"/>
          </a:p>
        </p:txBody>
      </p:sp>
    </p:spTree>
    <p:extLst>
      <p:ext uri="{BB962C8B-B14F-4D97-AF65-F5344CB8AC3E}">
        <p14:creationId xmlns:p14="http://schemas.microsoft.com/office/powerpoint/2010/main" val="389311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3" name="Content Placeholder 2"/>
          <p:cNvSpPr>
            <a:spLocks noGrp="1"/>
          </p:cNvSpPr>
          <p:nvPr>
            <p:ph idx="1"/>
          </p:nvPr>
        </p:nvSpPr>
        <p:spPr/>
        <p:txBody>
          <a:bodyPr/>
          <a:lstStyle/>
          <a:p>
            <a:r>
              <a:rPr lang="en-US" dirty="0"/>
              <a:t>A layout defines the structure for a user interface in your activity</a:t>
            </a:r>
            <a:r>
              <a:rPr lang="en-US" dirty="0" smtClean="0"/>
              <a:t>.</a:t>
            </a:r>
          </a:p>
          <a:p>
            <a:r>
              <a:rPr lang="en-US" dirty="0"/>
              <a:t>All elements in the layout are built using a hierarchy of View and ViewGroup objects</a:t>
            </a:r>
            <a:r>
              <a:rPr lang="en-US" dirty="0" smtClean="0"/>
              <a:t>. </a:t>
            </a:r>
          </a:p>
          <a:p>
            <a:r>
              <a:rPr lang="en-US" dirty="0" smtClean="0"/>
              <a:t>A </a:t>
            </a:r>
            <a:r>
              <a:rPr lang="en-US" dirty="0"/>
              <a:t>View usually draws something the user can see and interact with.</a:t>
            </a:r>
          </a:p>
          <a:p>
            <a:r>
              <a:rPr lang="en-US" b="1" dirty="0" smtClean="0"/>
              <a:t>Layout</a:t>
            </a:r>
            <a:r>
              <a:rPr lang="en-US" dirty="0" smtClean="0"/>
              <a:t>(View Group) is </a:t>
            </a:r>
            <a:r>
              <a:rPr lang="en-US" dirty="0"/>
              <a:t>an invisible container that defines the layout structure for View and other </a:t>
            </a:r>
            <a:r>
              <a:rPr lang="en-US" b="1" dirty="0"/>
              <a:t>Layout</a:t>
            </a:r>
            <a:r>
              <a:rPr lang="en-US" dirty="0"/>
              <a:t>(View Group) </a:t>
            </a:r>
            <a:r>
              <a:rPr lang="en-US" dirty="0" smtClean="0"/>
              <a:t>objects.</a:t>
            </a:r>
          </a:p>
          <a:p>
            <a:r>
              <a:rPr lang="en-US" dirty="0" smtClean="0"/>
              <a:t>It provide </a:t>
            </a:r>
            <a:r>
              <a:rPr lang="en-US" dirty="0"/>
              <a:t>a different layout structure, such as LinearLayout or </a:t>
            </a:r>
            <a:r>
              <a:rPr lang="en-US" dirty="0" smtClean="0"/>
              <a:t>ConstraintLayout.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470" y="3434212"/>
            <a:ext cx="5776700" cy="2697712"/>
          </a:xfrm>
          <a:prstGeom prst="rect">
            <a:avLst/>
          </a:prstGeom>
        </p:spPr>
      </p:pic>
    </p:spTree>
    <p:extLst>
      <p:ext uri="{BB962C8B-B14F-4D97-AF65-F5344CB8AC3E}">
        <p14:creationId xmlns:p14="http://schemas.microsoft.com/office/powerpoint/2010/main" val="269318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Layout</a:t>
            </a:r>
            <a:endParaRPr lang="en-US" dirty="0"/>
          </a:p>
        </p:txBody>
      </p:sp>
      <p:sp>
        <p:nvSpPr>
          <p:cNvPr id="3" name="Content Placeholder 2"/>
          <p:cNvSpPr>
            <a:spLocks noGrp="1"/>
          </p:cNvSpPr>
          <p:nvPr>
            <p:ph idx="1"/>
          </p:nvPr>
        </p:nvSpPr>
        <p:spPr>
          <a:xfrm>
            <a:off x="131180" y="863445"/>
            <a:ext cx="11929641" cy="1261570"/>
          </a:xfrm>
        </p:spPr>
        <p:txBody>
          <a:bodyPr/>
          <a:lstStyle/>
          <a:p>
            <a:r>
              <a:rPr lang="en-US" dirty="0"/>
              <a:t>LinearLayout is a view group that aligns all children in a single direction, vertically or horizontally</a:t>
            </a:r>
            <a:r>
              <a:rPr lang="en-US" dirty="0" smtClean="0"/>
              <a:t>.</a:t>
            </a:r>
          </a:p>
          <a:p>
            <a:r>
              <a:rPr lang="en-US" dirty="0"/>
              <a:t>You can specify the layout direction with the </a:t>
            </a:r>
            <a:r>
              <a:rPr lang="en-US" b="1" dirty="0">
                <a:solidFill>
                  <a:srgbClr val="C00000"/>
                </a:solidFill>
              </a:rPr>
              <a:t>android:orientation</a:t>
            </a:r>
            <a:r>
              <a:rPr lang="en-US" dirty="0"/>
              <a:t> attribute</a:t>
            </a:r>
            <a:r>
              <a:rPr lang="en-US" dirty="0" smtClean="0"/>
              <a:t>.</a:t>
            </a:r>
          </a:p>
        </p:txBody>
      </p:sp>
      <p:sp>
        <p:nvSpPr>
          <p:cNvPr id="4" name="Content Placeholder 2"/>
          <p:cNvSpPr txBox="1">
            <a:spLocks/>
          </p:cNvSpPr>
          <p:nvPr/>
        </p:nvSpPr>
        <p:spPr>
          <a:xfrm>
            <a:off x="6078828" y="863444"/>
            <a:ext cx="6134393" cy="57429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2976" y="2125015"/>
            <a:ext cx="3790950" cy="3667125"/>
          </a:xfrm>
          <a:prstGeom prst="rect">
            <a:avLst/>
          </a:prstGeom>
        </p:spPr>
      </p:pic>
      <p:sp>
        <p:nvSpPr>
          <p:cNvPr id="7" name="Content Placeholder 2"/>
          <p:cNvSpPr txBox="1">
            <a:spLocks/>
          </p:cNvSpPr>
          <p:nvPr/>
        </p:nvSpPr>
        <p:spPr>
          <a:xfrm>
            <a:off x="114007" y="2125015"/>
            <a:ext cx="7537933" cy="356744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Linear Layout can be created in two direction: </a:t>
            </a:r>
            <a:r>
              <a:rPr lang="en-US" b="1" dirty="0" smtClean="0">
                <a:solidFill>
                  <a:srgbClr val="C00000"/>
                </a:solidFill>
              </a:rPr>
              <a:t>Horizontal</a:t>
            </a:r>
            <a:r>
              <a:rPr lang="en-US" dirty="0" smtClean="0">
                <a:solidFill>
                  <a:srgbClr val="C00000"/>
                </a:solidFill>
              </a:rPr>
              <a:t> </a:t>
            </a:r>
            <a:r>
              <a:rPr lang="en-US" dirty="0" smtClean="0"/>
              <a:t>&amp; </a:t>
            </a:r>
            <a:r>
              <a:rPr lang="en-US" b="1" dirty="0" smtClean="0">
                <a:solidFill>
                  <a:srgbClr val="C00000"/>
                </a:solidFill>
              </a:rPr>
              <a:t>Vertical</a:t>
            </a:r>
            <a:r>
              <a:rPr lang="en-US" dirty="0" smtClean="0"/>
              <a:t>.</a:t>
            </a:r>
          </a:p>
          <a:p>
            <a:r>
              <a:rPr lang="en-US" dirty="0" smtClean="0"/>
              <a:t>LinearLayout also supports assigning a </a:t>
            </a:r>
            <a:r>
              <a:rPr lang="en-US" b="1" dirty="0" smtClean="0">
                <a:solidFill>
                  <a:srgbClr val="C00000"/>
                </a:solidFill>
              </a:rPr>
              <a:t>weight</a:t>
            </a:r>
            <a:r>
              <a:rPr lang="en-US" dirty="0" smtClean="0">
                <a:solidFill>
                  <a:srgbClr val="C00000"/>
                </a:solidFill>
              </a:rPr>
              <a:t> </a:t>
            </a:r>
            <a:r>
              <a:rPr lang="en-US" dirty="0" smtClean="0"/>
              <a:t>to individual children with the </a:t>
            </a:r>
            <a:r>
              <a:rPr lang="en-US" b="1" dirty="0" smtClean="0">
                <a:solidFill>
                  <a:srgbClr val="C00000"/>
                </a:solidFill>
              </a:rPr>
              <a:t>android:layout_weight</a:t>
            </a:r>
            <a:r>
              <a:rPr lang="en-US" dirty="0" smtClean="0"/>
              <a:t> attribute.</a:t>
            </a:r>
          </a:p>
          <a:p>
            <a:r>
              <a:rPr lang="en-US" dirty="0" smtClean="0"/>
              <a:t>This attribute assigns an important value to a view in terms of how much space it should occupy on the screen.</a:t>
            </a:r>
          </a:p>
          <a:p>
            <a:r>
              <a:rPr lang="en-US" dirty="0" smtClean="0"/>
              <a:t>A larger weight value allows it to expand to fill any remaining space in the parent view. </a:t>
            </a:r>
            <a:endParaRPr lang="en-US" dirty="0"/>
          </a:p>
        </p:txBody>
      </p:sp>
    </p:spTree>
    <p:extLst>
      <p:ext uri="{BB962C8B-B14F-4D97-AF65-F5344CB8AC3E}">
        <p14:creationId xmlns:p14="http://schemas.microsoft.com/office/powerpoint/2010/main" val="277989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a:xfrm>
            <a:off x="131180" y="863444"/>
            <a:ext cx="8119641" cy="2671326"/>
          </a:xfrm>
        </p:spPr>
        <p:txBody>
          <a:bodyPr/>
          <a:lstStyle/>
          <a:p>
            <a:r>
              <a:rPr lang="en-US" dirty="0"/>
              <a:t>RelativeLayout is a view group that displays child views in relative positions</a:t>
            </a:r>
            <a:r>
              <a:rPr lang="en-US" dirty="0" smtClean="0"/>
              <a:t>.</a:t>
            </a:r>
          </a:p>
          <a:p>
            <a:r>
              <a:rPr lang="en-US" dirty="0"/>
              <a:t>The position of each view can be specified as relative to sibling elements or in positions relative to the parent </a:t>
            </a:r>
            <a:r>
              <a:rPr lang="en-US" dirty="0" err="1" smtClean="0"/>
              <a:t>RelativeLayout</a:t>
            </a:r>
            <a:r>
              <a:rPr lang="en-US" dirty="0" smtClean="0"/>
              <a:t> area</a:t>
            </a:r>
            <a:r>
              <a:rPr lang="en-US" dirty="0"/>
              <a:t>.</a:t>
            </a:r>
          </a:p>
          <a:p>
            <a:r>
              <a:rPr lang="en-US" dirty="0" smtClean="0"/>
              <a:t>As it </a:t>
            </a:r>
            <a:r>
              <a:rPr lang="en-US" dirty="0"/>
              <a:t>allows us to position the component </a:t>
            </a:r>
            <a:r>
              <a:rPr lang="en-US" dirty="0" smtClean="0"/>
              <a:t>anywhere, it </a:t>
            </a:r>
            <a:r>
              <a:rPr lang="en-US" dirty="0"/>
              <a:t>is considered as most flexible layout</a:t>
            </a:r>
            <a:r>
              <a:rPr lang="en-US" dirty="0" smtClean="0"/>
              <a:t>.</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499" y="863445"/>
            <a:ext cx="3517322" cy="2357427"/>
          </a:xfrm>
          <a:prstGeom prst="rect">
            <a:avLst/>
          </a:prstGeom>
        </p:spPr>
      </p:pic>
      <p:sp>
        <p:nvSpPr>
          <p:cNvPr id="5" name="Content Placeholder 2"/>
          <p:cNvSpPr txBox="1">
            <a:spLocks/>
          </p:cNvSpPr>
          <p:nvPr/>
        </p:nvSpPr>
        <p:spPr>
          <a:xfrm>
            <a:off x="131180" y="3534770"/>
            <a:ext cx="11929641" cy="268497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Relative layout is the most used layout after the Linear Layout in Android</a:t>
            </a:r>
            <a:r>
              <a:rPr lang="en-US" dirty="0" smtClean="0"/>
              <a:t>.</a:t>
            </a:r>
          </a:p>
          <a:p>
            <a:r>
              <a:rPr lang="en-US" dirty="0"/>
              <a:t>In Relative Layout, you can use “above, below, left and right” to arrange the component’s position in relation to other component</a:t>
            </a:r>
            <a:r>
              <a:rPr lang="en-US" dirty="0" smtClean="0"/>
              <a:t>.</a:t>
            </a:r>
          </a:p>
          <a:p>
            <a:r>
              <a:rPr lang="en-US" dirty="0" smtClean="0"/>
              <a:t>In this view group child views </a:t>
            </a:r>
            <a:r>
              <a:rPr lang="en-US" dirty="0"/>
              <a:t>can be layered on top of each other.</a:t>
            </a:r>
          </a:p>
          <a:p>
            <a:endParaRPr lang="en-US" dirty="0" smtClean="0"/>
          </a:p>
          <a:p>
            <a:endParaRPr lang="en-US" dirty="0"/>
          </a:p>
        </p:txBody>
      </p:sp>
    </p:spTree>
    <p:extLst>
      <p:ext uri="{BB962C8B-B14F-4D97-AF65-F5344CB8AC3E}">
        <p14:creationId xmlns:p14="http://schemas.microsoft.com/office/powerpoint/2010/main" val="178380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Layout</a:t>
            </a:r>
            <a:endParaRPr lang="en-US" dirty="0"/>
          </a:p>
        </p:txBody>
      </p:sp>
      <p:sp>
        <p:nvSpPr>
          <p:cNvPr id="3" name="Content Placeholder 2"/>
          <p:cNvSpPr>
            <a:spLocks noGrp="1"/>
          </p:cNvSpPr>
          <p:nvPr>
            <p:ph idx="1"/>
          </p:nvPr>
        </p:nvSpPr>
        <p:spPr>
          <a:xfrm>
            <a:off x="131180" y="863445"/>
            <a:ext cx="11929641" cy="469799"/>
          </a:xfrm>
        </p:spPr>
        <p:txBody>
          <a:bodyPr/>
          <a:lstStyle/>
          <a:p>
            <a:r>
              <a:rPr lang="en-US" dirty="0" smtClean="0"/>
              <a:t>Frame Layout </a:t>
            </a:r>
            <a:r>
              <a:rPr lang="en-US" dirty="0"/>
              <a:t>is designed to block out an area on the screen to display a single item</a:t>
            </a:r>
            <a:r>
              <a:rPr lang="en-US" dirty="0" smtClean="0"/>
              <a:t>.</a:t>
            </a:r>
          </a:p>
        </p:txBody>
      </p:sp>
      <p:sp>
        <p:nvSpPr>
          <p:cNvPr id="5" name="Content Placeholder 2"/>
          <p:cNvSpPr txBox="1">
            <a:spLocks/>
          </p:cNvSpPr>
          <p:nvPr/>
        </p:nvSpPr>
        <p:spPr>
          <a:xfrm>
            <a:off x="131180" y="1333244"/>
            <a:ext cx="8917286" cy="504026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is </a:t>
            </a:r>
            <a:r>
              <a:rPr lang="en-US" dirty="0"/>
              <a:t>used to specify the position of </a:t>
            </a:r>
            <a:r>
              <a:rPr lang="en-US" dirty="0" smtClean="0"/>
              <a:t>Views.</a:t>
            </a:r>
          </a:p>
          <a:p>
            <a:r>
              <a:rPr lang="en-US" dirty="0" smtClean="0"/>
              <a:t>It contains Views on </a:t>
            </a:r>
            <a:r>
              <a:rPr lang="en-US" dirty="0"/>
              <a:t>the top of each other to display only s</a:t>
            </a:r>
            <a:r>
              <a:rPr lang="en-US" dirty="0" smtClean="0"/>
              <a:t>ingle</a:t>
            </a:r>
            <a:r>
              <a:rPr lang="en-US" dirty="0"/>
              <a:t> View inside the FrameLayout.</a:t>
            </a:r>
            <a:endParaRPr lang="en-US" dirty="0" smtClean="0"/>
          </a:p>
          <a:p>
            <a:r>
              <a:rPr lang="en-US" dirty="0" smtClean="0"/>
              <a:t>You can, add multiple children to a FrameLayout and control their position </a:t>
            </a:r>
            <a:r>
              <a:rPr lang="en-US" dirty="0"/>
              <a:t>by using </a:t>
            </a:r>
            <a:r>
              <a:rPr lang="en-US" dirty="0">
                <a:solidFill>
                  <a:srgbClr val="C00000"/>
                </a:solidFill>
              </a:rPr>
              <a:t>gravity</a:t>
            </a:r>
            <a:r>
              <a:rPr lang="en-US" dirty="0"/>
              <a:t> </a:t>
            </a:r>
            <a:r>
              <a:rPr lang="en-US" dirty="0" smtClean="0"/>
              <a:t>attribute.</a:t>
            </a:r>
          </a:p>
          <a:p>
            <a:r>
              <a:rPr lang="en-US" dirty="0"/>
              <a:t>In </a:t>
            </a:r>
            <a:r>
              <a:rPr lang="en-US" dirty="0" smtClean="0"/>
              <a:t>this </a:t>
            </a:r>
            <a:r>
              <a:rPr lang="en-US" dirty="0"/>
              <a:t>the child views are added in a stack and the most recently added child will show on the </a:t>
            </a:r>
            <a:r>
              <a:rPr lang="en-US" dirty="0" smtClean="0"/>
              <a:t>top</a:t>
            </a:r>
            <a:r>
              <a:rPr lang="en-US" dirty="0"/>
              <a: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9492" y="1333244"/>
            <a:ext cx="2438400" cy="4371975"/>
          </a:xfrm>
          <a:prstGeom prst="rect">
            <a:avLst/>
          </a:prstGeom>
        </p:spPr>
      </p:pic>
    </p:spTree>
    <p:extLst>
      <p:ext uri="{BB962C8B-B14F-4D97-AF65-F5344CB8AC3E}">
        <p14:creationId xmlns:p14="http://schemas.microsoft.com/office/powerpoint/2010/main" val="244043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TextView</a:t>
            </a:r>
            <a:endParaRPr lang="en-US" dirty="0"/>
          </a:p>
        </p:txBody>
      </p:sp>
      <p:sp>
        <p:nvSpPr>
          <p:cNvPr id="3" name="Content Placeholder 2"/>
          <p:cNvSpPr>
            <a:spLocks noGrp="1"/>
          </p:cNvSpPr>
          <p:nvPr>
            <p:ph idx="1"/>
          </p:nvPr>
        </p:nvSpPr>
        <p:spPr/>
        <p:txBody>
          <a:bodyPr/>
          <a:lstStyle/>
          <a:p>
            <a:r>
              <a:rPr lang="en-US" dirty="0" smtClean="0"/>
              <a:t>TextView </a:t>
            </a:r>
            <a:r>
              <a:rPr lang="en-US" dirty="0"/>
              <a:t>is a UI Component that displays the text to the user on their Display Screen</a:t>
            </a:r>
            <a:r>
              <a:rPr lang="en-US" dirty="0" smtClean="0"/>
              <a:t>.</a:t>
            </a:r>
          </a:p>
          <a:p>
            <a:endParaRPr lang="en-US" dirty="0" smtClean="0"/>
          </a:p>
          <a:p>
            <a:pPr lvl="1"/>
            <a:endParaRPr lang="en-US" dirty="0"/>
          </a:p>
          <a:p>
            <a:pPr lvl="1"/>
            <a:endParaRPr lang="en-US" dirty="0"/>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36013325"/>
              </p:ext>
            </p:extLst>
          </p:nvPr>
        </p:nvGraphicFramePr>
        <p:xfrm>
          <a:off x="131179" y="1254093"/>
          <a:ext cx="11929641" cy="4617720"/>
        </p:xfrm>
        <a:graphic>
          <a:graphicData uri="http://schemas.openxmlformats.org/drawingml/2006/table">
            <a:tbl>
              <a:tblPr firstRow="1" bandRow="1">
                <a:tableStyleId>{5C22544A-7EE6-4342-B048-85BDC9FD1C3A}</a:tableStyleId>
              </a:tblPr>
              <a:tblGrid>
                <a:gridCol w="2277170"/>
                <a:gridCol w="9652471"/>
              </a:tblGrid>
              <a:tr h="370840">
                <a:tc>
                  <a:txBody>
                    <a:bodyPr/>
                    <a:lstStyle/>
                    <a:p>
                      <a:r>
                        <a:rPr lang="en-US" dirty="0" smtClean="0"/>
                        <a:t>Attribution</a:t>
                      </a:r>
                      <a:endParaRPr lang="en-US" dirty="0"/>
                    </a:p>
                  </a:txBody>
                  <a:tcPr/>
                </a:tc>
                <a:tc>
                  <a:txBody>
                    <a:bodyPr/>
                    <a:lstStyle/>
                    <a:p>
                      <a:r>
                        <a:rPr lang="en-US" dirty="0" smtClean="0"/>
                        <a:t>Description</a:t>
                      </a:r>
                      <a:endParaRPr lang="en-US" dirty="0"/>
                    </a:p>
                  </a:txBody>
                  <a:tcPr/>
                </a:tc>
              </a:tr>
              <a:tr h="370840">
                <a:tc>
                  <a:txBody>
                    <a:bodyPr/>
                    <a:lstStyle/>
                    <a:p>
                      <a:r>
                        <a:rPr lang="en-US" sz="1800" b="1" i="0" kern="1200" dirty="0" smtClean="0">
                          <a:solidFill>
                            <a:schemeClr val="dk1"/>
                          </a:solidFill>
                          <a:effectLst/>
                          <a:latin typeface="+mn-lt"/>
                          <a:ea typeface="+mn-ea"/>
                          <a:cs typeface="+mn-cs"/>
                        </a:rPr>
                        <a:t>android:id</a:t>
                      </a:r>
                      <a:endParaRPr lang="en-US" dirty="0"/>
                    </a:p>
                  </a:txBody>
                  <a:tcPr/>
                </a:tc>
                <a:tc>
                  <a:txBody>
                    <a:bodyPr/>
                    <a:lstStyle/>
                    <a:p>
                      <a:r>
                        <a:rPr lang="en-US" sz="1800" b="0" i="0" kern="1200" dirty="0" smtClean="0">
                          <a:solidFill>
                            <a:schemeClr val="dk1"/>
                          </a:solidFill>
                          <a:effectLst/>
                          <a:latin typeface="+mn-lt"/>
                          <a:ea typeface="+mn-ea"/>
                          <a:cs typeface="+mn-cs"/>
                        </a:rPr>
                        <a:t>This is the ID which uniquely identifies the control.</a:t>
                      </a:r>
                      <a:endParaRPr lang="en-US" dirty="0"/>
                    </a:p>
                  </a:txBody>
                  <a:tcPr/>
                </a:tc>
              </a:tr>
              <a:tr h="370840">
                <a:tc>
                  <a:txBody>
                    <a:bodyPr/>
                    <a:lstStyle/>
                    <a:p>
                      <a:r>
                        <a:rPr lang="en-US" sz="1800" b="1" i="0" kern="1200" dirty="0" smtClean="0">
                          <a:solidFill>
                            <a:schemeClr val="dk1"/>
                          </a:solidFill>
                          <a:effectLst/>
                          <a:latin typeface="+mn-lt"/>
                          <a:ea typeface="+mn-ea"/>
                          <a:cs typeface="+mn-cs"/>
                        </a:rPr>
                        <a:t>android:fontFamily</a:t>
                      </a:r>
                      <a:endParaRPr lang="en-US" dirty="0"/>
                    </a:p>
                  </a:txBody>
                  <a:tcPr/>
                </a:tc>
                <a:tc>
                  <a:txBody>
                    <a:bodyPr/>
                    <a:lstStyle/>
                    <a:p>
                      <a:r>
                        <a:rPr lang="en-US" sz="1800" b="0" i="0" kern="1200" dirty="0" smtClean="0">
                          <a:solidFill>
                            <a:schemeClr val="dk1"/>
                          </a:solidFill>
                          <a:effectLst/>
                          <a:latin typeface="+mn-lt"/>
                          <a:ea typeface="+mn-ea"/>
                          <a:cs typeface="+mn-cs"/>
                        </a:rPr>
                        <a:t>Font family (named by string) for the text.</a:t>
                      </a:r>
                      <a:endParaRPr lang="en-US" dirty="0"/>
                    </a:p>
                  </a:txBody>
                  <a:tcPr/>
                </a:tc>
              </a:tr>
              <a:tr h="370840">
                <a:tc>
                  <a:txBody>
                    <a:bodyPr/>
                    <a:lstStyle/>
                    <a:p>
                      <a:r>
                        <a:rPr lang="en-US" sz="1800" b="1" i="0" kern="1200" dirty="0" smtClean="0">
                          <a:solidFill>
                            <a:schemeClr val="dk1"/>
                          </a:solidFill>
                          <a:effectLst/>
                          <a:latin typeface="+mn-lt"/>
                          <a:ea typeface="+mn-ea"/>
                          <a:cs typeface="+mn-cs"/>
                        </a:rPr>
                        <a:t>android:gravity</a:t>
                      </a:r>
                      <a:endParaRPr lang="en-US" dirty="0"/>
                    </a:p>
                  </a:txBody>
                  <a:tcPr/>
                </a:tc>
                <a:tc>
                  <a:txBody>
                    <a:bodyPr/>
                    <a:lstStyle/>
                    <a:p>
                      <a:r>
                        <a:rPr lang="en-US" sz="1800" b="0" i="0" kern="1200" dirty="0" smtClean="0">
                          <a:solidFill>
                            <a:schemeClr val="dk1"/>
                          </a:solidFill>
                          <a:effectLst/>
                          <a:latin typeface="+mn-lt"/>
                          <a:ea typeface="+mn-ea"/>
                          <a:cs typeface="+mn-cs"/>
                        </a:rPr>
                        <a:t>Specifies how to align the text when the text is smaller than the view.</a:t>
                      </a:r>
                      <a:endParaRPr lang="en-US" dirty="0"/>
                    </a:p>
                  </a:txBody>
                  <a:tcPr/>
                </a:tc>
              </a:tr>
              <a:tr h="370840">
                <a:tc>
                  <a:txBody>
                    <a:bodyPr/>
                    <a:lstStyle/>
                    <a:p>
                      <a:r>
                        <a:rPr lang="en-US" sz="1800" b="1" i="0" kern="1200" dirty="0" smtClean="0">
                          <a:solidFill>
                            <a:schemeClr val="dk1"/>
                          </a:solidFill>
                          <a:effectLst/>
                          <a:latin typeface="+mn-lt"/>
                          <a:ea typeface="+mn-ea"/>
                          <a:cs typeface="+mn-cs"/>
                        </a:rPr>
                        <a:t>android:maxHeight</a:t>
                      </a:r>
                      <a:endParaRPr lang="en-US" dirty="0"/>
                    </a:p>
                  </a:txBody>
                  <a:tcPr/>
                </a:tc>
                <a:tc>
                  <a:txBody>
                    <a:bodyPr/>
                    <a:lstStyle/>
                    <a:p>
                      <a:r>
                        <a:rPr lang="en-US" sz="1800" b="0" i="0" kern="1200" dirty="0" smtClean="0">
                          <a:solidFill>
                            <a:schemeClr val="dk1"/>
                          </a:solidFill>
                          <a:effectLst/>
                          <a:latin typeface="+mn-lt"/>
                          <a:ea typeface="+mn-ea"/>
                          <a:cs typeface="+mn-cs"/>
                        </a:rPr>
                        <a:t>Makes the TextView be at most this many pixels tall.</a:t>
                      </a:r>
                      <a:endParaRPr lang="en-US" dirty="0"/>
                    </a:p>
                  </a:txBody>
                  <a:tcPr/>
                </a:tc>
              </a:tr>
              <a:tr h="370840">
                <a:tc>
                  <a:txBody>
                    <a:bodyPr/>
                    <a:lstStyle/>
                    <a:p>
                      <a:r>
                        <a:rPr lang="en-US" sz="1800" b="1" i="0" kern="1200" dirty="0" smtClean="0">
                          <a:solidFill>
                            <a:schemeClr val="dk1"/>
                          </a:solidFill>
                          <a:effectLst/>
                          <a:latin typeface="+mn-lt"/>
                          <a:ea typeface="+mn-ea"/>
                          <a:cs typeface="+mn-cs"/>
                        </a:rPr>
                        <a:t>android:maxWidth</a:t>
                      </a:r>
                      <a:endParaRPr lang="en-US" dirty="0"/>
                    </a:p>
                  </a:txBody>
                  <a:tcPr/>
                </a:tc>
                <a:tc>
                  <a:txBody>
                    <a:bodyPr/>
                    <a:lstStyle/>
                    <a:p>
                      <a:r>
                        <a:rPr lang="en-US" sz="1800" b="0" i="0" kern="1200" dirty="0" smtClean="0">
                          <a:solidFill>
                            <a:schemeClr val="dk1"/>
                          </a:solidFill>
                          <a:effectLst/>
                          <a:latin typeface="+mn-lt"/>
                          <a:ea typeface="+mn-ea"/>
                          <a:cs typeface="+mn-cs"/>
                        </a:rPr>
                        <a:t>Makes the TextView be at most this many pixels wide.</a:t>
                      </a:r>
                      <a:endParaRPr lang="en-US" dirty="0"/>
                    </a:p>
                  </a:txBody>
                  <a:tcPr/>
                </a:tc>
              </a:tr>
              <a:tr h="370840">
                <a:tc>
                  <a:txBody>
                    <a:bodyPr/>
                    <a:lstStyle/>
                    <a:p>
                      <a:r>
                        <a:rPr lang="en-US" sz="1800" b="1" i="0" kern="1200" dirty="0" smtClean="0">
                          <a:solidFill>
                            <a:schemeClr val="dk1"/>
                          </a:solidFill>
                          <a:effectLst/>
                          <a:latin typeface="+mn-lt"/>
                          <a:ea typeface="+mn-ea"/>
                          <a:cs typeface="+mn-cs"/>
                        </a:rPr>
                        <a:t>android:text</a:t>
                      </a:r>
                      <a:endParaRPr lang="en-US" dirty="0"/>
                    </a:p>
                  </a:txBody>
                  <a:tcPr/>
                </a:tc>
                <a:tc>
                  <a:txBody>
                    <a:bodyPr/>
                    <a:lstStyle/>
                    <a:p>
                      <a:r>
                        <a:rPr lang="en-US" sz="1800" b="0" i="0" kern="1200" dirty="0" smtClean="0">
                          <a:solidFill>
                            <a:schemeClr val="dk1"/>
                          </a:solidFill>
                          <a:effectLst/>
                          <a:latin typeface="+mn-lt"/>
                          <a:ea typeface="+mn-ea"/>
                          <a:cs typeface="+mn-cs"/>
                        </a:rPr>
                        <a:t>Text to display in view.</a:t>
                      </a:r>
                      <a:endParaRPr lang="en-US" dirty="0"/>
                    </a:p>
                  </a:txBody>
                  <a:tcPr/>
                </a:tc>
              </a:tr>
              <a:tr h="370840">
                <a:tc>
                  <a:txBody>
                    <a:bodyPr/>
                    <a:lstStyle/>
                    <a:p>
                      <a:r>
                        <a:rPr lang="en-US" sz="1800" b="1" i="0" kern="1200" dirty="0" smtClean="0">
                          <a:solidFill>
                            <a:schemeClr val="dk1"/>
                          </a:solidFill>
                          <a:effectLst/>
                          <a:latin typeface="+mn-lt"/>
                          <a:ea typeface="+mn-ea"/>
                          <a:cs typeface="+mn-cs"/>
                        </a:rPr>
                        <a:t>android:textAllCaps</a:t>
                      </a:r>
                      <a:endParaRPr lang="en-US" dirty="0"/>
                    </a:p>
                  </a:txBody>
                  <a:tcPr/>
                </a:tc>
                <a:tc>
                  <a:txBody>
                    <a:bodyPr/>
                    <a:lstStyle/>
                    <a:p>
                      <a:r>
                        <a:rPr lang="en-US" sz="1800" b="0" i="0" kern="1200" dirty="0" smtClean="0">
                          <a:solidFill>
                            <a:schemeClr val="dk1"/>
                          </a:solidFill>
                          <a:effectLst/>
                          <a:latin typeface="+mn-lt"/>
                          <a:ea typeface="+mn-ea"/>
                          <a:cs typeface="+mn-cs"/>
                        </a:rPr>
                        <a:t>Make the text in Capital. Possible value either "true" or "false".</a:t>
                      </a:r>
                      <a:endParaRPr lang="en-US" dirty="0"/>
                    </a:p>
                  </a:txBody>
                  <a:tcPr/>
                </a:tc>
              </a:tr>
              <a:tr h="370840">
                <a:tc>
                  <a:txBody>
                    <a:bodyPr/>
                    <a:lstStyle/>
                    <a:p>
                      <a:r>
                        <a:rPr lang="en-US" sz="1800" b="1" i="0" kern="1200" dirty="0" smtClean="0">
                          <a:solidFill>
                            <a:schemeClr val="dk1"/>
                          </a:solidFill>
                          <a:effectLst/>
                          <a:latin typeface="+mn-lt"/>
                          <a:ea typeface="+mn-ea"/>
                          <a:cs typeface="+mn-cs"/>
                        </a:rPr>
                        <a:t>android:textColor</a:t>
                      </a:r>
                      <a:endParaRPr lang="en-US" dirty="0"/>
                    </a:p>
                  </a:txBody>
                  <a:tcPr/>
                </a:tc>
                <a:tc>
                  <a:txBody>
                    <a:bodyPr/>
                    <a:lstStyle/>
                    <a:p>
                      <a:r>
                        <a:rPr lang="en-US" sz="1800" b="0" i="0" kern="1200" dirty="0" smtClean="0">
                          <a:solidFill>
                            <a:schemeClr val="dk1"/>
                          </a:solidFill>
                          <a:effectLst/>
                          <a:latin typeface="+mn-lt"/>
                          <a:ea typeface="+mn-ea"/>
                          <a:cs typeface="+mn-cs"/>
                        </a:rPr>
                        <a:t>Text color. May be a color value, in the form of </a:t>
                      </a:r>
                      <a:r>
                        <a:rPr lang="en-US" sz="1800" b="1" i="0" kern="1200" dirty="0" smtClean="0">
                          <a:solidFill>
                            <a:srgbClr val="C00000"/>
                          </a:solidFill>
                          <a:effectLst/>
                          <a:latin typeface="+mn-lt"/>
                          <a:ea typeface="+mn-ea"/>
                          <a:cs typeface="+mn-cs"/>
                        </a:rPr>
                        <a:t>"#rgb"</a:t>
                      </a:r>
                      <a:r>
                        <a:rPr lang="en-US" sz="1800" b="0" i="0" kern="1200" dirty="0" smtClean="0">
                          <a:solidFill>
                            <a:schemeClr val="dk1"/>
                          </a:solidFill>
                          <a:effectLst/>
                          <a:latin typeface="+mn-lt"/>
                          <a:ea typeface="+mn-ea"/>
                          <a:cs typeface="+mn-cs"/>
                        </a:rPr>
                        <a:t>, </a:t>
                      </a:r>
                      <a:r>
                        <a:rPr lang="en-US" sz="1800" b="1" i="0" kern="1200" dirty="0" smtClean="0">
                          <a:solidFill>
                            <a:srgbClr val="C00000"/>
                          </a:solidFill>
                          <a:effectLst/>
                          <a:latin typeface="+mn-lt"/>
                          <a:ea typeface="+mn-ea"/>
                          <a:cs typeface="+mn-cs"/>
                        </a:rPr>
                        <a:t>"#argb"</a:t>
                      </a:r>
                      <a:r>
                        <a:rPr lang="en-US" sz="1800" b="0" i="0" kern="1200" dirty="0" smtClean="0">
                          <a:solidFill>
                            <a:schemeClr val="dk1"/>
                          </a:solidFill>
                          <a:effectLst/>
                          <a:latin typeface="+mn-lt"/>
                          <a:ea typeface="+mn-ea"/>
                          <a:cs typeface="+mn-cs"/>
                        </a:rPr>
                        <a:t>, </a:t>
                      </a:r>
                      <a:r>
                        <a:rPr lang="en-US" sz="1800" b="1" i="0" kern="1200" dirty="0" smtClean="0">
                          <a:solidFill>
                            <a:srgbClr val="C00000"/>
                          </a:solidFill>
                          <a:effectLst/>
                          <a:latin typeface="+mn-lt"/>
                          <a:ea typeface="+mn-ea"/>
                          <a:cs typeface="+mn-cs"/>
                        </a:rPr>
                        <a:t>"#rrggbb"</a:t>
                      </a:r>
                      <a:r>
                        <a:rPr lang="en-US" sz="1800" b="0" i="0" kern="1200" dirty="0" smtClean="0">
                          <a:solidFill>
                            <a:schemeClr val="dk1"/>
                          </a:solidFill>
                          <a:effectLst/>
                          <a:latin typeface="+mn-lt"/>
                          <a:ea typeface="+mn-ea"/>
                          <a:cs typeface="+mn-cs"/>
                        </a:rPr>
                        <a:t>, or </a:t>
                      </a:r>
                      <a:r>
                        <a:rPr lang="en-US" sz="1800" b="1" i="0" kern="1200" dirty="0" smtClean="0">
                          <a:solidFill>
                            <a:srgbClr val="C00000"/>
                          </a:solidFill>
                          <a:effectLst/>
                          <a:latin typeface="+mn-lt"/>
                          <a:ea typeface="+mn-ea"/>
                          <a:cs typeface="+mn-cs"/>
                        </a:rPr>
                        <a:t>"#aarrggbb"</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android:textStyle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Style (bold, italic, bolditalic) for the text. You can use or more of the values separated by '|'. </a:t>
                      </a:r>
                      <a:r>
                        <a:rPr lang="en-US" sz="1800" b="1" i="0" kern="1200" dirty="0" smtClean="0">
                          <a:solidFill>
                            <a:srgbClr val="C00000"/>
                          </a:solidFill>
                          <a:effectLst/>
                          <a:latin typeface="+mn-lt"/>
                          <a:ea typeface="+mn-ea"/>
                          <a:cs typeface="+mn-cs"/>
                        </a:rPr>
                        <a:t>normal – 0</a:t>
                      </a:r>
                      <a:r>
                        <a:rPr lang="en-US" sz="1800" b="0" i="0" kern="1200" dirty="0" smtClean="0">
                          <a:solidFill>
                            <a:schemeClr val="dk1"/>
                          </a:solidFill>
                          <a:effectLst/>
                          <a:latin typeface="+mn-lt"/>
                          <a:ea typeface="+mn-ea"/>
                          <a:cs typeface="+mn-cs"/>
                        </a:rPr>
                        <a:t>, </a:t>
                      </a:r>
                      <a:r>
                        <a:rPr lang="en-US" sz="1800" b="1" i="0" kern="1200" dirty="0" smtClean="0">
                          <a:solidFill>
                            <a:srgbClr val="B71B1C"/>
                          </a:solidFill>
                          <a:effectLst/>
                          <a:latin typeface="+mn-lt"/>
                          <a:ea typeface="+mn-ea"/>
                          <a:cs typeface="+mn-cs"/>
                        </a:rPr>
                        <a:t>bold – 1</a:t>
                      </a:r>
                      <a:r>
                        <a:rPr lang="en-US" sz="1800" b="0" i="0" kern="1200" dirty="0" smtClean="0">
                          <a:solidFill>
                            <a:schemeClr val="dk1"/>
                          </a:solidFill>
                          <a:effectLst/>
                          <a:latin typeface="+mn-lt"/>
                          <a:ea typeface="+mn-ea"/>
                          <a:cs typeface="+mn-cs"/>
                        </a:rPr>
                        <a:t>, </a:t>
                      </a:r>
                      <a:r>
                        <a:rPr lang="en-US" sz="1800" b="1" i="0" kern="1200" dirty="0" smtClean="0">
                          <a:solidFill>
                            <a:srgbClr val="B71B1C"/>
                          </a:solidFill>
                          <a:effectLst/>
                          <a:latin typeface="+mn-lt"/>
                          <a:ea typeface="+mn-ea"/>
                          <a:cs typeface="+mn-cs"/>
                        </a:rPr>
                        <a:t>italic - 2</a:t>
                      </a:r>
                    </a:p>
                  </a:txBody>
                  <a:tcPr/>
                </a:tc>
              </a:tr>
              <a:tr h="370840">
                <a:tc>
                  <a:txBody>
                    <a:bodyPr/>
                    <a:lstStyle/>
                    <a:p>
                      <a:r>
                        <a:rPr lang="en-US" sz="1800" b="1" i="0" kern="1200" dirty="0" smtClean="0">
                          <a:solidFill>
                            <a:schemeClr val="dk1"/>
                          </a:solidFill>
                          <a:effectLst/>
                          <a:latin typeface="+mn-lt"/>
                          <a:ea typeface="+mn-ea"/>
                          <a:cs typeface="+mn-cs"/>
                        </a:rPr>
                        <a:t>android:typeface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Typeface (normal, sans, serif, monospace) for the text. You can use or more of the values separated by '|'. </a:t>
                      </a:r>
                      <a:r>
                        <a:rPr lang="en-US" sz="1800" b="1" i="0" kern="1200" dirty="0" smtClean="0">
                          <a:solidFill>
                            <a:srgbClr val="B71B1C"/>
                          </a:solidFill>
                          <a:effectLst/>
                          <a:latin typeface="+mn-lt"/>
                          <a:ea typeface="+mn-ea"/>
                          <a:cs typeface="+mn-cs"/>
                        </a:rPr>
                        <a:t>normal – 0</a:t>
                      </a:r>
                      <a:r>
                        <a:rPr lang="en-US" sz="1800" b="0" i="0" kern="1200" dirty="0" smtClean="0">
                          <a:solidFill>
                            <a:schemeClr val="dk1"/>
                          </a:solidFill>
                          <a:effectLst/>
                          <a:latin typeface="+mn-lt"/>
                          <a:ea typeface="+mn-ea"/>
                          <a:cs typeface="+mn-cs"/>
                        </a:rPr>
                        <a:t>, </a:t>
                      </a:r>
                      <a:r>
                        <a:rPr lang="en-US" sz="1800" b="1" i="0" kern="1200" dirty="0" smtClean="0">
                          <a:solidFill>
                            <a:srgbClr val="B71B1C"/>
                          </a:solidFill>
                          <a:effectLst/>
                          <a:latin typeface="+mn-lt"/>
                          <a:ea typeface="+mn-ea"/>
                          <a:cs typeface="+mn-cs"/>
                        </a:rPr>
                        <a:t>sans – 1</a:t>
                      </a:r>
                      <a:r>
                        <a:rPr lang="en-US" sz="1800" b="0" i="0" kern="1200" dirty="0" smtClean="0">
                          <a:solidFill>
                            <a:schemeClr val="dk1"/>
                          </a:solidFill>
                          <a:effectLst/>
                          <a:latin typeface="+mn-lt"/>
                          <a:ea typeface="+mn-ea"/>
                          <a:cs typeface="+mn-cs"/>
                        </a:rPr>
                        <a:t>, </a:t>
                      </a:r>
                      <a:r>
                        <a:rPr lang="en-US" sz="1800" b="1" i="0" kern="1200" dirty="0" smtClean="0">
                          <a:solidFill>
                            <a:srgbClr val="B71B1C"/>
                          </a:solidFill>
                          <a:effectLst/>
                          <a:latin typeface="+mn-lt"/>
                          <a:ea typeface="+mn-ea"/>
                          <a:cs typeface="+mn-cs"/>
                        </a:rPr>
                        <a:t>serif – 2</a:t>
                      </a:r>
                      <a:r>
                        <a:rPr lang="en-US" sz="1800" b="0" i="0" kern="1200" dirty="0" smtClean="0">
                          <a:solidFill>
                            <a:schemeClr val="dk1"/>
                          </a:solidFill>
                          <a:effectLst/>
                          <a:latin typeface="+mn-lt"/>
                          <a:ea typeface="+mn-ea"/>
                          <a:cs typeface="+mn-cs"/>
                        </a:rPr>
                        <a:t>, </a:t>
                      </a:r>
                      <a:r>
                        <a:rPr lang="en-US" sz="1800" b="1" i="0" kern="1200" dirty="0" smtClean="0">
                          <a:solidFill>
                            <a:srgbClr val="B71B1C"/>
                          </a:solidFill>
                          <a:effectLst/>
                          <a:latin typeface="+mn-lt"/>
                          <a:ea typeface="+mn-ea"/>
                          <a:cs typeface="+mn-cs"/>
                        </a:rPr>
                        <a:t>monospace – 3</a:t>
                      </a:r>
                      <a:r>
                        <a:rPr lang="en-US" sz="1800" b="0" i="0" kern="1200" dirty="0" smtClean="0">
                          <a:solidFill>
                            <a:schemeClr val="dk1"/>
                          </a:solidFill>
                          <a:effectLst/>
                          <a:latin typeface="+mn-lt"/>
                          <a:ea typeface="+mn-ea"/>
                          <a:cs typeface="+mn-cs"/>
                        </a:rPr>
                        <a:t>.</a:t>
                      </a:r>
                    </a:p>
                  </a:txBody>
                  <a:tcPr/>
                </a:tc>
              </a:tr>
            </a:tbl>
          </a:graphicData>
        </a:graphic>
      </p:graphicFrame>
    </p:spTree>
    <p:extLst>
      <p:ext uri="{BB962C8B-B14F-4D97-AF65-F5344CB8AC3E}">
        <p14:creationId xmlns:p14="http://schemas.microsoft.com/office/powerpoint/2010/main" val="372422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TotalTime>
  <Words>1806</Words>
  <Application>Microsoft Office PowerPoint</Application>
  <PresentationFormat>Widescreen</PresentationFormat>
  <Paragraphs>205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Roboto Condensed</vt:lpstr>
      <vt:lpstr>Roboto Condensed Light</vt:lpstr>
      <vt:lpstr>Segoe UI Black</vt:lpstr>
      <vt:lpstr>Wingdings</vt:lpstr>
      <vt:lpstr>Wingdings 3</vt:lpstr>
      <vt:lpstr>Office Theme</vt:lpstr>
      <vt:lpstr>  Android UI  </vt:lpstr>
      <vt:lpstr>  Android UI   </vt:lpstr>
      <vt:lpstr>View Group</vt:lpstr>
      <vt:lpstr>Views</vt:lpstr>
      <vt:lpstr>Layouts</vt:lpstr>
      <vt:lpstr>Linear Layout</vt:lpstr>
      <vt:lpstr>Relative Layout</vt:lpstr>
      <vt:lpstr>Frame Layout</vt:lpstr>
      <vt:lpstr>TextView</vt:lpstr>
      <vt:lpstr>EditText</vt:lpstr>
      <vt:lpstr>Button</vt:lpstr>
      <vt:lpstr>Card View</vt:lpstr>
      <vt:lpstr>ListView</vt:lpstr>
      <vt:lpstr>Adapter</vt:lpstr>
      <vt:lpstr>Recycler View</vt:lpstr>
      <vt:lpstr>Material Design Toolbar</vt:lpstr>
      <vt:lpstr>Tab Layout</vt:lpstr>
      <vt:lpstr>Menus</vt:lpstr>
      <vt:lpstr>Options Menu</vt:lpstr>
      <vt:lpstr>Contextual Menus</vt:lpstr>
      <vt:lpstr>Popup Menu</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408</cp:revision>
  <dcterms:created xsi:type="dcterms:W3CDTF">2020-05-01T05:09:15Z</dcterms:created>
  <dcterms:modified xsi:type="dcterms:W3CDTF">2021-08-13T11:39:45Z</dcterms:modified>
</cp:coreProperties>
</file>