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301" r:id="rId2"/>
    <p:sldId id="308" r:id="rId3"/>
    <p:sldId id="476" r:id="rId4"/>
    <p:sldId id="309" r:id="rId5"/>
    <p:sldId id="454" r:id="rId6"/>
    <p:sldId id="472" r:id="rId7"/>
    <p:sldId id="453" r:id="rId8"/>
    <p:sldId id="462" r:id="rId9"/>
    <p:sldId id="477" r:id="rId10"/>
    <p:sldId id="310" r:id="rId11"/>
    <p:sldId id="473" r:id="rId12"/>
    <p:sldId id="478" r:id="rId13"/>
    <p:sldId id="311" r:id="rId14"/>
    <p:sldId id="312" r:id="rId15"/>
    <p:sldId id="474" r:id="rId16"/>
    <p:sldId id="479" r:id="rId17"/>
    <p:sldId id="471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512" r:id="rId26"/>
    <p:sldId id="511" r:id="rId27"/>
    <p:sldId id="513" r:id="rId28"/>
  </p:sldIdLst>
  <p:sldSz cx="12192000" cy="6858000"/>
  <p:notesSz cx="6858000" cy="9144000"/>
  <p:embeddedFontLst>
    <p:embeddedFont>
      <p:font typeface="Wingdings 2" panose="05020102010507070707" pitchFamily="18" charset="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Mono Thin" pitchFamily="2" charset="0"/>
      <p:regular r:id="rId39"/>
      <p:italic r:id="rId40"/>
    </p:embeddedFont>
    <p:embeddedFont>
      <p:font typeface="Wingdings 3" panose="05040102010807070707" pitchFamily="18" charset="2"/>
      <p:regular r:id="rId41"/>
    </p:embeddedFont>
    <p:embeddedFont>
      <p:font typeface="Roboto Light" panose="02000000000000000000" pitchFamily="2" charset="0"/>
      <p:regular r:id="rId42"/>
      <p:italic r:id="rId43"/>
    </p:embeddedFont>
    <p:embeddedFont>
      <p:font typeface="Segoe UI Black" panose="020B0A02040204020203" pitchFamily="34" charset="0"/>
      <p:bold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CBlo0+v59RLyVIvkCM9yg==" hashData="T8pZwCCJC1jecTlZJyC/X/73Htbme0olHaYh3pAEdNzm+Qf7f1DbQ7AzFcirWI86zcr48AKdtFIY/7VpkFCz7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BBA"/>
    <a:srgbClr val="D1C7E8"/>
    <a:srgbClr val="5430AA"/>
    <a:srgbClr val="3366CC"/>
    <a:srgbClr val="CC99FF"/>
    <a:srgbClr val="ECF5FC"/>
    <a:srgbClr val="D28FFF"/>
    <a:srgbClr val="301B92"/>
    <a:srgbClr val="DBD1EF"/>
    <a:srgbClr val="D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3896" autoAdjust="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4DAC8-B492-4919-9DB3-C8FBD3F30A55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71FFD-F39C-43AC-A571-75A14A13F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9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Swati.sharma@darshan.ac.in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(O) 9727747317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Swati R Sharma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 smtClean="0"/>
              <a:t>Mobile Computing and Wireless Communication </a:t>
            </a:r>
            <a:r>
              <a:rPr lang="en-IN" b="1" dirty="0" smtClean="0">
                <a:ea typeface="Roboto Mono Thin" pitchFamily="2" charset="0"/>
              </a:rPr>
              <a:t>(MCWC)</a:t>
            </a:r>
          </a:p>
          <a:p>
            <a:r>
              <a:rPr lang="en-IN" b="1" dirty="0" smtClean="0">
                <a:ea typeface="Roboto Mono Thin" pitchFamily="2" charset="0"/>
              </a:rPr>
              <a:t>GTU #</a:t>
            </a:r>
            <a:r>
              <a:rPr lang="en-IN" dirty="0" smtClean="0">
                <a:ea typeface="Roboto Mono Thin" pitchFamily="2" charset="0"/>
              </a:rPr>
              <a:t> </a:t>
            </a:r>
            <a:r>
              <a:rPr lang="en-IN" b="1" dirty="0" smtClean="0">
                <a:ea typeface="Roboto Mono Thin" pitchFamily="2" charset="0"/>
              </a:rPr>
              <a:t>3170710</a:t>
            </a:r>
            <a:r>
              <a:rPr lang="en-IN" b="1" dirty="0" smtClean="0"/>
              <a:t> 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7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98652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0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0048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8585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42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054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71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6255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#3170710 (MCWC)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Wireless Communication Technology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11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3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3299-B7E8-4546-B0EE-F2789FAB009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Unit-2:</a:t>
            </a:r>
            <a:br>
              <a:rPr lang="en-IN" dirty="0" smtClean="0"/>
            </a:br>
            <a:r>
              <a:rPr lang="en-IN" dirty="0"/>
              <a:t>Wireless Communication </a:t>
            </a:r>
            <a:r>
              <a:rPr lang="en-IN" dirty="0" smtClean="0"/>
              <a:t>Technology</a:t>
            </a:r>
            <a:r>
              <a:rPr lang="en-IN" smtClean="0"/>
              <a:t/>
            </a:r>
            <a:br>
              <a:rPr lang="en-IN" smtClean="0"/>
            </a:br>
            <a:r>
              <a:rPr lang="en-IN" sz="240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PART-3 </a:t>
            </a:r>
            <a:r>
              <a:rPr lang="en-IN" sz="2400" dirty="0">
                <a:solidFill>
                  <a:srgbClr val="212121">
                    <a:lumMod val="90000"/>
                    <a:lumOff val="1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Spread Spectrum</a:t>
            </a: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swati.sharma@darshan.ac.in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(O)</a:t>
            </a:r>
            <a:r>
              <a:rPr lang="en-IN" dirty="0"/>
              <a:t>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Prof.Swati</a:t>
            </a:r>
            <a:r>
              <a:rPr lang="en-IN" dirty="0" smtClean="0"/>
              <a:t> R Sharma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Mobile Computing Wireless Communication</a:t>
            </a:r>
          </a:p>
          <a:p>
            <a:r>
              <a:rPr lang="en-US" b="1" dirty="0"/>
              <a:t>(MCWC)</a:t>
            </a:r>
          </a:p>
          <a:p>
            <a:r>
              <a:rPr lang="en-US" b="1" dirty="0"/>
              <a:t>GTU # </a:t>
            </a:r>
            <a:r>
              <a:rPr lang="en-US" b="1" dirty="0" smtClean="0"/>
              <a:t>3170710</a:t>
            </a:r>
            <a:endParaRPr lang="en-US" b="1" dirty="0"/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8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</a:t>
            </a:r>
            <a:r>
              <a:rPr lang="en-IN" dirty="0"/>
              <a:t>Hopping Spread </a:t>
            </a:r>
            <a:r>
              <a:rPr lang="en-IN" dirty="0" smtClean="0"/>
              <a:t>Spectrum(FHSS)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783234"/>
            <a:ext cx="5843166" cy="5590565"/>
          </a:xfrm>
        </p:spPr>
        <p:txBody>
          <a:bodyPr/>
          <a:lstStyle/>
          <a:p>
            <a:r>
              <a:rPr lang="en-US" altLang="en-US" dirty="0"/>
              <a:t>The first type of spread spectrum developed is known as </a:t>
            </a:r>
            <a:r>
              <a:rPr lang="en-US" altLang="en-US" dirty="0">
                <a:solidFill>
                  <a:srgbClr val="5430AA"/>
                </a:solidFill>
              </a:rPr>
              <a:t>frequency hopping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sequence of channels used is indicated by a </a:t>
            </a:r>
            <a:r>
              <a:rPr lang="en-US" altLang="en-US" dirty="0">
                <a:solidFill>
                  <a:srgbClr val="5430AA"/>
                </a:solidFill>
              </a:rPr>
              <a:t>spreading code</a:t>
            </a:r>
            <a:r>
              <a:rPr lang="en-US" altLang="en-US" dirty="0"/>
              <a:t>.</a:t>
            </a:r>
          </a:p>
          <a:p>
            <a:r>
              <a:rPr lang="en-IN" dirty="0"/>
              <a:t>Signal is </a:t>
            </a:r>
            <a:r>
              <a:rPr lang="en-IN" dirty="0">
                <a:solidFill>
                  <a:srgbClr val="5430AA"/>
                </a:solidFill>
              </a:rPr>
              <a:t>broadcast</a:t>
            </a:r>
            <a:r>
              <a:rPr lang="en-IN" dirty="0"/>
              <a:t> over seemingly random series of radio frequencies</a:t>
            </a:r>
          </a:p>
          <a:p>
            <a:pPr lvl="1"/>
            <a:r>
              <a:rPr lang="en-IN" dirty="0"/>
              <a:t>A number of </a:t>
            </a:r>
            <a:r>
              <a:rPr lang="en-IN" dirty="0">
                <a:solidFill>
                  <a:srgbClr val="5430AA"/>
                </a:solidFill>
              </a:rPr>
              <a:t>channels allocated </a:t>
            </a:r>
            <a:r>
              <a:rPr lang="en-IN" dirty="0"/>
              <a:t>for the FH signal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Width</a:t>
            </a:r>
            <a:r>
              <a:rPr lang="en-IN" dirty="0"/>
              <a:t> of each channel corresponds to bandwidth of input signal</a:t>
            </a:r>
          </a:p>
          <a:p>
            <a:r>
              <a:rPr lang="en-IN" dirty="0">
                <a:solidFill>
                  <a:srgbClr val="5430AA"/>
                </a:solidFill>
              </a:rPr>
              <a:t>Signal</a:t>
            </a:r>
            <a:r>
              <a:rPr lang="en-IN" dirty="0"/>
              <a:t> hops from frequency to frequency at </a:t>
            </a:r>
            <a:r>
              <a:rPr lang="en-IN" dirty="0">
                <a:solidFill>
                  <a:srgbClr val="5430AA"/>
                </a:solidFill>
              </a:rPr>
              <a:t>fixed intervals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Transmitter</a:t>
            </a:r>
            <a:r>
              <a:rPr lang="en-IN" dirty="0"/>
              <a:t> operates in one channel at a time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Bits</a:t>
            </a:r>
            <a:r>
              <a:rPr lang="en-IN" dirty="0"/>
              <a:t> are transmitted using some encoding scheme</a:t>
            </a:r>
          </a:p>
          <a:p>
            <a:pPr lvl="1"/>
            <a:r>
              <a:rPr lang="en-IN" dirty="0"/>
              <a:t>At each successive interval, a new carrier </a:t>
            </a:r>
            <a:r>
              <a:rPr lang="en-IN" dirty="0">
                <a:solidFill>
                  <a:srgbClr val="5430AA"/>
                </a:solidFill>
              </a:rPr>
              <a:t>frequency</a:t>
            </a:r>
            <a:r>
              <a:rPr lang="en-IN" dirty="0"/>
              <a:t> is selected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0602"/>
            <a:ext cx="6086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FHSS Transmitter and Receiver block diagram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32217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FHSS Transmitter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10700" y="279735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FHSS Receiver</a:t>
            </a:r>
            <a:endParaRPr lang="en-IN" sz="2400" b="1" dirty="0"/>
          </a:p>
        </p:txBody>
      </p:sp>
      <p:pic>
        <p:nvPicPr>
          <p:cNvPr id="33798" name="Picture 6" descr="Wireless Link for Controlling and Monitoring Electronic Billboard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23821" r="3993" b="16735"/>
          <a:stretch/>
        </p:blipFill>
        <p:spPr bwMode="auto">
          <a:xfrm>
            <a:off x="108506" y="1393882"/>
            <a:ext cx="6837361" cy="32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Wireless Link for Controlling and Monitoring Electronic Billboard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6" b="15348"/>
          <a:stretch/>
        </p:blipFill>
        <p:spPr bwMode="auto">
          <a:xfrm>
            <a:off x="5022782" y="3206218"/>
            <a:ext cx="7169218" cy="33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Sequence Spread </a:t>
            </a:r>
            <a:r>
              <a:rPr lang="en-IN" dirty="0" smtClean="0"/>
              <a:t>Spectrum(DSSS)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 </a:t>
            </a:r>
            <a:r>
              <a:rPr lang="en-IN" dirty="0"/>
              <a:t>Sequence Spread </a:t>
            </a:r>
            <a:r>
              <a:rPr lang="en-IN" dirty="0" smtClean="0"/>
              <a:t>Spectrum(DSSS)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0" t="35520" r="22207" b="-2624"/>
          <a:stretch/>
        </p:blipFill>
        <p:spPr>
          <a:xfrm>
            <a:off x="6256420" y="962525"/>
            <a:ext cx="5701465" cy="24607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1180" y="783234"/>
            <a:ext cx="612523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430AA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430AA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430A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430A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430A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Each bit in original signal is represented by </a:t>
            </a:r>
            <a:r>
              <a:rPr lang="en-IN" dirty="0">
                <a:solidFill>
                  <a:srgbClr val="5430AA"/>
                </a:solidFill>
              </a:rPr>
              <a:t>multiple bits </a:t>
            </a:r>
            <a:r>
              <a:rPr lang="en-IN" dirty="0"/>
              <a:t>in the transmitted signal</a:t>
            </a:r>
          </a:p>
          <a:p>
            <a:r>
              <a:rPr lang="en-IN" dirty="0">
                <a:solidFill>
                  <a:srgbClr val="5430AA"/>
                </a:solidFill>
              </a:rPr>
              <a:t>Spreading code </a:t>
            </a:r>
            <a:r>
              <a:rPr lang="en-IN" dirty="0"/>
              <a:t>spreads signal across a wider frequency band </a:t>
            </a:r>
          </a:p>
          <a:p>
            <a:r>
              <a:rPr lang="en-IN" dirty="0"/>
              <a:t>Spread is in </a:t>
            </a:r>
            <a:r>
              <a:rPr lang="en-IN" dirty="0">
                <a:solidFill>
                  <a:srgbClr val="5430AA"/>
                </a:solidFill>
              </a:rPr>
              <a:t>direct proportion </a:t>
            </a:r>
            <a:r>
              <a:rPr lang="en-IN" dirty="0"/>
              <a:t>to number of bits used</a:t>
            </a:r>
          </a:p>
          <a:p>
            <a:r>
              <a:rPr lang="en-IN" dirty="0"/>
              <a:t>One technique combines digital information stream with the spreading code bit stream using </a:t>
            </a:r>
            <a:r>
              <a:rPr lang="en-IN" dirty="0" smtClean="0">
                <a:solidFill>
                  <a:srgbClr val="5430AA"/>
                </a:solidFill>
              </a:rPr>
              <a:t>exclusive-OR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4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 Sequence Spread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852384"/>
              </p:ext>
            </p:extLst>
          </p:nvPr>
        </p:nvGraphicFramePr>
        <p:xfrm>
          <a:off x="2794753" y="847560"/>
          <a:ext cx="5964235" cy="404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7"/>
                <a:gridCol w="1192847"/>
                <a:gridCol w="1192847"/>
                <a:gridCol w="1192847"/>
                <a:gridCol w="1192847"/>
              </a:tblGrid>
              <a:tr h="809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11851"/>
              </p:ext>
            </p:extLst>
          </p:nvPr>
        </p:nvGraphicFramePr>
        <p:xfrm>
          <a:off x="8758988" y="847560"/>
          <a:ext cx="1192847" cy="404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7"/>
              </a:tblGrid>
              <a:tr h="809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8093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flipV="1">
            <a:off x="2794753" y="847561"/>
            <a:ext cx="2418931" cy="820818"/>
          </a:xfrm>
          <a:prstGeom prst="bentConnector3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5213684" y="847560"/>
            <a:ext cx="2310063" cy="820819"/>
          </a:xfrm>
          <a:prstGeom prst="bentConnector3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3747" y="1668379"/>
            <a:ext cx="2428088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794752" y="2491877"/>
            <a:ext cx="2418931" cy="820818"/>
          </a:xfrm>
          <a:prstGeom prst="bentConnector3">
            <a:avLst/>
          </a:prstGeom>
          <a:ln w="603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7576457" y="2489199"/>
            <a:ext cx="2375378" cy="791030"/>
          </a:xfrm>
          <a:prstGeom prst="bentConnector3">
            <a:avLst/>
          </a:prstGeom>
          <a:ln w="603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0238" y="4858950"/>
            <a:ext cx="2385720" cy="14514"/>
          </a:xfrm>
          <a:prstGeom prst="line">
            <a:avLst/>
          </a:prstGeom>
          <a:ln w="69850">
            <a:solidFill>
              <a:srgbClr val="543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167086" y="4078514"/>
            <a:ext cx="4789714" cy="812800"/>
          </a:xfrm>
          <a:custGeom>
            <a:avLst/>
            <a:gdLst>
              <a:gd name="connsiteX0" fmla="*/ 0 w 4789714"/>
              <a:gd name="connsiteY0" fmla="*/ 812800 h 812800"/>
              <a:gd name="connsiteX1" fmla="*/ 14514 w 4789714"/>
              <a:gd name="connsiteY1" fmla="*/ 29029 h 812800"/>
              <a:gd name="connsiteX2" fmla="*/ 1204685 w 4789714"/>
              <a:gd name="connsiteY2" fmla="*/ 0 h 812800"/>
              <a:gd name="connsiteX3" fmla="*/ 2394857 w 4789714"/>
              <a:gd name="connsiteY3" fmla="*/ 14515 h 812800"/>
              <a:gd name="connsiteX4" fmla="*/ 2409371 w 4789714"/>
              <a:gd name="connsiteY4" fmla="*/ 812800 h 812800"/>
              <a:gd name="connsiteX5" fmla="*/ 3599543 w 4789714"/>
              <a:gd name="connsiteY5" fmla="*/ 812800 h 812800"/>
              <a:gd name="connsiteX6" fmla="*/ 3599543 w 4789714"/>
              <a:gd name="connsiteY6" fmla="*/ 14515 h 812800"/>
              <a:gd name="connsiteX7" fmla="*/ 4789714 w 4789714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714" h="812800">
                <a:moveTo>
                  <a:pt x="0" y="812800"/>
                </a:moveTo>
                <a:lnTo>
                  <a:pt x="14514" y="29029"/>
                </a:lnTo>
                <a:lnTo>
                  <a:pt x="1204685" y="0"/>
                </a:lnTo>
                <a:lnTo>
                  <a:pt x="2394857" y="14515"/>
                </a:lnTo>
                <a:lnTo>
                  <a:pt x="2409371" y="812800"/>
                </a:lnTo>
                <a:lnTo>
                  <a:pt x="3599543" y="812800"/>
                </a:lnTo>
                <a:lnTo>
                  <a:pt x="3599543" y="14515"/>
                </a:lnTo>
                <a:lnTo>
                  <a:pt x="4789714" y="0"/>
                </a:lnTo>
              </a:path>
            </a:pathLst>
          </a:custGeom>
          <a:ln w="69850">
            <a:solidFill>
              <a:srgbClr val="543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44377" y="1287750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Data Input Signal (A)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005" y="2912585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PN bit stream (B)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095" y="4505718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C=A </a:t>
            </a:r>
            <a:r>
              <a:rPr lang="en-IN" sz="2000" dirty="0" smtClean="0">
                <a:solidFill>
                  <a:srgbClr val="5430AA"/>
                </a:solidFill>
              </a:rPr>
              <a:t>⊕ </a:t>
            </a:r>
            <a:r>
              <a:rPr lang="en-US" sz="2000" b="1" dirty="0" smtClean="0">
                <a:solidFill>
                  <a:srgbClr val="5430AA"/>
                </a:solidFill>
              </a:rPr>
              <a:t>B</a:t>
            </a:r>
            <a:endParaRPr lang="en-IN" sz="2000" b="1" dirty="0">
              <a:solidFill>
                <a:srgbClr val="5430A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8588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00226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672195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772559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978742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250711" y="434771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5157526" y="2470971"/>
            <a:ext cx="2418931" cy="820818"/>
          </a:xfrm>
          <a:prstGeom prst="bentConnector3">
            <a:avLst/>
          </a:prstGeom>
          <a:ln w="603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5605" y="2488821"/>
            <a:ext cx="0" cy="796375"/>
          </a:xfrm>
          <a:prstGeom prst="line">
            <a:avLst/>
          </a:prstGeom>
          <a:ln w="603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61943" y="2495414"/>
            <a:ext cx="0" cy="796375"/>
          </a:xfrm>
          <a:prstGeom prst="line">
            <a:avLst/>
          </a:prstGeom>
          <a:ln w="603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0" grpId="0"/>
      <p:bldP spid="22" grpId="0"/>
      <p:bldP spid="6" grpId="0"/>
      <p:bldP spid="8" grpId="0"/>
      <p:bldP spid="9" grpId="0"/>
      <p:bldP spid="11" grpId="0"/>
      <p:bldP spid="12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DSSS Transmitter and Receiver block diagram</a:t>
            </a:r>
            <a:endParaRPr lang="en-IN" dirty="0"/>
          </a:p>
        </p:txBody>
      </p:sp>
      <p:pic>
        <p:nvPicPr>
          <p:cNvPr id="34822" name="Picture 6" descr="Wireless Link for Controlling and Monitoring Electronic Billboard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25486" r="3159" b="19514"/>
          <a:stretch/>
        </p:blipFill>
        <p:spPr bwMode="auto">
          <a:xfrm>
            <a:off x="0" y="1301751"/>
            <a:ext cx="6713135" cy="30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Wireless Link for Controlling and Monitoring Electronic Billboard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t="25208" r="5035" b="20347"/>
          <a:stretch/>
        </p:blipFill>
        <p:spPr bwMode="auto">
          <a:xfrm>
            <a:off x="5200650" y="3503083"/>
            <a:ext cx="6991350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93221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DSSS Transmitter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10700" y="2797351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DSSS Receiver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21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DSSS Performance Considerations</a:t>
            </a:r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11513"/>
              </p:ext>
            </p:extLst>
          </p:nvPr>
        </p:nvGraphicFramePr>
        <p:xfrm>
          <a:off x="2910115" y="892472"/>
          <a:ext cx="54832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Bitmap Image" r:id="rId3" imgW="4648849" imgH="5439534" progId="Paint.Picture">
                  <p:embed/>
                </p:oleObj>
              </mc:Choice>
              <mc:Fallback>
                <p:oleObj name="Bitmap Image" r:id="rId3" imgW="4648849" imgH="54395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115" y="892472"/>
                        <a:ext cx="54832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Division Multiple </a:t>
            </a:r>
            <a:r>
              <a:rPr lang="en-IN" dirty="0" smtClean="0"/>
              <a:t>Access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CDMA is a multiplexing technique used with spread spectrum.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12" y="1968500"/>
            <a:ext cx="530066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Division Multiple </a:t>
            </a:r>
            <a:r>
              <a:rPr lang="en-IN" dirty="0" smtClean="0"/>
              <a:t>Access :Example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877607"/>
              </p:ext>
            </p:extLst>
          </p:nvPr>
        </p:nvGraphicFramePr>
        <p:xfrm>
          <a:off x="131762" y="965200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User-1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User-2</a:t>
                      </a:r>
                      <a:endParaRPr lang="en-I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User-3</a:t>
                      </a:r>
                      <a:endParaRPr lang="en-IN" sz="20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712088"/>
              </p:ext>
            </p:extLst>
          </p:nvPr>
        </p:nvGraphicFramePr>
        <p:xfrm>
          <a:off x="131762" y="1361440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  <a:endParaRPr lang="en-IN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00754"/>
              </p:ext>
            </p:extLst>
          </p:nvPr>
        </p:nvGraphicFramePr>
        <p:xfrm>
          <a:off x="131762" y="1757680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Spread</a:t>
                      </a:r>
                      <a:r>
                        <a:rPr lang="en-US" sz="2000" b="1" baseline="0" dirty="0" smtClean="0"/>
                        <a:t> Code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0011</a:t>
                      </a: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0000</a:t>
                      </a:r>
                      <a:endParaRPr lang="en-IN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186012"/>
              </p:ext>
            </p:extLst>
          </p:nvPr>
        </p:nvGraphicFramePr>
        <p:xfrm>
          <a:off x="131762" y="2153920"/>
          <a:ext cx="1192847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Generated Spread code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546704" y="137489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00267" y="2150050"/>
            <a:ext cx="1692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:</a:t>
            </a:r>
            <a:r>
              <a:rPr lang="en-US" sz="2000" dirty="0"/>
              <a:t>0000 </a:t>
            </a:r>
            <a:r>
              <a:rPr lang="en-US" sz="2000" dirty="0" smtClean="0"/>
              <a:t>0000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940" y="2443836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⊕</a:t>
            </a:r>
            <a:r>
              <a:rPr lang="en-IN" sz="2000" dirty="0" smtClean="0"/>
              <a:t>:0101 0101 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3407242" y="1743465"/>
            <a:ext cx="691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0101</a:t>
            </a:r>
            <a:endParaRPr lang="en-IN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67025" y="2805846"/>
            <a:ext cx="1504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55129" y="2801798"/>
            <a:ext cx="13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0101 0101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3083" y="2196217"/>
            <a:ext cx="2137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10:         1111 0000</a:t>
            </a:r>
          </a:p>
          <a:p>
            <a:pPr>
              <a:defRPr/>
            </a:pPr>
            <a:r>
              <a:rPr lang="en-US" sz="2000" dirty="0" smtClean="0"/>
              <a:t>0011:</a:t>
            </a:r>
            <a:r>
              <a:rPr lang="en-IN" sz="2000" dirty="0"/>
              <a:t> </a:t>
            </a:r>
            <a:r>
              <a:rPr lang="en-IN" sz="2000" dirty="0" smtClean="0"/>
              <a:t>⊕0011 0011</a:t>
            </a:r>
            <a:endParaRPr lang="en-IN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853" y="2861899"/>
            <a:ext cx="1504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73132" y="2806091"/>
            <a:ext cx="125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1100 0011</a:t>
            </a:r>
            <a:endParaRPr lang="en-IN" sz="2000" dirty="0"/>
          </a:p>
        </p:txBody>
      </p:sp>
      <p:sp>
        <p:nvSpPr>
          <p:cNvPr id="19" name="Rectangle 18"/>
          <p:cNvSpPr/>
          <p:nvPr/>
        </p:nvSpPr>
        <p:spPr>
          <a:xfrm>
            <a:off x="9299943" y="2136060"/>
            <a:ext cx="2263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11:         1111 1111</a:t>
            </a:r>
          </a:p>
          <a:p>
            <a:pPr>
              <a:defRPr/>
            </a:pPr>
            <a:r>
              <a:rPr lang="en-US" sz="2000" dirty="0" smtClean="0"/>
              <a:t>0000:</a:t>
            </a:r>
            <a:r>
              <a:rPr lang="en-IN" sz="2000" dirty="0" smtClean="0"/>
              <a:t> ⊕ 0000 0000</a:t>
            </a:r>
            <a:endParaRPr lang="en-IN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02942" y="2801798"/>
            <a:ext cx="1504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22221" y="2741821"/>
            <a:ext cx="125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1111 1111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22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1718 0.115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11093 0.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4" grpId="0"/>
      <p:bldP spid="15" grpId="0"/>
      <p:bldP spid="15" grpId="1"/>
      <p:bldP spid="3" grpId="0"/>
      <p:bldP spid="4" grpId="0"/>
      <p:bldP spid="18" grpId="0"/>
      <p:bldP spid="1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153142"/>
              </p:ext>
            </p:extLst>
          </p:nvPr>
        </p:nvGraphicFramePr>
        <p:xfrm>
          <a:off x="95250" y="614762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0809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Spread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06364" y="681447"/>
            <a:ext cx="13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0101 0101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95776" y="660301"/>
            <a:ext cx="125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1100 0011</a:t>
            </a:r>
            <a:endParaRPr lang="en-IN" sz="2000" dirty="0"/>
          </a:p>
        </p:txBody>
      </p:sp>
      <p:sp>
        <p:nvSpPr>
          <p:cNvPr id="14" name="Rectangle 13"/>
          <p:cNvSpPr/>
          <p:nvPr/>
        </p:nvSpPr>
        <p:spPr>
          <a:xfrm>
            <a:off x="9748607" y="673981"/>
            <a:ext cx="125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1111 1111</a:t>
            </a:r>
            <a:endParaRPr lang="en-IN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3316"/>
              </p:ext>
            </p:extLst>
          </p:nvPr>
        </p:nvGraphicFramePr>
        <p:xfrm>
          <a:off x="95250" y="218521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81"/>
                <a:gridCol w="3352800"/>
                <a:gridCol w="3352800"/>
                <a:gridCol w="3279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CDMA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User-1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User-2</a:t>
                      </a:r>
                      <a:endParaRPr lang="en-IN" sz="2000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User-3</a:t>
                      </a: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44691"/>
              </p:ext>
            </p:extLst>
          </p:nvPr>
        </p:nvGraphicFramePr>
        <p:xfrm>
          <a:off x="108697" y="113718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User-1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64647"/>
              </p:ext>
            </p:extLst>
          </p:nvPr>
        </p:nvGraphicFramePr>
        <p:xfrm>
          <a:off x="2433497" y="113718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296400" y="1180105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rgbClr val="5430AA"/>
                </a:solidFill>
              </a:rPr>
              <a:t>1:  -1V</a:t>
            </a:r>
            <a:endParaRPr lang="en-IN" sz="2000" b="1" dirty="0">
              <a:solidFill>
                <a:srgbClr val="5430AA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26447" y="1704789"/>
            <a:ext cx="6521450" cy="1162050"/>
          </a:xfrm>
          <a:custGeom>
            <a:avLst/>
            <a:gdLst>
              <a:gd name="connsiteX0" fmla="*/ 0 w 6521450"/>
              <a:gd name="connsiteY0" fmla="*/ 6350 h 1162050"/>
              <a:gd name="connsiteX1" fmla="*/ 825500 w 6521450"/>
              <a:gd name="connsiteY1" fmla="*/ 12700 h 1162050"/>
              <a:gd name="connsiteX2" fmla="*/ 819150 w 6521450"/>
              <a:gd name="connsiteY2" fmla="*/ 1162050 h 1162050"/>
              <a:gd name="connsiteX3" fmla="*/ 1638300 w 6521450"/>
              <a:gd name="connsiteY3" fmla="*/ 1162050 h 1162050"/>
              <a:gd name="connsiteX4" fmla="*/ 1631950 w 6521450"/>
              <a:gd name="connsiteY4" fmla="*/ 6350 h 1162050"/>
              <a:gd name="connsiteX5" fmla="*/ 2444750 w 6521450"/>
              <a:gd name="connsiteY5" fmla="*/ 0 h 1162050"/>
              <a:gd name="connsiteX6" fmla="*/ 2444750 w 6521450"/>
              <a:gd name="connsiteY6" fmla="*/ 1155700 h 1162050"/>
              <a:gd name="connsiteX7" fmla="*/ 3257550 w 6521450"/>
              <a:gd name="connsiteY7" fmla="*/ 1155700 h 1162050"/>
              <a:gd name="connsiteX8" fmla="*/ 3257550 w 6521450"/>
              <a:gd name="connsiteY8" fmla="*/ 12700 h 1162050"/>
              <a:gd name="connsiteX9" fmla="*/ 4076700 w 6521450"/>
              <a:gd name="connsiteY9" fmla="*/ 6350 h 1162050"/>
              <a:gd name="connsiteX10" fmla="*/ 4076700 w 6521450"/>
              <a:gd name="connsiteY10" fmla="*/ 1162050 h 1162050"/>
              <a:gd name="connsiteX11" fmla="*/ 4889500 w 6521450"/>
              <a:gd name="connsiteY11" fmla="*/ 1162050 h 1162050"/>
              <a:gd name="connsiteX12" fmla="*/ 4889500 w 6521450"/>
              <a:gd name="connsiteY12" fmla="*/ 6350 h 1162050"/>
              <a:gd name="connsiteX13" fmla="*/ 5702300 w 6521450"/>
              <a:gd name="connsiteY13" fmla="*/ 6350 h 1162050"/>
              <a:gd name="connsiteX14" fmla="*/ 5695950 w 6521450"/>
              <a:gd name="connsiteY14" fmla="*/ 1155700 h 1162050"/>
              <a:gd name="connsiteX15" fmla="*/ 6521450 w 6521450"/>
              <a:gd name="connsiteY15" fmla="*/ 115570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21450" h="1162050">
                <a:moveTo>
                  <a:pt x="0" y="6350"/>
                </a:moveTo>
                <a:lnTo>
                  <a:pt x="825500" y="12700"/>
                </a:lnTo>
                <a:cubicBezTo>
                  <a:pt x="823383" y="395817"/>
                  <a:pt x="821267" y="778933"/>
                  <a:pt x="819150" y="1162050"/>
                </a:cubicBezTo>
                <a:lnTo>
                  <a:pt x="1638300" y="1162050"/>
                </a:lnTo>
                <a:cubicBezTo>
                  <a:pt x="1636183" y="776817"/>
                  <a:pt x="1634067" y="391583"/>
                  <a:pt x="1631950" y="6350"/>
                </a:cubicBezTo>
                <a:lnTo>
                  <a:pt x="2444750" y="0"/>
                </a:lnTo>
                <a:lnTo>
                  <a:pt x="2444750" y="1155700"/>
                </a:lnTo>
                <a:lnTo>
                  <a:pt x="3257550" y="1155700"/>
                </a:lnTo>
                <a:lnTo>
                  <a:pt x="3257550" y="12700"/>
                </a:lnTo>
                <a:lnTo>
                  <a:pt x="4076700" y="6350"/>
                </a:lnTo>
                <a:lnTo>
                  <a:pt x="4076700" y="1162050"/>
                </a:lnTo>
                <a:lnTo>
                  <a:pt x="4889500" y="1162050"/>
                </a:lnTo>
                <a:lnTo>
                  <a:pt x="4889500" y="6350"/>
                </a:lnTo>
                <a:lnTo>
                  <a:pt x="5702300" y="6350"/>
                </a:lnTo>
                <a:cubicBezTo>
                  <a:pt x="5700183" y="389467"/>
                  <a:pt x="5698067" y="772583"/>
                  <a:pt x="5695950" y="1155700"/>
                </a:cubicBezTo>
                <a:lnTo>
                  <a:pt x="6521450" y="1155700"/>
                </a:ln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091993" y="1981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990444" y="14140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034285" y="25682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3940"/>
              </p:ext>
            </p:extLst>
          </p:nvPr>
        </p:nvGraphicFramePr>
        <p:xfrm>
          <a:off x="95250" y="286518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User-2</a:t>
                      </a:r>
                      <a:endParaRPr lang="en-IN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08511"/>
              </p:ext>
            </p:extLst>
          </p:nvPr>
        </p:nvGraphicFramePr>
        <p:xfrm>
          <a:off x="2420050" y="286518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078546" y="370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976997" y="31420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995438" y="42962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1731"/>
              </p:ext>
            </p:extLst>
          </p:nvPr>
        </p:nvGraphicFramePr>
        <p:xfrm>
          <a:off x="95297" y="459318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User-3</a:t>
                      </a:r>
                      <a:endParaRPr lang="en-IN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13943"/>
              </p:ext>
            </p:extLst>
          </p:nvPr>
        </p:nvGraphicFramePr>
        <p:xfrm>
          <a:off x="2420097" y="459318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78593" y="5437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77044" y="48700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20885" y="60242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sp>
        <p:nvSpPr>
          <p:cNvPr id="38" name="Freeform 37"/>
          <p:cNvSpPr/>
          <p:nvPr/>
        </p:nvSpPr>
        <p:spPr>
          <a:xfrm>
            <a:off x="2413000" y="3435350"/>
            <a:ext cx="6502400" cy="1155700"/>
          </a:xfrm>
          <a:custGeom>
            <a:avLst/>
            <a:gdLst>
              <a:gd name="connsiteX0" fmla="*/ 0 w 6502400"/>
              <a:gd name="connsiteY0" fmla="*/ 1149350 h 1155700"/>
              <a:gd name="connsiteX1" fmla="*/ 819150 w 6502400"/>
              <a:gd name="connsiteY1" fmla="*/ 1155700 h 1155700"/>
              <a:gd name="connsiteX2" fmla="*/ 1631950 w 6502400"/>
              <a:gd name="connsiteY2" fmla="*/ 1155700 h 1155700"/>
              <a:gd name="connsiteX3" fmla="*/ 1638300 w 6502400"/>
              <a:gd name="connsiteY3" fmla="*/ 0 h 1155700"/>
              <a:gd name="connsiteX4" fmla="*/ 4889500 w 6502400"/>
              <a:gd name="connsiteY4" fmla="*/ 0 h 1155700"/>
              <a:gd name="connsiteX5" fmla="*/ 4883150 w 6502400"/>
              <a:gd name="connsiteY5" fmla="*/ 1155700 h 1155700"/>
              <a:gd name="connsiteX6" fmla="*/ 6502400 w 6502400"/>
              <a:gd name="connsiteY6" fmla="*/ 114935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2400" h="1155700">
                <a:moveTo>
                  <a:pt x="0" y="1149350"/>
                </a:moveTo>
                <a:lnTo>
                  <a:pt x="819150" y="1155700"/>
                </a:lnTo>
                <a:lnTo>
                  <a:pt x="1631950" y="1155700"/>
                </a:lnTo>
                <a:cubicBezTo>
                  <a:pt x="1634067" y="770467"/>
                  <a:pt x="1636183" y="385233"/>
                  <a:pt x="1638300" y="0"/>
                </a:cubicBezTo>
                <a:lnTo>
                  <a:pt x="4889500" y="0"/>
                </a:lnTo>
                <a:cubicBezTo>
                  <a:pt x="4887383" y="385233"/>
                  <a:pt x="4885267" y="770467"/>
                  <a:pt x="4883150" y="1155700"/>
                </a:cubicBezTo>
                <a:lnTo>
                  <a:pt x="6502400" y="1149350"/>
                </a:ln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13000" y="6295780"/>
            <a:ext cx="65024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/>
      <p:bldP spid="23" grpId="0"/>
      <p:bldP spid="27" grpId="0"/>
      <p:bldP spid="28" grpId="0"/>
      <p:bldP spid="29" grpId="0"/>
      <p:bldP spid="33" grpId="0"/>
      <p:bldP spid="34" grpId="0"/>
      <p:bldP spid="35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65" y="1972880"/>
            <a:ext cx="10515600" cy="2852737"/>
          </a:xfrm>
        </p:spPr>
        <p:txBody>
          <a:bodyPr/>
          <a:lstStyle/>
          <a:p>
            <a:r>
              <a:rPr lang="en-US" dirty="0"/>
              <a:t>Spread Spectrum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4307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Topics to be covered- Spread Spectrum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Concept of Spread </a:t>
            </a:r>
            <a:r>
              <a:rPr lang="en-IN" dirty="0" smtClean="0"/>
              <a:t>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Frequency </a:t>
            </a:r>
            <a:r>
              <a:rPr lang="en-IN" dirty="0"/>
              <a:t>Hopping Spread </a:t>
            </a:r>
            <a:r>
              <a:rPr lang="en-IN" dirty="0" smtClean="0"/>
              <a:t>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Direct </a:t>
            </a:r>
            <a:r>
              <a:rPr lang="en-IN" dirty="0"/>
              <a:t>Sequence Spread </a:t>
            </a:r>
            <a:r>
              <a:rPr lang="en-IN" dirty="0" smtClean="0"/>
              <a:t>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 </a:t>
            </a:r>
            <a:r>
              <a:rPr lang="en-IN" dirty="0"/>
              <a:t>Division Multiple Access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4806"/>
              </p:ext>
            </p:extLst>
          </p:nvPr>
        </p:nvGraphicFramePr>
        <p:xfrm>
          <a:off x="108697" y="5133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User-1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88272"/>
              </p:ext>
            </p:extLst>
          </p:nvPr>
        </p:nvGraphicFramePr>
        <p:xfrm>
          <a:off x="2433497" y="5133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270351" y="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rgbClr val="5430AA"/>
                </a:solidFill>
              </a:rPr>
              <a:t>1:  -1V</a:t>
            </a:r>
            <a:endParaRPr lang="en-IN" sz="2000" b="1" dirty="0">
              <a:solidFill>
                <a:srgbClr val="5430AA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26447" y="618939"/>
            <a:ext cx="6521450" cy="1162050"/>
          </a:xfrm>
          <a:custGeom>
            <a:avLst/>
            <a:gdLst>
              <a:gd name="connsiteX0" fmla="*/ 0 w 6521450"/>
              <a:gd name="connsiteY0" fmla="*/ 6350 h 1162050"/>
              <a:gd name="connsiteX1" fmla="*/ 825500 w 6521450"/>
              <a:gd name="connsiteY1" fmla="*/ 12700 h 1162050"/>
              <a:gd name="connsiteX2" fmla="*/ 819150 w 6521450"/>
              <a:gd name="connsiteY2" fmla="*/ 1162050 h 1162050"/>
              <a:gd name="connsiteX3" fmla="*/ 1638300 w 6521450"/>
              <a:gd name="connsiteY3" fmla="*/ 1162050 h 1162050"/>
              <a:gd name="connsiteX4" fmla="*/ 1631950 w 6521450"/>
              <a:gd name="connsiteY4" fmla="*/ 6350 h 1162050"/>
              <a:gd name="connsiteX5" fmla="*/ 2444750 w 6521450"/>
              <a:gd name="connsiteY5" fmla="*/ 0 h 1162050"/>
              <a:gd name="connsiteX6" fmla="*/ 2444750 w 6521450"/>
              <a:gd name="connsiteY6" fmla="*/ 1155700 h 1162050"/>
              <a:gd name="connsiteX7" fmla="*/ 3257550 w 6521450"/>
              <a:gd name="connsiteY7" fmla="*/ 1155700 h 1162050"/>
              <a:gd name="connsiteX8" fmla="*/ 3257550 w 6521450"/>
              <a:gd name="connsiteY8" fmla="*/ 12700 h 1162050"/>
              <a:gd name="connsiteX9" fmla="*/ 4076700 w 6521450"/>
              <a:gd name="connsiteY9" fmla="*/ 6350 h 1162050"/>
              <a:gd name="connsiteX10" fmla="*/ 4076700 w 6521450"/>
              <a:gd name="connsiteY10" fmla="*/ 1162050 h 1162050"/>
              <a:gd name="connsiteX11" fmla="*/ 4889500 w 6521450"/>
              <a:gd name="connsiteY11" fmla="*/ 1162050 h 1162050"/>
              <a:gd name="connsiteX12" fmla="*/ 4889500 w 6521450"/>
              <a:gd name="connsiteY12" fmla="*/ 6350 h 1162050"/>
              <a:gd name="connsiteX13" fmla="*/ 5702300 w 6521450"/>
              <a:gd name="connsiteY13" fmla="*/ 6350 h 1162050"/>
              <a:gd name="connsiteX14" fmla="*/ 5695950 w 6521450"/>
              <a:gd name="connsiteY14" fmla="*/ 1155700 h 1162050"/>
              <a:gd name="connsiteX15" fmla="*/ 6521450 w 6521450"/>
              <a:gd name="connsiteY15" fmla="*/ 115570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21450" h="1162050">
                <a:moveTo>
                  <a:pt x="0" y="6350"/>
                </a:moveTo>
                <a:lnTo>
                  <a:pt x="825500" y="12700"/>
                </a:lnTo>
                <a:cubicBezTo>
                  <a:pt x="823383" y="395817"/>
                  <a:pt x="821267" y="778933"/>
                  <a:pt x="819150" y="1162050"/>
                </a:cubicBezTo>
                <a:lnTo>
                  <a:pt x="1638300" y="1162050"/>
                </a:lnTo>
                <a:cubicBezTo>
                  <a:pt x="1636183" y="776817"/>
                  <a:pt x="1634067" y="391583"/>
                  <a:pt x="1631950" y="6350"/>
                </a:cubicBezTo>
                <a:lnTo>
                  <a:pt x="2444750" y="0"/>
                </a:lnTo>
                <a:lnTo>
                  <a:pt x="2444750" y="1155700"/>
                </a:lnTo>
                <a:lnTo>
                  <a:pt x="3257550" y="1155700"/>
                </a:lnTo>
                <a:lnTo>
                  <a:pt x="3257550" y="12700"/>
                </a:lnTo>
                <a:lnTo>
                  <a:pt x="4076700" y="6350"/>
                </a:lnTo>
                <a:lnTo>
                  <a:pt x="4076700" y="1162050"/>
                </a:lnTo>
                <a:lnTo>
                  <a:pt x="4889500" y="1162050"/>
                </a:lnTo>
                <a:lnTo>
                  <a:pt x="4889500" y="6350"/>
                </a:lnTo>
                <a:lnTo>
                  <a:pt x="5702300" y="6350"/>
                </a:lnTo>
                <a:cubicBezTo>
                  <a:pt x="5700183" y="389467"/>
                  <a:pt x="5698067" y="772583"/>
                  <a:pt x="5695950" y="1155700"/>
                </a:cubicBezTo>
                <a:lnTo>
                  <a:pt x="6521450" y="1155700"/>
                </a:ln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091993" y="895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990444" y="3282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034285" y="148241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94372"/>
              </p:ext>
            </p:extLst>
          </p:nvPr>
        </p:nvGraphicFramePr>
        <p:xfrm>
          <a:off x="95250" y="177933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User-2</a:t>
                      </a:r>
                      <a:endParaRPr lang="en-IN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02158"/>
              </p:ext>
            </p:extLst>
          </p:nvPr>
        </p:nvGraphicFramePr>
        <p:xfrm>
          <a:off x="2420050" y="177933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078546" y="2623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976997" y="20562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995438" y="321041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66761"/>
              </p:ext>
            </p:extLst>
          </p:nvPr>
        </p:nvGraphicFramePr>
        <p:xfrm>
          <a:off x="95297" y="3507330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User-3</a:t>
                      </a:r>
                      <a:endParaRPr lang="en-IN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39043"/>
              </p:ext>
            </p:extLst>
          </p:nvPr>
        </p:nvGraphicFramePr>
        <p:xfrm>
          <a:off x="2420097" y="350733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78593" y="4351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77044" y="37842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+1V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20885" y="493841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-1V</a:t>
            </a:r>
            <a:endParaRPr lang="en-IN" dirty="0"/>
          </a:p>
        </p:txBody>
      </p:sp>
      <p:sp>
        <p:nvSpPr>
          <p:cNvPr id="38" name="Freeform 37"/>
          <p:cNvSpPr/>
          <p:nvPr/>
        </p:nvSpPr>
        <p:spPr>
          <a:xfrm>
            <a:off x="2413000" y="2349500"/>
            <a:ext cx="6502400" cy="1155700"/>
          </a:xfrm>
          <a:custGeom>
            <a:avLst/>
            <a:gdLst>
              <a:gd name="connsiteX0" fmla="*/ 0 w 6502400"/>
              <a:gd name="connsiteY0" fmla="*/ 1149350 h 1155700"/>
              <a:gd name="connsiteX1" fmla="*/ 819150 w 6502400"/>
              <a:gd name="connsiteY1" fmla="*/ 1155700 h 1155700"/>
              <a:gd name="connsiteX2" fmla="*/ 1631950 w 6502400"/>
              <a:gd name="connsiteY2" fmla="*/ 1155700 h 1155700"/>
              <a:gd name="connsiteX3" fmla="*/ 1638300 w 6502400"/>
              <a:gd name="connsiteY3" fmla="*/ 0 h 1155700"/>
              <a:gd name="connsiteX4" fmla="*/ 4889500 w 6502400"/>
              <a:gd name="connsiteY4" fmla="*/ 0 h 1155700"/>
              <a:gd name="connsiteX5" fmla="*/ 4883150 w 6502400"/>
              <a:gd name="connsiteY5" fmla="*/ 1155700 h 1155700"/>
              <a:gd name="connsiteX6" fmla="*/ 6502400 w 6502400"/>
              <a:gd name="connsiteY6" fmla="*/ 114935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2400" h="1155700">
                <a:moveTo>
                  <a:pt x="0" y="1149350"/>
                </a:moveTo>
                <a:lnTo>
                  <a:pt x="819150" y="1155700"/>
                </a:lnTo>
                <a:lnTo>
                  <a:pt x="1631950" y="1155700"/>
                </a:lnTo>
                <a:cubicBezTo>
                  <a:pt x="1634067" y="770467"/>
                  <a:pt x="1636183" y="385233"/>
                  <a:pt x="1638300" y="0"/>
                </a:cubicBezTo>
                <a:lnTo>
                  <a:pt x="4889500" y="0"/>
                </a:lnTo>
                <a:cubicBezTo>
                  <a:pt x="4887383" y="385233"/>
                  <a:pt x="4885267" y="770467"/>
                  <a:pt x="4883150" y="1155700"/>
                </a:cubicBezTo>
                <a:lnTo>
                  <a:pt x="6502400" y="1149350"/>
                </a:ln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13000" y="5221135"/>
            <a:ext cx="65024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8067"/>
              </p:ext>
            </p:extLst>
          </p:nvPr>
        </p:nvGraphicFramePr>
        <p:xfrm>
          <a:off x="2439894" y="77528"/>
          <a:ext cx="6502400" cy="554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544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80566"/>
              </p:ext>
            </p:extLst>
          </p:nvPr>
        </p:nvGraphicFramePr>
        <p:xfrm>
          <a:off x="2413000" y="1794948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35182"/>
              </p:ext>
            </p:extLst>
          </p:nvPr>
        </p:nvGraphicFramePr>
        <p:xfrm>
          <a:off x="2426447" y="3535568"/>
          <a:ext cx="6502400" cy="55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177836" y="-1538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6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249"/>
              </p:ext>
            </p:extLst>
          </p:nvPr>
        </p:nvGraphicFramePr>
        <p:xfrm>
          <a:off x="582706" y="198531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User-1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User-2</a:t>
                      </a:r>
                      <a:endParaRPr lang="en-IN" sz="2000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Volts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User-3</a:t>
                      </a: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48487"/>
              </p:ext>
            </p:extLst>
          </p:nvPr>
        </p:nvGraphicFramePr>
        <p:xfrm>
          <a:off x="2907506" y="206151"/>
          <a:ext cx="6502400" cy="554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544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46956"/>
              </p:ext>
            </p:extLst>
          </p:nvPr>
        </p:nvGraphicFramePr>
        <p:xfrm>
          <a:off x="2907506" y="769600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49091"/>
              </p:ext>
            </p:extLst>
          </p:nvPr>
        </p:nvGraphicFramePr>
        <p:xfrm>
          <a:off x="2907506" y="1360415"/>
          <a:ext cx="6502400" cy="55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95892"/>
              </p:ext>
            </p:extLst>
          </p:nvPr>
        </p:nvGraphicFramePr>
        <p:xfrm>
          <a:off x="582706" y="2493697"/>
          <a:ext cx="8827200" cy="288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Composite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Signal(Add)</a:t>
                      </a:r>
                      <a:endParaRPr lang="en-IN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95012" y="280647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82096" y="338497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38554" y="3963475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38554" y="454197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-2V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8554" y="512047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/>
              <a:t>3</a:t>
            </a:r>
            <a:r>
              <a:rPr lang="en-US" sz="1600" dirty="0" smtClean="0"/>
              <a:t>V</a:t>
            </a:r>
            <a:endParaRPr lang="en-IN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8898"/>
              </p:ext>
            </p:extLst>
          </p:nvPr>
        </p:nvGraphicFramePr>
        <p:xfrm>
          <a:off x="582706" y="1911715"/>
          <a:ext cx="8827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Composite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Signal(Add)</a:t>
                      </a:r>
                      <a:endParaRPr kumimoji="0" lang="en-I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2903220" y="3070860"/>
            <a:ext cx="6507480" cy="2308860"/>
          </a:xfrm>
          <a:custGeom>
            <a:avLst/>
            <a:gdLst>
              <a:gd name="connsiteX0" fmla="*/ 0 w 6507480"/>
              <a:gd name="connsiteY0" fmla="*/ 1143000 h 2308860"/>
              <a:gd name="connsiteX1" fmla="*/ 815340 w 6507480"/>
              <a:gd name="connsiteY1" fmla="*/ 1143000 h 2308860"/>
              <a:gd name="connsiteX2" fmla="*/ 815340 w 6507480"/>
              <a:gd name="connsiteY2" fmla="*/ 2301240 h 2308860"/>
              <a:gd name="connsiteX3" fmla="*/ 1630680 w 6507480"/>
              <a:gd name="connsiteY3" fmla="*/ 2308860 h 2308860"/>
              <a:gd name="connsiteX4" fmla="*/ 1630680 w 6507480"/>
              <a:gd name="connsiteY4" fmla="*/ 7620 h 2308860"/>
              <a:gd name="connsiteX5" fmla="*/ 2438400 w 6507480"/>
              <a:gd name="connsiteY5" fmla="*/ 7620 h 2308860"/>
              <a:gd name="connsiteX6" fmla="*/ 2438400 w 6507480"/>
              <a:gd name="connsiteY6" fmla="*/ 1158240 h 2308860"/>
              <a:gd name="connsiteX7" fmla="*/ 3261360 w 6507480"/>
              <a:gd name="connsiteY7" fmla="*/ 1165860 h 2308860"/>
              <a:gd name="connsiteX8" fmla="*/ 3246120 w 6507480"/>
              <a:gd name="connsiteY8" fmla="*/ 0 h 2308860"/>
              <a:gd name="connsiteX9" fmla="*/ 4061460 w 6507480"/>
              <a:gd name="connsiteY9" fmla="*/ 0 h 2308860"/>
              <a:gd name="connsiteX10" fmla="*/ 4069080 w 6507480"/>
              <a:gd name="connsiteY10" fmla="*/ 1158240 h 2308860"/>
              <a:gd name="connsiteX11" fmla="*/ 5699760 w 6507480"/>
              <a:gd name="connsiteY11" fmla="*/ 1150620 h 2308860"/>
              <a:gd name="connsiteX12" fmla="*/ 5699760 w 6507480"/>
              <a:gd name="connsiteY12" fmla="*/ 2308860 h 2308860"/>
              <a:gd name="connsiteX13" fmla="*/ 6507480 w 6507480"/>
              <a:gd name="connsiteY13" fmla="*/ 229362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7480" h="2308860">
                <a:moveTo>
                  <a:pt x="0" y="1143000"/>
                </a:moveTo>
                <a:lnTo>
                  <a:pt x="815340" y="1143000"/>
                </a:lnTo>
                <a:lnTo>
                  <a:pt x="815340" y="2301240"/>
                </a:lnTo>
                <a:lnTo>
                  <a:pt x="1630680" y="2308860"/>
                </a:lnTo>
                <a:lnTo>
                  <a:pt x="1630680" y="7620"/>
                </a:lnTo>
                <a:lnTo>
                  <a:pt x="2438400" y="7620"/>
                </a:lnTo>
                <a:lnTo>
                  <a:pt x="2438400" y="1158240"/>
                </a:lnTo>
                <a:lnTo>
                  <a:pt x="3261360" y="1165860"/>
                </a:lnTo>
                <a:lnTo>
                  <a:pt x="3246120" y="0"/>
                </a:lnTo>
                <a:lnTo>
                  <a:pt x="4061460" y="0"/>
                </a:lnTo>
                <a:lnTo>
                  <a:pt x="4069080" y="1158240"/>
                </a:lnTo>
                <a:lnTo>
                  <a:pt x="5699760" y="1150620"/>
                </a:lnTo>
                <a:lnTo>
                  <a:pt x="5699760" y="2308860"/>
                </a:lnTo>
                <a:lnTo>
                  <a:pt x="6507480" y="2293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865283" y="20615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CDMA Transmitter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0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86523"/>
              </p:ext>
            </p:extLst>
          </p:nvPr>
        </p:nvGraphicFramePr>
        <p:xfrm>
          <a:off x="1671912" y="113567"/>
          <a:ext cx="8827200" cy="288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Composite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Signal(Add)</a:t>
                      </a:r>
                      <a:endParaRPr lang="en-IN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4218" y="42634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71302" y="100484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627760" y="1583345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7760" y="21618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-2V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7760" y="27403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/>
              <a:t>3</a:t>
            </a:r>
            <a:r>
              <a:rPr lang="en-US" sz="1600" dirty="0" smtClean="0"/>
              <a:t>V</a:t>
            </a:r>
            <a:endParaRPr lang="en-IN" sz="1600" dirty="0"/>
          </a:p>
        </p:txBody>
      </p:sp>
      <p:sp>
        <p:nvSpPr>
          <p:cNvPr id="14" name="Freeform 13"/>
          <p:cNvSpPr/>
          <p:nvPr/>
        </p:nvSpPr>
        <p:spPr>
          <a:xfrm>
            <a:off x="3992426" y="690730"/>
            <a:ext cx="6507480" cy="2308860"/>
          </a:xfrm>
          <a:custGeom>
            <a:avLst/>
            <a:gdLst>
              <a:gd name="connsiteX0" fmla="*/ 0 w 6507480"/>
              <a:gd name="connsiteY0" fmla="*/ 1143000 h 2308860"/>
              <a:gd name="connsiteX1" fmla="*/ 815340 w 6507480"/>
              <a:gd name="connsiteY1" fmla="*/ 1143000 h 2308860"/>
              <a:gd name="connsiteX2" fmla="*/ 815340 w 6507480"/>
              <a:gd name="connsiteY2" fmla="*/ 2301240 h 2308860"/>
              <a:gd name="connsiteX3" fmla="*/ 1630680 w 6507480"/>
              <a:gd name="connsiteY3" fmla="*/ 2308860 h 2308860"/>
              <a:gd name="connsiteX4" fmla="*/ 1630680 w 6507480"/>
              <a:gd name="connsiteY4" fmla="*/ 7620 h 2308860"/>
              <a:gd name="connsiteX5" fmla="*/ 2438400 w 6507480"/>
              <a:gd name="connsiteY5" fmla="*/ 7620 h 2308860"/>
              <a:gd name="connsiteX6" fmla="*/ 2438400 w 6507480"/>
              <a:gd name="connsiteY6" fmla="*/ 1158240 h 2308860"/>
              <a:gd name="connsiteX7" fmla="*/ 3261360 w 6507480"/>
              <a:gd name="connsiteY7" fmla="*/ 1165860 h 2308860"/>
              <a:gd name="connsiteX8" fmla="*/ 3246120 w 6507480"/>
              <a:gd name="connsiteY8" fmla="*/ 0 h 2308860"/>
              <a:gd name="connsiteX9" fmla="*/ 4061460 w 6507480"/>
              <a:gd name="connsiteY9" fmla="*/ 0 h 2308860"/>
              <a:gd name="connsiteX10" fmla="*/ 4069080 w 6507480"/>
              <a:gd name="connsiteY10" fmla="*/ 1158240 h 2308860"/>
              <a:gd name="connsiteX11" fmla="*/ 5699760 w 6507480"/>
              <a:gd name="connsiteY11" fmla="*/ 1150620 h 2308860"/>
              <a:gd name="connsiteX12" fmla="*/ 5699760 w 6507480"/>
              <a:gd name="connsiteY12" fmla="*/ 2308860 h 2308860"/>
              <a:gd name="connsiteX13" fmla="*/ 6507480 w 6507480"/>
              <a:gd name="connsiteY13" fmla="*/ 229362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7480" h="2308860">
                <a:moveTo>
                  <a:pt x="0" y="1143000"/>
                </a:moveTo>
                <a:lnTo>
                  <a:pt x="815340" y="1143000"/>
                </a:lnTo>
                <a:lnTo>
                  <a:pt x="815340" y="2301240"/>
                </a:lnTo>
                <a:lnTo>
                  <a:pt x="1630680" y="2308860"/>
                </a:lnTo>
                <a:lnTo>
                  <a:pt x="1630680" y="7620"/>
                </a:lnTo>
                <a:lnTo>
                  <a:pt x="2438400" y="7620"/>
                </a:lnTo>
                <a:lnTo>
                  <a:pt x="2438400" y="1158240"/>
                </a:lnTo>
                <a:lnTo>
                  <a:pt x="3261360" y="1165860"/>
                </a:lnTo>
                <a:lnTo>
                  <a:pt x="3246120" y="0"/>
                </a:lnTo>
                <a:lnTo>
                  <a:pt x="4061460" y="0"/>
                </a:lnTo>
                <a:lnTo>
                  <a:pt x="4069080" y="1158240"/>
                </a:lnTo>
                <a:lnTo>
                  <a:pt x="5699760" y="1150620"/>
                </a:lnTo>
                <a:lnTo>
                  <a:pt x="5699760" y="2308860"/>
                </a:lnTo>
                <a:lnTo>
                  <a:pt x="6507480" y="2293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73928"/>
              </p:ext>
            </p:extLst>
          </p:nvPr>
        </p:nvGraphicFramePr>
        <p:xfrm>
          <a:off x="1671912" y="3011297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User1(</a:t>
                      </a:r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2705" y="3233354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7337" y="387529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7760" y="444260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0134" y="333998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sp>
        <p:nvSpPr>
          <p:cNvPr id="19" name="Freeform 18"/>
          <p:cNvSpPr/>
          <p:nvPr/>
        </p:nvSpPr>
        <p:spPr>
          <a:xfrm>
            <a:off x="3985260" y="3594100"/>
            <a:ext cx="6507480" cy="1158240"/>
          </a:xfrm>
          <a:custGeom>
            <a:avLst/>
            <a:gdLst>
              <a:gd name="connsiteX0" fmla="*/ 0 w 6507480"/>
              <a:gd name="connsiteY0" fmla="*/ 0 h 1158240"/>
              <a:gd name="connsiteX1" fmla="*/ 822960 w 6507480"/>
              <a:gd name="connsiteY1" fmla="*/ 0 h 1158240"/>
              <a:gd name="connsiteX2" fmla="*/ 822960 w 6507480"/>
              <a:gd name="connsiteY2" fmla="*/ 1158240 h 1158240"/>
              <a:gd name="connsiteX3" fmla="*/ 1638300 w 6507480"/>
              <a:gd name="connsiteY3" fmla="*/ 1158240 h 1158240"/>
              <a:gd name="connsiteX4" fmla="*/ 1630680 w 6507480"/>
              <a:gd name="connsiteY4" fmla="*/ 7620 h 1158240"/>
              <a:gd name="connsiteX5" fmla="*/ 2446020 w 6507480"/>
              <a:gd name="connsiteY5" fmla="*/ 0 h 1158240"/>
              <a:gd name="connsiteX6" fmla="*/ 2453640 w 6507480"/>
              <a:gd name="connsiteY6" fmla="*/ 1150620 h 1158240"/>
              <a:gd name="connsiteX7" fmla="*/ 3268980 w 6507480"/>
              <a:gd name="connsiteY7" fmla="*/ 1143000 h 1158240"/>
              <a:gd name="connsiteX8" fmla="*/ 3261360 w 6507480"/>
              <a:gd name="connsiteY8" fmla="*/ 7620 h 1158240"/>
              <a:gd name="connsiteX9" fmla="*/ 4069080 w 6507480"/>
              <a:gd name="connsiteY9" fmla="*/ 7620 h 1158240"/>
              <a:gd name="connsiteX10" fmla="*/ 4069080 w 6507480"/>
              <a:gd name="connsiteY10" fmla="*/ 1158240 h 1158240"/>
              <a:gd name="connsiteX11" fmla="*/ 4892040 w 6507480"/>
              <a:gd name="connsiteY11" fmla="*/ 1158240 h 1158240"/>
              <a:gd name="connsiteX12" fmla="*/ 4876800 w 6507480"/>
              <a:gd name="connsiteY12" fmla="*/ 7620 h 1158240"/>
              <a:gd name="connsiteX13" fmla="*/ 5699760 w 6507480"/>
              <a:gd name="connsiteY13" fmla="*/ 7620 h 1158240"/>
              <a:gd name="connsiteX14" fmla="*/ 5707380 w 6507480"/>
              <a:gd name="connsiteY14" fmla="*/ 1158240 h 1158240"/>
              <a:gd name="connsiteX15" fmla="*/ 6507480 w 6507480"/>
              <a:gd name="connsiteY15" fmla="*/ 115062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07480" h="1158240">
                <a:moveTo>
                  <a:pt x="0" y="0"/>
                </a:moveTo>
                <a:lnTo>
                  <a:pt x="822960" y="0"/>
                </a:lnTo>
                <a:lnTo>
                  <a:pt x="822960" y="1158240"/>
                </a:lnTo>
                <a:lnTo>
                  <a:pt x="1638300" y="1158240"/>
                </a:lnTo>
                <a:lnTo>
                  <a:pt x="1630680" y="7620"/>
                </a:lnTo>
                <a:lnTo>
                  <a:pt x="2446020" y="0"/>
                </a:lnTo>
                <a:lnTo>
                  <a:pt x="2453640" y="1150620"/>
                </a:lnTo>
                <a:lnTo>
                  <a:pt x="3268980" y="1143000"/>
                </a:lnTo>
                <a:lnTo>
                  <a:pt x="3261360" y="7620"/>
                </a:lnTo>
                <a:lnTo>
                  <a:pt x="4069080" y="7620"/>
                </a:lnTo>
                <a:lnTo>
                  <a:pt x="4069080" y="1158240"/>
                </a:lnTo>
                <a:lnTo>
                  <a:pt x="4892040" y="1158240"/>
                </a:lnTo>
                <a:lnTo>
                  <a:pt x="4876800" y="7620"/>
                </a:lnTo>
                <a:lnTo>
                  <a:pt x="5699760" y="7620"/>
                </a:lnTo>
                <a:lnTo>
                  <a:pt x="5707380" y="1158240"/>
                </a:lnTo>
                <a:lnTo>
                  <a:pt x="6507480" y="1150620"/>
                </a:lnTo>
              </a:path>
            </a:pathLst>
          </a:custGeom>
          <a:noFill/>
          <a:ln w="381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8730"/>
              </p:ext>
            </p:extLst>
          </p:nvPr>
        </p:nvGraphicFramePr>
        <p:xfrm>
          <a:off x="1665540" y="4747529"/>
          <a:ext cx="88272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Multiply</a:t>
                      </a:r>
                      <a:endParaRPr lang="en-IN" sz="2000" b="1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Volts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71286"/>
              </p:ext>
            </p:extLst>
          </p:nvPr>
        </p:nvGraphicFramePr>
        <p:xfrm>
          <a:off x="3987800" y="3008044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rot="16200000">
            <a:off x="5495275" y="3844277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741849" y="3844276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769967" y="567793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-1+3+1+1=4/4=</a:t>
            </a:r>
            <a:r>
              <a:rPr lang="en-US" b="1" dirty="0" smtClean="0"/>
              <a:t>+1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016542" y="56642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1+1-1+3=4/4=</a:t>
            </a:r>
            <a:r>
              <a:rPr lang="en-US" b="1" dirty="0" smtClean="0"/>
              <a:t>+1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65540" y="5964693"/>
            <a:ext cx="5461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430AA"/>
                </a:solidFill>
              </a:rPr>
              <a:t>Voltage=11</a:t>
            </a:r>
          </a:p>
          <a:p>
            <a:r>
              <a:rPr lang="en-US" sz="2000" dirty="0" smtClean="0">
                <a:solidFill>
                  <a:srgbClr val="5430AA"/>
                </a:solidFill>
              </a:rPr>
              <a:t>Therefore,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Data=00</a:t>
            </a:r>
            <a:r>
              <a:rPr lang="en-US" sz="2000" dirty="0" smtClean="0">
                <a:solidFill>
                  <a:srgbClr val="5430AA"/>
                </a:solidFill>
              </a:rPr>
              <a:t>(</a:t>
            </a:r>
            <a:r>
              <a:rPr lang="en-US" sz="2000" dirty="0" err="1" smtClean="0">
                <a:solidFill>
                  <a:srgbClr val="5430AA"/>
                </a:solidFill>
              </a:rPr>
              <a:t>i.e</a:t>
            </a:r>
            <a:r>
              <a:rPr lang="en-US" sz="2000" dirty="0" smtClean="0">
                <a:solidFill>
                  <a:srgbClr val="5430AA"/>
                </a:solidFill>
              </a:rPr>
              <a:t> Original Data Sent by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User-1</a:t>
            </a:r>
            <a:r>
              <a:rPr lang="en-US" sz="2000" dirty="0" smtClean="0">
                <a:solidFill>
                  <a:srgbClr val="5430AA"/>
                </a:solidFill>
              </a:rPr>
              <a:t>)</a:t>
            </a:r>
            <a:endParaRPr lang="en-IN" sz="2000" dirty="0">
              <a:solidFill>
                <a:srgbClr val="5430A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496" y="5970667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5" y="11356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CDMA Receiver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5708" y="5060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954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3" grpId="0" animBg="1"/>
      <p:bldP spid="24" grpId="0" animBg="1"/>
      <p:bldP spid="25" grpId="0"/>
      <p:bldP spid="26" grpId="0"/>
      <p:bldP spid="27" grpId="0"/>
      <p:bldP spid="29" grpId="0"/>
      <p:bldP spid="2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52202"/>
              </p:ext>
            </p:extLst>
          </p:nvPr>
        </p:nvGraphicFramePr>
        <p:xfrm>
          <a:off x="1671912" y="113567"/>
          <a:ext cx="8827200" cy="288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Composite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Signal(Add)</a:t>
                      </a:r>
                      <a:endParaRPr lang="en-IN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4218" y="42634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71302" y="100484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627760" y="1583345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7760" y="21618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-2V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7760" y="27403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/>
              <a:t>3</a:t>
            </a:r>
            <a:r>
              <a:rPr lang="en-US" sz="1600" dirty="0" smtClean="0"/>
              <a:t>V</a:t>
            </a:r>
            <a:endParaRPr lang="en-IN" sz="1600" dirty="0"/>
          </a:p>
        </p:txBody>
      </p:sp>
      <p:sp>
        <p:nvSpPr>
          <p:cNvPr id="14" name="Freeform 13"/>
          <p:cNvSpPr/>
          <p:nvPr/>
        </p:nvSpPr>
        <p:spPr>
          <a:xfrm>
            <a:off x="3992426" y="690730"/>
            <a:ext cx="6507480" cy="2308860"/>
          </a:xfrm>
          <a:custGeom>
            <a:avLst/>
            <a:gdLst>
              <a:gd name="connsiteX0" fmla="*/ 0 w 6507480"/>
              <a:gd name="connsiteY0" fmla="*/ 1143000 h 2308860"/>
              <a:gd name="connsiteX1" fmla="*/ 815340 w 6507480"/>
              <a:gd name="connsiteY1" fmla="*/ 1143000 h 2308860"/>
              <a:gd name="connsiteX2" fmla="*/ 815340 w 6507480"/>
              <a:gd name="connsiteY2" fmla="*/ 2301240 h 2308860"/>
              <a:gd name="connsiteX3" fmla="*/ 1630680 w 6507480"/>
              <a:gd name="connsiteY3" fmla="*/ 2308860 h 2308860"/>
              <a:gd name="connsiteX4" fmla="*/ 1630680 w 6507480"/>
              <a:gd name="connsiteY4" fmla="*/ 7620 h 2308860"/>
              <a:gd name="connsiteX5" fmla="*/ 2438400 w 6507480"/>
              <a:gd name="connsiteY5" fmla="*/ 7620 h 2308860"/>
              <a:gd name="connsiteX6" fmla="*/ 2438400 w 6507480"/>
              <a:gd name="connsiteY6" fmla="*/ 1158240 h 2308860"/>
              <a:gd name="connsiteX7" fmla="*/ 3261360 w 6507480"/>
              <a:gd name="connsiteY7" fmla="*/ 1165860 h 2308860"/>
              <a:gd name="connsiteX8" fmla="*/ 3246120 w 6507480"/>
              <a:gd name="connsiteY8" fmla="*/ 0 h 2308860"/>
              <a:gd name="connsiteX9" fmla="*/ 4061460 w 6507480"/>
              <a:gd name="connsiteY9" fmla="*/ 0 h 2308860"/>
              <a:gd name="connsiteX10" fmla="*/ 4069080 w 6507480"/>
              <a:gd name="connsiteY10" fmla="*/ 1158240 h 2308860"/>
              <a:gd name="connsiteX11" fmla="*/ 5699760 w 6507480"/>
              <a:gd name="connsiteY11" fmla="*/ 1150620 h 2308860"/>
              <a:gd name="connsiteX12" fmla="*/ 5699760 w 6507480"/>
              <a:gd name="connsiteY12" fmla="*/ 2308860 h 2308860"/>
              <a:gd name="connsiteX13" fmla="*/ 6507480 w 6507480"/>
              <a:gd name="connsiteY13" fmla="*/ 229362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7480" h="2308860">
                <a:moveTo>
                  <a:pt x="0" y="1143000"/>
                </a:moveTo>
                <a:lnTo>
                  <a:pt x="815340" y="1143000"/>
                </a:lnTo>
                <a:lnTo>
                  <a:pt x="815340" y="2301240"/>
                </a:lnTo>
                <a:lnTo>
                  <a:pt x="1630680" y="2308860"/>
                </a:lnTo>
                <a:lnTo>
                  <a:pt x="1630680" y="7620"/>
                </a:lnTo>
                <a:lnTo>
                  <a:pt x="2438400" y="7620"/>
                </a:lnTo>
                <a:lnTo>
                  <a:pt x="2438400" y="1158240"/>
                </a:lnTo>
                <a:lnTo>
                  <a:pt x="3261360" y="1165860"/>
                </a:lnTo>
                <a:lnTo>
                  <a:pt x="3246120" y="0"/>
                </a:lnTo>
                <a:lnTo>
                  <a:pt x="4061460" y="0"/>
                </a:lnTo>
                <a:lnTo>
                  <a:pt x="4069080" y="1158240"/>
                </a:lnTo>
                <a:lnTo>
                  <a:pt x="5699760" y="1150620"/>
                </a:lnTo>
                <a:lnTo>
                  <a:pt x="5699760" y="2308860"/>
                </a:lnTo>
                <a:lnTo>
                  <a:pt x="6507480" y="2293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73683"/>
              </p:ext>
            </p:extLst>
          </p:nvPr>
        </p:nvGraphicFramePr>
        <p:xfrm>
          <a:off x="1671912" y="3011297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User2(</a:t>
                      </a:r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rgbClr val="673BBA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11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2705" y="3233354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7337" y="387529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7760" y="444260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0134" y="333998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14771"/>
              </p:ext>
            </p:extLst>
          </p:nvPr>
        </p:nvGraphicFramePr>
        <p:xfrm>
          <a:off x="1665540" y="4747529"/>
          <a:ext cx="88272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Multiply</a:t>
                      </a:r>
                      <a:endParaRPr lang="en-IN" sz="2000" b="1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Volts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4874"/>
              </p:ext>
            </p:extLst>
          </p:nvPr>
        </p:nvGraphicFramePr>
        <p:xfrm>
          <a:off x="3987800" y="3008044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rot="16200000">
            <a:off x="5495275" y="3844277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741849" y="3844276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769967" y="567793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-1-3-1+1=-4/4=</a:t>
            </a:r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016542" y="566420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1-1+1+3=4/4=</a:t>
            </a:r>
            <a:r>
              <a:rPr lang="en-US" b="1" dirty="0" smtClean="0"/>
              <a:t>+1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65540" y="5964693"/>
            <a:ext cx="5461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430AA"/>
                </a:solidFill>
              </a:rPr>
              <a:t>Voltage=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-1 </a:t>
            </a:r>
            <a:r>
              <a:rPr lang="en-US" sz="2000" b="1" dirty="0" smtClean="0">
                <a:solidFill>
                  <a:srgbClr val="673BBA"/>
                </a:solidFill>
              </a:rPr>
              <a:t>1</a:t>
            </a:r>
          </a:p>
          <a:p>
            <a:r>
              <a:rPr lang="en-US" sz="2000" dirty="0" smtClean="0">
                <a:solidFill>
                  <a:srgbClr val="5430AA"/>
                </a:solidFill>
              </a:rPr>
              <a:t>Therefore,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Data=10</a:t>
            </a:r>
            <a:r>
              <a:rPr lang="en-US" sz="2000" dirty="0" smtClean="0">
                <a:solidFill>
                  <a:srgbClr val="5430AA"/>
                </a:solidFill>
              </a:rPr>
              <a:t>(</a:t>
            </a:r>
            <a:r>
              <a:rPr lang="en-US" sz="2000" dirty="0" err="1" smtClean="0">
                <a:solidFill>
                  <a:srgbClr val="5430AA"/>
                </a:solidFill>
              </a:rPr>
              <a:t>i.e</a:t>
            </a:r>
            <a:r>
              <a:rPr lang="en-US" sz="2000" dirty="0" smtClean="0">
                <a:solidFill>
                  <a:srgbClr val="5430AA"/>
                </a:solidFill>
              </a:rPr>
              <a:t> Original Data Sent by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User-2</a:t>
            </a:r>
            <a:r>
              <a:rPr lang="en-US" sz="2000" dirty="0" smtClean="0">
                <a:solidFill>
                  <a:srgbClr val="5430AA"/>
                </a:solidFill>
              </a:rPr>
              <a:t>)</a:t>
            </a:r>
            <a:endParaRPr lang="en-IN" sz="2000" dirty="0">
              <a:solidFill>
                <a:srgbClr val="5430A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496" y="5970667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5" y="11356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CDMA Receiver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5708" y="5060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USER-2</a:t>
            </a:r>
            <a:endParaRPr lang="en-IN" b="1" dirty="0"/>
          </a:p>
        </p:txBody>
      </p:sp>
      <p:sp>
        <p:nvSpPr>
          <p:cNvPr id="3" name="Freeform 2"/>
          <p:cNvSpPr/>
          <p:nvPr/>
        </p:nvSpPr>
        <p:spPr>
          <a:xfrm>
            <a:off x="3993776" y="3576918"/>
            <a:ext cx="6494930" cy="1169894"/>
          </a:xfrm>
          <a:custGeom>
            <a:avLst/>
            <a:gdLst>
              <a:gd name="connsiteX0" fmla="*/ 0 w 6494930"/>
              <a:gd name="connsiteY0" fmla="*/ 0 h 1169894"/>
              <a:gd name="connsiteX1" fmla="*/ 1627095 w 6494930"/>
              <a:gd name="connsiteY1" fmla="*/ 13447 h 1169894"/>
              <a:gd name="connsiteX2" fmla="*/ 1627095 w 6494930"/>
              <a:gd name="connsiteY2" fmla="*/ 1169894 h 1169894"/>
              <a:gd name="connsiteX3" fmla="*/ 3254189 w 6494930"/>
              <a:gd name="connsiteY3" fmla="*/ 1156447 h 1169894"/>
              <a:gd name="connsiteX4" fmla="*/ 3254189 w 6494930"/>
              <a:gd name="connsiteY4" fmla="*/ 0 h 1169894"/>
              <a:gd name="connsiteX5" fmla="*/ 4881283 w 6494930"/>
              <a:gd name="connsiteY5" fmla="*/ 0 h 1169894"/>
              <a:gd name="connsiteX6" fmla="*/ 4881283 w 6494930"/>
              <a:gd name="connsiteY6" fmla="*/ 1169894 h 1169894"/>
              <a:gd name="connsiteX7" fmla="*/ 6494930 w 6494930"/>
              <a:gd name="connsiteY7" fmla="*/ 1156447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4930" h="1169894">
                <a:moveTo>
                  <a:pt x="0" y="0"/>
                </a:moveTo>
                <a:lnTo>
                  <a:pt x="1627095" y="13447"/>
                </a:lnTo>
                <a:lnTo>
                  <a:pt x="1627095" y="1169894"/>
                </a:lnTo>
                <a:lnTo>
                  <a:pt x="3254189" y="1156447"/>
                </a:lnTo>
                <a:lnTo>
                  <a:pt x="3254189" y="0"/>
                </a:lnTo>
                <a:lnTo>
                  <a:pt x="4881283" y="0"/>
                </a:lnTo>
                <a:lnTo>
                  <a:pt x="4881283" y="1169894"/>
                </a:lnTo>
                <a:lnTo>
                  <a:pt x="6494930" y="1156447"/>
                </a:lnTo>
              </a:path>
            </a:pathLst>
          </a:custGeom>
          <a:noFill/>
          <a:ln w="38100">
            <a:solidFill>
              <a:srgbClr val="543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78504"/>
              </p:ext>
            </p:extLst>
          </p:nvPr>
        </p:nvGraphicFramePr>
        <p:xfrm>
          <a:off x="3996712" y="3020282"/>
          <a:ext cx="6502400" cy="529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2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3" grpId="0" animBg="1"/>
      <p:bldP spid="24" grpId="0" animBg="1"/>
      <p:bldP spid="25" grpId="0"/>
      <p:bldP spid="26" grpId="0"/>
      <p:bldP spid="27" grpId="0"/>
      <p:bldP spid="29" grpId="0"/>
      <p:bldP spid="29" grpId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71912" y="113567"/>
          <a:ext cx="8827200" cy="288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Composite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Signal(Add)</a:t>
                      </a:r>
                      <a:endParaRPr lang="en-IN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4218" y="42634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71302" y="100484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627760" y="1583345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7760" y="21618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-2V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7760" y="2740343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/>
              <a:t>3</a:t>
            </a:r>
            <a:r>
              <a:rPr lang="en-US" sz="1600" dirty="0" smtClean="0"/>
              <a:t>V</a:t>
            </a:r>
            <a:endParaRPr lang="en-IN" sz="1600" dirty="0"/>
          </a:p>
        </p:txBody>
      </p:sp>
      <p:sp>
        <p:nvSpPr>
          <p:cNvPr id="14" name="Freeform 13"/>
          <p:cNvSpPr/>
          <p:nvPr/>
        </p:nvSpPr>
        <p:spPr>
          <a:xfrm>
            <a:off x="3992426" y="690730"/>
            <a:ext cx="6507480" cy="2308860"/>
          </a:xfrm>
          <a:custGeom>
            <a:avLst/>
            <a:gdLst>
              <a:gd name="connsiteX0" fmla="*/ 0 w 6507480"/>
              <a:gd name="connsiteY0" fmla="*/ 1143000 h 2308860"/>
              <a:gd name="connsiteX1" fmla="*/ 815340 w 6507480"/>
              <a:gd name="connsiteY1" fmla="*/ 1143000 h 2308860"/>
              <a:gd name="connsiteX2" fmla="*/ 815340 w 6507480"/>
              <a:gd name="connsiteY2" fmla="*/ 2301240 h 2308860"/>
              <a:gd name="connsiteX3" fmla="*/ 1630680 w 6507480"/>
              <a:gd name="connsiteY3" fmla="*/ 2308860 h 2308860"/>
              <a:gd name="connsiteX4" fmla="*/ 1630680 w 6507480"/>
              <a:gd name="connsiteY4" fmla="*/ 7620 h 2308860"/>
              <a:gd name="connsiteX5" fmla="*/ 2438400 w 6507480"/>
              <a:gd name="connsiteY5" fmla="*/ 7620 h 2308860"/>
              <a:gd name="connsiteX6" fmla="*/ 2438400 w 6507480"/>
              <a:gd name="connsiteY6" fmla="*/ 1158240 h 2308860"/>
              <a:gd name="connsiteX7" fmla="*/ 3261360 w 6507480"/>
              <a:gd name="connsiteY7" fmla="*/ 1165860 h 2308860"/>
              <a:gd name="connsiteX8" fmla="*/ 3246120 w 6507480"/>
              <a:gd name="connsiteY8" fmla="*/ 0 h 2308860"/>
              <a:gd name="connsiteX9" fmla="*/ 4061460 w 6507480"/>
              <a:gd name="connsiteY9" fmla="*/ 0 h 2308860"/>
              <a:gd name="connsiteX10" fmla="*/ 4069080 w 6507480"/>
              <a:gd name="connsiteY10" fmla="*/ 1158240 h 2308860"/>
              <a:gd name="connsiteX11" fmla="*/ 5699760 w 6507480"/>
              <a:gd name="connsiteY11" fmla="*/ 1150620 h 2308860"/>
              <a:gd name="connsiteX12" fmla="*/ 5699760 w 6507480"/>
              <a:gd name="connsiteY12" fmla="*/ 2308860 h 2308860"/>
              <a:gd name="connsiteX13" fmla="*/ 6507480 w 6507480"/>
              <a:gd name="connsiteY13" fmla="*/ 229362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7480" h="2308860">
                <a:moveTo>
                  <a:pt x="0" y="1143000"/>
                </a:moveTo>
                <a:lnTo>
                  <a:pt x="815340" y="1143000"/>
                </a:lnTo>
                <a:lnTo>
                  <a:pt x="815340" y="2301240"/>
                </a:lnTo>
                <a:lnTo>
                  <a:pt x="1630680" y="2308860"/>
                </a:lnTo>
                <a:lnTo>
                  <a:pt x="1630680" y="7620"/>
                </a:lnTo>
                <a:lnTo>
                  <a:pt x="2438400" y="7620"/>
                </a:lnTo>
                <a:lnTo>
                  <a:pt x="2438400" y="1158240"/>
                </a:lnTo>
                <a:lnTo>
                  <a:pt x="3261360" y="1165860"/>
                </a:lnTo>
                <a:lnTo>
                  <a:pt x="3246120" y="0"/>
                </a:lnTo>
                <a:lnTo>
                  <a:pt x="4061460" y="0"/>
                </a:lnTo>
                <a:lnTo>
                  <a:pt x="4069080" y="1158240"/>
                </a:lnTo>
                <a:lnTo>
                  <a:pt x="5699760" y="1150620"/>
                </a:lnTo>
                <a:lnTo>
                  <a:pt x="5699760" y="2308860"/>
                </a:lnTo>
                <a:lnTo>
                  <a:pt x="6507480" y="2293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75703"/>
              </p:ext>
            </p:extLst>
          </p:nvPr>
        </p:nvGraphicFramePr>
        <p:xfrm>
          <a:off x="1671912" y="3011297"/>
          <a:ext cx="88272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User3(</a:t>
                      </a:r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rgbClr val="673BBA"/>
                          </a:solidFill>
                        </a:rPr>
                        <a:t>000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2705" y="3233354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7337" y="3875297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0V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7760" y="444260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600" dirty="0" smtClean="0"/>
              <a:t>1V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0134" y="3339989"/>
            <a:ext cx="54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+1V</a:t>
            </a:r>
            <a:endParaRPr lang="en-IN" sz="16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45591"/>
              </p:ext>
            </p:extLst>
          </p:nvPr>
        </p:nvGraphicFramePr>
        <p:xfrm>
          <a:off x="1665540" y="4747529"/>
          <a:ext cx="88272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5430AA"/>
                          </a:solidFill>
                        </a:rPr>
                        <a:t>Multiply</a:t>
                      </a:r>
                      <a:endParaRPr lang="en-IN" sz="2000" b="1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Volts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166"/>
              </p:ext>
            </p:extLst>
          </p:nvPr>
        </p:nvGraphicFramePr>
        <p:xfrm>
          <a:off x="3987800" y="3008044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rot="16200000">
            <a:off x="5495275" y="3844277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741849" y="3844276"/>
            <a:ext cx="240875" cy="3246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769967" y="567793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-1-3+1-1=-4/4=</a:t>
            </a:r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016542" y="566420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1-1-1-3=-4/4=</a:t>
            </a:r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65540" y="5964693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430AA"/>
                </a:solidFill>
              </a:rPr>
              <a:t>Voltage=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-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1 -1 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5430AA"/>
                </a:solidFill>
              </a:rPr>
              <a:t>Therefore,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Data=11</a:t>
            </a:r>
            <a:r>
              <a:rPr lang="en-US" sz="2000" dirty="0" smtClean="0">
                <a:solidFill>
                  <a:srgbClr val="5430AA"/>
                </a:solidFill>
              </a:rPr>
              <a:t>(</a:t>
            </a:r>
            <a:r>
              <a:rPr lang="en-US" sz="2000" dirty="0" err="1" smtClean="0">
                <a:solidFill>
                  <a:srgbClr val="5430AA"/>
                </a:solidFill>
              </a:rPr>
              <a:t>i.e</a:t>
            </a:r>
            <a:r>
              <a:rPr lang="en-US" sz="2000" dirty="0" smtClean="0">
                <a:solidFill>
                  <a:srgbClr val="5430AA"/>
                </a:solidFill>
              </a:rPr>
              <a:t> Original Data Sent by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User-3</a:t>
            </a:r>
            <a:r>
              <a:rPr lang="en-US" sz="2000" dirty="0" smtClean="0">
                <a:solidFill>
                  <a:srgbClr val="5430AA"/>
                </a:solidFill>
              </a:rPr>
              <a:t>)</a:t>
            </a:r>
            <a:endParaRPr lang="en-IN" sz="2000" dirty="0">
              <a:solidFill>
                <a:srgbClr val="5430A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496" y="5970667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5430AA"/>
                </a:solidFill>
              </a:rPr>
              <a:t>0:  +1V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1:  -1V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5" y="11356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CDMA Receiver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5708" y="5060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USER-3</a:t>
            </a:r>
            <a:endParaRPr lang="en-IN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07163"/>
              </p:ext>
            </p:extLst>
          </p:nvPr>
        </p:nvGraphicFramePr>
        <p:xfrm>
          <a:off x="3990340" y="3030843"/>
          <a:ext cx="65024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</a:t>
                      </a:r>
                      <a:endParaRPr lang="en-IN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987800" y="3598558"/>
            <a:ext cx="6497774" cy="0"/>
          </a:xfrm>
          <a:prstGeom prst="line">
            <a:avLst/>
          </a:prstGeom>
          <a:ln w="38100">
            <a:solidFill>
              <a:srgbClr val="673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3" grpId="0" animBg="1"/>
      <p:bldP spid="24" grpId="0" animBg="1"/>
      <p:bldP spid="25" grpId="0"/>
      <p:bldP spid="26" grpId="0"/>
      <p:bldP spid="27" grpId="0"/>
      <p:bldP spid="29" grpId="0"/>
      <p:bldP spid="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Questions: Unit 2-Part 3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29584"/>
              </p:ext>
            </p:extLst>
          </p:nvPr>
        </p:nvGraphicFramePr>
        <p:xfrm>
          <a:off x="131763" y="1299616"/>
          <a:ext cx="11898312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13"/>
                <a:gridCol w="9284195"/>
                <a:gridCol w="853533"/>
                <a:gridCol w="1228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Direct Sequence Spread Spectrum technology? How does it work in CDMA technology?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Win’18</a:t>
                      </a:r>
                    </a:p>
                    <a:p>
                      <a:r>
                        <a:rPr lang="en-US" dirty="0" smtClean="0"/>
                        <a:t>Sum’20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wave propagation? Discuss various modes of propagation with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Sum’19</a:t>
                      </a:r>
                    </a:p>
                    <a:p>
                      <a:r>
                        <a:rPr lang="en-US" dirty="0" smtClean="0"/>
                        <a:t>Win’19</a:t>
                      </a:r>
                    </a:p>
                    <a:p>
                      <a:r>
                        <a:rPr lang="en-US" dirty="0" smtClean="0"/>
                        <a:t>Sum’20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FHSS. Discuss advantages and applications of FHSS.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Sum’19</a:t>
                      </a:r>
                    </a:p>
                    <a:p>
                      <a:r>
                        <a:rPr lang="en-US" dirty="0" smtClean="0"/>
                        <a:t>Win’19</a:t>
                      </a:r>
                    </a:p>
                    <a:p>
                      <a:r>
                        <a:rPr lang="en-US" dirty="0" smtClean="0"/>
                        <a:t>Sum’20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How DSSS does works in CDMA technology?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Sum’20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0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1763" y="863600"/>
          <a:ext cx="1008705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003"/>
                <a:gridCol w="9181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Book:</a:t>
                      </a:r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Wireless Communications &amp; Networks, Second Edition, William Stallings by Pearson</a:t>
                      </a:r>
                      <a:endParaRPr lang="en-IN" sz="20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6" y="75037"/>
            <a:ext cx="561128" cy="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Thank You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Concept of Spread Spectrum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/>
              <a:t>The Concept of Spread </a:t>
            </a:r>
            <a:r>
              <a:rPr lang="en-IN" dirty="0" smtClean="0"/>
              <a:t>Spectrum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3"/>
            <a:ext cx="7970083" cy="5590565"/>
          </a:xfrm>
        </p:spPr>
        <p:txBody>
          <a:bodyPr/>
          <a:lstStyle/>
          <a:p>
            <a:r>
              <a:rPr lang="en-IN" dirty="0"/>
              <a:t>A collective class of </a:t>
            </a:r>
            <a:r>
              <a:rPr lang="en-IN" dirty="0" smtClean="0">
                <a:solidFill>
                  <a:srgbClr val="5430AA"/>
                </a:solidFill>
              </a:rPr>
              <a:t>signalling </a:t>
            </a:r>
            <a:r>
              <a:rPr lang="en-IN" dirty="0">
                <a:solidFill>
                  <a:srgbClr val="5430AA"/>
                </a:solidFill>
              </a:rPr>
              <a:t>techniques </a:t>
            </a:r>
            <a:r>
              <a:rPr lang="en-IN" dirty="0"/>
              <a:t>are employed before transmitting a signal to provide a secure communication, known as the </a:t>
            </a:r>
            <a:r>
              <a:rPr lang="en-IN" b="1" dirty="0"/>
              <a:t>Spread Spectrum Modulation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5430AA"/>
                </a:solidFill>
              </a:rPr>
              <a:t>pivotal</a:t>
            </a:r>
            <a:r>
              <a:rPr lang="en-US" dirty="0" smtClean="0"/>
              <a:t> aim of </a:t>
            </a:r>
            <a:r>
              <a:rPr lang="en-IN" dirty="0"/>
              <a:t>spread spectrum communication technique is to prevent “</a:t>
            </a:r>
            <a:r>
              <a:rPr lang="en-IN" dirty="0">
                <a:solidFill>
                  <a:srgbClr val="5430AA"/>
                </a:solidFill>
              </a:rPr>
              <a:t>interference</a:t>
            </a:r>
            <a:r>
              <a:rPr lang="en-IN" dirty="0"/>
              <a:t>” whether it is intentional or unintentional</a:t>
            </a:r>
            <a:r>
              <a:rPr lang="en-IN" dirty="0" smtClean="0"/>
              <a:t>.’</a:t>
            </a:r>
          </a:p>
          <a:p>
            <a:r>
              <a:rPr lang="en-IN" dirty="0"/>
              <a:t>The </a:t>
            </a:r>
            <a:r>
              <a:rPr lang="en-IN" dirty="0" smtClean="0"/>
              <a:t>spread spectrum signals are </a:t>
            </a:r>
            <a:r>
              <a:rPr lang="en-IN" dirty="0"/>
              <a:t>hard to </a:t>
            </a:r>
            <a:r>
              <a:rPr lang="en-IN" dirty="0">
                <a:solidFill>
                  <a:srgbClr val="5430AA"/>
                </a:solidFill>
              </a:rPr>
              <a:t>interfere</a:t>
            </a:r>
            <a:r>
              <a:rPr lang="en-IN" dirty="0"/>
              <a:t> and </a:t>
            </a:r>
            <a:r>
              <a:rPr lang="en-IN" dirty="0" smtClean="0"/>
              <a:t>can’t </a:t>
            </a:r>
            <a:r>
              <a:rPr lang="en-IN" dirty="0"/>
              <a:t>be </a:t>
            </a:r>
            <a:r>
              <a:rPr lang="en-IN" dirty="0">
                <a:solidFill>
                  <a:srgbClr val="5430AA"/>
                </a:solidFill>
              </a:rPr>
              <a:t>jammed</a:t>
            </a:r>
            <a:r>
              <a:rPr lang="en-IN" dirty="0"/>
              <a:t>.</a:t>
            </a:r>
          </a:p>
        </p:txBody>
      </p:sp>
      <p:pic>
        <p:nvPicPr>
          <p:cNvPr id="28674" name="Picture 2" descr="narrow-and-spread-signals | Ham Radio Schoo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63" y="711200"/>
            <a:ext cx="4085342" cy="31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/>
              <a:t>The Concept of Spread </a:t>
            </a:r>
            <a:r>
              <a:rPr lang="en-IN" dirty="0" smtClean="0"/>
              <a:t>Spectrum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3"/>
            <a:ext cx="7970083" cy="5590565"/>
          </a:xfrm>
        </p:spPr>
        <p:txBody>
          <a:bodyPr/>
          <a:lstStyle/>
          <a:p>
            <a:r>
              <a:rPr lang="en-US" dirty="0" smtClean="0"/>
              <a:t>Narrow Band Signal features</a:t>
            </a:r>
          </a:p>
          <a:p>
            <a:pPr lvl="1"/>
            <a:r>
              <a:rPr lang="en-IN" dirty="0" smtClean="0"/>
              <a:t>Band </a:t>
            </a:r>
            <a:r>
              <a:rPr lang="en-IN" dirty="0"/>
              <a:t>of signals occupy a </a:t>
            </a:r>
            <a:r>
              <a:rPr lang="en-IN" dirty="0">
                <a:solidFill>
                  <a:srgbClr val="5430AA"/>
                </a:solidFill>
              </a:rPr>
              <a:t>narrow range </a:t>
            </a:r>
            <a:r>
              <a:rPr lang="en-IN" dirty="0"/>
              <a:t>of </a:t>
            </a:r>
            <a:r>
              <a:rPr lang="en-IN" dirty="0" smtClean="0">
                <a:solidFill>
                  <a:srgbClr val="5430AA"/>
                </a:solidFill>
              </a:rPr>
              <a:t>frequencies</a:t>
            </a:r>
            <a:endParaRPr lang="en-IN" dirty="0">
              <a:solidFill>
                <a:srgbClr val="5430AA"/>
              </a:solidFill>
            </a:endParaRPr>
          </a:p>
          <a:p>
            <a:pPr lvl="1"/>
            <a:r>
              <a:rPr lang="en-IN" dirty="0"/>
              <a:t>Power density is </a:t>
            </a:r>
            <a:r>
              <a:rPr lang="en-IN" dirty="0" smtClean="0">
                <a:solidFill>
                  <a:srgbClr val="5430AA"/>
                </a:solidFill>
              </a:rPr>
              <a:t>high</a:t>
            </a:r>
            <a:endParaRPr lang="en-IN" dirty="0">
              <a:solidFill>
                <a:srgbClr val="5430AA"/>
              </a:solidFill>
            </a:endParaRPr>
          </a:p>
          <a:p>
            <a:pPr lvl="1"/>
            <a:r>
              <a:rPr lang="en-IN" dirty="0">
                <a:solidFill>
                  <a:srgbClr val="5430AA"/>
                </a:solidFill>
              </a:rPr>
              <a:t>Spread of </a:t>
            </a:r>
            <a:r>
              <a:rPr lang="en-IN" dirty="0" smtClean="0">
                <a:solidFill>
                  <a:srgbClr val="5430AA"/>
                </a:solidFill>
              </a:rPr>
              <a:t>energy </a:t>
            </a:r>
            <a:r>
              <a:rPr lang="en-IN" dirty="0"/>
              <a:t>is low and </a:t>
            </a:r>
            <a:r>
              <a:rPr lang="en-IN" dirty="0" smtClean="0"/>
              <a:t>concentrated</a:t>
            </a:r>
          </a:p>
          <a:p>
            <a:pPr lvl="1"/>
            <a:r>
              <a:rPr lang="en-IN" dirty="0"/>
              <a:t> </a:t>
            </a:r>
            <a:r>
              <a:rPr lang="en-IN" dirty="0" smtClean="0"/>
              <a:t>Signals </a:t>
            </a:r>
            <a:r>
              <a:rPr lang="en-IN" dirty="0"/>
              <a:t>are </a:t>
            </a:r>
            <a:r>
              <a:rPr lang="en-IN" dirty="0">
                <a:solidFill>
                  <a:srgbClr val="5430AA"/>
                </a:solidFill>
              </a:rPr>
              <a:t>prone</a:t>
            </a:r>
            <a:r>
              <a:rPr lang="en-IN" dirty="0"/>
              <a:t> to </a:t>
            </a:r>
            <a:r>
              <a:rPr lang="en-IN" dirty="0" smtClean="0"/>
              <a:t>interference</a:t>
            </a:r>
            <a:endParaRPr lang="en-IN" dirty="0"/>
          </a:p>
          <a:p>
            <a:pPr lvl="0"/>
            <a:r>
              <a:rPr lang="en-US" dirty="0" smtClean="0">
                <a:solidFill>
                  <a:srgbClr val="212121"/>
                </a:solidFill>
              </a:rPr>
              <a:t>Spread Spectrum Signal features</a:t>
            </a:r>
          </a:p>
          <a:p>
            <a:pPr lvl="1"/>
            <a:r>
              <a:rPr lang="en-IN" dirty="0">
                <a:solidFill>
                  <a:srgbClr val="212121"/>
                </a:solidFill>
              </a:rPr>
              <a:t>Band of signals occupy a </a:t>
            </a:r>
            <a:r>
              <a:rPr lang="en-IN" dirty="0">
                <a:solidFill>
                  <a:srgbClr val="5430AA"/>
                </a:solidFill>
              </a:rPr>
              <a:t>wide range </a:t>
            </a:r>
            <a:r>
              <a:rPr lang="en-IN" dirty="0">
                <a:solidFill>
                  <a:srgbClr val="212121"/>
                </a:solidFill>
              </a:rPr>
              <a:t>of </a:t>
            </a:r>
            <a:r>
              <a:rPr lang="en-IN" dirty="0" smtClean="0">
                <a:solidFill>
                  <a:srgbClr val="5430AA"/>
                </a:solidFill>
              </a:rPr>
              <a:t>frequencies</a:t>
            </a:r>
            <a:endParaRPr lang="en-IN" dirty="0">
              <a:solidFill>
                <a:srgbClr val="5430AA"/>
              </a:solidFill>
            </a:endParaRPr>
          </a:p>
          <a:p>
            <a:pPr lvl="1"/>
            <a:r>
              <a:rPr lang="en-IN" dirty="0">
                <a:solidFill>
                  <a:srgbClr val="212121"/>
                </a:solidFill>
              </a:rPr>
              <a:t>Power density is very </a:t>
            </a:r>
            <a:r>
              <a:rPr lang="en-IN" dirty="0" smtClean="0">
                <a:solidFill>
                  <a:srgbClr val="5430AA"/>
                </a:solidFill>
              </a:rPr>
              <a:t>low</a:t>
            </a:r>
            <a:endParaRPr lang="en-IN" dirty="0">
              <a:solidFill>
                <a:srgbClr val="5430AA"/>
              </a:solidFill>
            </a:endParaRPr>
          </a:p>
          <a:p>
            <a:pPr lvl="1"/>
            <a:r>
              <a:rPr lang="en-IN" dirty="0">
                <a:solidFill>
                  <a:srgbClr val="5430AA"/>
                </a:solidFill>
              </a:rPr>
              <a:t>Energy</a:t>
            </a:r>
            <a:r>
              <a:rPr lang="en-IN" dirty="0">
                <a:solidFill>
                  <a:srgbClr val="212121"/>
                </a:solidFill>
              </a:rPr>
              <a:t> is wide </a:t>
            </a:r>
            <a:r>
              <a:rPr lang="en-IN" dirty="0" smtClean="0">
                <a:solidFill>
                  <a:srgbClr val="212121"/>
                </a:solidFill>
              </a:rPr>
              <a:t>spread</a:t>
            </a:r>
          </a:p>
          <a:p>
            <a:pPr lvl="1"/>
            <a:r>
              <a:rPr lang="en-IN" dirty="0"/>
              <a:t>H</a:t>
            </a:r>
            <a:r>
              <a:rPr lang="en-IN" dirty="0" smtClean="0"/>
              <a:t>ighly </a:t>
            </a:r>
            <a:r>
              <a:rPr lang="en-IN" dirty="0">
                <a:solidFill>
                  <a:srgbClr val="5430AA"/>
                </a:solidFill>
              </a:rPr>
              <a:t>resistant</a:t>
            </a:r>
            <a:r>
              <a:rPr lang="en-IN" dirty="0"/>
              <a:t> to interference or </a:t>
            </a:r>
            <a:r>
              <a:rPr lang="en-IN" dirty="0" smtClean="0"/>
              <a:t>jamming</a:t>
            </a:r>
            <a:endParaRPr lang="en-US" dirty="0" smtClean="0">
              <a:solidFill>
                <a:srgbClr val="212121"/>
              </a:solidFill>
            </a:endParaRPr>
          </a:p>
          <a:p>
            <a:pPr lvl="1"/>
            <a:endParaRPr lang="en-IN" dirty="0" smtClean="0"/>
          </a:p>
        </p:txBody>
      </p:sp>
      <p:pic>
        <p:nvPicPr>
          <p:cNvPr id="28674" name="Picture 2" descr="narrow-and-spread-signals | Ham Radio Schoo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63" y="711200"/>
            <a:ext cx="4085342" cy="31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 of Spread Spectrum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5719" y="1661884"/>
            <a:ext cx="1915881" cy="740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Channel Encoder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6340" y="1672767"/>
            <a:ext cx="1915890" cy="718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Channel Decoder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7402" y="1661883"/>
            <a:ext cx="1400627" cy="740229"/>
          </a:xfrm>
          <a:prstGeom prst="rect">
            <a:avLst/>
          </a:prstGeom>
          <a:solidFill>
            <a:srgbClr val="CC99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Modulator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3085" y="1661883"/>
            <a:ext cx="1603828" cy="740229"/>
          </a:xfrm>
          <a:prstGeom prst="rect">
            <a:avLst/>
          </a:prstGeom>
          <a:solidFill>
            <a:srgbClr val="CC99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Demodulator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3831" y="1661883"/>
            <a:ext cx="1349827" cy="7402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Channel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6743" y="3991415"/>
            <a:ext cx="2481943" cy="740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Psuedo</a:t>
            </a:r>
            <a:r>
              <a:rPr lang="en-US" sz="2000" dirty="0" smtClean="0">
                <a:solidFill>
                  <a:schemeClr val="tx1"/>
                </a:solidFill>
              </a:rPr>
              <a:t>-noise generator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4027" y="3991414"/>
            <a:ext cx="2481943" cy="740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Psuedo</a:t>
            </a:r>
            <a:r>
              <a:rPr lang="en-US" sz="2000" dirty="0" smtClean="0">
                <a:solidFill>
                  <a:schemeClr val="tx1"/>
                </a:solidFill>
              </a:rPr>
              <a:t>-noise generator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0" y="2031996"/>
            <a:ext cx="725719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2641600" y="2031998"/>
            <a:ext cx="6858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8029" y="2042880"/>
            <a:ext cx="6858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63658" y="2058300"/>
            <a:ext cx="6858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060538" y="2059660"/>
            <a:ext cx="6858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62230" y="2057395"/>
            <a:ext cx="529770" cy="9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7" idx="2"/>
          </p:cNvCxnSpPr>
          <p:nvPr/>
        </p:nvCxnSpPr>
        <p:spPr>
          <a:xfrm flipV="1">
            <a:off x="4027715" y="2402112"/>
            <a:ext cx="1" cy="1589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8" idx="2"/>
          </p:cNvCxnSpPr>
          <p:nvPr/>
        </p:nvCxnSpPr>
        <p:spPr>
          <a:xfrm flipV="1">
            <a:off x="8254999" y="2402112"/>
            <a:ext cx="0" cy="158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92" y="133871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1340485" y="104843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984501" y="2928020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 </a:t>
            </a:r>
          </a:p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258958" y="292801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 </a:t>
            </a:r>
          </a:p>
          <a:p>
            <a:r>
              <a:rPr lang="en-US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/>
              <a:t>The Concept of Spread </a:t>
            </a:r>
            <a:r>
              <a:rPr lang="en-IN" dirty="0" smtClean="0"/>
              <a:t>Spectrum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5590565"/>
          </a:xfrm>
        </p:spPr>
        <p:txBody>
          <a:bodyPr/>
          <a:lstStyle/>
          <a:p>
            <a:r>
              <a:rPr lang="en-US" b="1" dirty="0" smtClean="0">
                <a:solidFill>
                  <a:srgbClr val="5430AA"/>
                </a:solidFill>
              </a:rPr>
              <a:t>Applications </a:t>
            </a:r>
          </a:p>
          <a:p>
            <a:pPr lvl="1"/>
            <a:r>
              <a:rPr lang="en-US" dirty="0" smtClean="0">
                <a:solidFill>
                  <a:srgbClr val="5430AA"/>
                </a:solidFill>
              </a:rPr>
              <a:t>Military</a:t>
            </a:r>
            <a:r>
              <a:rPr lang="en-US" dirty="0" smtClean="0"/>
              <a:t> communication</a:t>
            </a:r>
          </a:p>
          <a:p>
            <a:pPr lvl="1"/>
            <a:r>
              <a:rPr lang="en-IN" dirty="0"/>
              <a:t>It can also be used for </a:t>
            </a:r>
            <a:r>
              <a:rPr lang="en-IN" dirty="0">
                <a:solidFill>
                  <a:srgbClr val="5430AA"/>
                </a:solidFill>
              </a:rPr>
              <a:t>hiding</a:t>
            </a:r>
            <a:r>
              <a:rPr lang="en-IN" dirty="0"/>
              <a:t> and </a:t>
            </a:r>
            <a:r>
              <a:rPr lang="en-IN" dirty="0">
                <a:solidFill>
                  <a:srgbClr val="5430AA"/>
                </a:solidFill>
              </a:rPr>
              <a:t>encrypting</a:t>
            </a:r>
            <a:r>
              <a:rPr lang="en-IN" dirty="0"/>
              <a:t> signals. Only a </a:t>
            </a:r>
            <a:r>
              <a:rPr lang="en-IN" dirty="0" smtClean="0"/>
              <a:t>recipient who knows </a:t>
            </a:r>
            <a:r>
              <a:rPr lang="en-IN" dirty="0"/>
              <a:t>the </a:t>
            </a:r>
            <a:r>
              <a:rPr lang="en-IN" dirty="0">
                <a:solidFill>
                  <a:srgbClr val="5430AA"/>
                </a:solidFill>
              </a:rPr>
              <a:t>spreading code </a:t>
            </a:r>
            <a:r>
              <a:rPr lang="en-IN" dirty="0"/>
              <a:t>can recover the encoded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57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Spectrum Technique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0" y="866273"/>
            <a:ext cx="2630905" cy="1203158"/>
          </a:xfrm>
          <a:prstGeom prst="rect">
            <a:avLst/>
          </a:prstGeom>
          <a:solidFill>
            <a:srgbClr val="5430AA">
              <a:alpha val="27000"/>
            </a:srgbClr>
          </a:solidFill>
          <a:ln>
            <a:solidFill>
              <a:srgbClr val="543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Spread Spectrum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4337" y="3072063"/>
            <a:ext cx="2630905" cy="1203158"/>
          </a:xfrm>
          <a:prstGeom prst="rect">
            <a:avLst/>
          </a:prstGeom>
          <a:solidFill>
            <a:srgbClr val="5430AA">
              <a:alpha val="27000"/>
            </a:srgbClr>
          </a:solidFill>
          <a:ln>
            <a:solidFill>
              <a:srgbClr val="543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Frequency Hoping Spread Spectrum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(FHSS)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1853" y="3072063"/>
            <a:ext cx="2630905" cy="1203158"/>
          </a:xfrm>
          <a:prstGeom prst="rect">
            <a:avLst/>
          </a:prstGeom>
          <a:solidFill>
            <a:srgbClr val="5430AA">
              <a:alpha val="27000"/>
            </a:srgbClr>
          </a:solidFill>
          <a:ln>
            <a:solidFill>
              <a:srgbClr val="543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Direct Sequence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Spread Spectrum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(DSSS)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4307306" y="1491916"/>
            <a:ext cx="1002632" cy="2157663"/>
          </a:xfrm>
          <a:prstGeom prst="bentConnector3">
            <a:avLst/>
          </a:prstGeom>
          <a:ln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16200000" flipH="1">
            <a:off x="6501063" y="1455820"/>
            <a:ext cx="1002632" cy="2229853"/>
          </a:xfrm>
          <a:prstGeom prst="bentConnector3">
            <a:avLst/>
          </a:prstGeom>
          <a:ln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ECSTUFF4U for Electronics Engineer: Difference between DSSS and FH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68"/>
          <a:stretch/>
        </p:blipFill>
        <p:spPr bwMode="auto">
          <a:xfrm>
            <a:off x="6695745" y="4412760"/>
            <a:ext cx="284311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CSTUFF4U for Electronics Engineer: Difference between DSSS and FH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0" t="-2838" r="-287" b="2838"/>
          <a:stretch/>
        </p:blipFill>
        <p:spPr bwMode="auto">
          <a:xfrm>
            <a:off x="2299638" y="4430293"/>
            <a:ext cx="2860301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Hopping Spread Spectrum(FHSS)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</Template>
  <TotalTime>7777</TotalTime>
  <Words>1130</Words>
  <Application>Microsoft Office PowerPoint</Application>
  <PresentationFormat>Widescreen</PresentationFormat>
  <Paragraphs>475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Wingdings 2</vt:lpstr>
      <vt:lpstr>Calibri</vt:lpstr>
      <vt:lpstr>Roboto Condensed</vt:lpstr>
      <vt:lpstr>Roboto Mono Thin</vt:lpstr>
      <vt:lpstr>Wingdings</vt:lpstr>
      <vt:lpstr>Wingdings 3</vt:lpstr>
      <vt:lpstr>Roboto Light</vt:lpstr>
      <vt:lpstr>Arial</vt:lpstr>
      <vt:lpstr>Segoe UI Black</vt:lpstr>
      <vt:lpstr>Roboto Condensed Light</vt:lpstr>
      <vt:lpstr>VIdeo Lecture 16x9 Light Template</vt:lpstr>
      <vt:lpstr>Bitmap Image</vt:lpstr>
      <vt:lpstr>Unit-2: Wireless Communication Technology PART-3 : Spread Spectrum</vt:lpstr>
      <vt:lpstr>Spread Spectrum</vt:lpstr>
      <vt:lpstr>The Concept of Spread Spectrum</vt:lpstr>
      <vt:lpstr>The Concept of Spread Spectrum</vt:lpstr>
      <vt:lpstr>The Concept of Spread Spectrum</vt:lpstr>
      <vt:lpstr>General model of Spread Spectrum</vt:lpstr>
      <vt:lpstr>The Concept of Spread Spectrum</vt:lpstr>
      <vt:lpstr>Spread Spectrum Technique</vt:lpstr>
      <vt:lpstr>Frequency Hopping Spread Spectrum(FHSS)</vt:lpstr>
      <vt:lpstr>Frequency Hopping Spread Spectrum(FHSS)</vt:lpstr>
      <vt:lpstr>FHSS Transmitter and Receiver block diagram</vt:lpstr>
      <vt:lpstr>Direct Sequence Spread Spectrum(DSSS)</vt:lpstr>
      <vt:lpstr>Direct Sequence Spread Spectrum(DSSS)</vt:lpstr>
      <vt:lpstr>Direct Sequence Spread Spectrum</vt:lpstr>
      <vt:lpstr>DSSS Transmitter and Receiver block diagram</vt:lpstr>
      <vt:lpstr>DSSS Performance Considerations</vt:lpstr>
      <vt:lpstr>Code Division Multiple Access </vt:lpstr>
      <vt:lpstr>Code Division Multiple Access :Example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GTU Questions: Unit 2-Part 3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umesh patel</cp:lastModifiedBy>
  <cp:revision>1288</cp:revision>
  <dcterms:created xsi:type="dcterms:W3CDTF">2020-06-13T06:07:05Z</dcterms:created>
  <dcterms:modified xsi:type="dcterms:W3CDTF">2021-07-25T09:28:07Z</dcterms:modified>
</cp:coreProperties>
</file>