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9" r:id="rId2"/>
  </p:sldMasterIdLst>
  <p:notesMasterIdLst>
    <p:notesMasterId r:id="rId31"/>
  </p:notesMasterIdLst>
  <p:sldIdLst>
    <p:sldId id="257" r:id="rId3"/>
    <p:sldId id="288" r:id="rId4"/>
    <p:sldId id="383" r:id="rId5"/>
    <p:sldId id="385" r:id="rId6"/>
    <p:sldId id="386" r:id="rId7"/>
    <p:sldId id="384" r:id="rId8"/>
    <p:sldId id="400" r:id="rId9"/>
    <p:sldId id="387" r:id="rId10"/>
    <p:sldId id="401" r:id="rId11"/>
    <p:sldId id="388" r:id="rId12"/>
    <p:sldId id="402" r:id="rId13"/>
    <p:sldId id="389" r:id="rId14"/>
    <p:sldId id="403" r:id="rId15"/>
    <p:sldId id="390" r:id="rId16"/>
    <p:sldId id="391" r:id="rId17"/>
    <p:sldId id="395" r:id="rId18"/>
    <p:sldId id="399" r:id="rId19"/>
    <p:sldId id="396" r:id="rId20"/>
    <p:sldId id="397" r:id="rId21"/>
    <p:sldId id="398" r:id="rId22"/>
    <p:sldId id="404" r:id="rId23"/>
    <p:sldId id="392" r:id="rId24"/>
    <p:sldId id="405" r:id="rId25"/>
    <p:sldId id="393" r:id="rId26"/>
    <p:sldId id="406" r:id="rId27"/>
    <p:sldId id="394" r:id="rId28"/>
    <p:sldId id="408" r:id="rId29"/>
    <p:sldId id="407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oboto Condensed" panose="02000000000000000000" pitchFamily="2" charset="0"/>
      <p:regular r:id="rId36"/>
      <p:bold r:id="rId37"/>
      <p:italic r:id="rId38"/>
      <p:boldItalic r:id="rId39"/>
    </p:embeddedFont>
    <p:embeddedFont>
      <p:font typeface="Roboto Condensed Light" panose="02000000000000000000" pitchFamily="2" charset="0"/>
      <p:regular r:id="rId40"/>
      <p:italic r:id="rId41"/>
    </p:embeddedFont>
    <p:embeddedFont>
      <p:font typeface="Wingdings 3" panose="05040102010807070707" pitchFamily="18" charset="2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ChseLOBUFkrcYh54kgwz5w==" hashData="HSmDMpYprUTF+0DFdaik3J3fiEs52tPz+OQoGUpmfh2au+bpLWHF4RZCL3QhOJAouoCx6iSEyM6gqEeskbmMs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0AA"/>
    <a:srgbClr val="673BBA"/>
    <a:srgbClr val="CC99FF"/>
    <a:srgbClr val="D1C7E8"/>
    <a:srgbClr val="9900CC"/>
    <a:srgbClr val="660066"/>
    <a:srgbClr val="301B92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5278" autoAdjust="0"/>
  </p:normalViewPr>
  <p:slideViewPr>
    <p:cSldViewPr snapToGrid="0">
      <p:cViewPr varScale="1">
        <p:scale>
          <a:sx n="75" d="100"/>
          <a:sy n="75" d="100"/>
        </p:scale>
        <p:origin x="7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ED5C-BBB7-442B-9FE3-67975314FB4E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B2C50-E38C-4E3C-99D8-386543A5B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8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5 – </a:t>
            </a:r>
            <a:r>
              <a:rPr lang="en-IN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Bluetooth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9000"/>
              </a:lnSpc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9000"/>
              </a:lnSpc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9000"/>
              </a:lnSpc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9000"/>
              </a:lnSpc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37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5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Swati.sharma@darshan.ac.in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(O) 9727747317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Computer Engineering Department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baseline="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Prof. Swati R Sharma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5581" y="37795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IN" b="1" dirty="0"/>
              <a:t>Mobile Computing and Wireless Communication </a:t>
            </a:r>
            <a:r>
              <a:rPr lang="en-IN" b="1" dirty="0">
                <a:ea typeface="Roboto Mono Thin" pitchFamily="2" charset="0"/>
              </a:rPr>
              <a:t>(MCWC)</a:t>
            </a:r>
          </a:p>
          <a:p>
            <a:r>
              <a:rPr lang="en-IN" b="1" dirty="0">
                <a:ea typeface="Roboto Mono Thin" pitchFamily="2" charset="0"/>
              </a:rPr>
              <a:t>GTU #</a:t>
            </a:r>
            <a:r>
              <a:rPr lang="en-IN" dirty="0">
                <a:ea typeface="Roboto Mono Thin" pitchFamily="2" charset="0"/>
              </a:rPr>
              <a:t> </a:t>
            </a:r>
            <a:r>
              <a:rPr lang="en-IN" b="1" dirty="0">
                <a:ea typeface="Roboto Mono Thin" pitchFamily="2" charset="0"/>
              </a:rPr>
              <a:t>2170710</a:t>
            </a:r>
            <a:r>
              <a:rPr lang="en-IN" b="1" dirty="0"/>
              <a:t> </a:t>
            </a:r>
            <a:endParaRPr lang="en-US" dirty="0"/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617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5 – </a:t>
            </a:r>
            <a:r>
              <a:rPr lang="en-IN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Bluetooth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9000"/>
              </a:lnSpc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9000"/>
              </a:lnSpc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9000"/>
              </a:lnSpc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9000"/>
              </a:lnSpc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300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98652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5 – </a:t>
            </a:r>
            <a:r>
              <a:rPr lang="en-IN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Bluetooth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145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50048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5 – </a:t>
            </a:r>
            <a:r>
              <a:rPr lang="en-IN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Bluetooth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56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301B92"/>
                    </a:gs>
                    <a:gs pos="100000">
                      <a:srgbClr val="673BBA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660066"/>
              </a:gs>
              <a:gs pos="50000">
                <a:srgbClr val="9900CC"/>
              </a:gs>
              <a:gs pos="100000">
                <a:srgbClr val="CC66F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68860">
                <a:srgbClr val="5430AA"/>
              </a:gs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66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85851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5 – </a:t>
            </a:r>
            <a:r>
              <a:rPr lang="en-IN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Bluetooth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667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51054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5 – </a:t>
            </a:r>
            <a:r>
              <a:rPr lang="en-IN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Bluetooth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580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516255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5 – </a:t>
            </a:r>
            <a:r>
              <a:rPr lang="en-IN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Bluetooth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1296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402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0917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98652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5 – </a:t>
            </a:r>
            <a:r>
              <a:rPr lang="en-IN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Bluetooth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406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5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Swati.sharma@darshan.ac.in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(O) 9727747317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Computer Engineering Department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baseline="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Prof. Swati R Sharma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5581" y="37795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IN" b="1" dirty="0"/>
              <a:t>Mobile Computing and Wireless Communication </a:t>
            </a:r>
            <a:r>
              <a:rPr lang="en-IN" b="1" dirty="0">
                <a:ea typeface="Roboto Mono Thin" pitchFamily="2" charset="0"/>
              </a:rPr>
              <a:t>(MCWC)</a:t>
            </a:r>
            <a:endParaRPr lang="en-US" dirty="0"/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1194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50048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5 – </a:t>
            </a:r>
            <a:r>
              <a:rPr lang="en-IN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Bluetooth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3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301B92"/>
                    </a:gs>
                    <a:gs pos="100000">
                      <a:srgbClr val="673BBA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660066"/>
              </a:gs>
              <a:gs pos="50000">
                <a:srgbClr val="9900CC"/>
              </a:gs>
              <a:gs pos="100000">
                <a:srgbClr val="CC66F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68860">
                <a:srgbClr val="5430AA"/>
              </a:gs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9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85851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5 – </a:t>
            </a:r>
            <a:r>
              <a:rPr lang="en-IN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Bluetooth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642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51054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5 – </a:t>
            </a:r>
            <a:r>
              <a:rPr lang="en-IN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Bluetooth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971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516255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5 – </a:t>
            </a:r>
            <a:r>
              <a:rPr lang="en-IN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Bluetooth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411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53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5974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53299-B7E8-4546-B0EE-F2789FAB0090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93B2D-A1B2-418D-80F1-2A1E26A7B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32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53299-B7E8-4546-B0EE-F2789FAB0090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93B2D-A1B2-418D-80F1-2A1E26A7B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/>
              <a:t>Unit-5:</a:t>
            </a:r>
            <a:br>
              <a:rPr lang="en-IN" dirty="0"/>
            </a:br>
            <a:r>
              <a:rPr lang="en-IN" sz="4400" dirty="0"/>
              <a:t>Bluetooth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swati.sharma@darshan.ac.in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(O) 9727747317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Swati R Sharma</a:t>
            </a:r>
          </a:p>
        </p:txBody>
      </p:sp>
      <p:pic>
        <p:nvPicPr>
          <p:cNvPr id="11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705581" y="37795"/>
            <a:ext cx="4646358" cy="734653"/>
          </a:xfrm>
        </p:spPr>
        <p:txBody>
          <a:bodyPr/>
          <a:lstStyle/>
          <a:p>
            <a:r>
              <a:rPr lang="en-US" b="1" dirty="0">
                <a:latin typeface="+mj-lt"/>
              </a:rPr>
              <a:t>Mobile Computing Wireless Communication</a:t>
            </a:r>
          </a:p>
          <a:p>
            <a:r>
              <a:rPr lang="en-US" b="1" dirty="0">
                <a:latin typeface="+mj-lt"/>
              </a:rPr>
              <a:t>(MCWC)</a:t>
            </a:r>
          </a:p>
          <a:p>
            <a:r>
              <a:rPr lang="en-US" b="1" dirty="0">
                <a:latin typeface="+mj-lt"/>
              </a:rPr>
              <a:t>GTU # 2170710</a:t>
            </a:r>
          </a:p>
        </p:txBody>
      </p:sp>
    </p:spTree>
    <p:extLst>
      <p:ext uri="{BB962C8B-B14F-4D97-AF65-F5344CB8AC3E}">
        <p14:creationId xmlns:p14="http://schemas.microsoft.com/office/powerpoint/2010/main" val="876341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Piconet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975473" cy="5590565"/>
          </a:xfrm>
        </p:spPr>
        <p:txBody>
          <a:bodyPr/>
          <a:lstStyle/>
          <a:p>
            <a:r>
              <a:rPr lang="en-US" dirty="0"/>
              <a:t>Bluetooth protocol uses the concept of </a:t>
            </a:r>
            <a:r>
              <a:rPr lang="en-US" dirty="0">
                <a:solidFill>
                  <a:srgbClr val="5430AA"/>
                </a:solidFill>
              </a:rPr>
              <a:t>master and slave.</a:t>
            </a:r>
            <a:endParaRPr lang="en-IN" dirty="0">
              <a:solidFill>
                <a:srgbClr val="5430AA"/>
              </a:solidFill>
            </a:endParaRPr>
          </a:p>
          <a:p>
            <a:r>
              <a:rPr lang="en-IN" dirty="0"/>
              <a:t>A </a:t>
            </a:r>
            <a:r>
              <a:rPr lang="en-IN" dirty="0" err="1">
                <a:solidFill>
                  <a:srgbClr val="5430AA"/>
                </a:solidFill>
              </a:rPr>
              <a:t>piconet</a:t>
            </a:r>
            <a:r>
              <a:rPr lang="en-IN" dirty="0"/>
              <a:t> is an ad-hoc network that links a wireless user group of devices using Bluetooth technology protocols. </a:t>
            </a:r>
          </a:p>
          <a:p>
            <a:pPr>
              <a:defRPr/>
            </a:pPr>
            <a:r>
              <a:rPr lang="en-US" dirty="0"/>
              <a:t>Master and slaves together form a </a:t>
            </a:r>
            <a:r>
              <a:rPr lang="en-US" dirty="0" err="1">
                <a:solidFill>
                  <a:srgbClr val="5430AA"/>
                </a:solidFill>
              </a:rPr>
              <a:t>Piconet</a:t>
            </a:r>
            <a:r>
              <a:rPr lang="en-US" dirty="0">
                <a:solidFill>
                  <a:srgbClr val="5430AA"/>
                </a:solidFill>
              </a:rPr>
              <a:t> </a:t>
            </a:r>
            <a:r>
              <a:rPr lang="en-US" dirty="0"/>
              <a:t>when master allows slaves to talk.</a:t>
            </a:r>
          </a:p>
          <a:p>
            <a:pPr>
              <a:defRPr/>
            </a:pPr>
            <a:r>
              <a:rPr lang="en-US" dirty="0"/>
              <a:t>Up to </a:t>
            </a:r>
            <a:r>
              <a:rPr lang="en-US" dirty="0">
                <a:solidFill>
                  <a:srgbClr val="5430AA"/>
                </a:solidFill>
              </a:rPr>
              <a:t>7 ‘slave’ </a:t>
            </a:r>
            <a:r>
              <a:rPr lang="en-US" dirty="0"/>
              <a:t>devices can be set to communicate with a </a:t>
            </a:r>
            <a:r>
              <a:rPr lang="en-US" dirty="0">
                <a:solidFill>
                  <a:srgbClr val="5430AA"/>
                </a:solidFill>
              </a:rPr>
              <a:t>‘master’ </a:t>
            </a:r>
            <a:r>
              <a:rPr lang="en-US" dirty="0"/>
              <a:t>in a </a:t>
            </a:r>
            <a:r>
              <a:rPr lang="en-US" dirty="0" err="1"/>
              <a:t>Piconet</a:t>
            </a:r>
            <a:r>
              <a:rPr lang="en-US" dirty="0"/>
              <a:t>.</a:t>
            </a:r>
          </a:p>
          <a:p>
            <a:r>
              <a:rPr lang="en-IN" dirty="0"/>
              <a:t>A </a:t>
            </a:r>
            <a:r>
              <a:rPr lang="en-IN" dirty="0" err="1"/>
              <a:t>piconet</a:t>
            </a:r>
            <a:r>
              <a:rPr lang="en-IN" dirty="0"/>
              <a:t> consists of two or more devices occupying the same </a:t>
            </a:r>
            <a:r>
              <a:rPr lang="en-IN" dirty="0">
                <a:solidFill>
                  <a:srgbClr val="5430AA"/>
                </a:solidFill>
              </a:rPr>
              <a:t>physical channel</a:t>
            </a:r>
            <a:r>
              <a:rPr lang="en-IN" dirty="0"/>
              <a:t>.</a:t>
            </a:r>
            <a:endParaRPr lang="en-US" dirty="0"/>
          </a:p>
          <a:p>
            <a:endParaRPr lang="en-IN" dirty="0"/>
          </a:p>
        </p:txBody>
      </p:sp>
      <p:pic>
        <p:nvPicPr>
          <p:cNvPr id="8194" name="Picture 2" descr="Bluetooth, Bluetooth Security and New Year War-nibbling | Secureli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5"/>
          <a:stretch/>
        </p:blipFill>
        <p:spPr bwMode="auto">
          <a:xfrm>
            <a:off x="7924800" y="1042819"/>
            <a:ext cx="4267200" cy="447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39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Scatternet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91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Scatternet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11338924" cy="5590565"/>
          </a:xfrm>
        </p:spPr>
        <p:txBody>
          <a:bodyPr/>
          <a:lstStyle/>
          <a:p>
            <a:r>
              <a:rPr lang="en-US" dirty="0" err="1">
                <a:solidFill>
                  <a:srgbClr val="5430AA"/>
                </a:solidFill>
              </a:rPr>
              <a:t>Scatternet</a:t>
            </a:r>
            <a:r>
              <a:rPr lang="en-US" dirty="0">
                <a:solidFill>
                  <a:srgbClr val="5430AA"/>
                </a:solidFill>
              </a:rPr>
              <a:t> </a:t>
            </a:r>
            <a:r>
              <a:rPr lang="en-US" dirty="0"/>
              <a:t>formed when </a:t>
            </a:r>
            <a:r>
              <a:rPr lang="en-US" dirty="0">
                <a:solidFill>
                  <a:srgbClr val="5430AA"/>
                </a:solidFill>
              </a:rPr>
              <a:t>several of </a:t>
            </a:r>
            <a:r>
              <a:rPr lang="en-US" dirty="0" err="1">
                <a:solidFill>
                  <a:srgbClr val="5430AA"/>
                </a:solidFill>
              </a:rPr>
              <a:t>piconet</a:t>
            </a:r>
            <a:r>
              <a:rPr lang="en-US" dirty="0">
                <a:solidFill>
                  <a:srgbClr val="5430AA"/>
                </a:solidFill>
              </a:rPr>
              <a:t> </a:t>
            </a:r>
            <a:r>
              <a:rPr lang="en-US" dirty="0"/>
              <a:t>are linked together to form a larger network in an </a:t>
            </a:r>
            <a:r>
              <a:rPr lang="en-US" dirty="0">
                <a:solidFill>
                  <a:srgbClr val="5430AA"/>
                </a:solidFill>
              </a:rPr>
              <a:t>ad-hoc</a:t>
            </a:r>
            <a:r>
              <a:rPr lang="en-US" dirty="0"/>
              <a:t> manner.</a:t>
            </a:r>
            <a:endParaRPr lang="en-US" altLang="en-US" dirty="0"/>
          </a:p>
          <a:p>
            <a:r>
              <a:rPr lang="en-US" altLang="en-US" dirty="0" err="1">
                <a:solidFill>
                  <a:srgbClr val="5430AA"/>
                </a:solidFill>
              </a:rPr>
              <a:t>Scatternet</a:t>
            </a:r>
            <a:r>
              <a:rPr lang="en-US" altLang="en-US" dirty="0">
                <a:solidFill>
                  <a:srgbClr val="5430AA"/>
                </a:solidFill>
              </a:rPr>
              <a:t> </a:t>
            </a:r>
            <a:r>
              <a:rPr lang="en-US" altLang="en-US" dirty="0"/>
              <a:t>is a topology where a device from one </a:t>
            </a:r>
            <a:r>
              <a:rPr lang="en-US" altLang="en-US" dirty="0" err="1"/>
              <a:t>piconet</a:t>
            </a:r>
            <a:r>
              <a:rPr lang="en-US" altLang="en-US" dirty="0"/>
              <a:t> also acts as a </a:t>
            </a:r>
            <a:r>
              <a:rPr lang="en-US" altLang="en-US" dirty="0">
                <a:solidFill>
                  <a:srgbClr val="5430AA"/>
                </a:solidFill>
              </a:rPr>
              <a:t>member</a:t>
            </a:r>
            <a:r>
              <a:rPr lang="en-US" altLang="en-US" dirty="0"/>
              <a:t> of another </a:t>
            </a:r>
            <a:r>
              <a:rPr lang="en-US" altLang="en-US" dirty="0" err="1"/>
              <a:t>piconet</a:t>
            </a:r>
            <a:r>
              <a:rPr lang="en-US" altLang="en-US" dirty="0"/>
              <a:t> wherein a device is a master in one </a:t>
            </a:r>
            <a:r>
              <a:rPr lang="en-US" altLang="en-US" dirty="0" err="1"/>
              <a:t>piconet</a:t>
            </a:r>
            <a:r>
              <a:rPr lang="en-US" altLang="en-US" dirty="0"/>
              <a:t> can </a:t>
            </a:r>
            <a:r>
              <a:rPr lang="en-US" altLang="en-US" dirty="0">
                <a:solidFill>
                  <a:srgbClr val="5430AA"/>
                </a:solidFill>
              </a:rPr>
              <a:t>simultaneously</a:t>
            </a:r>
            <a:r>
              <a:rPr lang="en-US" altLang="en-US" dirty="0"/>
              <a:t> be a slave in the other one.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45" y="3053348"/>
            <a:ext cx="5784155" cy="2417010"/>
          </a:xfrm>
          <a:prstGeom prst="rect">
            <a:avLst/>
          </a:prstGeom>
        </p:spPr>
      </p:pic>
      <p:pic>
        <p:nvPicPr>
          <p:cNvPr id="6" name="Picture 2" descr="Bluetooth, Bluetooth Security and New Year War-nibbling | Secureli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5"/>
          <a:stretch/>
        </p:blipFill>
        <p:spPr bwMode="auto">
          <a:xfrm>
            <a:off x="6593305" y="3053348"/>
            <a:ext cx="2943725" cy="30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274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Protocol Architecture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507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Protocol Architecture/Stack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788104" cy="5590565"/>
          </a:xfrm>
        </p:spPr>
        <p:txBody>
          <a:bodyPr/>
          <a:lstStyle/>
          <a:p>
            <a:pPr>
              <a:defRPr/>
            </a:pPr>
            <a:r>
              <a:rPr lang="en-US" dirty="0"/>
              <a:t>Bluetooth Core protocols plus Bluetooth radio protocols required by most Bluetooth devices.</a:t>
            </a:r>
          </a:p>
          <a:p>
            <a:pPr>
              <a:defRPr/>
            </a:pPr>
            <a:r>
              <a:rPr lang="en-US" dirty="0"/>
              <a:t>Uses </a:t>
            </a:r>
            <a:r>
              <a:rPr lang="en-US" dirty="0">
                <a:solidFill>
                  <a:srgbClr val="5430AA"/>
                </a:solidFill>
              </a:rPr>
              <a:t>spread spectrum technologies </a:t>
            </a:r>
            <a:r>
              <a:rPr lang="en-US" dirty="0"/>
              <a:t>at the Physical Layer while using both </a:t>
            </a:r>
            <a:r>
              <a:rPr lang="en-US" dirty="0">
                <a:solidFill>
                  <a:srgbClr val="5430AA"/>
                </a:solidFill>
              </a:rPr>
              <a:t>direct sequence </a:t>
            </a:r>
            <a:r>
              <a:rPr lang="en-US" dirty="0"/>
              <a:t>and </a:t>
            </a:r>
            <a:r>
              <a:rPr lang="en-US" dirty="0">
                <a:solidFill>
                  <a:srgbClr val="5430AA"/>
                </a:solidFill>
              </a:rPr>
              <a:t>frequency hopping </a:t>
            </a:r>
            <a:r>
              <a:rPr lang="en-US" dirty="0"/>
              <a:t>spread spectrum technologies.</a:t>
            </a:r>
          </a:p>
          <a:p>
            <a:pPr>
              <a:defRPr/>
            </a:pPr>
            <a:r>
              <a:rPr lang="en-US" dirty="0"/>
              <a:t>Uses connectionless (</a:t>
            </a:r>
            <a:r>
              <a:rPr lang="en-US" dirty="0">
                <a:solidFill>
                  <a:srgbClr val="5430AA"/>
                </a:solidFill>
              </a:rPr>
              <a:t>ACL</a:t>
            </a:r>
            <a:r>
              <a:rPr lang="en-US" dirty="0"/>
              <a:t>–Asynchronous Connectionless Link) and connection-oriented (</a:t>
            </a:r>
            <a:r>
              <a:rPr lang="en-US" dirty="0">
                <a:solidFill>
                  <a:srgbClr val="5430AA"/>
                </a:solidFill>
              </a:rPr>
              <a:t>SCO</a:t>
            </a:r>
            <a:r>
              <a:rPr lang="en-US" dirty="0"/>
              <a:t>–Synchronous Connection-oriented Link) links.</a:t>
            </a:r>
          </a:p>
          <a:p>
            <a:pPr>
              <a:defRPr/>
            </a:pPr>
            <a:r>
              <a:rPr lang="en-US" dirty="0">
                <a:solidFill>
                  <a:srgbClr val="5430AA"/>
                </a:solidFill>
              </a:rPr>
              <a:t>Cable Replacement layer</a:t>
            </a:r>
            <a:r>
              <a:rPr lang="en-US" dirty="0"/>
              <a:t>, </a:t>
            </a:r>
            <a:r>
              <a:rPr lang="en-US" dirty="0">
                <a:solidFill>
                  <a:srgbClr val="5430AA"/>
                </a:solidFill>
              </a:rPr>
              <a:t>Telephony Control layer </a:t>
            </a:r>
            <a:r>
              <a:rPr lang="en-US" dirty="0"/>
              <a:t>and </a:t>
            </a:r>
            <a:r>
              <a:rPr lang="en-US" dirty="0">
                <a:solidFill>
                  <a:srgbClr val="5430AA"/>
                </a:solidFill>
              </a:rPr>
              <a:t>Adopted protocol layer </a:t>
            </a:r>
            <a:r>
              <a:rPr lang="en-US" dirty="0"/>
              <a:t>form application-oriented protocols.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90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C31419CF-2A91-6844-872F-53AEAD82E969}"/>
              </a:ext>
            </a:extLst>
          </p:cNvPr>
          <p:cNvSpPr/>
          <p:nvPr/>
        </p:nvSpPr>
        <p:spPr>
          <a:xfrm>
            <a:off x="3144993" y="1511968"/>
            <a:ext cx="593863" cy="252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BF333D1-4A06-A841-9681-C18F7E4152F3}"/>
              </a:ext>
            </a:extLst>
          </p:cNvPr>
          <p:cNvSpPr/>
          <p:nvPr/>
        </p:nvSpPr>
        <p:spPr>
          <a:xfrm>
            <a:off x="3738856" y="1511968"/>
            <a:ext cx="628650" cy="252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4A19741-A455-6D43-B47F-EBE75CDF0360}"/>
              </a:ext>
            </a:extLst>
          </p:cNvPr>
          <p:cNvSpPr>
            <a:spLocks/>
          </p:cNvSpPr>
          <p:nvPr/>
        </p:nvSpPr>
        <p:spPr>
          <a:xfrm>
            <a:off x="3143506" y="1752385"/>
            <a:ext cx="1224000" cy="252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IP</a:t>
            </a:r>
          </a:p>
        </p:txBody>
      </p:sp>
      <p:sp>
        <p:nvSpPr>
          <p:cNvPr id="100" name="Title 1"/>
          <p:cNvSpPr txBox="1">
            <a:spLocks/>
          </p:cNvSpPr>
          <p:nvPr/>
        </p:nvSpPr>
        <p:spPr>
          <a:xfrm>
            <a:off x="1267326" y="170531"/>
            <a:ext cx="8763000" cy="3334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Bluetooth Protocol Stack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1B9F338-7C88-1C40-9083-9BFE4B5E5C4F}"/>
              </a:ext>
            </a:extLst>
          </p:cNvPr>
          <p:cNvSpPr>
            <a:spLocks/>
          </p:cNvSpPr>
          <p:nvPr/>
        </p:nvSpPr>
        <p:spPr>
          <a:xfrm>
            <a:off x="1626791" y="597568"/>
            <a:ext cx="1008000" cy="252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vCard/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vCal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06FE7E3-AE74-D041-87F5-3D8F717426AE}"/>
              </a:ext>
            </a:extLst>
          </p:cNvPr>
          <p:cNvSpPr>
            <a:spLocks/>
          </p:cNvSpPr>
          <p:nvPr/>
        </p:nvSpPr>
        <p:spPr>
          <a:xfrm>
            <a:off x="1626791" y="848723"/>
            <a:ext cx="1008000" cy="252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OBEX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6C09A7C-41CA-A749-894B-55FD6FF0B2A3}"/>
              </a:ext>
            </a:extLst>
          </p:cNvPr>
          <p:cNvSpPr/>
          <p:nvPr/>
        </p:nvSpPr>
        <p:spPr>
          <a:xfrm>
            <a:off x="3131740" y="3112168"/>
            <a:ext cx="5755585" cy="252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L2CAP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134A38C-FB88-724E-9D49-EAA073131C82}"/>
              </a:ext>
            </a:extLst>
          </p:cNvPr>
          <p:cNvSpPr>
            <a:spLocks/>
          </p:cNvSpPr>
          <p:nvPr/>
        </p:nvSpPr>
        <p:spPr>
          <a:xfrm>
            <a:off x="4515246" y="755636"/>
            <a:ext cx="1044000" cy="504688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AT-Commands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F767F37-622A-A746-970F-92A2A16FF91D}"/>
              </a:ext>
            </a:extLst>
          </p:cNvPr>
          <p:cNvSpPr/>
          <p:nvPr/>
        </p:nvSpPr>
        <p:spPr>
          <a:xfrm>
            <a:off x="6146741" y="3895552"/>
            <a:ext cx="2740584" cy="252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LMP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9D644B1-D3DE-944F-A2AA-F440DED8DC9F}"/>
              </a:ext>
            </a:extLst>
          </p:cNvPr>
          <p:cNvSpPr>
            <a:spLocks/>
          </p:cNvSpPr>
          <p:nvPr/>
        </p:nvSpPr>
        <p:spPr>
          <a:xfrm>
            <a:off x="3131741" y="601053"/>
            <a:ext cx="1080000" cy="252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84356CF-042A-4A45-880D-6A13E6DDEB27}"/>
              </a:ext>
            </a:extLst>
          </p:cNvPr>
          <p:cNvSpPr>
            <a:spLocks/>
          </p:cNvSpPr>
          <p:nvPr/>
        </p:nvSpPr>
        <p:spPr>
          <a:xfrm>
            <a:off x="3131740" y="854992"/>
            <a:ext cx="1080000" cy="252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WAP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26ADDD7-1278-5049-B45C-CA5FB6ACED9E}"/>
              </a:ext>
            </a:extLst>
          </p:cNvPr>
          <p:cNvSpPr/>
          <p:nvPr/>
        </p:nvSpPr>
        <p:spPr>
          <a:xfrm>
            <a:off x="1626791" y="2704897"/>
            <a:ext cx="4255604" cy="252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RFCOMM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88BE63-2EDC-2A45-AF5A-4E55B5ACE5D7}"/>
              </a:ext>
            </a:extLst>
          </p:cNvPr>
          <p:cNvSpPr>
            <a:spLocks/>
          </p:cNvSpPr>
          <p:nvPr/>
        </p:nvSpPr>
        <p:spPr>
          <a:xfrm>
            <a:off x="6179326" y="1001172"/>
            <a:ext cx="1068225" cy="340685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TCS BIN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846AD8D-7B3F-9B4E-B037-04219FA81173}"/>
              </a:ext>
            </a:extLst>
          </p:cNvPr>
          <p:cNvSpPr>
            <a:spLocks/>
          </p:cNvSpPr>
          <p:nvPr/>
        </p:nvSpPr>
        <p:spPr>
          <a:xfrm>
            <a:off x="7668124" y="1001171"/>
            <a:ext cx="989889" cy="340685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SDP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8DEA573-DA50-BB4A-8BCB-FED39FAAFE69}"/>
              </a:ext>
            </a:extLst>
          </p:cNvPr>
          <p:cNvSpPr/>
          <p:nvPr/>
        </p:nvSpPr>
        <p:spPr>
          <a:xfrm>
            <a:off x="3131740" y="4320530"/>
            <a:ext cx="5742332" cy="252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Baseband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1BCD8A6-4820-FB4B-9B89-0074A98B7577}"/>
              </a:ext>
            </a:extLst>
          </p:cNvPr>
          <p:cNvSpPr/>
          <p:nvPr/>
        </p:nvSpPr>
        <p:spPr>
          <a:xfrm>
            <a:off x="9192126" y="3119395"/>
            <a:ext cx="1066800" cy="252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Audio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0CF1789-702A-A94B-A6FB-A2F17CDD4487}"/>
              </a:ext>
            </a:extLst>
          </p:cNvPr>
          <p:cNvCxnSpPr>
            <a:cxnSpLocks/>
          </p:cNvCxnSpPr>
          <p:nvPr/>
        </p:nvCxnSpPr>
        <p:spPr>
          <a:xfrm>
            <a:off x="1419726" y="3645568"/>
            <a:ext cx="8839200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9898457-78CA-C74D-B8A8-5812804A7980}"/>
              </a:ext>
            </a:extLst>
          </p:cNvPr>
          <p:cNvSpPr/>
          <p:nvPr/>
        </p:nvSpPr>
        <p:spPr>
          <a:xfrm>
            <a:off x="3131740" y="4731087"/>
            <a:ext cx="5742332" cy="252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Bluetooth Radio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AA16D0D-74E7-6E42-B818-DC0B2BE7D7A7}"/>
              </a:ext>
            </a:extLst>
          </p:cNvPr>
          <p:cNvSpPr txBox="1"/>
          <p:nvPr/>
        </p:nvSpPr>
        <p:spPr>
          <a:xfrm>
            <a:off x="1114926" y="3645568"/>
            <a:ext cx="2514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libri"/>
              </a:rPr>
              <a:t>Host Controller Interface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EB28BAB-D170-E94F-AE86-D7E1CAA1E633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2130791" y="1100723"/>
            <a:ext cx="0" cy="158990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86A5014-3B22-7448-AE9F-34A584D040B1}"/>
              </a:ext>
            </a:extLst>
          </p:cNvPr>
          <p:cNvCxnSpPr>
            <a:endCxn id="97" idx="0"/>
          </p:cNvCxnSpPr>
          <p:nvPr/>
        </p:nvCxnSpPr>
        <p:spPr>
          <a:xfrm>
            <a:off x="3441924" y="1127172"/>
            <a:ext cx="1" cy="384796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00702FF-4881-464D-83DC-60D1AB08245F}"/>
              </a:ext>
            </a:extLst>
          </p:cNvPr>
          <p:cNvSpPr>
            <a:spLocks/>
          </p:cNvSpPr>
          <p:nvPr/>
        </p:nvSpPr>
        <p:spPr>
          <a:xfrm>
            <a:off x="3143506" y="2240598"/>
            <a:ext cx="1224000" cy="252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PPP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843E20F-BD28-7C44-A0D9-A17A13518A79}"/>
              </a:ext>
            </a:extLst>
          </p:cNvPr>
          <p:cNvCxnSpPr>
            <a:stCxn id="99" idx="2"/>
            <a:endCxn id="118" idx="0"/>
          </p:cNvCxnSpPr>
          <p:nvPr/>
        </p:nvCxnSpPr>
        <p:spPr>
          <a:xfrm>
            <a:off x="3755506" y="2004385"/>
            <a:ext cx="0" cy="236213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76E5D96-7997-274C-8B9D-B0B27401A0B8}"/>
              </a:ext>
            </a:extLst>
          </p:cNvPr>
          <p:cNvCxnSpPr>
            <a:cxnSpLocks/>
            <a:stCxn id="118" idx="2"/>
            <a:endCxn id="108" idx="0"/>
          </p:cNvCxnSpPr>
          <p:nvPr/>
        </p:nvCxnSpPr>
        <p:spPr>
          <a:xfrm flipH="1">
            <a:off x="3754593" y="2492598"/>
            <a:ext cx="913" cy="212299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3410352-1A85-9D42-BCCF-91260346ADF5}"/>
              </a:ext>
            </a:extLst>
          </p:cNvPr>
          <p:cNvCxnSpPr>
            <a:cxnSpLocks/>
            <a:stCxn id="108" idx="2"/>
          </p:cNvCxnSpPr>
          <p:nvPr/>
        </p:nvCxnSpPr>
        <p:spPr>
          <a:xfrm>
            <a:off x="3754593" y="2956897"/>
            <a:ext cx="0" cy="170962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46990D6-32FD-264F-902F-EFDBB249D822}"/>
              </a:ext>
            </a:extLst>
          </p:cNvPr>
          <p:cNvCxnSpPr>
            <a:cxnSpLocks/>
            <a:stCxn id="104" idx="2"/>
          </p:cNvCxnSpPr>
          <p:nvPr/>
        </p:nvCxnSpPr>
        <p:spPr>
          <a:xfrm>
            <a:off x="5037246" y="1260324"/>
            <a:ext cx="0" cy="1444573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BA7A8B-1382-9449-B502-682D745CF3DE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6713439" y="1341857"/>
            <a:ext cx="0" cy="1786002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08BA3F6-F58B-F642-ADDB-212AF0D3D017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8163069" y="1341856"/>
            <a:ext cx="0" cy="1777539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08358E88-6ECD-8F4E-A955-F227F06A971A}"/>
              </a:ext>
            </a:extLst>
          </p:cNvPr>
          <p:cNvCxnSpPr>
            <a:cxnSpLocks/>
            <a:stCxn id="111" idx="3"/>
            <a:endCxn id="112" idx="2"/>
          </p:cNvCxnSpPr>
          <p:nvPr/>
        </p:nvCxnSpPr>
        <p:spPr>
          <a:xfrm flipV="1">
            <a:off x="8874072" y="3371395"/>
            <a:ext cx="851454" cy="1075135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A071941-11FD-FE45-90B0-C869E9DB2C80}"/>
              </a:ext>
            </a:extLst>
          </p:cNvPr>
          <p:cNvCxnSpPr>
            <a:cxnSpLocks/>
          </p:cNvCxnSpPr>
          <p:nvPr/>
        </p:nvCxnSpPr>
        <p:spPr>
          <a:xfrm flipV="1">
            <a:off x="4696326" y="3364168"/>
            <a:ext cx="0" cy="956363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27" name="Freeform 126">
            <a:extLst>
              <a:ext uri="{FF2B5EF4-FFF2-40B4-BE49-F238E27FC236}">
                <a16:creationId xmlns:a16="http://schemas.microsoft.com/office/drawing/2014/main" id="{93D4C83E-833A-8D47-9EDE-6E19757468E4}"/>
              </a:ext>
            </a:extLst>
          </p:cNvPr>
          <p:cNvSpPr/>
          <p:nvPr/>
        </p:nvSpPr>
        <p:spPr>
          <a:xfrm>
            <a:off x="4543926" y="5321968"/>
            <a:ext cx="5799568" cy="1242000"/>
          </a:xfrm>
          <a:custGeom>
            <a:avLst/>
            <a:gdLst>
              <a:gd name="connsiteX0" fmla="*/ 204622 w 1227710"/>
              <a:gd name="connsiteY0" fmla="*/ 0 h 5657088"/>
              <a:gd name="connsiteX1" fmla="*/ 1023088 w 1227710"/>
              <a:gd name="connsiteY1" fmla="*/ 0 h 5657088"/>
              <a:gd name="connsiteX2" fmla="*/ 1227710 w 1227710"/>
              <a:gd name="connsiteY2" fmla="*/ 204622 h 5657088"/>
              <a:gd name="connsiteX3" fmla="*/ 1227710 w 1227710"/>
              <a:gd name="connsiteY3" fmla="*/ 5657088 h 5657088"/>
              <a:gd name="connsiteX4" fmla="*/ 1227710 w 1227710"/>
              <a:gd name="connsiteY4" fmla="*/ 5657088 h 5657088"/>
              <a:gd name="connsiteX5" fmla="*/ 0 w 1227710"/>
              <a:gd name="connsiteY5" fmla="*/ 5657088 h 5657088"/>
              <a:gd name="connsiteX6" fmla="*/ 0 w 1227710"/>
              <a:gd name="connsiteY6" fmla="*/ 5657088 h 5657088"/>
              <a:gd name="connsiteX7" fmla="*/ 0 w 1227710"/>
              <a:gd name="connsiteY7" fmla="*/ 204622 h 5657088"/>
              <a:gd name="connsiteX8" fmla="*/ 204622 w 1227710"/>
              <a:gd name="connsiteY8" fmla="*/ 0 h 565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7710" h="5657088">
                <a:moveTo>
                  <a:pt x="1227710" y="942865"/>
                </a:moveTo>
                <a:lnTo>
                  <a:pt x="1227710" y="4714223"/>
                </a:lnTo>
                <a:cubicBezTo>
                  <a:pt x="1227710" y="5234955"/>
                  <a:pt x="1207828" y="5657088"/>
                  <a:pt x="1183303" y="5657088"/>
                </a:cubicBezTo>
                <a:lnTo>
                  <a:pt x="0" y="5657088"/>
                </a:lnTo>
                <a:lnTo>
                  <a:pt x="0" y="5657088"/>
                </a:lnTo>
                <a:lnTo>
                  <a:pt x="0" y="0"/>
                </a:lnTo>
                <a:lnTo>
                  <a:pt x="0" y="0"/>
                </a:lnTo>
                <a:lnTo>
                  <a:pt x="1183303" y="0"/>
                </a:lnTo>
                <a:cubicBezTo>
                  <a:pt x="1207828" y="0"/>
                  <a:pt x="1227710" y="422133"/>
                  <a:pt x="1227710" y="942865"/>
                </a:cubicBezTo>
                <a:close/>
              </a:path>
            </a:pathLst>
          </a:custGeom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ln w="9525" cap="flat" cmpd="sng" algn="ctr">
            <a:solidFill>
              <a:srgbClr val="4BACC6">
                <a:tint val="40000"/>
                <a:alpha val="90000"/>
                <a:hueOff val="0"/>
                <a:satOff val="0"/>
                <a:lumOff val="0"/>
                <a:alphaOff val="0"/>
                <a:shade val="95000"/>
                <a:satMod val="105000"/>
              </a:srgbClr>
            </a:solidFill>
            <a:prstDash val="solid"/>
          </a:ln>
          <a:effectLst/>
        </p:spPr>
        <p:txBody>
          <a:bodyPr spcFirstLastPara="0" vert="horz" wrap="square" lIns="121920" tIns="120892" rIns="181852" bIns="120892" numCol="1" spcCol="1270" anchor="ctr" anchorCtr="0">
            <a:noAutofit/>
          </a:bodyPr>
          <a:lstStyle/>
          <a:p>
            <a:pPr marL="285750" marR="0" lvl="1" indent="-285750" defTabSz="1422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1" indent="-285750" defTabSz="1422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D4ACE70-F435-9643-9EA9-7BF7782AE5CE}"/>
              </a:ext>
            </a:extLst>
          </p:cNvPr>
          <p:cNvSpPr/>
          <p:nvPr/>
        </p:nvSpPr>
        <p:spPr>
          <a:xfrm>
            <a:off x="4601836" y="5750995"/>
            <a:ext cx="4040209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Baseband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enables physical RF link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165B994-BDB0-BC41-A25D-56AC499E53A4}"/>
              </a:ext>
            </a:extLst>
          </p:cNvPr>
          <p:cNvSpPr/>
          <p:nvPr/>
        </p:nvSpPr>
        <p:spPr>
          <a:xfrm>
            <a:off x="4601837" y="5558583"/>
            <a:ext cx="565920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Link Manager Protocol (LMP)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manages devices in range, power modes, connections, duty cycles, etc.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C2E7D78-BD48-644D-9F77-93C5D6BCA5A6}"/>
              </a:ext>
            </a:extLst>
          </p:cNvPr>
          <p:cNvSpPr/>
          <p:nvPr/>
        </p:nvSpPr>
        <p:spPr>
          <a:xfrm>
            <a:off x="4696326" y="5415002"/>
            <a:ext cx="550352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Logical Link Control and Adaptation Protocol (L2CAP)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segmentation and re-assembly of fragmented packets with their multiplexing.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D7CE061-7CDA-5047-9BA9-92148D9BD949}"/>
              </a:ext>
            </a:extLst>
          </p:cNvPr>
          <p:cNvSpPr/>
          <p:nvPr/>
        </p:nvSpPr>
        <p:spPr>
          <a:xfrm>
            <a:off x="4684294" y="5580518"/>
            <a:ext cx="565920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Service Discovery Protocol (SDP)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Enables a device to join a piconet.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82CB5D5-BE22-3446-99EA-C9EA527EF9EE}"/>
              </a:ext>
            </a:extLst>
          </p:cNvPr>
          <p:cNvSpPr/>
          <p:nvPr/>
        </p:nvSpPr>
        <p:spPr>
          <a:xfrm>
            <a:off x="4601837" y="5443218"/>
            <a:ext cx="565920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Radio Frequency Communication (RFCOMM)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emulates RS-232 control and data signals over Bluetooth baseband protocol.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14411E3-D9CA-984E-B466-852A25112D3A}"/>
              </a:ext>
            </a:extLst>
          </p:cNvPr>
          <p:cNvSpPr/>
          <p:nvPr/>
        </p:nvSpPr>
        <p:spPr>
          <a:xfrm>
            <a:off x="4601837" y="5299987"/>
            <a:ext cx="565920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Telephony Control Specification Binary (TCS BIN)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defines the call control signaling protocol and handles mobility management for groups of Bluetooth TCS devices.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061CAD8-2A55-924D-9B19-9BDD3AF03ADA}"/>
              </a:ext>
            </a:extLst>
          </p:cNvPr>
          <p:cNvSpPr/>
          <p:nvPr/>
        </p:nvSpPr>
        <p:spPr>
          <a:xfrm>
            <a:off x="4601837" y="5301163"/>
            <a:ext cx="565920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Attention (AT) Commands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defines a set of commands by which a mobile phone can be used and controlled as a modem for fax and data transfers.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D5F291B-8177-1346-82BD-A1DE0477A1D2}"/>
              </a:ext>
            </a:extLst>
          </p:cNvPr>
          <p:cNvSpPr/>
          <p:nvPr/>
        </p:nvSpPr>
        <p:spPr>
          <a:xfrm>
            <a:off x="4601837" y="5426629"/>
            <a:ext cx="565920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Point-to-Point Protocol (PPP)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means of taking IP packets to/from the PPP layer and placing them onto the LAN.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7CA8C2F-106A-6B46-9441-0077C824721D}"/>
              </a:ext>
            </a:extLst>
          </p:cNvPr>
          <p:cNvSpPr/>
          <p:nvPr/>
        </p:nvSpPr>
        <p:spPr>
          <a:xfrm>
            <a:off x="4599726" y="5448493"/>
            <a:ext cx="565920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Transmission Control Protocol/Internet Protocol (TCP/IP)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used for communication across the Internet.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0C12242-2846-ED41-BFAE-B7E4AEBE4CA4}"/>
              </a:ext>
            </a:extLst>
          </p:cNvPr>
          <p:cNvSpPr/>
          <p:nvPr/>
        </p:nvSpPr>
        <p:spPr>
          <a:xfrm>
            <a:off x="4696326" y="5426629"/>
            <a:ext cx="565920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Exchange (OBEX) Protocol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session protocol to exchange objects and used to browse the contents of folders on remote devices.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17C79E7-E707-4A41-8392-DA37BA5D8ED5}"/>
              </a:ext>
            </a:extLst>
          </p:cNvPr>
          <p:cNvSpPr/>
          <p:nvPr/>
        </p:nvSpPr>
        <p:spPr>
          <a:xfrm>
            <a:off x="4700337" y="5395977"/>
            <a:ext cx="565920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Content Formats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used to exchange messages and notes and synchronize data amongst various devices.</a:t>
            </a:r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B65ED88F-6C7C-3041-88E4-A8DBC2F09089}"/>
              </a:ext>
            </a:extLst>
          </p:cNvPr>
          <p:cNvSpPr/>
          <p:nvPr/>
        </p:nvSpPr>
        <p:spPr>
          <a:xfrm>
            <a:off x="1419726" y="5148026"/>
            <a:ext cx="3182112" cy="1534638"/>
          </a:xfrm>
          <a:custGeom>
            <a:avLst/>
            <a:gdLst>
              <a:gd name="connsiteX0" fmla="*/ 0 w 3182112"/>
              <a:gd name="connsiteY0" fmla="*/ 255778 h 1534638"/>
              <a:gd name="connsiteX1" fmla="*/ 255778 w 3182112"/>
              <a:gd name="connsiteY1" fmla="*/ 0 h 1534638"/>
              <a:gd name="connsiteX2" fmla="*/ 2926334 w 3182112"/>
              <a:gd name="connsiteY2" fmla="*/ 0 h 1534638"/>
              <a:gd name="connsiteX3" fmla="*/ 3182112 w 3182112"/>
              <a:gd name="connsiteY3" fmla="*/ 255778 h 1534638"/>
              <a:gd name="connsiteX4" fmla="*/ 3182112 w 3182112"/>
              <a:gd name="connsiteY4" fmla="*/ 1278860 h 1534638"/>
              <a:gd name="connsiteX5" fmla="*/ 2926334 w 3182112"/>
              <a:gd name="connsiteY5" fmla="*/ 1534638 h 1534638"/>
              <a:gd name="connsiteX6" fmla="*/ 255778 w 3182112"/>
              <a:gd name="connsiteY6" fmla="*/ 1534638 h 1534638"/>
              <a:gd name="connsiteX7" fmla="*/ 0 w 3182112"/>
              <a:gd name="connsiteY7" fmla="*/ 1278860 h 1534638"/>
              <a:gd name="connsiteX8" fmla="*/ 0 w 3182112"/>
              <a:gd name="connsiteY8" fmla="*/ 255778 h 153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2112" h="1534638">
                <a:moveTo>
                  <a:pt x="0" y="255778"/>
                </a:moveTo>
                <a:cubicBezTo>
                  <a:pt x="0" y="114516"/>
                  <a:pt x="114516" y="0"/>
                  <a:pt x="255778" y="0"/>
                </a:cubicBezTo>
                <a:lnTo>
                  <a:pt x="2926334" y="0"/>
                </a:lnTo>
                <a:cubicBezTo>
                  <a:pt x="3067596" y="0"/>
                  <a:pt x="3182112" y="114516"/>
                  <a:pt x="3182112" y="255778"/>
                </a:cubicBezTo>
                <a:lnTo>
                  <a:pt x="3182112" y="1278860"/>
                </a:lnTo>
                <a:cubicBezTo>
                  <a:pt x="3182112" y="1420122"/>
                  <a:pt x="3067596" y="1534638"/>
                  <a:pt x="2926334" y="1534638"/>
                </a:cubicBezTo>
                <a:lnTo>
                  <a:pt x="255778" y="1534638"/>
                </a:lnTo>
                <a:cubicBezTo>
                  <a:pt x="114516" y="1534638"/>
                  <a:pt x="0" y="1420122"/>
                  <a:pt x="0" y="1278860"/>
                </a:cubicBezTo>
                <a:lnTo>
                  <a:pt x="0" y="255778"/>
                </a:lnTo>
                <a:close/>
              </a:path>
            </a:pathLst>
          </a:custGeom>
          <a:gradFill rotWithShape="1">
            <a:gsLst>
              <a:gs pos="0">
                <a:srgbClr val="4BACC6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4BACC6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4BACC6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322565" tIns="198740" rIns="322565" bIns="198740" numCol="1" spcCol="1270" anchor="ctr" anchorCtr="0">
            <a:noAutofit/>
          </a:bodyPr>
          <a:lstStyle/>
          <a:p>
            <a:pPr marL="0" marR="0" lvl="0" indent="0" algn="ctr" defTabSz="28892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Bluetooth Core Protocol</a:t>
            </a:r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5E1B2459-27C3-AA44-ABD8-42D8532D48C5}"/>
              </a:ext>
            </a:extLst>
          </p:cNvPr>
          <p:cNvSpPr/>
          <p:nvPr/>
        </p:nvSpPr>
        <p:spPr>
          <a:xfrm>
            <a:off x="1419724" y="5169568"/>
            <a:ext cx="3182112" cy="1534638"/>
          </a:xfrm>
          <a:custGeom>
            <a:avLst/>
            <a:gdLst>
              <a:gd name="connsiteX0" fmla="*/ 0 w 3182112"/>
              <a:gd name="connsiteY0" fmla="*/ 255778 h 1534638"/>
              <a:gd name="connsiteX1" fmla="*/ 255778 w 3182112"/>
              <a:gd name="connsiteY1" fmla="*/ 0 h 1534638"/>
              <a:gd name="connsiteX2" fmla="*/ 2926334 w 3182112"/>
              <a:gd name="connsiteY2" fmla="*/ 0 h 1534638"/>
              <a:gd name="connsiteX3" fmla="*/ 3182112 w 3182112"/>
              <a:gd name="connsiteY3" fmla="*/ 255778 h 1534638"/>
              <a:gd name="connsiteX4" fmla="*/ 3182112 w 3182112"/>
              <a:gd name="connsiteY4" fmla="*/ 1278860 h 1534638"/>
              <a:gd name="connsiteX5" fmla="*/ 2926334 w 3182112"/>
              <a:gd name="connsiteY5" fmla="*/ 1534638 h 1534638"/>
              <a:gd name="connsiteX6" fmla="*/ 255778 w 3182112"/>
              <a:gd name="connsiteY6" fmla="*/ 1534638 h 1534638"/>
              <a:gd name="connsiteX7" fmla="*/ 0 w 3182112"/>
              <a:gd name="connsiteY7" fmla="*/ 1278860 h 1534638"/>
              <a:gd name="connsiteX8" fmla="*/ 0 w 3182112"/>
              <a:gd name="connsiteY8" fmla="*/ 255778 h 153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2112" h="1534638">
                <a:moveTo>
                  <a:pt x="0" y="255778"/>
                </a:moveTo>
                <a:cubicBezTo>
                  <a:pt x="0" y="114516"/>
                  <a:pt x="114516" y="0"/>
                  <a:pt x="255778" y="0"/>
                </a:cubicBezTo>
                <a:lnTo>
                  <a:pt x="2926334" y="0"/>
                </a:lnTo>
                <a:cubicBezTo>
                  <a:pt x="3067596" y="0"/>
                  <a:pt x="3182112" y="114516"/>
                  <a:pt x="3182112" y="255778"/>
                </a:cubicBezTo>
                <a:lnTo>
                  <a:pt x="3182112" y="1278860"/>
                </a:lnTo>
                <a:cubicBezTo>
                  <a:pt x="3182112" y="1420122"/>
                  <a:pt x="3067596" y="1534638"/>
                  <a:pt x="2926334" y="1534638"/>
                </a:cubicBezTo>
                <a:lnTo>
                  <a:pt x="255778" y="1534638"/>
                </a:lnTo>
                <a:cubicBezTo>
                  <a:pt x="114516" y="1534638"/>
                  <a:pt x="0" y="1420122"/>
                  <a:pt x="0" y="1278860"/>
                </a:cubicBezTo>
                <a:lnTo>
                  <a:pt x="0" y="255778"/>
                </a:lnTo>
                <a:close/>
              </a:path>
            </a:pathLst>
          </a:custGeom>
          <a:gradFill rotWithShape="1">
            <a:gsLst>
              <a:gs pos="0">
                <a:srgbClr val="4BACC6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4BACC6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4BACC6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322565" tIns="198740" rIns="322565" bIns="198740" numCol="1" spcCol="1270" anchor="ctr" anchorCtr="0">
            <a:noAutofit/>
          </a:bodyPr>
          <a:lstStyle/>
          <a:p>
            <a:pPr marL="0" marR="0" lvl="0" indent="0" algn="ctr" defTabSz="28892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Cable Replacement Protocol</a:t>
            </a:r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D14F928E-032C-7641-A052-164206CCEBCF}"/>
              </a:ext>
            </a:extLst>
          </p:cNvPr>
          <p:cNvSpPr/>
          <p:nvPr/>
        </p:nvSpPr>
        <p:spPr>
          <a:xfrm>
            <a:off x="1419724" y="5183731"/>
            <a:ext cx="3182112" cy="1534638"/>
          </a:xfrm>
          <a:custGeom>
            <a:avLst/>
            <a:gdLst>
              <a:gd name="connsiteX0" fmla="*/ 0 w 3182112"/>
              <a:gd name="connsiteY0" fmla="*/ 255778 h 1534638"/>
              <a:gd name="connsiteX1" fmla="*/ 255778 w 3182112"/>
              <a:gd name="connsiteY1" fmla="*/ 0 h 1534638"/>
              <a:gd name="connsiteX2" fmla="*/ 2926334 w 3182112"/>
              <a:gd name="connsiteY2" fmla="*/ 0 h 1534638"/>
              <a:gd name="connsiteX3" fmla="*/ 3182112 w 3182112"/>
              <a:gd name="connsiteY3" fmla="*/ 255778 h 1534638"/>
              <a:gd name="connsiteX4" fmla="*/ 3182112 w 3182112"/>
              <a:gd name="connsiteY4" fmla="*/ 1278860 h 1534638"/>
              <a:gd name="connsiteX5" fmla="*/ 2926334 w 3182112"/>
              <a:gd name="connsiteY5" fmla="*/ 1534638 h 1534638"/>
              <a:gd name="connsiteX6" fmla="*/ 255778 w 3182112"/>
              <a:gd name="connsiteY6" fmla="*/ 1534638 h 1534638"/>
              <a:gd name="connsiteX7" fmla="*/ 0 w 3182112"/>
              <a:gd name="connsiteY7" fmla="*/ 1278860 h 1534638"/>
              <a:gd name="connsiteX8" fmla="*/ 0 w 3182112"/>
              <a:gd name="connsiteY8" fmla="*/ 255778 h 153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2112" h="1534638">
                <a:moveTo>
                  <a:pt x="0" y="255778"/>
                </a:moveTo>
                <a:cubicBezTo>
                  <a:pt x="0" y="114516"/>
                  <a:pt x="114516" y="0"/>
                  <a:pt x="255778" y="0"/>
                </a:cubicBezTo>
                <a:lnTo>
                  <a:pt x="2926334" y="0"/>
                </a:lnTo>
                <a:cubicBezTo>
                  <a:pt x="3067596" y="0"/>
                  <a:pt x="3182112" y="114516"/>
                  <a:pt x="3182112" y="255778"/>
                </a:cubicBezTo>
                <a:lnTo>
                  <a:pt x="3182112" y="1278860"/>
                </a:lnTo>
                <a:cubicBezTo>
                  <a:pt x="3182112" y="1420122"/>
                  <a:pt x="3067596" y="1534638"/>
                  <a:pt x="2926334" y="1534638"/>
                </a:cubicBezTo>
                <a:lnTo>
                  <a:pt x="255778" y="1534638"/>
                </a:lnTo>
                <a:cubicBezTo>
                  <a:pt x="114516" y="1534638"/>
                  <a:pt x="0" y="1420122"/>
                  <a:pt x="0" y="1278860"/>
                </a:cubicBezTo>
                <a:lnTo>
                  <a:pt x="0" y="255778"/>
                </a:lnTo>
                <a:close/>
              </a:path>
            </a:pathLst>
          </a:custGeom>
          <a:gradFill rotWithShape="1">
            <a:gsLst>
              <a:gs pos="0">
                <a:srgbClr val="4BACC6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4BACC6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4BACC6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322565" tIns="198740" rIns="322565" bIns="198740" numCol="1" spcCol="1270" anchor="ctr" anchorCtr="0">
            <a:noAutofit/>
          </a:bodyPr>
          <a:lstStyle/>
          <a:p>
            <a:pPr marL="0" marR="0" lvl="0" indent="0" algn="ctr" defTabSz="28892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Telephony Control Protocol</a:t>
            </a:r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63D79CE0-325D-3A4B-8429-A879A676D34D}"/>
              </a:ext>
            </a:extLst>
          </p:cNvPr>
          <p:cNvSpPr/>
          <p:nvPr/>
        </p:nvSpPr>
        <p:spPr>
          <a:xfrm>
            <a:off x="1419724" y="5189006"/>
            <a:ext cx="3182112" cy="1534638"/>
          </a:xfrm>
          <a:custGeom>
            <a:avLst/>
            <a:gdLst>
              <a:gd name="connsiteX0" fmla="*/ 0 w 3182112"/>
              <a:gd name="connsiteY0" fmla="*/ 255778 h 1534638"/>
              <a:gd name="connsiteX1" fmla="*/ 255778 w 3182112"/>
              <a:gd name="connsiteY1" fmla="*/ 0 h 1534638"/>
              <a:gd name="connsiteX2" fmla="*/ 2926334 w 3182112"/>
              <a:gd name="connsiteY2" fmla="*/ 0 h 1534638"/>
              <a:gd name="connsiteX3" fmla="*/ 3182112 w 3182112"/>
              <a:gd name="connsiteY3" fmla="*/ 255778 h 1534638"/>
              <a:gd name="connsiteX4" fmla="*/ 3182112 w 3182112"/>
              <a:gd name="connsiteY4" fmla="*/ 1278860 h 1534638"/>
              <a:gd name="connsiteX5" fmla="*/ 2926334 w 3182112"/>
              <a:gd name="connsiteY5" fmla="*/ 1534638 h 1534638"/>
              <a:gd name="connsiteX6" fmla="*/ 255778 w 3182112"/>
              <a:gd name="connsiteY6" fmla="*/ 1534638 h 1534638"/>
              <a:gd name="connsiteX7" fmla="*/ 0 w 3182112"/>
              <a:gd name="connsiteY7" fmla="*/ 1278860 h 1534638"/>
              <a:gd name="connsiteX8" fmla="*/ 0 w 3182112"/>
              <a:gd name="connsiteY8" fmla="*/ 255778 h 153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2112" h="1534638">
                <a:moveTo>
                  <a:pt x="0" y="255778"/>
                </a:moveTo>
                <a:cubicBezTo>
                  <a:pt x="0" y="114516"/>
                  <a:pt x="114516" y="0"/>
                  <a:pt x="255778" y="0"/>
                </a:cubicBezTo>
                <a:lnTo>
                  <a:pt x="2926334" y="0"/>
                </a:lnTo>
                <a:cubicBezTo>
                  <a:pt x="3067596" y="0"/>
                  <a:pt x="3182112" y="114516"/>
                  <a:pt x="3182112" y="255778"/>
                </a:cubicBezTo>
                <a:lnTo>
                  <a:pt x="3182112" y="1278860"/>
                </a:lnTo>
                <a:cubicBezTo>
                  <a:pt x="3182112" y="1420122"/>
                  <a:pt x="3067596" y="1534638"/>
                  <a:pt x="2926334" y="1534638"/>
                </a:cubicBezTo>
                <a:lnTo>
                  <a:pt x="255778" y="1534638"/>
                </a:lnTo>
                <a:cubicBezTo>
                  <a:pt x="114516" y="1534638"/>
                  <a:pt x="0" y="1420122"/>
                  <a:pt x="0" y="1278860"/>
                </a:cubicBezTo>
                <a:lnTo>
                  <a:pt x="0" y="255778"/>
                </a:lnTo>
                <a:close/>
              </a:path>
            </a:pathLst>
          </a:custGeom>
          <a:gradFill rotWithShape="1">
            <a:gsLst>
              <a:gs pos="0">
                <a:srgbClr val="4BACC6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4BACC6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4BACC6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322565" tIns="198740" rIns="322565" bIns="198740" numCol="1" spcCol="1270" anchor="ctr" anchorCtr="0">
            <a:noAutofit/>
          </a:bodyPr>
          <a:lstStyle/>
          <a:p>
            <a:pPr marL="0" marR="0" lvl="0" indent="0" algn="ctr" defTabSz="28892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Adopted Protocol</a:t>
            </a:r>
          </a:p>
        </p:txBody>
      </p:sp>
    </p:spTree>
    <p:extLst>
      <p:ext uri="{BB962C8B-B14F-4D97-AF65-F5344CB8AC3E}">
        <p14:creationId xmlns:p14="http://schemas.microsoft.com/office/powerpoint/2010/main" val="395126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7" presetID="2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6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9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4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3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8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7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6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7" grpId="0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2" grpId="0" animBg="1"/>
      <p:bldP spid="114" grpId="0" animBg="1"/>
      <p:bldP spid="115" grpId="0"/>
      <p:bldP spid="118" grpId="0" animBg="1"/>
      <p:bldP spid="118" grpId="1" animBg="1"/>
      <p:bldP spid="127" grpId="0" animBg="1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7" grpId="0"/>
      <p:bldP spid="138" grpId="0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Core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430AA"/>
                </a:solidFill>
              </a:rPr>
              <a:t>Baseband </a:t>
            </a:r>
            <a:r>
              <a:rPr lang="en-US" dirty="0"/>
              <a:t>– enables physical RF link.</a:t>
            </a:r>
          </a:p>
          <a:p>
            <a:r>
              <a:rPr lang="en-US" dirty="0">
                <a:solidFill>
                  <a:srgbClr val="5430AA"/>
                </a:solidFill>
              </a:rPr>
              <a:t>Link Manager Protocol </a:t>
            </a:r>
            <a:r>
              <a:rPr lang="en-US" dirty="0"/>
              <a:t>(LMP) – manages devices in range, power modes, connections, duty cycles, etc.</a:t>
            </a:r>
          </a:p>
          <a:p>
            <a:r>
              <a:rPr lang="en-US" dirty="0">
                <a:solidFill>
                  <a:srgbClr val="5430AA"/>
                </a:solidFill>
              </a:rPr>
              <a:t>Logical Link Control and Adaptation Protocol </a:t>
            </a:r>
            <a:r>
              <a:rPr lang="en-US" dirty="0"/>
              <a:t>(L2CAP) – segmentation and re-assembly of fragmented packets with their multiplexing.</a:t>
            </a:r>
          </a:p>
          <a:p>
            <a:r>
              <a:rPr lang="en-US" dirty="0">
                <a:solidFill>
                  <a:srgbClr val="5430AA"/>
                </a:solidFill>
              </a:rPr>
              <a:t>Service Discovery Protocol </a:t>
            </a:r>
            <a:r>
              <a:rPr lang="en-US" dirty="0"/>
              <a:t>(SDP) – Enables a device to join a </a:t>
            </a:r>
            <a:r>
              <a:rPr lang="en-US" dirty="0" err="1"/>
              <a:t>piconet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463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L2CAP protocol of Bluetooth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9381787" cy="55905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Functions</a:t>
            </a:r>
            <a:endParaRPr lang="en-IN" b="1" dirty="0"/>
          </a:p>
          <a:p>
            <a:r>
              <a:rPr lang="en-IN" dirty="0">
                <a:solidFill>
                  <a:srgbClr val="5430AA"/>
                </a:solidFill>
              </a:rPr>
              <a:t>Adaptation</a:t>
            </a:r>
            <a:r>
              <a:rPr lang="en-IN" dirty="0"/>
              <a:t> between higher-layer frames and lower layer frames of the Bluetooth protocol stack.</a:t>
            </a:r>
          </a:p>
          <a:p>
            <a:r>
              <a:rPr lang="en-IN" dirty="0"/>
              <a:t>Support for both </a:t>
            </a:r>
            <a:r>
              <a:rPr lang="en-IN" dirty="0">
                <a:solidFill>
                  <a:srgbClr val="5430AA"/>
                </a:solidFill>
              </a:rPr>
              <a:t>connection-oriented</a:t>
            </a:r>
            <a:r>
              <a:rPr lang="en-IN" dirty="0"/>
              <a:t> as well as </a:t>
            </a:r>
            <a:r>
              <a:rPr lang="en-IN" dirty="0">
                <a:solidFill>
                  <a:srgbClr val="5430AA"/>
                </a:solidFill>
              </a:rPr>
              <a:t>connectionless services</a:t>
            </a:r>
            <a:r>
              <a:rPr lang="en-IN" dirty="0"/>
              <a:t>.</a:t>
            </a:r>
          </a:p>
          <a:p>
            <a:r>
              <a:rPr lang="en-IN" dirty="0"/>
              <a:t>Supporting two links for the Baseband layer −</a:t>
            </a:r>
          </a:p>
          <a:p>
            <a:pPr lvl="1"/>
            <a:r>
              <a:rPr lang="en-IN" dirty="0">
                <a:solidFill>
                  <a:srgbClr val="5430AA"/>
                </a:solidFill>
              </a:rPr>
              <a:t>Synchronous Connection-Oriented (SCO) </a:t>
            </a:r>
            <a:r>
              <a:rPr lang="en-IN" dirty="0"/>
              <a:t>links for real-time voice traffic using reserved bandwidth.</a:t>
            </a:r>
          </a:p>
          <a:p>
            <a:pPr lvl="1"/>
            <a:r>
              <a:rPr lang="en-IN" dirty="0">
                <a:solidFill>
                  <a:srgbClr val="5430AA"/>
                </a:solidFill>
              </a:rPr>
              <a:t>Asynchronous Connection-Less (ACL) </a:t>
            </a:r>
            <a:r>
              <a:rPr lang="en-IN" dirty="0"/>
              <a:t>links for best-effort traffic.</a:t>
            </a:r>
          </a:p>
          <a:p>
            <a:r>
              <a:rPr lang="en-IN" dirty="0">
                <a:solidFill>
                  <a:srgbClr val="5430AA"/>
                </a:solidFill>
              </a:rPr>
              <a:t>Multiplexing</a:t>
            </a:r>
            <a:r>
              <a:rPr lang="en-IN" dirty="0"/>
              <a:t> of higher layer protocols, which allows them to use the links provided by the lower layers.</a:t>
            </a:r>
          </a:p>
          <a:p>
            <a:r>
              <a:rPr lang="en-IN" dirty="0">
                <a:solidFill>
                  <a:srgbClr val="5430AA"/>
                </a:solidFill>
              </a:rPr>
              <a:t>Segmentation</a:t>
            </a:r>
            <a:r>
              <a:rPr lang="en-IN" dirty="0"/>
              <a:t> and </a:t>
            </a:r>
            <a:r>
              <a:rPr lang="en-IN" dirty="0">
                <a:solidFill>
                  <a:srgbClr val="5430AA"/>
                </a:solidFill>
              </a:rPr>
              <a:t>reassembly</a:t>
            </a:r>
            <a:r>
              <a:rPr lang="en-IN" dirty="0"/>
              <a:t> of data packets of the upper layer that are larger than the capacity of the radio layer underneath.</a:t>
            </a:r>
          </a:p>
          <a:p>
            <a:r>
              <a:rPr lang="en-IN" dirty="0"/>
              <a:t>Group </a:t>
            </a:r>
            <a:r>
              <a:rPr lang="en-IN" dirty="0">
                <a:solidFill>
                  <a:srgbClr val="5430AA"/>
                </a:solidFill>
              </a:rPr>
              <a:t>management</a:t>
            </a:r>
            <a:r>
              <a:rPr lang="en-IN" dirty="0"/>
              <a:t>.</a:t>
            </a:r>
          </a:p>
          <a:p>
            <a:r>
              <a:rPr lang="en-IN" dirty="0">
                <a:solidFill>
                  <a:srgbClr val="5430AA"/>
                </a:solidFill>
              </a:rPr>
              <a:t>Quality of Service (</a:t>
            </a:r>
            <a:r>
              <a:rPr lang="en-IN" dirty="0" err="1">
                <a:solidFill>
                  <a:srgbClr val="5430AA"/>
                </a:solidFill>
              </a:rPr>
              <a:t>QoS</a:t>
            </a:r>
            <a:r>
              <a:rPr lang="en-IN" dirty="0">
                <a:solidFill>
                  <a:srgbClr val="5430AA"/>
                </a:solidFill>
              </a:rPr>
              <a:t>) </a:t>
            </a:r>
            <a:r>
              <a:rPr lang="en-IN" dirty="0"/>
              <a:t>for upper-layer protocols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48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Replacement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430AA"/>
                </a:solidFill>
              </a:rPr>
              <a:t>Radio Frequency Communication </a:t>
            </a:r>
            <a:r>
              <a:rPr lang="en-US" dirty="0"/>
              <a:t>(RFCOMM) - emulates RS-232 control and data signals over Bluetooth baseband protocol.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490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Telephony Control Protocols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430AA"/>
                </a:solidFill>
              </a:rPr>
              <a:t>Telephony Control Specification Binary </a:t>
            </a:r>
            <a:r>
              <a:rPr lang="en-US" dirty="0"/>
              <a:t>(TCS BIN) - defines the call control signaling protocol and handles mobility management for groups of Bluetooth TCS devices.</a:t>
            </a:r>
          </a:p>
          <a:p>
            <a:r>
              <a:rPr lang="en-US" dirty="0">
                <a:solidFill>
                  <a:srgbClr val="5430AA"/>
                </a:solidFill>
              </a:rPr>
              <a:t>Attention (AT) Commands </a:t>
            </a:r>
            <a:r>
              <a:rPr lang="en-US" dirty="0"/>
              <a:t>- defines a set of commands by which a mobile phone can be used and controlled as a modem for fax and data transfers.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99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31706"/>
            <a:ext cx="7620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Topics to be covered</a:t>
            </a:r>
            <a:endParaRPr lang="en-IN" altLang="en-US" dirty="0"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 dirty="0">
                <a:cs typeface="Times New Roman" panose="02020603050405020304" pitchFamily="18" charset="0"/>
              </a:rPr>
              <a:t>Radio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 dirty="0">
                <a:cs typeface="Times New Roman" panose="02020603050405020304" pitchFamily="18" charset="0"/>
              </a:rPr>
              <a:t>Baseband specification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 dirty="0">
                <a:cs typeface="Times New Roman" panose="02020603050405020304" pitchFamily="18" charset="0"/>
              </a:rPr>
              <a:t>Link manager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 dirty="0">
                <a:cs typeface="Times New Roman" panose="02020603050405020304" pitchFamily="18" charset="0"/>
              </a:rPr>
              <a:t>Logical link control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 dirty="0">
                <a:cs typeface="Times New Roman" panose="02020603050405020304" pitchFamily="18" charset="0"/>
              </a:rPr>
              <a:t>Adaption protocol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91446" y="2560980"/>
            <a:ext cx="11028456" cy="2123315"/>
          </a:xfrm>
        </p:spPr>
        <p:txBody>
          <a:bodyPr/>
          <a:lstStyle/>
          <a:p>
            <a:r>
              <a:rPr lang="en-IN" dirty="0"/>
              <a:t>Bluetooth</a:t>
            </a:r>
          </a:p>
        </p:txBody>
      </p:sp>
    </p:spTree>
    <p:extLst>
      <p:ext uri="{BB962C8B-B14F-4D97-AF65-F5344CB8AC3E}">
        <p14:creationId xmlns:p14="http://schemas.microsoft.com/office/powerpoint/2010/main" val="209840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Adopted Protocols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430AA"/>
                </a:solidFill>
              </a:rPr>
              <a:t>Point-to-Point Protocol </a:t>
            </a:r>
            <a:r>
              <a:rPr lang="en-US" dirty="0"/>
              <a:t>(PPP) - means of taking IP packets to/from the PPP layer and placing them onto the LAN.</a:t>
            </a:r>
          </a:p>
          <a:p>
            <a:r>
              <a:rPr lang="en-US" dirty="0">
                <a:solidFill>
                  <a:srgbClr val="5430AA"/>
                </a:solidFill>
              </a:rPr>
              <a:t>Transmission Control Protocol/Internet Protocol </a:t>
            </a:r>
            <a:r>
              <a:rPr lang="en-US" dirty="0"/>
              <a:t>(TCP/IP) -  used for communication across the Internet.</a:t>
            </a:r>
          </a:p>
          <a:p>
            <a:r>
              <a:rPr lang="en-US" dirty="0">
                <a:solidFill>
                  <a:srgbClr val="5430AA"/>
                </a:solidFill>
              </a:rPr>
              <a:t>Object Exchange </a:t>
            </a:r>
            <a:r>
              <a:rPr lang="en-US" dirty="0"/>
              <a:t>(OBEX) Protocol - session protocol to exchange objects and used to browse the contents of folders on remote devices.</a:t>
            </a:r>
          </a:p>
          <a:p>
            <a:r>
              <a:rPr lang="en-US" dirty="0">
                <a:solidFill>
                  <a:srgbClr val="5430AA"/>
                </a:solidFill>
              </a:rPr>
              <a:t>Content Formats </a:t>
            </a:r>
            <a:r>
              <a:rPr lang="en-US" dirty="0"/>
              <a:t>- used to exchange messages and notes and synchronize data amongst various devices.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865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Security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4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777578" cy="5590565"/>
          </a:xfrm>
        </p:spPr>
        <p:txBody>
          <a:bodyPr/>
          <a:lstStyle/>
          <a:p>
            <a:r>
              <a:rPr lang="en-US" dirty="0"/>
              <a:t>Offers security infrastructure starting from authentication, </a:t>
            </a:r>
            <a:r>
              <a:rPr lang="en-US" dirty="0">
                <a:solidFill>
                  <a:srgbClr val="5430AA"/>
                </a:solidFill>
              </a:rPr>
              <a:t>key exchange to encryption</a:t>
            </a:r>
            <a:r>
              <a:rPr lang="en-US" dirty="0"/>
              <a:t>.</a:t>
            </a:r>
          </a:p>
          <a:p>
            <a:r>
              <a:rPr lang="en-US" dirty="0"/>
              <a:t>Uses the publicly available cipher algorithm known as </a:t>
            </a:r>
            <a:r>
              <a:rPr lang="en-US" dirty="0">
                <a:solidFill>
                  <a:srgbClr val="5430AA"/>
                </a:solidFill>
              </a:rPr>
              <a:t>SAFER+</a:t>
            </a:r>
            <a:r>
              <a:rPr lang="en-US" dirty="0"/>
              <a:t> to authenticate a </a:t>
            </a:r>
            <a:r>
              <a:rPr lang="en-US" dirty="0">
                <a:solidFill>
                  <a:srgbClr val="5430AA"/>
                </a:solidFill>
              </a:rPr>
              <a:t>device’s identity</a:t>
            </a:r>
            <a:r>
              <a:rPr lang="en-US" dirty="0"/>
              <a:t>.</a:t>
            </a:r>
          </a:p>
          <a:p>
            <a:r>
              <a:rPr lang="en-IN" dirty="0"/>
              <a:t>Bluetooth security includes </a:t>
            </a:r>
            <a:r>
              <a:rPr lang="en-IN" dirty="0">
                <a:solidFill>
                  <a:srgbClr val="5430AA"/>
                </a:solidFill>
              </a:rPr>
              <a:t>authorisation, authentication </a:t>
            </a:r>
            <a:r>
              <a:rPr lang="en-IN" dirty="0"/>
              <a:t>and optional </a:t>
            </a:r>
            <a:r>
              <a:rPr lang="en-IN" dirty="0">
                <a:solidFill>
                  <a:srgbClr val="5430AA"/>
                </a:solidFill>
              </a:rPr>
              <a:t>encryption</a:t>
            </a:r>
            <a:r>
              <a:rPr lang="en-IN" dirty="0"/>
              <a:t>. </a:t>
            </a:r>
          </a:p>
          <a:p>
            <a:pPr lvl="1"/>
            <a:r>
              <a:rPr lang="en-IN" dirty="0">
                <a:solidFill>
                  <a:srgbClr val="5430AA"/>
                </a:solidFill>
              </a:rPr>
              <a:t>Authentication</a:t>
            </a:r>
            <a:r>
              <a:rPr lang="en-IN" dirty="0"/>
              <a:t> is the proving of </a:t>
            </a:r>
            <a:r>
              <a:rPr lang="en-IN" dirty="0">
                <a:solidFill>
                  <a:srgbClr val="5430AA"/>
                </a:solidFill>
              </a:rPr>
              <a:t>identity</a:t>
            </a:r>
            <a:r>
              <a:rPr lang="en-IN" dirty="0"/>
              <a:t> of one Bluetooth-enabled device to another. </a:t>
            </a:r>
          </a:p>
          <a:p>
            <a:pPr lvl="1"/>
            <a:r>
              <a:rPr lang="en-IN" dirty="0">
                <a:solidFill>
                  <a:srgbClr val="5430AA"/>
                </a:solidFill>
              </a:rPr>
              <a:t>Authorisation</a:t>
            </a:r>
            <a:r>
              <a:rPr lang="en-IN" dirty="0"/>
              <a:t> is the </a:t>
            </a:r>
            <a:r>
              <a:rPr lang="en-IN" dirty="0">
                <a:solidFill>
                  <a:srgbClr val="5430AA"/>
                </a:solidFill>
              </a:rPr>
              <a:t>granting</a:t>
            </a:r>
            <a:r>
              <a:rPr lang="en-IN" dirty="0"/>
              <a:t> or </a:t>
            </a:r>
            <a:r>
              <a:rPr lang="en-IN" dirty="0">
                <a:solidFill>
                  <a:srgbClr val="5430AA"/>
                </a:solidFill>
              </a:rPr>
              <a:t>denying</a:t>
            </a:r>
            <a:r>
              <a:rPr lang="en-IN" dirty="0"/>
              <a:t> of Bluetooth connection access to resources or services from the requesting device. </a:t>
            </a:r>
          </a:p>
          <a:p>
            <a:pPr lvl="1"/>
            <a:r>
              <a:rPr lang="en-IN" dirty="0">
                <a:solidFill>
                  <a:srgbClr val="5430AA"/>
                </a:solidFill>
              </a:rPr>
              <a:t>Encryption</a:t>
            </a:r>
            <a:r>
              <a:rPr lang="en-IN" dirty="0"/>
              <a:t> is the translating of data into secret code so that eavesdroppers cannot read its content.</a:t>
            </a:r>
            <a:endParaRPr lang="en-US" dirty="0"/>
          </a:p>
          <a:p>
            <a:endParaRPr lang="en-IN" dirty="0"/>
          </a:p>
        </p:txBody>
      </p:sp>
      <p:pic>
        <p:nvPicPr>
          <p:cNvPr id="1026" name="Picture 2" descr="Android Bluetooth secu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901" y="863444"/>
            <a:ext cx="4070099" cy="305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Application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994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application model in Bluetooth realized through a </a:t>
            </a:r>
            <a:r>
              <a:rPr lang="en-US" dirty="0">
                <a:solidFill>
                  <a:srgbClr val="5430AA"/>
                </a:solidFill>
              </a:rPr>
              <a:t>Profile</a:t>
            </a:r>
            <a:r>
              <a:rPr lang="en-US" dirty="0"/>
              <a:t>. </a:t>
            </a:r>
          </a:p>
          <a:p>
            <a:r>
              <a:rPr lang="en-US" dirty="0"/>
              <a:t>Profiles define the </a:t>
            </a:r>
            <a:r>
              <a:rPr lang="en-US" dirty="0">
                <a:solidFill>
                  <a:srgbClr val="5430AA"/>
                </a:solidFill>
              </a:rPr>
              <a:t>protocols</a:t>
            </a:r>
            <a:r>
              <a:rPr lang="en-US" dirty="0"/>
              <a:t> and </a:t>
            </a:r>
            <a:r>
              <a:rPr lang="en-US" dirty="0">
                <a:solidFill>
                  <a:srgbClr val="5430AA"/>
                </a:solidFill>
              </a:rPr>
              <a:t>protocol features </a:t>
            </a:r>
            <a:r>
              <a:rPr lang="en-US" dirty="0"/>
              <a:t>supporting a particular usage model. </a:t>
            </a:r>
          </a:p>
          <a:p>
            <a:r>
              <a:rPr lang="en-US" dirty="0"/>
              <a:t>Some common profiles are:</a:t>
            </a:r>
          </a:p>
          <a:p>
            <a:pPr lvl="1"/>
            <a:r>
              <a:rPr lang="en-US" dirty="0"/>
              <a:t> File Transfer</a:t>
            </a:r>
          </a:p>
          <a:p>
            <a:pPr lvl="1"/>
            <a:r>
              <a:rPr lang="en-US" dirty="0"/>
              <a:t> Internet Bridge</a:t>
            </a:r>
          </a:p>
          <a:p>
            <a:pPr lvl="1"/>
            <a:r>
              <a:rPr lang="en-US" dirty="0"/>
              <a:t> LAN Access</a:t>
            </a:r>
          </a:p>
          <a:p>
            <a:pPr lvl="1"/>
            <a:r>
              <a:rPr lang="en-US" dirty="0"/>
              <a:t> Synchronization</a:t>
            </a:r>
          </a:p>
          <a:p>
            <a:pPr lvl="1"/>
            <a:r>
              <a:rPr lang="en-US" dirty="0"/>
              <a:t> Headset</a:t>
            </a:r>
          </a:p>
          <a:p>
            <a:endParaRPr lang="en-IN" dirty="0"/>
          </a:p>
        </p:txBody>
      </p:sp>
      <p:pic>
        <p:nvPicPr>
          <p:cNvPr id="2050" name="Picture 2" descr="Download HD Applications - Examples Of Bluetooth Technology Transparent PNG  Image - NicePN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321" y="1860684"/>
            <a:ext cx="857250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1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saving states of Bluetooth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316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saving states of Bluetooth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Bluetooth Low Energy (BLE) guideline was released in 2010.</a:t>
            </a:r>
          </a:p>
          <a:p>
            <a:r>
              <a:rPr lang="en-IN" dirty="0"/>
              <a:t>Bluetooth radio can use up to </a:t>
            </a:r>
            <a:r>
              <a:rPr lang="en-IN" dirty="0">
                <a:solidFill>
                  <a:srgbClr val="5430AA"/>
                </a:solidFill>
              </a:rPr>
              <a:t>30mA</a:t>
            </a:r>
            <a:r>
              <a:rPr lang="en-IN" dirty="0"/>
              <a:t> when receiving, it is important that it be used as little as possible to save battery power</a:t>
            </a:r>
          </a:p>
          <a:p>
            <a:r>
              <a:rPr lang="en-IN" b="1" dirty="0"/>
              <a:t>Bluetooth Low Energy (BLE)  </a:t>
            </a:r>
            <a:r>
              <a:rPr lang="en-IN" dirty="0"/>
              <a:t>is </a:t>
            </a:r>
            <a:r>
              <a:rPr lang="en-IN" dirty="0">
                <a:solidFill>
                  <a:srgbClr val="5430AA"/>
                </a:solidFill>
              </a:rPr>
              <a:t>embedded</a:t>
            </a:r>
            <a:r>
              <a:rPr lang="en-IN" dirty="0"/>
              <a:t> in </a:t>
            </a:r>
            <a:r>
              <a:rPr lang="en-IN" dirty="0">
                <a:solidFill>
                  <a:srgbClr val="5430AA"/>
                </a:solidFill>
              </a:rPr>
              <a:t>smartphones, laptops, medical devices, sensors</a:t>
            </a:r>
            <a:r>
              <a:rPr lang="en-IN" dirty="0"/>
              <a:t>, and other applications that benefit from the technology’s key differentiators: </a:t>
            </a:r>
          </a:p>
          <a:p>
            <a:pPr lvl="1"/>
            <a:r>
              <a:rPr lang="en-IN" dirty="0"/>
              <a:t>lower power consumption</a:t>
            </a:r>
          </a:p>
          <a:p>
            <a:pPr lvl="1"/>
            <a:r>
              <a:rPr lang="en-IN" dirty="0"/>
              <a:t>reduced memory requirements </a:t>
            </a:r>
          </a:p>
          <a:p>
            <a:pPr lvl="1"/>
            <a:r>
              <a:rPr lang="en-IN" dirty="0"/>
              <a:t>efficient discovery</a:t>
            </a:r>
          </a:p>
          <a:p>
            <a:pPr lvl="1"/>
            <a:r>
              <a:rPr lang="en-IN" dirty="0"/>
              <a:t>connection procedures</a:t>
            </a:r>
          </a:p>
          <a:p>
            <a:pPr lvl="1"/>
            <a:r>
              <a:rPr lang="en-IN" dirty="0"/>
              <a:t>short packet lengths</a:t>
            </a:r>
          </a:p>
          <a:p>
            <a:pPr lvl="1"/>
            <a:r>
              <a:rPr lang="en-IN" dirty="0"/>
              <a:t>simple protocols and services</a:t>
            </a:r>
          </a:p>
          <a:p>
            <a:pPr lvl="0"/>
            <a:r>
              <a:rPr lang="en-IN" dirty="0">
                <a:solidFill>
                  <a:srgbClr val="212121"/>
                </a:solidFill>
              </a:rPr>
              <a:t>There are 3 low-power modes: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>
                <a:solidFill>
                  <a:srgbClr val="212121"/>
                </a:solidFill>
              </a:rPr>
              <a:t>Hold</a:t>
            </a:r>
            <a:r>
              <a:rPr lang="en-IN" dirty="0">
                <a:solidFill>
                  <a:srgbClr val="212121"/>
                </a:solidFill>
              </a:rPr>
              <a:t>: Allows devices to be </a:t>
            </a:r>
            <a:r>
              <a:rPr lang="en-IN" dirty="0">
                <a:solidFill>
                  <a:srgbClr val="5430AA"/>
                </a:solidFill>
              </a:rPr>
              <a:t>inactive</a:t>
            </a:r>
            <a:r>
              <a:rPr lang="en-IN" dirty="0">
                <a:solidFill>
                  <a:srgbClr val="212121"/>
                </a:solidFill>
              </a:rPr>
              <a:t> for a single short period.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>
                <a:solidFill>
                  <a:srgbClr val="212121"/>
                </a:solidFill>
              </a:rPr>
              <a:t>Sniff</a:t>
            </a:r>
            <a:r>
              <a:rPr lang="en-IN" dirty="0">
                <a:solidFill>
                  <a:srgbClr val="212121"/>
                </a:solidFill>
              </a:rPr>
              <a:t>: Allows devices to be inactive </a:t>
            </a:r>
            <a:r>
              <a:rPr lang="en-IN" dirty="0">
                <a:solidFill>
                  <a:srgbClr val="5430AA"/>
                </a:solidFill>
              </a:rPr>
              <a:t>except</a:t>
            </a:r>
            <a:r>
              <a:rPr lang="en-IN" dirty="0">
                <a:solidFill>
                  <a:srgbClr val="212121"/>
                </a:solidFill>
              </a:rPr>
              <a:t> for periodic sniff slots.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>
                <a:solidFill>
                  <a:srgbClr val="212121"/>
                </a:solidFill>
              </a:rPr>
              <a:t>Park</a:t>
            </a:r>
            <a:r>
              <a:rPr lang="en-IN" dirty="0">
                <a:solidFill>
                  <a:srgbClr val="212121"/>
                </a:solidFill>
              </a:rPr>
              <a:t>: Similar to Sniff, </a:t>
            </a:r>
            <a:r>
              <a:rPr lang="en-IN" dirty="0">
                <a:solidFill>
                  <a:srgbClr val="5430AA"/>
                </a:solidFill>
              </a:rPr>
              <a:t>except</a:t>
            </a:r>
            <a:r>
              <a:rPr lang="en-IN" dirty="0">
                <a:solidFill>
                  <a:srgbClr val="212121"/>
                </a:solidFill>
              </a:rPr>
              <a:t> parked devices give up their active member address.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641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926954"/>
              </p:ext>
            </p:extLst>
          </p:nvPr>
        </p:nvGraphicFramePr>
        <p:xfrm>
          <a:off x="131763" y="863600"/>
          <a:ext cx="10087058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Book:</a:t>
                      </a:r>
                      <a:endParaRPr lang="en-IN" sz="20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/>
                        <a:t>Wireless Communications &amp; Networks, Second Edition, William Stallings by Pearson</a:t>
                      </a:r>
                      <a:endParaRPr lang="en-IN" sz="20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Web:</a:t>
                      </a:r>
                      <a:endParaRPr lang="en-IN" sz="20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i="1" dirty="0"/>
                        <a:t>www.bluetooth.com</a:t>
                      </a:r>
                      <a:endParaRPr lang="en-IN" sz="20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366" y="75037"/>
            <a:ext cx="561128" cy="56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56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/>
              <a:t>Unit-5:</a:t>
            </a:r>
            <a:br>
              <a:rPr lang="en-IN" dirty="0"/>
            </a:br>
            <a:r>
              <a:rPr lang="en-IN" sz="4400" dirty="0"/>
              <a:t>Bluetooth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swati.sharma@darshan.ac.in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(O) 9727747317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Prof.Swati</a:t>
            </a:r>
            <a:r>
              <a:rPr lang="en-IN" dirty="0"/>
              <a:t> R Sharma</a:t>
            </a:r>
          </a:p>
        </p:txBody>
      </p:sp>
      <p:pic>
        <p:nvPicPr>
          <p:cNvPr id="11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705581" y="37795"/>
            <a:ext cx="4646358" cy="734653"/>
          </a:xfrm>
        </p:spPr>
        <p:txBody>
          <a:bodyPr/>
          <a:lstStyle/>
          <a:p>
            <a:r>
              <a:rPr lang="en-US" b="1" dirty="0">
                <a:latin typeface="+mj-lt"/>
              </a:rPr>
              <a:t>Mobile Computing Wireless Communication</a:t>
            </a:r>
          </a:p>
          <a:p>
            <a:r>
              <a:rPr lang="en-US" b="1" dirty="0">
                <a:latin typeface="+mj-lt"/>
              </a:rPr>
              <a:t>(MCWC)</a:t>
            </a:r>
          </a:p>
          <a:p>
            <a:r>
              <a:rPr lang="en-US" b="1" dirty="0">
                <a:latin typeface="+mj-lt"/>
              </a:rPr>
              <a:t>GTU # 2170710</a:t>
            </a:r>
          </a:p>
        </p:txBody>
      </p:sp>
    </p:spTree>
    <p:extLst>
      <p:ext uri="{BB962C8B-B14F-4D97-AF65-F5344CB8AC3E}">
        <p14:creationId xmlns:p14="http://schemas.microsoft.com/office/powerpoint/2010/main" val="416869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Bluetooth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67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qphs.fs.quoracdn.net/main-qimg-08ffdf84abb12cf6dbf45e5ed33fdb4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0"/>
          <a:stretch/>
        </p:blipFill>
        <p:spPr bwMode="auto">
          <a:xfrm>
            <a:off x="396206" y="160420"/>
            <a:ext cx="7801309" cy="631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58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Bluetooth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5050419" cy="5590565"/>
          </a:xfrm>
        </p:spPr>
        <p:txBody>
          <a:bodyPr/>
          <a:lstStyle/>
          <a:p>
            <a:r>
              <a:rPr lang="en-IN" dirty="0"/>
              <a:t>Universal </a:t>
            </a:r>
            <a:r>
              <a:rPr lang="en-IN" dirty="0">
                <a:solidFill>
                  <a:srgbClr val="5430AA"/>
                </a:solidFill>
              </a:rPr>
              <a:t>short-range</a:t>
            </a:r>
            <a:r>
              <a:rPr lang="en-IN" dirty="0"/>
              <a:t> wireless capability</a:t>
            </a:r>
          </a:p>
          <a:p>
            <a:r>
              <a:rPr lang="en-IN" dirty="0"/>
              <a:t>Uses </a:t>
            </a:r>
            <a:r>
              <a:rPr lang="en-IN" dirty="0">
                <a:solidFill>
                  <a:srgbClr val="5430AA"/>
                </a:solidFill>
              </a:rPr>
              <a:t>2.4-GHz</a:t>
            </a:r>
            <a:r>
              <a:rPr lang="en-IN" dirty="0"/>
              <a:t> band</a:t>
            </a:r>
          </a:p>
          <a:p>
            <a:r>
              <a:rPr lang="en-IN" dirty="0"/>
              <a:t>Available </a:t>
            </a:r>
            <a:r>
              <a:rPr lang="en-IN" dirty="0">
                <a:solidFill>
                  <a:srgbClr val="5430AA"/>
                </a:solidFill>
              </a:rPr>
              <a:t>globally</a:t>
            </a:r>
            <a:r>
              <a:rPr lang="en-IN" dirty="0"/>
              <a:t> for unlicensed users</a:t>
            </a:r>
          </a:p>
          <a:p>
            <a:r>
              <a:rPr lang="en-IN" dirty="0"/>
              <a:t>Devices within </a:t>
            </a:r>
            <a:r>
              <a:rPr lang="en-IN" dirty="0">
                <a:solidFill>
                  <a:srgbClr val="5430AA"/>
                </a:solidFill>
              </a:rPr>
              <a:t>10m</a:t>
            </a:r>
            <a:r>
              <a:rPr lang="en-IN" dirty="0"/>
              <a:t> can share up to </a:t>
            </a:r>
            <a:r>
              <a:rPr lang="en-IN" dirty="0">
                <a:solidFill>
                  <a:srgbClr val="5430AA"/>
                </a:solidFill>
              </a:rPr>
              <a:t>2.1 Mbps to 24 Mbps </a:t>
            </a:r>
            <a:r>
              <a:rPr lang="en-IN" dirty="0"/>
              <a:t>of capacity</a:t>
            </a:r>
          </a:p>
          <a:p>
            <a:r>
              <a:rPr lang="en-IN" dirty="0"/>
              <a:t>Supports open-ended list of applications</a:t>
            </a:r>
          </a:p>
          <a:p>
            <a:pPr lvl="1"/>
            <a:r>
              <a:rPr lang="en-IN" dirty="0">
                <a:solidFill>
                  <a:srgbClr val="5430AA"/>
                </a:solidFill>
              </a:rPr>
              <a:t>Data, audio, graphics, video</a:t>
            </a:r>
          </a:p>
          <a:p>
            <a:r>
              <a:rPr lang="en-IN" dirty="0"/>
              <a:t>Started as </a:t>
            </a:r>
            <a:r>
              <a:rPr lang="en-IN" b="1" dirty="0">
                <a:solidFill>
                  <a:srgbClr val="5430AA"/>
                </a:solidFill>
              </a:rPr>
              <a:t>IEEE 802.15.1</a:t>
            </a:r>
          </a:p>
          <a:p>
            <a:pPr lvl="1"/>
            <a:r>
              <a:rPr lang="en-IN" dirty="0"/>
              <a:t>New standards come from the Bluetooth </a:t>
            </a:r>
            <a:r>
              <a:rPr lang="en-IN" dirty="0">
                <a:solidFill>
                  <a:srgbClr val="5430AA"/>
                </a:solidFill>
              </a:rPr>
              <a:t>Special Interest Group </a:t>
            </a:r>
            <a:r>
              <a:rPr lang="en-IN" dirty="0"/>
              <a:t>(Bluetooth SIG)</a:t>
            </a:r>
          </a:p>
          <a:p>
            <a:pPr lvl="1"/>
            <a:r>
              <a:rPr lang="en-IN" dirty="0"/>
              <a:t> Bluetooth </a:t>
            </a:r>
            <a:r>
              <a:rPr lang="en-IN" dirty="0">
                <a:solidFill>
                  <a:srgbClr val="5430AA"/>
                </a:solidFill>
              </a:rPr>
              <a:t>2.0, 2.1, 3.0, 4.0 and 5.0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147" y="711201"/>
            <a:ext cx="6801853" cy="32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6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Bluetooth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1" y="863444"/>
            <a:ext cx="7729452" cy="5590565"/>
          </a:xfrm>
        </p:spPr>
        <p:txBody>
          <a:bodyPr/>
          <a:lstStyle/>
          <a:p>
            <a:r>
              <a:rPr lang="en-IN" dirty="0"/>
              <a:t>It is a standard for the </a:t>
            </a:r>
            <a:r>
              <a:rPr lang="en-IN" dirty="0">
                <a:solidFill>
                  <a:srgbClr val="5430AA"/>
                </a:solidFill>
              </a:rPr>
              <a:t>short-range wireless interconnection </a:t>
            </a:r>
            <a:r>
              <a:rPr lang="en-IN" dirty="0"/>
              <a:t>of mobile phones, computers, and other electronic devices.</a:t>
            </a:r>
          </a:p>
          <a:p>
            <a:r>
              <a:rPr lang="en-US" dirty="0"/>
              <a:t>Bluetooth technology allows users to make </a:t>
            </a:r>
            <a:r>
              <a:rPr lang="en-US" dirty="0">
                <a:solidFill>
                  <a:srgbClr val="5430AA"/>
                </a:solidFill>
              </a:rPr>
              <a:t>ad-hoc wireless connections </a:t>
            </a:r>
            <a:r>
              <a:rPr lang="en-US" dirty="0"/>
              <a:t>between devices like mobile, desktop or notebook computers wirelessly.</a:t>
            </a:r>
          </a:p>
          <a:p>
            <a:r>
              <a:rPr lang="en-US" dirty="0"/>
              <a:t>Data transfer at a </a:t>
            </a:r>
            <a:r>
              <a:rPr lang="en-US" dirty="0">
                <a:solidFill>
                  <a:srgbClr val="5430AA"/>
                </a:solidFill>
              </a:rPr>
              <a:t>speed </a:t>
            </a:r>
            <a:r>
              <a:rPr lang="en-US" dirty="0"/>
              <a:t>of about 720 Kbps within 50 meters (150 feet) of range or beyond through walls, clothing and even luggage bags.</a:t>
            </a:r>
          </a:p>
          <a:p>
            <a:r>
              <a:rPr lang="en-US" dirty="0"/>
              <a:t>It supports both </a:t>
            </a:r>
            <a:r>
              <a:rPr lang="en-US" dirty="0">
                <a:solidFill>
                  <a:srgbClr val="5430AA"/>
                </a:solidFill>
              </a:rPr>
              <a:t>unicast </a:t>
            </a:r>
            <a:r>
              <a:rPr lang="en-US" dirty="0"/>
              <a:t>(point-to-point) and </a:t>
            </a:r>
            <a:r>
              <a:rPr lang="en-US" dirty="0">
                <a:solidFill>
                  <a:srgbClr val="5430AA"/>
                </a:solidFill>
              </a:rPr>
              <a:t>multicast </a:t>
            </a:r>
            <a:r>
              <a:rPr lang="en-US" dirty="0"/>
              <a:t>(point-to-multipoint) connections.</a:t>
            </a:r>
          </a:p>
          <a:p>
            <a:r>
              <a:rPr lang="en-US" dirty="0"/>
              <a:t>Bluetooth protocols are a collection of many inter-related protocols.</a:t>
            </a:r>
          </a:p>
          <a:p>
            <a:r>
              <a:rPr lang="en-US" dirty="0"/>
              <a:t>IEEE has also adapted Bluetooth as the 802.15.1a standard.</a:t>
            </a:r>
          </a:p>
          <a:p>
            <a:r>
              <a:rPr lang="en-US" dirty="0"/>
              <a:t>Managed and maintained by </a:t>
            </a:r>
            <a:r>
              <a:rPr lang="en-US" dirty="0">
                <a:solidFill>
                  <a:srgbClr val="5430AA"/>
                </a:solidFill>
              </a:rPr>
              <a:t>Bluetooth Special Interest Group.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50" name="Picture 2" descr="Wireless Connections – Ecommerce and web Developmen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185" y="1330616"/>
            <a:ext cx="5198815" cy="389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5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68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446083" cy="5590565"/>
          </a:xfrm>
        </p:spPr>
        <p:txBody>
          <a:bodyPr/>
          <a:lstStyle/>
          <a:p>
            <a:r>
              <a:rPr lang="en-US" dirty="0"/>
              <a:t>Bluetooth radio built into a </a:t>
            </a:r>
            <a:r>
              <a:rPr lang="en-US" dirty="0">
                <a:solidFill>
                  <a:srgbClr val="5430AA"/>
                </a:solidFill>
              </a:rPr>
              <a:t>small microchip</a:t>
            </a:r>
            <a:r>
              <a:rPr lang="en-US" dirty="0"/>
              <a:t>.</a:t>
            </a:r>
          </a:p>
          <a:p>
            <a:r>
              <a:rPr lang="en-US" dirty="0"/>
              <a:t>Operates in a globally available frequency band ensuring worldwide interoperability.</a:t>
            </a:r>
          </a:p>
          <a:p>
            <a:r>
              <a:rPr lang="en-US" dirty="0"/>
              <a:t>Bluetooth uses the </a:t>
            </a:r>
            <a:r>
              <a:rPr lang="en-US" dirty="0">
                <a:solidFill>
                  <a:srgbClr val="5430AA"/>
                </a:solidFill>
              </a:rPr>
              <a:t>unlicensed 2.4 GHz ISM </a:t>
            </a:r>
            <a:r>
              <a:rPr lang="en-US" dirty="0"/>
              <a:t>(Industrial Scientific and Medical) frequency band.</a:t>
            </a:r>
          </a:p>
          <a:p>
            <a:r>
              <a:rPr lang="en-US" dirty="0">
                <a:solidFill>
                  <a:srgbClr val="5430AA"/>
                </a:solidFill>
              </a:rPr>
              <a:t>79 </a:t>
            </a:r>
            <a:r>
              <a:rPr lang="en-US" dirty="0"/>
              <a:t>available </a:t>
            </a:r>
            <a:r>
              <a:rPr lang="en-US" dirty="0">
                <a:solidFill>
                  <a:srgbClr val="5430AA"/>
                </a:solidFill>
              </a:rPr>
              <a:t>channels set </a:t>
            </a:r>
            <a:r>
              <a:rPr lang="en-US" dirty="0"/>
              <a:t>of 1 MHz each, ranges from </a:t>
            </a:r>
            <a:r>
              <a:rPr lang="en-US" dirty="0">
                <a:solidFill>
                  <a:srgbClr val="5430AA"/>
                </a:solidFill>
              </a:rPr>
              <a:t>2.402 GHz to 2.480 GHz</a:t>
            </a:r>
            <a:r>
              <a:rPr lang="en-US" dirty="0"/>
              <a:t>.</a:t>
            </a:r>
          </a:p>
          <a:p>
            <a:r>
              <a:rPr lang="en-US" dirty="0"/>
              <a:t>It provides power levels starting from </a:t>
            </a:r>
            <a:r>
              <a:rPr lang="en-US" dirty="0">
                <a:solidFill>
                  <a:srgbClr val="5430AA"/>
                </a:solidFill>
              </a:rPr>
              <a:t>1mW</a:t>
            </a:r>
            <a:r>
              <a:rPr lang="en-US" dirty="0"/>
              <a:t> (covering </a:t>
            </a:r>
            <a:r>
              <a:rPr lang="en-US" dirty="0">
                <a:solidFill>
                  <a:srgbClr val="5430AA"/>
                </a:solidFill>
              </a:rPr>
              <a:t>10 centimeters</a:t>
            </a:r>
            <a:r>
              <a:rPr lang="en-US" dirty="0"/>
              <a:t>) to </a:t>
            </a:r>
            <a:r>
              <a:rPr lang="en-US" dirty="0">
                <a:solidFill>
                  <a:srgbClr val="5430AA"/>
                </a:solidFill>
              </a:rPr>
              <a:t>100mW</a:t>
            </a:r>
            <a:r>
              <a:rPr lang="en-US" dirty="0"/>
              <a:t> (covering up-to </a:t>
            </a:r>
            <a:r>
              <a:rPr lang="en-US" dirty="0">
                <a:solidFill>
                  <a:srgbClr val="5430AA"/>
                </a:solidFill>
              </a:rPr>
              <a:t>100 meters</a:t>
            </a:r>
            <a:r>
              <a:rPr lang="en-US" dirty="0"/>
              <a:t>) suitable for short device zone to personal area networks within a </a:t>
            </a:r>
            <a:r>
              <a:rPr lang="en-US" dirty="0">
                <a:solidFill>
                  <a:srgbClr val="5430AA"/>
                </a:solidFill>
              </a:rPr>
              <a:t>home/office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170" name="Picture 2" descr="Pairing | HA-FX22W | User manual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863444"/>
            <a:ext cx="5715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52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Piconet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62994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Lecture 16x9 Light Templat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VIdeo Lecture 16x9 Light Templat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 Lecture 16x9 Light Template</Template>
  <TotalTime>5823</TotalTime>
  <Words>1488</Words>
  <Application>Microsoft Office PowerPoint</Application>
  <PresentationFormat>Widescreen</PresentationFormat>
  <Paragraphs>167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Wingdings 3</vt:lpstr>
      <vt:lpstr>Calibri</vt:lpstr>
      <vt:lpstr>Roboto Condensed Light</vt:lpstr>
      <vt:lpstr>Wingdings</vt:lpstr>
      <vt:lpstr>Roboto Condensed</vt:lpstr>
      <vt:lpstr>Arial</vt:lpstr>
      <vt:lpstr>VIdeo Lecture 16x9 Light Template</vt:lpstr>
      <vt:lpstr>1_VIdeo Lecture 16x9 Light Template</vt:lpstr>
      <vt:lpstr>Unit-5: Bluetooth </vt:lpstr>
      <vt:lpstr>Bluetooth</vt:lpstr>
      <vt:lpstr>Introduction of Bluetooth</vt:lpstr>
      <vt:lpstr>PowerPoint Presentation</vt:lpstr>
      <vt:lpstr>Introduction of Bluetooth</vt:lpstr>
      <vt:lpstr>Introduction of Bluetooth</vt:lpstr>
      <vt:lpstr>Bluetooth Protocol</vt:lpstr>
      <vt:lpstr>Bluetooth Protocol</vt:lpstr>
      <vt:lpstr>Piconet</vt:lpstr>
      <vt:lpstr>Piconet</vt:lpstr>
      <vt:lpstr>Scatternet</vt:lpstr>
      <vt:lpstr>Scatternet</vt:lpstr>
      <vt:lpstr>Bluetooth Protocol Architecture</vt:lpstr>
      <vt:lpstr>Bluetooth Protocol Architecture/Stack </vt:lpstr>
      <vt:lpstr>PowerPoint Presentation</vt:lpstr>
      <vt:lpstr>Bluetooth Core Protocol</vt:lpstr>
      <vt:lpstr>L2CAP protocol of Bluetooth</vt:lpstr>
      <vt:lpstr>Cable Replacement Protocol</vt:lpstr>
      <vt:lpstr>Telephony Control Protocols</vt:lpstr>
      <vt:lpstr>Adopted Protocols</vt:lpstr>
      <vt:lpstr>Bluetooth Security</vt:lpstr>
      <vt:lpstr>Bluetooth Security</vt:lpstr>
      <vt:lpstr>Bluetooth Application</vt:lpstr>
      <vt:lpstr>Bluetooth Application</vt:lpstr>
      <vt:lpstr>Power saving states of Bluetooth </vt:lpstr>
      <vt:lpstr>Power saving states of Bluetooth device</vt:lpstr>
      <vt:lpstr>References</vt:lpstr>
      <vt:lpstr>Unit-5: Bluetooth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</dc:creator>
  <cp:lastModifiedBy>Naimish Vadodariya</cp:lastModifiedBy>
  <cp:revision>885</cp:revision>
  <dcterms:created xsi:type="dcterms:W3CDTF">2020-06-13T06:07:05Z</dcterms:created>
  <dcterms:modified xsi:type="dcterms:W3CDTF">2020-10-06T13:40:13Z</dcterms:modified>
  <cp:contentStatus/>
</cp:coreProperties>
</file>