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2" r:id="rId2"/>
  </p:sldMasterIdLst>
  <p:notesMasterIdLst>
    <p:notesMasterId r:id="rId40"/>
  </p:notesMasterIdLst>
  <p:sldIdLst>
    <p:sldId id="362" r:id="rId3"/>
    <p:sldId id="324" r:id="rId4"/>
    <p:sldId id="333" r:id="rId5"/>
    <p:sldId id="334" r:id="rId6"/>
    <p:sldId id="335" r:id="rId7"/>
    <p:sldId id="325" r:id="rId8"/>
    <p:sldId id="327" r:id="rId9"/>
    <p:sldId id="328" r:id="rId10"/>
    <p:sldId id="329" r:id="rId11"/>
    <p:sldId id="330" r:id="rId12"/>
    <p:sldId id="331" r:id="rId13"/>
    <p:sldId id="332" r:id="rId14"/>
    <p:sldId id="337" r:id="rId15"/>
    <p:sldId id="338" r:id="rId16"/>
    <p:sldId id="358" r:id="rId17"/>
    <p:sldId id="336" r:id="rId18"/>
    <p:sldId id="339" r:id="rId19"/>
    <p:sldId id="340" r:id="rId20"/>
    <p:sldId id="341" r:id="rId21"/>
    <p:sldId id="342" r:id="rId22"/>
    <p:sldId id="343" r:id="rId23"/>
    <p:sldId id="344" r:id="rId24"/>
    <p:sldId id="345" r:id="rId25"/>
    <p:sldId id="346" r:id="rId26"/>
    <p:sldId id="355" r:id="rId27"/>
    <p:sldId id="356" r:id="rId28"/>
    <p:sldId id="357" r:id="rId29"/>
    <p:sldId id="348" r:id="rId30"/>
    <p:sldId id="349" r:id="rId31"/>
    <p:sldId id="350" r:id="rId32"/>
    <p:sldId id="351" r:id="rId33"/>
    <p:sldId id="352" r:id="rId34"/>
    <p:sldId id="359" r:id="rId35"/>
    <p:sldId id="360" r:id="rId36"/>
    <p:sldId id="361" r:id="rId37"/>
    <p:sldId id="354" r:id="rId38"/>
    <p:sldId id="364" r:id="rId39"/>
  </p:sldIdLst>
  <p:sldSz cx="12192000" cy="6858000"/>
  <p:notesSz cx="6858000" cy="9144000"/>
  <p:embeddedFontLst>
    <p:embeddedFont>
      <p:font typeface="Roboto Medium" panose="02000000000000000000" pitchFamily="2" charset="0"/>
      <p:regular r:id="rId41"/>
      <p:italic r:id="rId42"/>
    </p:embeddedFont>
    <p:embeddedFont>
      <p:font typeface="Roboto Condensed Light" panose="02000000000000000000" pitchFamily="2" charset="0"/>
      <p:regular r:id="rId43"/>
      <p:italic r:id="rId44"/>
    </p:embeddedFont>
    <p:embeddedFont>
      <p:font typeface="Roboto" panose="02000000000000000000" pitchFamily="2" charset="0"/>
      <p:regular r:id="rId45"/>
      <p:bold r:id="rId46"/>
      <p:italic r:id="rId47"/>
      <p:boldItalic r:id="rId48"/>
    </p:embeddedFont>
    <p:embeddedFont>
      <p:font typeface="Calibri" panose="020F0502020204030204" pitchFamily="34" charset="0"/>
      <p:regular r:id="rId49"/>
      <p:bold r:id="rId50"/>
      <p:italic r:id="rId51"/>
      <p:boldItalic r:id="rId52"/>
    </p:embeddedFont>
    <p:embeddedFont>
      <p:font typeface="Roboto Mono Thin" pitchFamily="2" charset="0"/>
      <p:regular r:id="rId53"/>
      <p:italic r:id="rId54"/>
    </p:embeddedFont>
    <p:embeddedFont>
      <p:font typeface="Roboto Condensed" panose="02000000000000000000" pitchFamily="2" charset="0"/>
      <p:regular r:id="rId55"/>
      <p:bold r:id="rId56"/>
      <p:italic r:id="rId57"/>
      <p:boldItalic r:id="rId58"/>
    </p:embeddedFont>
    <p:embeddedFont>
      <p:font typeface="Wingdings 3" panose="05040102010807070707" pitchFamily="18" charset="2"/>
      <p:regular r:id="rId59"/>
    </p:embeddedFont>
    <p:embeddedFont>
      <p:font typeface="Segoe UI Black" panose="020B0A02040204020203" pitchFamily="34" charset="0"/>
      <p:bold r:id="rId60"/>
      <p:boldItalic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mIzGWfKgts7QfAF76+2NRg==" hashData="MXyKtJ3wExCTWQLjOFJqwRMaegHkTI6oPK7Y7qf5tK7rmZxOY0MQnfmg8GSFjLAt3Y1wx0YGuCxGC4S6PpF84A=="/>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5"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3BB7"/>
    <a:srgbClr val="EA1E63"/>
    <a:srgbClr val="C62827"/>
    <a:srgbClr val="301B92"/>
    <a:srgbClr val="607D8B"/>
    <a:srgbClr val="ED524F"/>
    <a:srgbClr val="B71B1C"/>
    <a:srgbClr val="F54337"/>
    <a:srgbClr val="D81A60"/>
    <a:srgbClr val="890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7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21.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59" Type="http://schemas.openxmlformats.org/officeDocument/2006/relationships/font" Target="fonts/font19.fntdata"/><Relationship Id="rId20" Type="http://schemas.openxmlformats.org/officeDocument/2006/relationships/slide" Target="slides/slide18.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10/16/2020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12.jpe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6.png"/><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Mayur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Padia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599" y="6604000"/>
            <a:ext cx="4761155"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#2170710 (MCWC)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 Introduction to Android App Development</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Swati R Sharma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4776216"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#2170710 (MCWC)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t>
            </a:r>
            <a:r>
              <a:rPr lang="en-IN" sz="1200" kern="1200" dirty="0" smtClean="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Introduction to  Transmission Fundamentals</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5430AA"/>
              </a:buClr>
              <a:buFont typeface="Wingdings 3" panose="05040102010807070707" pitchFamily="18" charset="2"/>
              <a:buChar char=""/>
              <a:defRPr sz="2400">
                <a:solidFill>
                  <a:schemeClr val="tx1"/>
                </a:solidFill>
              </a:defRPr>
            </a:lvl1pPr>
            <a:lvl2pPr marL="809625" indent="-352425" algn="just">
              <a:lnSpc>
                <a:spcPct val="119000"/>
              </a:lnSpc>
              <a:buClr>
                <a:srgbClr val="5430AA"/>
              </a:buClr>
              <a:buFont typeface="Wingdings 3" panose="05040102010807070707" pitchFamily="18" charset="2"/>
              <a:buChar char=""/>
              <a:defRPr sz="2000">
                <a:solidFill>
                  <a:schemeClr val="tx1"/>
                </a:solidFill>
              </a:defRPr>
            </a:lvl2pPr>
            <a:lvl3pPr marL="1143000" indent="-228600" algn="just">
              <a:lnSpc>
                <a:spcPct val="119000"/>
              </a:lnSpc>
              <a:buClr>
                <a:srgbClr val="5430AA"/>
              </a:buClr>
              <a:buFont typeface="Wingdings" panose="05000000000000000000" pitchFamily="2" charset="2"/>
              <a:buChar char="§"/>
              <a:defRPr sz="1800">
                <a:solidFill>
                  <a:schemeClr val="tx1"/>
                </a:solidFill>
              </a:defRPr>
            </a:lvl3pPr>
            <a:lvl4pPr algn="just">
              <a:lnSpc>
                <a:spcPct val="119000"/>
              </a:lnSpc>
              <a:buClr>
                <a:srgbClr val="5430AA"/>
              </a:buClr>
              <a:defRPr sz="1600">
                <a:solidFill>
                  <a:schemeClr val="tx1"/>
                </a:solidFill>
              </a:defRPr>
            </a:lvl4pPr>
            <a:lvl5pPr algn="just">
              <a:lnSpc>
                <a:spcPct val="119000"/>
              </a:lnSpc>
              <a:buClr>
                <a:srgbClr val="5430AA"/>
              </a:buCl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64409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498652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#2170710 (MCWC)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1 – </a:t>
            </a:r>
            <a:r>
              <a:rPr lang="en-IN" sz="1200" kern="1200" dirty="0" smtClean="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Introduction to  Transmission Fundamentals</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5430AA"/>
              </a:buClr>
              <a:buFont typeface="Wingdings 3" panose="05040102010807070707" pitchFamily="18" charset="2"/>
              <a:buChar char=""/>
              <a:defRPr sz="2400">
                <a:solidFill>
                  <a:schemeClr val="tx1"/>
                </a:solidFill>
              </a:defRPr>
            </a:lvl1pPr>
            <a:lvl2pPr marL="809625" indent="-352425" algn="just">
              <a:buClr>
                <a:srgbClr val="5430AA"/>
              </a:buClr>
              <a:buFont typeface="Wingdings 3" panose="05040102010807070707" pitchFamily="18" charset="2"/>
              <a:buChar char=""/>
              <a:defRPr sz="2000">
                <a:solidFill>
                  <a:schemeClr val="tx1"/>
                </a:solidFill>
              </a:defRPr>
            </a:lvl2pPr>
            <a:lvl3pPr marL="1143000" indent="-228600" algn="just">
              <a:buClr>
                <a:srgbClr val="5430AA"/>
              </a:buClr>
              <a:buFont typeface="Wingdings" panose="05000000000000000000" pitchFamily="2" charset="2"/>
              <a:buChar char="§"/>
              <a:defRPr sz="1800">
                <a:solidFill>
                  <a:schemeClr val="tx1"/>
                </a:solidFill>
              </a:defRPr>
            </a:lvl3pPr>
            <a:lvl4pPr algn="just">
              <a:buClr>
                <a:srgbClr val="5430AA"/>
              </a:buClr>
              <a:defRPr sz="1600">
                <a:solidFill>
                  <a:schemeClr val="tx1"/>
                </a:solidFill>
              </a:defRPr>
            </a:lvl4pPr>
            <a:lvl5pPr algn="just">
              <a:buClr>
                <a:srgbClr val="5430AA"/>
              </a:buCl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0852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5004816"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#2170710 (MCWC)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1 – </a:t>
            </a:r>
            <a:r>
              <a:rPr lang="en-IN" sz="1200" kern="1200" dirty="0" smtClean="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Introduction to  Transmission Fundamentals</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5430AA"/>
              </a:buClr>
              <a:buFont typeface="Wingdings 3" panose="05040102010807070707" pitchFamily="18" charset="2"/>
              <a:buChar char=""/>
              <a:defRPr sz="2400">
                <a:solidFill>
                  <a:schemeClr val="tx1"/>
                </a:solidFill>
              </a:defRPr>
            </a:lvl1pPr>
            <a:lvl2pPr marL="809625" indent="-352425" algn="just">
              <a:buClr>
                <a:srgbClr val="5430AA"/>
              </a:buClr>
              <a:buFont typeface="Wingdings 3" panose="05040102010807070707" pitchFamily="18" charset="2"/>
              <a:buChar char=""/>
              <a:defRPr sz="2000">
                <a:solidFill>
                  <a:schemeClr val="tx1"/>
                </a:solidFill>
              </a:defRPr>
            </a:lvl2pPr>
            <a:lvl3pPr marL="1143000" indent="-228600" algn="just">
              <a:buClr>
                <a:srgbClr val="5430AA"/>
              </a:buClr>
              <a:buFont typeface="Wingdings" panose="05000000000000000000" pitchFamily="2" charset="2"/>
              <a:buChar char="§"/>
              <a:defRPr sz="1800">
                <a:solidFill>
                  <a:schemeClr val="tx1"/>
                </a:solidFill>
              </a:defRPr>
            </a:lvl3pPr>
            <a:lvl4pPr algn="just">
              <a:buClr>
                <a:srgbClr val="5430AA"/>
              </a:buClr>
              <a:defRPr sz="1600">
                <a:solidFill>
                  <a:schemeClr val="tx1"/>
                </a:solidFill>
              </a:defRPr>
            </a:lvl4pPr>
            <a:lvl5pPr algn="just">
              <a:buClr>
                <a:srgbClr val="5430AA"/>
              </a:buCl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663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301B92"/>
                    </a:gs>
                    <a:gs pos="100000">
                      <a:srgbClr val="673BBA"/>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660066"/>
              </a:gs>
              <a:gs pos="50000">
                <a:srgbClr val="9900CC"/>
              </a:gs>
              <a:gs pos="100000">
                <a:srgbClr val="CC66FF"/>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xmlns="" id="{2802A992-B18A-47D4-8497-02E7586DF58D}"/>
              </a:ext>
            </a:extLst>
          </p:cNvPr>
          <p:cNvGrpSpPr/>
          <p:nvPr/>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68860">
                <a:srgbClr val="5430AA"/>
              </a:gs>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367489573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858512"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#2170710 (MCWC)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1 – </a:t>
            </a:r>
            <a:r>
              <a:rPr lang="en-IN" sz="1200" kern="1200" dirty="0" smtClean="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Introduction to  Transmission Fundamentals</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72877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51054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#2170710 (MCWC)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1 – </a:t>
            </a:r>
            <a:r>
              <a:rPr lang="en-IN" sz="1200" kern="1200" dirty="0" smtClean="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Introduction to  Transmission Fundamentals</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18097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516255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#2170710 (MCWC)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1 – </a:t>
            </a:r>
            <a:r>
              <a:rPr lang="en-IN" sz="1200" kern="1200" dirty="0" smtClean="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Introduction to  Transmission Fundamentals</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9624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96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Mayur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Padia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57199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#2170710 (MCWC)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 Introduction to Android App Development</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r>
              <a:rPr lang="en-US" smtClean="0"/>
              <a:t>Click icon to add picture</a:t>
            </a:r>
            <a:endParaRPr lang="en-US"/>
          </a:p>
        </p:txBody>
      </p:sp>
    </p:spTree>
    <p:extLst>
      <p:ext uri="{BB962C8B-B14F-4D97-AF65-F5344CB8AC3E}">
        <p14:creationId xmlns:p14="http://schemas.microsoft.com/office/powerpoint/2010/main" val="11673695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5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smtClean="0"/>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smtClean="0"/>
              <a:t>Swati.sharma@darshan.ac.in</a:t>
            </a:r>
            <a:endParaRPr lang="en-US" dirty="0"/>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smtClean="0"/>
              <a:t>(O) 9727747317</a:t>
            </a:r>
            <a:endParaRPr lang="en-US" dirty="0"/>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smtClean="0"/>
              <a:t>Computer Engineering Department</a:t>
            </a:r>
            <a:endParaRPr lang="en-US" dirty="0"/>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baseline="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smtClean="0"/>
              <a:t>Prof. Swati R Sharma</a:t>
            </a:r>
            <a:endParaRPr lang="en-US" dirty="0"/>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705581" y="37795"/>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IN" b="1" dirty="0" smtClean="0"/>
              <a:t>Mobile Computing and Wireless Communication </a:t>
            </a:r>
            <a:r>
              <a:rPr lang="en-IN" b="1" dirty="0" smtClean="0">
                <a:ea typeface="Roboto Mono Thin" pitchFamily="2" charset="0"/>
              </a:rPr>
              <a:t>(MCWC)</a:t>
            </a:r>
          </a:p>
          <a:p>
            <a:r>
              <a:rPr lang="en-IN" b="1" dirty="0" smtClean="0">
                <a:ea typeface="Roboto Mono Thin" pitchFamily="2" charset="0"/>
              </a:rPr>
              <a:t>GTU #</a:t>
            </a:r>
            <a:r>
              <a:rPr lang="en-IN" dirty="0" smtClean="0">
                <a:ea typeface="Roboto Mono Thin" pitchFamily="2" charset="0"/>
              </a:rPr>
              <a:t> </a:t>
            </a:r>
            <a:r>
              <a:rPr lang="en-IN" b="1" dirty="0" smtClean="0">
                <a:ea typeface="Roboto Mono Thin" pitchFamily="2" charset="0"/>
              </a:rPr>
              <a:t>2170710</a:t>
            </a:r>
            <a:r>
              <a:rPr lang="en-IN" b="1" dirty="0" smtClean="0"/>
              <a:t> </a:t>
            </a:r>
            <a:endParaRPr lang="en-US" dirty="0"/>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dirty="0" smtClean="0"/>
              <a:t>Click icon to add picture</a:t>
            </a:r>
            <a:endParaRPr lang="en-US" dirty="0"/>
          </a:p>
        </p:txBody>
      </p:sp>
    </p:spTree>
    <p:extLst>
      <p:ext uri="{BB962C8B-B14F-4D97-AF65-F5344CB8AC3E}">
        <p14:creationId xmlns:p14="http://schemas.microsoft.com/office/powerpoint/2010/main" val="391411371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5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smtClean="0"/>
              <a:t>mayur.padia@darshan.ac.in</a:t>
            </a:r>
            <a:endParaRPr lang="en-US" dirty="0"/>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smtClean="0"/>
              <a:t>(M) 99255 15118</a:t>
            </a:r>
            <a:endParaRPr lang="en-US" dirty="0"/>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smtClean="0"/>
              <a:t>Computer Engineering Department</a:t>
            </a:r>
            <a:endParaRPr lang="en-US" dirty="0"/>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baseline="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smtClean="0"/>
              <a:t>Prof. </a:t>
            </a:r>
            <a:r>
              <a:rPr lang="en-US" dirty="0" err="1" smtClean="0"/>
              <a:t>Mayur</a:t>
            </a:r>
            <a:r>
              <a:rPr lang="en-US" dirty="0" smtClean="0"/>
              <a:t> </a:t>
            </a:r>
            <a:r>
              <a:rPr lang="en-US" dirty="0" err="1" smtClean="0"/>
              <a:t>Padia</a:t>
            </a:r>
            <a:endParaRPr lang="en-US" dirty="0"/>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705581" y="37795"/>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IN" b="1" dirty="0" smtClean="0"/>
              <a:t>Mobile Computing and Wireless Communication </a:t>
            </a:r>
            <a:r>
              <a:rPr lang="en-IN" b="1" dirty="0" smtClean="0">
                <a:ea typeface="Roboto Mono Thin" pitchFamily="2" charset="0"/>
              </a:rPr>
              <a:t>(MCWC)</a:t>
            </a:r>
          </a:p>
          <a:p>
            <a:r>
              <a:rPr lang="en-IN" b="1" dirty="0" smtClean="0">
                <a:ea typeface="Roboto Mono Thin" pitchFamily="2" charset="0"/>
              </a:rPr>
              <a:t>GTU #</a:t>
            </a:r>
            <a:r>
              <a:rPr lang="en-IN" dirty="0" smtClean="0">
                <a:ea typeface="Roboto Mono Thin" pitchFamily="2" charset="0"/>
              </a:rPr>
              <a:t> </a:t>
            </a:r>
            <a:r>
              <a:rPr lang="en-IN" b="1" dirty="0" smtClean="0">
                <a:ea typeface="Roboto Mono Thin" pitchFamily="2" charset="0"/>
              </a:rPr>
              <a:t>2170710</a:t>
            </a:r>
            <a:r>
              <a:rPr lang="en-IN" b="1" dirty="0" smtClean="0"/>
              <a:t> </a:t>
            </a:r>
            <a:endParaRPr lang="en-US" dirty="0"/>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dirty="0" smtClean="0"/>
              <a:t>Click icon to add picture</a:t>
            </a:r>
            <a:endParaRPr lang="en-US" dirty="0"/>
          </a:p>
        </p:txBody>
      </p:sp>
      <p:sp>
        <p:nvSpPr>
          <p:cNvPr id="31" name="Hexagon 30"/>
          <p:cNvSpPr/>
          <p:nvPr userDrawn="1"/>
        </p:nvSpPr>
        <p:spPr>
          <a:xfrm>
            <a:off x="4309292" y="1717040"/>
            <a:ext cx="3461658" cy="2984188"/>
          </a:xfrm>
          <a:prstGeom prst="hexagon">
            <a:avLst/>
          </a:prstGeom>
          <a:solidFill>
            <a:schemeClr val="bg1">
              <a:lumMod val="95000"/>
            </a:schemeClr>
          </a:solidFill>
          <a:ln w="57150">
            <a:solidFill>
              <a:srgbClr val="5430AA"/>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b="1" i="1" dirty="0" smtClean="0">
                <a:solidFill>
                  <a:srgbClr val="5430AA"/>
                </a:solidFill>
                <a:latin typeface="Roboto Condensed Light" panose="02000000000000000000" pitchFamily="2" charset="0"/>
                <a:ea typeface="Roboto Condensed Light" panose="02000000000000000000" pitchFamily="2" charset="0"/>
              </a:rPr>
              <a:t>Thank You</a:t>
            </a:r>
            <a:endParaRPr lang="en-US" sz="6600" b="1" i="1" dirty="0">
              <a:solidFill>
                <a:srgbClr val="5430AA"/>
              </a:solidFill>
              <a:latin typeface="Roboto Condensed Light" panose="02000000000000000000" pitchFamily="2" charset="0"/>
              <a:ea typeface="Roboto Condensed Light" panose="02000000000000000000" pitchFamily="2" charset="0"/>
            </a:endParaRPr>
          </a:p>
        </p:txBody>
      </p:sp>
      <p:sp>
        <p:nvSpPr>
          <p:cNvPr id="34" name="Rectangle 33"/>
          <p:cNvSpPr/>
          <p:nvPr userDrawn="1"/>
        </p:nvSpPr>
        <p:spPr>
          <a:xfrm>
            <a:off x="7678346" y="2221532"/>
            <a:ext cx="4513654" cy="1951692"/>
          </a:xfrm>
          <a:prstGeom prst="rect">
            <a:avLst/>
          </a:prstGeom>
          <a:solidFill>
            <a:srgbClr val="5430AA"/>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5430AA"/>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63199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Mayur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Padia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599" y="6604000"/>
            <a:ext cx="4683369"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#2170710 (MCWC)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 Introduction to Android App Development</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Mayur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Padia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57199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#2170710 (MCWC)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 Introduction to Android App Development</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Mayur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Padia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57199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#2170710 (MCWC)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 Introduction to Android App Development</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Mayur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Padia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57199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#2170710 (MCWC)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 Introduction to Android App Development</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10/16/2020</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53299-B7E8-4546-B0EE-F2789FAB0090}" type="datetimeFigureOut">
              <a:rPr lang="en-IN" smtClean="0"/>
              <a:t>16-10-2020</a:t>
            </a:fld>
            <a:endParaRPr lang="en-IN"/>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93B2D-A1B2-418D-80F1-2A1E26A7B23D}" type="slidenum">
              <a:rPr lang="en-IN" smtClean="0"/>
              <a:t>‹#›</a:t>
            </a:fld>
            <a:endParaRPr lang="en-IN"/>
          </a:p>
        </p:txBody>
      </p:sp>
    </p:spTree>
    <p:extLst>
      <p:ext uri="{BB962C8B-B14F-4D97-AF65-F5344CB8AC3E}">
        <p14:creationId xmlns:p14="http://schemas.microsoft.com/office/powerpoint/2010/main" val="269154582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mailto:Swati.sharma@darshan.ac.in" TargetMode="Externa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android.com/reference/android/widget/TextView"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android.com/reference/android/widget/EditText"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android.com/guide/topics/ui/controls/butt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android.com/guide/topics/ui/controls/butt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android.com/guide/topics/ui/controls/radiobutton"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android.com/guide/topics/ui/controls/checkbox"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android.com/guide/topics/ui/menus#context-menu" TargetMode="External"/><Relationship Id="rId2" Type="http://schemas.openxmlformats.org/officeDocument/2006/relationships/hyperlink" Target="https://developer.android.com/guide/topics/ui/menus#options-menu" TargetMode="External"/><Relationship Id="rId1" Type="http://schemas.openxmlformats.org/officeDocument/2006/relationships/slideLayout" Target="../slideLayouts/slideLayout3.xml"/><Relationship Id="rId4" Type="http://schemas.openxmlformats.org/officeDocument/2006/relationships/hyperlink" Target="https://developer.android.com/guide/topics/ui/menus#PopupMenu"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android.com/guide/components/activities/activity-lifecycl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android.com/studio"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developer.android.com/training/basics/firstapp/building-ui" TargetMode="External"/><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android.com/guide/components/activities/activity-lifecycle"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9B33F9D0-79AF-43AC-AF9D-363E78BA5BD3}"/>
              </a:ext>
            </a:extLst>
          </p:cNvPr>
          <p:cNvSpPr>
            <a:spLocks noGrp="1"/>
          </p:cNvSpPr>
          <p:nvPr>
            <p:ph type="ctrTitle"/>
          </p:nvPr>
        </p:nvSpPr>
        <p:spPr>
          <a:xfrm>
            <a:off x="559490" y="1122364"/>
            <a:ext cx="6859226" cy="2578780"/>
          </a:xfrm>
        </p:spPr>
        <p:txBody>
          <a:bodyPr/>
          <a:lstStyle/>
          <a:p>
            <a:r>
              <a:rPr lang="en-US" dirty="0"/>
              <a:t>Introduction to Android App Development</a:t>
            </a:r>
            <a:r>
              <a:rPr lang="en-US" dirty="0" smtClean="0">
                <a:latin typeface="Roboto Medium" panose="02000000000000000000" pitchFamily="2" charset="0"/>
                <a:ea typeface="Roboto Medium" panose="02000000000000000000" pitchFamily="2" charset="0"/>
              </a:rPr>
              <a:t/>
            </a:r>
            <a:br>
              <a:rPr lang="en-US" dirty="0" smtClean="0">
                <a:latin typeface="Roboto Medium" panose="02000000000000000000" pitchFamily="2" charset="0"/>
                <a:ea typeface="Roboto Medium" panose="02000000000000000000" pitchFamily="2" charset="0"/>
              </a:rPr>
            </a:br>
            <a:endParaRPr lang="en-US" sz="1800" dirty="0">
              <a:latin typeface="Roboto" panose="02000000000000000000" pitchFamily="2" charset="0"/>
              <a:ea typeface="Roboto" panose="02000000000000000000" pitchFamily="2" charset="0"/>
            </a:endParaRPr>
          </a:p>
        </p:txBody>
      </p:sp>
      <p:sp>
        <p:nvSpPr>
          <p:cNvPr id="10" name="Text Placeholder 9">
            <a:extLst>
              <a:ext uri="{FF2B5EF4-FFF2-40B4-BE49-F238E27FC236}">
                <a16:creationId xmlns="" xmlns:a16="http://schemas.microsoft.com/office/drawing/2014/main" id="{96EA47D8-8426-4DBD-BFF3-4005B9628AC4}"/>
              </a:ext>
            </a:extLst>
          </p:cNvPr>
          <p:cNvSpPr>
            <a:spLocks noGrp="1"/>
          </p:cNvSpPr>
          <p:nvPr>
            <p:ph type="body" sz="quarter" idx="11"/>
          </p:nvPr>
        </p:nvSpPr>
        <p:spPr/>
        <p:txBody>
          <a:bodyPr/>
          <a:lstStyle/>
          <a:p>
            <a:r>
              <a:rPr lang="en-US" dirty="0" smtClean="0">
                <a:hlinkClick r:id="rId2"/>
              </a:rPr>
              <a:t>mayur.padia@darshan.ac.in</a:t>
            </a:r>
            <a:r>
              <a:rPr lang="en-US" dirty="0" smtClean="0"/>
              <a:t>	</a:t>
            </a:r>
            <a:endParaRPr lang="en-US" dirty="0"/>
          </a:p>
        </p:txBody>
      </p:sp>
      <p:sp>
        <p:nvSpPr>
          <p:cNvPr id="11" name="Text Placeholder 10">
            <a:extLst>
              <a:ext uri="{FF2B5EF4-FFF2-40B4-BE49-F238E27FC236}">
                <a16:creationId xmlns="" xmlns:a16="http://schemas.microsoft.com/office/drawing/2014/main" id="{04B68CD4-73FE-4D9C-A25E-10B975B94733}"/>
              </a:ext>
            </a:extLst>
          </p:cNvPr>
          <p:cNvSpPr>
            <a:spLocks noGrp="1"/>
          </p:cNvSpPr>
          <p:nvPr>
            <p:ph type="body" sz="quarter" idx="12"/>
          </p:nvPr>
        </p:nvSpPr>
        <p:spPr/>
        <p:txBody>
          <a:bodyPr/>
          <a:lstStyle/>
          <a:p>
            <a:r>
              <a:rPr lang="en-IN" dirty="0" smtClean="0"/>
              <a:t>(M) 99255 15118</a:t>
            </a:r>
            <a:endParaRPr lang="en-IN" dirty="0"/>
          </a:p>
        </p:txBody>
      </p:sp>
      <p:sp>
        <p:nvSpPr>
          <p:cNvPr id="12" name="Text Placeholder 11">
            <a:extLst>
              <a:ext uri="{FF2B5EF4-FFF2-40B4-BE49-F238E27FC236}">
                <a16:creationId xmlns="" xmlns:a16="http://schemas.microsoft.com/office/drawing/2014/main" id="{F3D8A79D-333F-44B3-B1A0-1780CA0E35EF}"/>
              </a:ext>
            </a:extLst>
          </p:cNvPr>
          <p:cNvSpPr>
            <a:spLocks noGrp="1"/>
          </p:cNvSpPr>
          <p:nvPr>
            <p:ph type="body" sz="quarter" idx="13"/>
          </p:nvPr>
        </p:nvSpPr>
        <p:spPr/>
        <p:txBody>
          <a:bodyPr/>
          <a:lstStyle/>
          <a:p>
            <a:r>
              <a:rPr lang="en-US" dirty="0" smtClean="0"/>
              <a:t>Computer Engineering Department</a:t>
            </a:r>
            <a:endParaRPr lang="en-US" dirty="0"/>
          </a:p>
        </p:txBody>
      </p:sp>
      <p:sp>
        <p:nvSpPr>
          <p:cNvPr id="13" name="Text Placeholder 12">
            <a:extLst>
              <a:ext uri="{FF2B5EF4-FFF2-40B4-BE49-F238E27FC236}">
                <a16:creationId xmlns="" xmlns:a16="http://schemas.microsoft.com/office/drawing/2014/main" id="{D4423574-50B3-4C1F-BB03-4625B3BB7D07}"/>
              </a:ext>
            </a:extLst>
          </p:cNvPr>
          <p:cNvSpPr>
            <a:spLocks noGrp="1"/>
          </p:cNvSpPr>
          <p:nvPr>
            <p:ph type="body" sz="quarter" idx="14"/>
          </p:nvPr>
        </p:nvSpPr>
        <p:spPr/>
        <p:txBody>
          <a:bodyPr/>
          <a:lstStyle/>
          <a:p>
            <a:r>
              <a:rPr lang="en-US" dirty="0" smtClean="0"/>
              <a:t>Prof. </a:t>
            </a:r>
            <a:r>
              <a:rPr lang="en-US" dirty="0" err="1" smtClean="0"/>
              <a:t>Mayur</a:t>
            </a:r>
            <a:r>
              <a:rPr lang="en-US" dirty="0" smtClean="0"/>
              <a:t> </a:t>
            </a:r>
            <a:r>
              <a:rPr lang="en-US" dirty="0" err="1" smtClean="0"/>
              <a:t>Padia</a:t>
            </a:r>
            <a:endParaRPr lang="en-US" dirty="0"/>
          </a:p>
        </p:txBody>
      </p:sp>
      <p:sp>
        <p:nvSpPr>
          <p:cNvPr id="14" name="Text Placeholder 13">
            <a:extLst>
              <a:ext uri="{FF2B5EF4-FFF2-40B4-BE49-F238E27FC236}">
                <a16:creationId xmlns="" xmlns:a16="http://schemas.microsoft.com/office/drawing/2014/main" id="{48C932FB-1928-4F3D-87A8-4A34E306175A}"/>
              </a:ext>
            </a:extLst>
          </p:cNvPr>
          <p:cNvSpPr>
            <a:spLocks noGrp="1"/>
          </p:cNvSpPr>
          <p:nvPr>
            <p:ph type="body" sz="quarter" idx="16"/>
          </p:nvPr>
        </p:nvSpPr>
        <p:spPr>
          <a:xfrm>
            <a:off x="2680612" y="8027"/>
            <a:ext cx="4646358" cy="734653"/>
          </a:xfrm>
        </p:spPr>
        <p:txBody>
          <a:bodyPr/>
          <a:lstStyle/>
          <a:p>
            <a:endParaRPr lang="en-IN" dirty="0"/>
          </a:p>
          <a:p>
            <a:r>
              <a:rPr lang="en-IN" dirty="0"/>
              <a:t> </a:t>
            </a:r>
            <a:r>
              <a:rPr lang="en-IN" b="1" dirty="0"/>
              <a:t>Mobile Computing and Wireless Communication </a:t>
            </a:r>
            <a:r>
              <a:rPr lang="en-IN" b="1" dirty="0" smtClean="0"/>
              <a:t>(MCWC)</a:t>
            </a:r>
          </a:p>
          <a:p>
            <a:r>
              <a:rPr lang="en-IN" b="1" dirty="0" smtClean="0"/>
              <a:t>GTU #</a:t>
            </a:r>
            <a:r>
              <a:rPr lang="en-IN" dirty="0" smtClean="0"/>
              <a:t> </a:t>
            </a:r>
            <a:r>
              <a:rPr lang="en-IN" b="1" dirty="0"/>
              <a:t>2170710 </a:t>
            </a:r>
            <a:endParaRPr lang="en-US" dirty="0"/>
          </a:p>
        </p:txBody>
      </p:sp>
      <p:pic>
        <p:nvPicPr>
          <p:cNvPr id="9" name="Picture Placeholder 15">
            <a:extLst>
              <a:ext uri="{FF2B5EF4-FFF2-40B4-BE49-F238E27FC236}">
                <a16:creationId xmlns:a16="http://schemas.microsoft.com/office/drawing/2014/main" xmlns="" id="{D4D5186B-1194-4CCE-818B-0C0767EA2B5E}"/>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p:blipFill>
        <p:spPr>
          <a:xfrm>
            <a:off x="353569" y="5211251"/>
            <a:ext cx="1353599" cy="1353599"/>
          </a:xfrm>
        </p:spPr>
      </p:pic>
    </p:spTree>
    <p:extLst>
      <p:ext uri="{BB962C8B-B14F-4D97-AF65-F5344CB8AC3E}">
        <p14:creationId xmlns:p14="http://schemas.microsoft.com/office/powerpoint/2010/main" val="2831233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3B20E-53BD-6D40-939D-18EFF2F81AE3}"/>
              </a:ext>
            </a:extLst>
          </p:cNvPr>
          <p:cNvSpPr>
            <a:spLocks noGrp="1"/>
          </p:cNvSpPr>
          <p:nvPr>
            <p:ph type="title"/>
          </p:nvPr>
        </p:nvSpPr>
        <p:spPr/>
        <p:txBody>
          <a:bodyPr/>
          <a:lstStyle/>
          <a:p>
            <a:r>
              <a:rPr lang="en-US" dirty="0"/>
              <a:t>The Application Components – Broadcast Receivers</a:t>
            </a:r>
          </a:p>
        </p:txBody>
      </p:sp>
      <p:sp>
        <p:nvSpPr>
          <p:cNvPr id="3" name="Content Placeholder 2">
            <a:extLst>
              <a:ext uri="{FF2B5EF4-FFF2-40B4-BE49-F238E27FC236}">
                <a16:creationId xmlns:a16="http://schemas.microsoft.com/office/drawing/2014/main" xmlns="" id="{8B424043-598B-7340-B58C-6C729AED4310}"/>
              </a:ext>
            </a:extLst>
          </p:cNvPr>
          <p:cNvSpPr>
            <a:spLocks noGrp="1"/>
          </p:cNvSpPr>
          <p:nvPr>
            <p:ph idx="1"/>
          </p:nvPr>
        </p:nvSpPr>
        <p:spPr/>
        <p:txBody>
          <a:bodyPr/>
          <a:lstStyle/>
          <a:p>
            <a:pPr>
              <a:buClr>
                <a:srgbClr val="673BB7"/>
              </a:buClr>
            </a:pPr>
            <a:r>
              <a:rPr lang="en-US" dirty="0"/>
              <a:t>A </a:t>
            </a:r>
            <a:r>
              <a:rPr lang="en-US" b="1" dirty="0">
                <a:solidFill>
                  <a:srgbClr val="C62827"/>
                </a:solidFill>
              </a:rPr>
              <a:t>broadcast receivers </a:t>
            </a:r>
            <a:r>
              <a:rPr lang="en-US" dirty="0"/>
              <a:t>is a component that enables the system to deliver events to the app outside of a regular user flow, allowing the app to respond to system-wide broadcast announcements.</a:t>
            </a:r>
          </a:p>
          <a:p>
            <a:pPr>
              <a:buClr>
                <a:srgbClr val="673BB7"/>
              </a:buClr>
            </a:pPr>
            <a:r>
              <a:rPr lang="en-US" dirty="0"/>
              <a:t>As broadcast receivers are another well-defined entry point into the app, </a:t>
            </a:r>
            <a:r>
              <a:rPr lang="en-US" b="1" dirty="0">
                <a:solidFill>
                  <a:srgbClr val="0070C0"/>
                </a:solidFill>
              </a:rPr>
              <a:t>the system can deliver broadcasts even to apps that aren’t currently running</a:t>
            </a:r>
            <a:r>
              <a:rPr lang="en-US" dirty="0"/>
              <a:t>.</a:t>
            </a:r>
          </a:p>
          <a:p>
            <a:pPr>
              <a:buClr>
                <a:srgbClr val="673BB7"/>
              </a:buClr>
            </a:pPr>
            <a:r>
              <a:rPr lang="en-US" dirty="0"/>
              <a:t>Example: an app can schedule an alarm to post a notification to tell the user about an upcoming event.</a:t>
            </a:r>
          </a:p>
          <a:p>
            <a:pPr>
              <a:buClr>
                <a:srgbClr val="673BB7"/>
              </a:buClr>
            </a:pPr>
            <a:r>
              <a:rPr lang="en-US" b="1" dirty="0">
                <a:solidFill>
                  <a:srgbClr val="C00000"/>
                </a:solidFill>
              </a:rPr>
              <a:t>Broadcast receivers don’t display a user interface</a:t>
            </a:r>
            <a:r>
              <a:rPr lang="en-US" dirty="0"/>
              <a:t>, they </a:t>
            </a:r>
            <a:r>
              <a:rPr lang="en-US" b="1" dirty="0">
                <a:solidFill>
                  <a:srgbClr val="0070C0"/>
                </a:solidFill>
              </a:rPr>
              <a:t>may </a:t>
            </a:r>
            <a:r>
              <a:rPr lang="en-US" b="1" i="1" dirty="0">
                <a:solidFill>
                  <a:srgbClr val="0070C0"/>
                </a:solidFill>
              </a:rPr>
              <a:t>create a status bar notification </a:t>
            </a:r>
            <a:r>
              <a:rPr lang="en-US" dirty="0"/>
              <a:t>to </a:t>
            </a:r>
            <a:r>
              <a:rPr lang="en-US" b="1" dirty="0"/>
              <a:t>alert the user </a:t>
            </a:r>
            <a:r>
              <a:rPr lang="en-US" dirty="0"/>
              <a:t>when a broadcast event occurs.</a:t>
            </a:r>
          </a:p>
          <a:p>
            <a:endParaRPr lang="en-US" dirty="0"/>
          </a:p>
        </p:txBody>
      </p:sp>
      <p:sp>
        <p:nvSpPr>
          <p:cNvPr id="4" name="Rectangle 3"/>
          <p:cNvSpPr/>
          <p:nvPr/>
        </p:nvSpPr>
        <p:spPr>
          <a:xfrm>
            <a:off x="3048000" y="4632012"/>
            <a:ext cx="6025662" cy="738664"/>
          </a:xfrm>
          <a:prstGeom prst="rect">
            <a:avLst/>
          </a:prstGeom>
          <a:solidFill>
            <a:schemeClr val="bg1">
              <a:lumMod val="85000"/>
            </a:schemeClr>
          </a:solidFill>
          <a:ln>
            <a:solidFill>
              <a:schemeClr val="tx1"/>
            </a:solidFill>
          </a:ln>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b="1" dirty="0" err="1">
                <a:latin typeface="Courier New" panose="02070309020205020404" pitchFamily="49" charset="0"/>
                <a:cs typeface="Courier New" panose="02070309020205020404" pitchFamily="49" charset="0"/>
              </a:rPr>
              <a:t>MyReceiver</a:t>
            </a:r>
            <a:r>
              <a:rPr lang="en-US" sz="1400" dirty="0">
                <a:latin typeface="Courier New" panose="02070309020205020404" pitchFamily="49" charset="0"/>
                <a:cs typeface="Courier New" panose="02070309020205020404" pitchFamily="49" charset="0"/>
              </a:rPr>
              <a:t>  extends  </a:t>
            </a:r>
            <a:r>
              <a:rPr lang="en-US" sz="1400" b="1" dirty="0" err="1">
                <a:latin typeface="Courier New" panose="02070309020205020404" pitchFamily="49" charset="0"/>
                <a:cs typeface="Courier New" panose="02070309020205020404" pitchFamily="49" charset="0"/>
              </a:rPr>
              <a:t>BroadcastReceiver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smtClean="0">
                <a:latin typeface="Courier New" panose="02070309020205020404" pitchFamily="49" charset="0"/>
                <a:cs typeface="Courier New" panose="02070309020205020404" pitchFamily="49" charset="0"/>
              </a:rPr>
              <a:t>void </a:t>
            </a:r>
            <a:r>
              <a:rPr lang="en-US" sz="1400" b="1" i="1" dirty="0" err="1" smtClean="0">
                <a:latin typeface="Courier New" panose="02070309020205020404" pitchFamily="49" charset="0"/>
                <a:cs typeface="Courier New" panose="02070309020205020404" pitchFamily="49" charset="0"/>
              </a:rPr>
              <a:t>onReceive</a:t>
            </a:r>
            <a:r>
              <a:rPr lang="en-US" sz="1400" dirty="0" smtClean="0">
                <a:latin typeface="Courier New" panose="02070309020205020404" pitchFamily="49" charset="0"/>
                <a:cs typeface="Courier New" panose="02070309020205020404" pitchFamily="49" charset="0"/>
              </a:rPr>
              <a:t>(context, intent){}</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6203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3B20E-53BD-6D40-939D-18EFF2F81AE3}"/>
              </a:ext>
            </a:extLst>
          </p:cNvPr>
          <p:cNvSpPr>
            <a:spLocks noGrp="1"/>
          </p:cNvSpPr>
          <p:nvPr>
            <p:ph type="title"/>
          </p:nvPr>
        </p:nvSpPr>
        <p:spPr/>
        <p:txBody>
          <a:bodyPr/>
          <a:lstStyle/>
          <a:p>
            <a:r>
              <a:rPr lang="en-US" dirty="0"/>
              <a:t>The Application Components – Content Providers</a:t>
            </a:r>
          </a:p>
        </p:txBody>
      </p:sp>
      <p:sp>
        <p:nvSpPr>
          <p:cNvPr id="3" name="Content Placeholder 2">
            <a:extLst>
              <a:ext uri="{FF2B5EF4-FFF2-40B4-BE49-F238E27FC236}">
                <a16:creationId xmlns:a16="http://schemas.microsoft.com/office/drawing/2014/main" xmlns="" id="{8B424043-598B-7340-B58C-6C729AED4310}"/>
              </a:ext>
            </a:extLst>
          </p:cNvPr>
          <p:cNvSpPr>
            <a:spLocks noGrp="1"/>
          </p:cNvSpPr>
          <p:nvPr>
            <p:ph idx="1"/>
          </p:nvPr>
        </p:nvSpPr>
        <p:spPr/>
        <p:txBody>
          <a:bodyPr/>
          <a:lstStyle/>
          <a:p>
            <a:pPr>
              <a:buClr>
                <a:srgbClr val="673BB7"/>
              </a:buClr>
            </a:pPr>
            <a:r>
              <a:rPr lang="en-US" dirty="0"/>
              <a:t>A </a:t>
            </a:r>
            <a:r>
              <a:rPr lang="en-US" b="1" dirty="0">
                <a:solidFill>
                  <a:srgbClr val="C62827"/>
                </a:solidFill>
              </a:rPr>
              <a:t>content provider </a:t>
            </a:r>
            <a:r>
              <a:rPr lang="en-US" b="1" dirty="0">
                <a:solidFill>
                  <a:srgbClr val="0070C0"/>
                </a:solidFill>
              </a:rPr>
              <a:t>manages a shared set of app data </a:t>
            </a:r>
            <a:r>
              <a:rPr lang="en-US" dirty="0"/>
              <a:t>that you can store in the file system, in a SQLite database, on the web, or on any other </a:t>
            </a:r>
            <a:r>
              <a:rPr lang="en-US" b="1" dirty="0"/>
              <a:t>persistent storage location </a:t>
            </a:r>
            <a:r>
              <a:rPr lang="en-US" dirty="0"/>
              <a:t>that your app can access.</a:t>
            </a:r>
          </a:p>
          <a:p>
            <a:pPr>
              <a:buClr>
                <a:srgbClr val="673BB7"/>
              </a:buClr>
            </a:pPr>
            <a:r>
              <a:rPr lang="en-US" dirty="0"/>
              <a:t>Through the content provider, other apps can query or modify the data if the content provider allows it.</a:t>
            </a:r>
          </a:p>
          <a:p>
            <a:pPr>
              <a:buClr>
                <a:srgbClr val="673BB7"/>
              </a:buClr>
            </a:pPr>
            <a:r>
              <a:rPr lang="en-US" dirty="0"/>
              <a:t>Example: content providers manages user’s contact information</a:t>
            </a:r>
          </a:p>
        </p:txBody>
      </p:sp>
      <p:sp>
        <p:nvSpPr>
          <p:cNvPr id="4" name="Rectangle 3"/>
          <p:cNvSpPr/>
          <p:nvPr/>
        </p:nvSpPr>
        <p:spPr>
          <a:xfrm>
            <a:off x="3047999" y="3658726"/>
            <a:ext cx="6412523" cy="738664"/>
          </a:xfrm>
          <a:prstGeom prst="rect">
            <a:avLst/>
          </a:prstGeom>
          <a:solidFill>
            <a:schemeClr val="bg1">
              <a:lumMod val="85000"/>
            </a:schemeClr>
          </a:solidFill>
          <a:ln>
            <a:solidFill>
              <a:schemeClr val="tx1"/>
            </a:solidFill>
          </a:ln>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b="1" dirty="0" err="1">
                <a:latin typeface="Courier New" panose="02070309020205020404" pitchFamily="49" charset="0"/>
                <a:cs typeface="Courier New" panose="02070309020205020404" pitchFamily="49" charset="0"/>
              </a:rPr>
              <a:t>MyContentProvider</a:t>
            </a:r>
            <a:r>
              <a:rPr lang="en-US" sz="1400" dirty="0">
                <a:latin typeface="Courier New" panose="02070309020205020404" pitchFamily="49" charset="0"/>
                <a:cs typeface="Courier New" panose="02070309020205020404" pitchFamily="49" charset="0"/>
              </a:rPr>
              <a:t> extends  </a:t>
            </a:r>
            <a:r>
              <a:rPr lang="en-US" sz="1400" b="1" dirty="0" err="1">
                <a:latin typeface="Courier New" panose="02070309020205020404" pitchFamily="49" charset="0"/>
                <a:cs typeface="Courier New" panose="02070309020205020404" pitchFamily="49" charset="0"/>
              </a:rPr>
              <a:t>ContentProvider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b="1" i="1" dirty="0" err="1">
                <a:latin typeface="Courier New" panose="02070309020205020404" pitchFamily="49" charset="0"/>
                <a:cs typeface="Courier New" panose="02070309020205020404" pitchFamily="49" charset="0"/>
              </a:rPr>
              <a:t>onCreate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25302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6F551A-D9AA-EA4F-A223-1342D2A1011C}"/>
              </a:ext>
            </a:extLst>
          </p:cNvPr>
          <p:cNvSpPr>
            <a:spLocks noGrp="1"/>
          </p:cNvSpPr>
          <p:nvPr>
            <p:ph type="title"/>
          </p:nvPr>
        </p:nvSpPr>
        <p:spPr/>
        <p:txBody>
          <a:bodyPr/>
          <a:lstStyle/>
          <a:p>
            <a:r>
              <a:rPr lang="en-US" dirty="0"/>
              <a:t>The Manifest file</a:t>
            </a:r>
          </a:p>
        </p:txBody>
      </p:sp>
      <p:sp>
        <p:nvSpPr>
          <p:cNvPr id="3" name="Content Placeholder 2">
            <a:extLst>
              <a:ext uri="{FF2B5EF4-FFF2-40B4-BE49-F238E27FC236}">
                <a16:creationId xmlns:a16="http://schemas.microsoft.com/office/drawing/2014/main" xmlns="" id="{F78369EE-86B0-B44C-ABE4-74E5F9115125}"/>
              </a:ext>
            </a:extLst>
          </p:cNvPr>
          <p:cNvSpPr>
            <a:spLocks noGrp="1"/>
          </p:cNvSpPr>
          <p:nvPr>
            <p:ph idx="1"/>
          </p:nvPr>
        </p:nvSpPr>
        <p:spPr/>
        <p:txBody>
          <a:bodyPr/>
          <a:lstStyle/>
          <a:p>
            <a:pPr>
              <a:buClr>
                <a:srgbClr val="673BB7"/>
              </a:buClr>
            </a:pPr>
            <a:r>
              <a:rPr lang="en-US" dirty="0"/>
              <a:t>Every app project must have an </a:t>
            </a:r>
            <a:r>
              <a:rPr lang="en-US" b="1" dirty="0" err="1">
                <a:solidFill>
                  <a:srgbClr val="C00000"/>
                </a:solidFill>
              </a:rPr>
              <a:t>AndroidManifest.xml</a:t>
            </a:r>
            <a:r>
              <a:rPr lang="en-US" b="1" dirty="0">
                <a:solidFill>
                  <a:srgbClr val="C00000"/>
                </a:solidFill>
              </a:rPr>
              <a:t> </a:t>
            </a:r>
            <a:r>
              <a:rPr lang="en-US" dirty="0"/>
              <a:t>file at the root of the project source set.</a:t>
            </a:r>
          </a:p>
          <a:p>
            <a:pPr>
              <a:buClr>
                <a:srgbClr val="673BB7"/>
              </a:buClr>
            </a:pPr>
            <a:r>
              <a:rPr lang="en-US" dirty="0"/>
              <a:t>The manifest file describes essential information about your app to the </a:t>
            </a:r>
            <a:r>
              <a:rPr lang="en-US" i="1" dirty="0"/>
              <a:t>Android build tools</a:t>
            </a:r>
            <a:r>
              <a:rPr lang="en-US" dirty="0"/>
              <a:t>, the </a:t>
            </a:r>
            <a:r>
              <a:rPr lang="en-US" i="1" dirty="0"/>
              <a:t>Android operating system</a:t>
            </a:r>
            <a:r>
              <a:rPr lang="en-US" dirty="0"/>
              <a:t>, and </a:t>
            </a:r>
            <a:r>
              <a:rPr lang="en-US" i="1" dirty="0"/>
              <a:t>Google Play</a:t>
            </a:r>
            <a:r>
              <a:rPr lang="en-US" dirty="0"/>
              <a:t>.</a:t>
            </a:r>
          </a:p>
          <a:p>
            <a:pPr>
              <a:buClr>
                <a:srgbClr val="673BB7"/>
              </a:buClr>
            </a:pPr>
            <a:r>
              <a:rPr lang="en-US" dirty="0"/>
              <a:t>You app must declare all its components in this file, which must be at the root of the app project directory.</a:t>
            </a:r>
          </a:p>
          <a:p>
            <a:pPr>
              <a:buClr>
                <a:srgbClr val="673BB7"/>
              </a:buClr>
            </a:pPr>
            <a:r>
              <a:rPr lang="en-US" dirty="0"/>
              <a:t>The manifest does a number of things in addition to declaring the app’s components, such as:</a:t>
            </a:r>
          </a:p>
          <a:p>
            <a:pPr lvl="1">
              <a:buClr>
                <a:srgbClr val="673BB7"/>
              </a:buClr>
            </a:pPr>
            <a:r>
              <a:rPr lang="en-US" b="1" dirty="0">
                <a:solidFill>
                  <a:srgbClr val="0070C0"/>
                </a:solidFill>
              </a:rPr>
              <a:t>Identifies any user permissions </a:t>
            </a:r>
            <a:r>
              <a:rPr lang="en-US" dirty="0"/>
              <a:t>the app requires, such as internet access, etc.,</a:t>
            </a:r>
          </a:p>
          <a:p>
            <a:pPr lvl="1">
              <a:buClr>
                <a:srgbClr val="673BB7"/>
              </a:buClr>
            </a:pPr>
            <a:r>
              <a:rPr lang="en-US" dirty="0"/>
              <a:t>Declares the </a:t>
            </a:r>
            <a:r>
              <a:rPr lang="en-US" b="1" dirty="0">
                <a:solidFill>
                  <a:srgbClr val="0070C0"/>
                </a:solidFill>
              </a:rPr>
              <a:t>minimum API level </a:t>
            </a:r>
            <a:r>
              <a:rPr lang="en-US" dirty="0"/>
              <a:t>required by the app</a:t>
            </a:r>
          </a:p>
          <a:p>
            <a:pPr lvl="1">
              <a:buClr>
                <a:srgbClr val="673BB7"/>
              </a:buClr>
            </a:pPr>
            <a:r>
              <a:rPr lang="en-US" dirty="0"/>
              <a:t>Declares the </a:t>
            </a:r>
            <a:r>
              <a:rPr lang="en-US" b="1" dirty="0">
                <a:solidFill>
                  <a:srgbClr val="0070C0"/>
                </a:solidFill>
              </a:rPr>
              <a:t>hardware and software features used</a:t>
            </a:r>
            <a:r>
              <a:rPr lang="en-US" dirty="0"/>
              <a:t> or required by the app, such as camera, Bluetooth, etc.,</a:t>
            </a:r>
          </a:p>
          <a:p>
            <a:pPr lvl="1">
              <a:buClr>
                <a:srgbClr val="673BB7"/>
              </a:buClr>
            </a:pPr>
            <a:r>
              <a:rPr lang="en-US" dirty="0"/>
              <a:t>Declares </a:t>
            </a:r>
            <a:r>
              <a:rPr lang="en-US" b="1" dirty="0">
                <a:solidFill>
                  <a:srgbClr val="0070C0"/>
                </a:solidFill>
              </a:rPr>
              <a:t>API libraries </a:t>
            </a:r>
            <a:r>
              <a:rPr lang="en-US" dirty="0"/>
              <a:t>the app needs to be linked against such as Google Maps library.</a:t>
            </a:r>
          </a:p>
          <a:p>
            <a:pPr lvl="1"/>
            <a:endParaRPr lang="en-US" dirty="0"/>
          </a:p>
        </p:txBody>
      </p:sp>
    </p:spTree>
    <p:extLst>
      <p:ext uri="{BB962C8B-B14F-4D97-AF65-F5344CB8AC3E}">
        <p14:creationId xmlns:p14="http://schemas.microsoft.com/office/powerpoint/2010/main" val="2133678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FF6BD5-71B9-DE4B-9392-E9FCD07F48C8}"/>
              </a:ext>
            </a:extLst>
          </p:cNvPr>
          <p:cNvSpPr>
            <a:spLocks noGrp="1"/>
          </p:cNvSpPr>
          <p:nvPr>
            <p:ph type="title"/>
          </p:nvPr>
        </p:nvSpPr>
        <p:spPr/>
        <p:txBody>
          <a:bodyPr/>
          <a:lstStyle/>
          <a:p>
            <a:r>
              <a:rPr lang="en-US" dirty="0"/>
              <a:t>Layouts</a:t>
            </a:r>
          </a:p>
        </p:txBody>
      </p:sp>
      <p:sp>
        <p:nvSpPr>
          <p:cNvPr id="3" name="Content Placeholder 2">
            <a:extLst>
              <a:ext uri="{FF2B5EF4-FFF2-40B4-BE49-F238E27FC236}">
                <a16:creationId xmlns:a16="http://schemas.microsoft.com/office/drawing/2014/main" xmlns="" id="{06F6AFD3-B436-964D-9B6F-025F39C1B101}"/>
              </a:ext>
            </a:extLst>
          </p:cNvPr>
          <p:cNvSpPr>
            <a:spLocks noGrp="1"/>
          </p:cNvSpPr>
          <p:nvPr>
            <p:ph idx="1"/>
          </p:nvPr>
        </p:nvSpPr>
        <p:spPr>
          <a:xfrm>
            <a:off x="131180" y="863444"/>
            <a:ext cx="11929641" cy="4013355"/>
          </a:xfrm>
        </p:spPr>
        <p:txBody>
          <a:bodyPr/>
          <a:lstStyle/>
          <a:p>
            <a:pPr>
              <a:buClr>
                <a:srgbClr val="673BB7"/>
              </a:buClr>
            </a:pPr>
            <a:r>
              <a:rPr lang="en-US" dirty="0"/>
              <a:t>A </a:t>
            </a:r>
            <a:r>
              <a:rPr lang="en-US" b="1" i="1" dirty="0">
                <a:solidFill>
                  <a:srgbClr val="C00000"/>
                </a:solidFill>
              </a:rPr>
              <a:t>layout</a:t>
            </a:r>
            <a:r>
              <a:rPr lang="en-US" b="1" i="1" dirty="0"/>
              <a:t> </a:t>
            </a:r>
            <a:r>
              <a:rPr lang="en-US" dirty="0"/>
              <a:t>defines the structure for a user interface in your app, such as in an activity. All elements in the layout are built using a hierarchy of </a:t>
            </a:r>
            <a:r>
              <a:rPr lang="en-US" b="1" dirty="0">
                <a:solidFill>
                  <a:srgbClr val="0070C0"/>
                </a:solidFill>
              </a:rPr>
              <a:t>View</a:t>
            </a:r>
            <a:r>
              <a:rPr lang="en-US" b="1" dirty="0"/>
              <a:t> </a:t>
            </a:r>
            <a:r>
              <a:rPr lang="en-US" dirty="0"/>
              <a:t>and </a:t>
            </a:r>
            <a:r>
              <a:rPr lang="en-US" b="1" dirty="0" err="1">
                <a:solidFill>
                  <a:srgbClr val="0070C0"/>
                </a:solidFill>
              </a:rPr>
              <a:t>ViewGroup</a:t>
            </a:r>
            <a:r>
              <a:rPr lang="en-US" dirty="0"/>
              <a:t> objects.</a:t>
            </a:r>
          </a:p>
          <a:p>
            <a:pPr>
              <a:buClr>
                <a:srgbClr val="673BB7"/>
              </a:buClr>
            </a:pPr>
            <a:r>
              <a:rPr lang="en-US" dirty="0"/>
              <a:t>A </a:t>
            </a:r>
            <a:r>
              <a:rPr lang="en-US" b="1" dirty="0">
                <a:solidFill>
                  <a:srgbClr val="0070C0"/>
                </a:solidFill>
              </a:rPr>
              <a:t>view</a:t>
            </a:r>
            <a:r>
              <a:rPr lang="en-US" dirty="0"/>
              <a:t> usually draws something the user can see and interact with.</a:t>
            </a:r>
          </a:p>
          <a:p>
            <a:pPr>
              <a:buClr>
                <a:srgbClr val="673BB7"/>
              </a:buClr>
            </a:pPr>
            <a:r>
              <a:rPr lang="en-US" dirty="0"/>
              <a:t>The </a:t>
            </a:r>
            <a:r>
              <a:rPr lang="en-US" b="1" dirty="0">
                <a:solidFill>
                  <a:srgbClr val="0070C0"/>
                </a:solidFill>
              </a:rPr>
              <a:t>view</a:t>
            </a:r>
            <a:r>
              <a:rPr lang="en-US" b="1" dirty="0"/>
              <a:t> </a:t>
            </a:r>
            <a:r>
              <a:rPr lang="en-US" dirty="0"/>
              <a:t>objects are usually called “</a:t>
            </a:r>
            <a:r>
              <a:rPr lang="en-US" b="1" dirty="0">
                <a:solidFill>
                  <a:srgbClr val="0070C0"/>
                </a:solidFill>
              </a:rPr>
              <a:t>widgets</a:t>
            </a:r>
            <a:r>
              <a:rPr lang="en-US" dirty="0"/>
              <a:t>”, and can be one of many subclasses, such as Button or </a:t>
            </a:r>
            <a:r>
              <a:rPr lang="en-US" dirty="0" err="1"/>
              <a:t>TextView</a:t>
            </a:r>
            <a:r>
              <a:rPr lang="en-US" dirty="0"/>
              <a:t>.</a:t>
            </a:r>
          </a:p>
          <a:p>
            <a:pPr>
              <a:buClr>
                <a:srgbClr val="673BB7"/>
              </a:buClr>
            </a:pPr>
            <a:r>
              <a:rPr lang="en-US" dirty="0"/>
              <a:t>A </a:t>
            </a:r>
            <a:r>
              <a:rPr lang="en-US" b="1" dirty="0" err="1">
                <a:solidFill>
                  <a:srgbClr val="0070C0"/>
                </a:solidFill>
              </a:rPr>
              <a:t>ViewGroup</a:t>
            </a:r>
            <a:r>
              <a:rPr lang="en-US" dirty="0"/>
              <a:t> is an invisible container that defines the layout structure for View and other </a:t>
            </a:r>
            <a:r>
              <a:rPr lang="en-US" dirty="0" err="1"/>
              <a:t>ViewGroup</a:t>
            </a:r>
            <a:r>
              <a:rPr lang="en-US" dirty="0"/>
              <a:t> objects.</a:t>
            </a:r>
          </a:p>
          <a:p>
            <a:pPr>
              <a:buClr>
                <a:srgbClr val="673BB7"/>
              </a:buClr>
            </a:pPr>
            <a:r>
              <a:rPr lang="en-US" dirty="0"/>
              <a:t>The </a:t>
            </a:r>
            <a:r>
              <a:rPr lang="en-US" b="1" dirty="0" err="1">
                <a:solidFill>
                  <a:srgbClr val="0070C0"/>
                </a:solidFill>
              </a:rPr>
              <a:t>ViewGroup</a:t>
            </a:r>
            <a:r>
              <a:rPr lang="en-US" b="1" dirty="0"/>
              <a:t> </a:t>
            </a:r>
            <a:r>
              <a:rPr lang="en-US" dirty="0"/>
              <a:t>objects are usually called “</a:t>
            </a:r>
            <a:r>
              <a:rPr lang="en-US" b="1" dirty="0">
                <a:solidFill>
                  <a:srgbClr val="0070C0"/>
                </a:solidFill>
              </a:rPr>
              <a:t>layouts</a:t>
            </a:r>
            <a:r>
              <a:rPr lang="en-US" dirty="0"/>
              <a:t>”, and can be one of many types that provide a different layout structure, such as LinearLayout or </a:t>
            </a:r>
            <a:r>
              <a:rPr lang="en-US" dirty="0" err="1"/>
              <a:t>ConstraintLayout</a:t>
            </a:r>
            <a:r>
              <a:rPr lang="en-US" dirty="0"/>
              <a:t>.</a:t>
            </a:r>
          </a:p>
          <a:p>
            <a:pPr>
              <a:buClr>
                <a:srgbClr val="673BB7"/>
              </a:buClr>
            </a:pPr>
            <a:r>
              <a:rPr lang="en-US" dirty="0"/>
              <a:t>Each subclass of the </a:t>
            </a:r>
            <a:r>
              <a:rPr lang="en-US" dirty="0" err="1"/>
              <a:t>ViewGroup</a:t>
            </a:r>
            <a:r>
              <a:rPr lang="en-US" dirty="0"/>
              <a:t> class provides a unique way to display the views you nest within it.</a:t>
            </a:r>
          </a:p>
        </p:txBody>
      </p:sp>
      <p:pic>
        <p:nvPicPr>
          <p:cNvPr id="3076" name="Picture 4">
            <a:extLst>
              <a:ext uri="{FF2B5EF4-FFF2-40B4-BE49-F238E27FC236}">
                <a16:creationId xmlns:a16="http://schemas.microsoft.com/office/drawing/2014/main" xmlns="" id="{6B7946FC-D4A2-6F46-94FF-EEFFAB2D41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7687" y="4876799"/>
            <a:ext cx="3591339" cy="157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033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E904D-387C-9546-92BE-4D356D8EE150}"/>
              </a:ext>
            </a:extLst>
          </p:cNvPr>
          <p:cNvSpPr>
            <a:spLocks noGrp="1"/>
          </p:cNvSpPr>
          <p:nvPr>
            <p:ph type="title"/>
          </p:nvPr>
        </p:nvSpPr>
        <p:spPr/>
        <p:txBody>
          <a:bodyPr/>
          <a:lstStyle/>
          <a:p>
            <a:r>
              <a:rPr lang="en-US" dirty="0"/>
              <a:t>Some of the common layouts types</a:t>
            </a:r>
          </a:p>
        </p:txBody>
      </p:sp>
      <p:graphicFrame>
        <p:nvGraphicFramePr>
          <p:cNvPr id="4" name="Table 4">
            <a:extLst>
              <a:ext uri="{FF2B5EF4-FFF2-40B4-BE49-F238E27FC236}">
                <a16:creationId xmlns:a16="http://schemas.microsoft.com/office/drawing/2014/main" xmlns="" id="{1FFE5BF2-8DE2-6D44-8F09-2A84A03BB5E5}"/>
              </a:ext>
            </a:extLst>
          </p:cNvPr>
          <p:cNvGraphicFramePr>
            <a:graphicFrameLocks noGrp="1"/>
          </p:cNvGraphicFramePr>
          <p:nvPr>
            <p:ph idx="1"/>
            <p:extLst>
              <p:ext uri="{D42A27DB-BD31-4B8C-83A1-F6EECF244321}">
                <p14:modId xmlns:p14="http://schemas.microsoft.com/office/powerpoint/2010/main" val="3648264684"/>
              </p:ext>
            </p:extLst>
          </p:nvPr>
        </p:nvGraphicFramePr>
        <p:xfrm>
          <a:off x="131763" y="863600"/>
          <a:ext cx="11928474" cy="1559560"/>
        </p:xfrm>
        <a:graphic>
          <a:graphicData uri="http://schemas.openxmlformats.org/drawingml/2006/table">
            <a:tbl>
              <a:tblPr firstRow="1" bandRow="1">
                <a:tableStyleId>{5C22544A-7EE6-4342-B048-85BDC9FD1C3A}</a:tableStyleId>
              </a:tblPr>
              <a:tblGrid>
                <a:gridCol w="3976158">
                  <a:extLst>
                    <a:ext uri="{9D8B030D-6E8A-4147-A177-3AD203B41FA5}">
                      <a16:colId xmlns:a16="http://schemas.microsoft.com/office/drawing/2014/main" xmlns="" val="893222472"/>
                    </a:ext>
                  </a:extLst>
                </a:gridCol>
                <a:gridCol w="3976158">
                  <a:extLst>
                    <a:ext uri="{9D8B030D-6E8A-4147-A177-3AD203B41FA5}">
                      <a16:colId xmlns:a16="http://schemas.microsoft.com/office/drawing/2014/main" xmlns="" val="3588901762"/>
                    </a:ext>
                  </a:extLst>
                </a:gridCol>
                <a:gridCol w="3976158">
                  <a:extLst>
                    <a:ext uri="{9D8B030D-6E8A-4147-A177-3AD203B41FA5}">
                      <a16:colId xmlns:a16="http://schemas.microsoft.com/office/drawing/2014/main" xmlns="" val="480884262"/>
                    </a:ext>
                  </a:extLst>
                </a:gridCol>
              </a:tblGrid>
              <a:tr h="370840">
                <a:tc>
                  <a:txBody>
                    <a:bodyPr/>
                    <a:lstStyle/>
                    <a:p>
                      <a:pPr algn="ctr"/>
                      <a:r>
                        <a:rPr lang="en-US" dirty="0"/>
                        <a:t>Linear Layout</a:t>
                      </a:r>
                    </a:p>
                  </a:txBody>
                  <a:tcPr/>
                </a:tc>
                <a:tc>
                  <a:txBody>
                    <a:bodyPr/>
                    <a:lstStyle/>
                    <a:p>
                      <a:pPr algn="ctr"/>
                      <a:r>
                        <a:rPr lang="en-US" dirty="0"/>
                        <a:t>Relative Layout</a:t>
                      </a:r>
                    </a:p>
                  </a:txBody>
                  <a:tcPr/>
                </a:tc>
                <a:tc>
                  <a:txBody>
                    <a:bodyPr/>
                    <a:lstStyle/>
                    <a:p>
                      <a:pPr algn="ctr"/>
                      <a:r>
                        <a:rPr lang="en-US" dirty="0"/>
                        <a:t>WebView</a:t>
                      </a:r>
                    </a:p>
                  </a:txBody>
                  <a:tcPr/>
                </a:tc>
                <a:extLst>
                  <a:ext uri="{0D108BD9-81ED-4DB2-BD59-A6C34878D82A}">
                    <a16:rowId xmlns:a16="http://schemas.microsoft.com/office/drawing/2014/main" xmlns="" val="4113804362"/>
                  </a:ext>
                </a:extLst>
              </a:tr>
              <a:tr h="370840">
                <a:tc>
                  <a:txBody>
                    <a:bodyPr/>
                    <a:lstStyle/>
                    <a:p>
                      <a:r>
                        <a:rPr lang="en-US" dirty="0"/>
                        <a:t>A layout that organizes its children into a single horizontal or vertical row. It creates a scrollbar if the length of the window exceeds the length of the screen.</a:t>
                      </a:r>
                    </a:p>
                  </a:txBody>
                  <a:tcPr/>
                </a:tc>
                <a:tc>
                  <a:txBody>
                    <a:bodyPr/>
                    <a:lstStyle/>
                    <a:p>
                      <a:r>
                        <a:rPr lang="en-US" dirty="0"/>
                        <a:t>Enables you to specify the location of child objects relative to each other or to the parent.</a:t>
                      </a:r>
                    </a:p>
                  </a:txBody>
                  <a:tcPr/>
                </a:tc>
                <a:tc>
                  <a:txBody>
                    <a:bodyPr/>
                    <a:lstStyle/>
                    <a:p>
                      <a:r>
                        <a:rPr lang="en-US" dirty="0"/>
                        <a:t>Displays web pages.</a:t>
                      </a:r>
                    </a:p>
                  </a:txBody>
                  <a:tcPr/>
                </a:tc>
                <a:extLst>
                  <a:ext uri="{0D108BD9-81ED-4DB2-BD59-A6C34878D82A}">
                    <a16:rowId xmlns:a16="http://schemas.microsoft.com/office/drawing/2014/main" xmlns="" val="1918036296"/>
                  </a:ext>
                </a:extLst>
              </a:tr>
            </a:tbl>
          </a:graphicData>
        </a:graphic>
      </p:graphicFrame>
      <p:pic>
        <p:nvPicPr>
          <p:cNvPr id="4098" name="Picture 2">
            <a:extLst>
              <a:ext uri="{FF2B5EF4-FFF2-40B4-BE49-F238E27FC236}">
                <a16:creationId xmlns:a16="http://schemas.microsoft.com/office/drawing/2014/main" xmlns="" id="{3FF6AD91-E5B1-7A48-ABA4-F04F065BA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17" y="2575559"/>
            <a:ext cx="25400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xmlns="" id="{202F05CA-6FA6-1942-804D-F806A8EF9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0" y="2575559"/>
            <a:ext cx="25400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xmlns="" id="{2F68A63A-5B68-CB48-A27F-F3656AA43A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7183" y="2575559"/>
            <a:ext cx="2540000" cy="187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57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1526489"/>
              </p:ext>
            </p:extLst>
          </p:nvPr>
        </p:nvGraphicFramePr>
        <p:xfrm>
          <a:off x="131763" y="863600"/>
          <a:ext cx="11928474" cy="4211320"/>
        </p:xfrm>
        <a:graphic>
          <a:graphicData uri="http://schemas.openxmlformats.org/drawingml/2006/table">
            <a:tbl>
              <a:tblPr firstRow="1" bandRow="1">
                <a:tableStyleId>{5C22544A-7EE6-4342-B048-85BDC9FD1C3A}</a:tableStyleId>
              </a:tblPr>
              <a:tblGrid>
                <a:gridCol w="3976158"/>
                <a:gridCol w="3976158"/>
                <a:gridCol w="3976158"/>
              </a:tblGrid>
              <a:tr h="370840">
                <a:tc>
                  <a:txBody>
                    <a:bodyPr/>
                    <a:lstStyle/>
                    <a:p>
                      <a:r>
                        <a:rPr lang="en-US" dirty="0" smtClean="0"/>
                        <a:t>ScrollView Layout</a:t>
                      </a:r>
                      <a:endParaRPr lang="en-US" dirty="0"/>
                    </a:p>
                  </a:txBody>
                  <a:tcPr/>
                </a:tc>
                <a:tc>
                  <a:txBody>
                    <a:bodyPr/>
                    <a:lstStyle/>
                    <a:p>
                      <a:r>
                        <a:rPr lang="en-US" dirty="0" smtClean="0"/>
                        <a:t>Table Layout</a:t>
                      </a:r>
                      <a:endParaRPr lang="en-US" dirty="0"/>
                    </a:p>
                  </a:txBody>
                  <a:tcPr/>
                </a:tc>
                <a:tc>
                  <a:txBody>
                    <a:bodyPr/>
                    <a:lstStyle/>
                    <a:p>
                      <a:r>
                        <a:rPr lang="en-US" dirty="0" smtClean="0"/>
                        <a:t>Frame Layout</a:t>
                      </a:r>
                      <a:endParaRPr lang="en-US" dirty="0"/>
                    </a:p>
                  </a:txBody>
                  <a:tcPr/>
                </a:tc>
              </a:tr>
              <a:tr h="370840">
                <a:tc>
                  <a:txBody>
                    <a:bodyPr/>
                    <a:lstStyle/>
                    <a:p>
                      <a:pPr algn="just"/>
                      <a:r>
                        <a:rPr lang="en-US" dirty="0" smtClean="0"/>
                        <a:t>A view group that allows the view hierarchy placed within it to be scrolled. </a:t>
                      </a:r>
                      <a:endParaRPr lang="en-US" dirty="0"/>
                    </a:p>
                  </a:txBody>
                  <a:tcPr/>
                </a:tc>
                <a:tc>
                  <a:txBody>
                    <a:bodyPr/>
                    <a:lstStyle/>
                    <a:p>
                      <a:pPr algn="just"/>
                      <a:r>
                        <a:rPr lang="en-US" dirty="0" smtClean="0"/>
                        <a:t>A layout that arranges its children into rows and columns. </a:t>
                      </a:r>
                      <a:endParaRPr lang="en-US" dirty="0"/>
                    </a:p>
                  </a:txBody>
                  <a:tcPr/>
                </a:tc>
                <a:tc>
                  <a:txBody>
                    <a:bodyPr/>
                    <a:lstStyle/>
                    <a:p>
                      <a:pPr algn="just"/>
                      <a:r>
                        <a:rPr lang="en-US" dirty="0" smtClean="0"/>
                        <a:t>FrameLayout is designed to block out an area on the screen to display a single item.</a:t>
                      </a:r>
                      <a:endParaRPr lang="en-US" dirty="0"/>
                    </a:p>
                  </a:txBody>
                  <a:tcPr/>
                </a:tc>
              </a:tr>
              <a:tr h="370840">
                <a:tc>
                  <a:txBody>
                    <a:bodyPr/>
                    <a:lstStyle/>
                    <a:p>
                      <a:pPr algn="just"/>
                      <a:r>
                        <a:rPr lang="en-US" dirty="0" smtClean="0"/>
                        <a:t>Scroll view may have only one direct child placed within it. </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A TableLayout consists of a number of TableRow objects, each defining a row.</a:t>
                      </a:r>
                    </a:p>
                  </a:txBody>
                  <a:tcPr/>
                </a:tc>
                <a:tc>
                  <a:txBody>
                    <a:bodyPr/>
                    <a:lstStyle/>
                    <a:p>
                      <a:pPr algn="just"/>
                      <a:r>
                        <a:rPr lang="en-US" dirty="0" smtClean="0"/>
                        <a:t>Child views are drawn in a stack, with the most recently added child on top. The size of the FrameLayout is the size of its largest child, visible or not.</a:t>
                      </a:r>
                      <a:endParaRPr lang="en-US" dirty="0"/>
                    </a:p>
                  </a:txBody>
                  <a:tcPr/>
                </a:tc>
              </a:tr>
              <a:tr h="370840">
                <a:tc>
                  <a:txBody>
                    <a:bodyPr/>
                    <a:lstStyle/>
                    <a:p>
                      <a:pPr algn="just"/>
                      <a:r>
                        <a:rPr lang="en-US" dirty="0" smtClean="0"/>
                        <a:t>Scroll view supports vertical scrolling only. </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TableLayout containers do not display border lines for their rows, columns, or cells. The table has as many columns as the row with the most cells. A table can leave cells empty. Cells can span columns, as they can in HTML.</a:t>
                      </a:r>
                    </a:p>
                  </a:txBody>
                  <a:tcPr/>
                </a:tc>
                <a:tc>
                  <a:txBody>
                    <a:bodyPr/>
                    <a:lstStyle/>
                    <a:p>
                      <a:pPr algn="just"/>
                      <a:endParaRPr lang="en-US" dirty="0"/>
                    </a:p>
                  </a:txBody>
                  <a:tcPr/>
                </a:tc>
              </a:tr>
            </a:tbl>
          </a:graphicData>
        </a:graphic>
      </p:graphicFrame>
    </p:spTree>
    <p:extLst>
      <p:ext uri="{BB962C8B-B14F-4D97-AF65-F5344CB8AC3E}">
        <p14:creationId xmlns:p14="http://schemas.microsoft.com/office/powerpoint/2010/main" val="259716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3D15BB-3287-274B-ABD9-9E71E8BC7F2B}"/>
              </a:ext>
            </a:extLst>
          </p:cNvPr>
          <p:cNvSpPr>
            <a:spLocks noGrp="1"/>
          </p:cNvSpPr>
          <p:nvPr>
            <p:ph type="title"/>
          </p:nvPr>
        </p:nvSpPr>
        <p:spPr/>
        <p:txBody>
          <a:bodyPr/>
          <a:lstStyle/>
          <a:p>
            <a:r>
              <a:rPr lang="en-US" dirty="0"/>
              <a:t>Working with Activities</a:t>
            </a:r>
          </a:p>
        </p:txBody>
      </p:sp>
      <p:sp>
        <p:nvSpPr>
          <p:cNvPr id="3" name="Content Placeholder 2">
            <a:extLst>
              <a:ext uri="{FF2B5EF4-FFF2-40B4-BE49-F238E27FC236}">
                <a16:creationId xmlns:a16="http://schemas.microsoft.com/office/drawing/2014/main" xmlns="" id="{75B430AB-BA12-D845-AFDA-7B8A42EC183E}"/>
              </a:ext>
            </a:extLst>
          </p:cNvPr>
          <p:cNvSpPr>
            <a:spLocks noGrp="1"/>
          </p:cNvSpPr>
          <p:nvPr>
            <p:ph idx="1"/>
          </p:nvPr>
        </p:nvSpPr>
        <p:spPr/>
        <p:txBody>
          <a:bodyPr/>
          <a:lstStyle/>
          <a:p>
            <a:pPr>
              <a:buClr>
                <a:srgbClr val="673BB7"/>
              </a:buClr>
            </a:pPr>
            <a:r>
              <a:rPr lang="en-US" dirty="0"/>
              <a:t>The activity serves as the entry point for an app’s interaction with the user. You implement an activity as a subclass of the Activity class.</a:t>
            </a:r>
          </a:p>
          <a:p>
            <a:pPr>
              <a:buClr>
                <a:srgbClr val="673BB7"/>
              </a:buClr>
            </a:pPr>
            <a:r>
              <a:rPr lang="en-US" dirty="0"/>
              <a:t>An activity provides the window in which the app draws its UI.</a:t>
            </a:r>
          </a:p>
          <a:p>
            <a:pPr>
              <a:buClr>
                <a:srgbClr val="673BB7"/>
              </a:buClr>
            </a:pPr>
            <a:r>
              <a:rPr lang="en-US" dirty="0"/>
              <a:t>Example: inbox in your Gmail app, compose activity, individual mail activity, etc.,</a:t>
            </a:r>
          </a:p>
        </p:txBody>
      </p:sp>
    </p:spTree>
    <p:extLst>
      <p:ext uri="{BB962C8B-B14F-4D97-AF65-F5344CB8AC3E}">
        <p14:creationId xmlns:p14="http://schemas.microsoft.com/office/powerpoint/2010/main" val="3153755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94EED-2576-874F-9429-E9AC7EEA5670}"/>
              </a:ext>
            </a:extLst>
          </p:cNvPr>
          <p:cNvSpPr>
            <a:spLocks noGrp="1"/>
          </p:cNvSpPr>
          <p:nvPr>
            <p:ph type="title"/>
          </p:nvPr>
        </p:nvSpPr>
        <p:spPr/>
        <p:txBody>
          <a:bodyPr/>
          <a:lstStyle/>
          <a:p>
            <a:r>
              <a:rPr lang="en-US" dirty="0"/>
              <a:t>Widgets</a:t>
            </a:r>
          </a:p>
        </p:txBody>
      </p:sp>
      <p:sp>
        <p:nvSpPr>
          <p:cNvPr id="3" name="Content Placeholder 2">
            <a:extLst>
              <a:ext uri="{FF2B5EF4-FFF2-40B4-BE49-F238E27FC236}">
                <a16:creationId xmlns:a16="http://schemas.microsoft.com/office/drawing/2014/main" xmlns="" id="{3749D32B-4BEC-654C-8F74-E3BA262AC4DD}"/>
              </a:ext>
            </a:extLst>
          </p:cNvPr>
          <p:cNvSpPr>
            <a:spLocks noGrp="1"/>
          </p:cNvSpPr>
          <p:nvPr>
            <p:ph idx="1"/>
          </p:nvPr>
        </p:nvSpPr>
        <p:spPr>
          <a:xfrm>
            <a:off x="131180" y="863445"/>
            <a:ext cx="11929641" cy="1005112"/>
          </a:xfrm>
        </p:spPr>
        <p:txBody>
          <a:bodyPr/>
          <a:lstStyle/>
          <a:p>
            <a:pPr>
              <a:buClr>
                <a:srgbClr val="673BB7"/>
              </a:buClr>
            </a:pPr>
            <a:r>
              <a:rPr lang="en-US" dirty="0" err="1">
                <a:hlinkClick r:id="rId2"/>
              </a:rPr>
              <a:t>TextView</a:t>
            </a:r>
            <a:endParaRPr lang="en-US" dirty="0"/>
          </a:p>
          <a:p>
            <a:pPr lvl="1">
              <a:buClr>
                <a:srgbClr val="673BB7"/>
              </a:buClr>
            </a:pPr>
            <a:r>
              <a:rPr lang="en-US" dirty="0"/>
              <a:t>A user interface element that displays text to the user.</a:t>
            </a:r>
          </a:p>
        </p:txBody>
      </p:sp>
      <p:sp>
        <p:nvSpPr>
          <p:cNvPr id="4" name="Rectangle 3">
            <a:extLst>
              <a:ext uri="{FF2B5EF4-FFF2-40B4-BE49-F238E27FC236}">
                <a16:creationId xmlns:a16="http://schemas.microsoft.com/office/drawing/2014/main" xmlns="" id="{C5FFC7BE-9E0F-0340-878E-A21C3D5D8156}"/>
              </a:ext>
            </a:extLst>
          </p:cNvPr>
          <p:cNvSpPr/>
          <p:nvPr/>
        </p:nvSpPr>
        <p:spPr>
          <a:xfrm>
            <a:off x="2352261" y="2547157"/>
            <a:ext cx="7487478" cy="1477328"/>
          </a:xfrm>
          <a:prstGeom prst="rect">
            <a:avLst/>
          </a:prstGeom>
          <a:solidFill>
            <a:schemeClr val="accent1">
              <a:lumMod val="40000"/>
              <a:lumOff val="60000"/>
            </a:schemeClr>
          </a:solidFill>
          <a:ln w="19050">
            <a:solidFill>
              <a:schemeClr val="accent1">
                <a:lumMod val="75000"/>
              </a:schemeClr>
            </a:solidFill>
          </a:ln>
        </p:spPr>
        <p:txBody>
          <a:bodyPr wrap="square">
            <a:spAutoFit/>
          </a:bodyPr>
          <a:lstStyle/>
          <a:p>
            <a:r>
              <a:rPr lang="en-IN" dirty="0">
                <a:solidFill>
                  <a:srgbClr val="000000"/>
                </a:solidFill>
                <a:latin typeface="Courier New" panose="02070309020205020404" pitchFamily="49" charset="0"/>
              </a:rPr>
              <a:t>&lt;</a:t>
            </a:r>
            <a:r>
              <a:rPr lang="en-IN" b="1" dirty="0" err="1">
                <a:solidFill>
                  <a:schemeClr val="accent6"/>
                </a:solidFill>
                <a:latin typeface="Courier New" panose="02070309020205020404" pitchFamily="49" charset="0"/>
              </a:rPr>
              <a:t>TextView</a:t>
            </a:r>
            <a:endParaRPr lang="en-IN" b="1" dirty="0">
              <a:solidFill>
                <a:schemeClr val="accent6"/>
              </a:solidFill>
            </a:endParaRPr>
          </a:p>
          <a:p>
            <a:r>
              <a:rPr lang="en-IN" dirty="0">
                <a:solidFill>
                  <a:srgbClr val="000000"/>
                </a:solidFill>
                <a:latin typeface="Courier New" panose="02070309020205020404" pitchFamily="49" charset="0"/>
              </a:rPr>
              <a:t>        </a:t>
            </a:r>
            <a:r>
              <a:rPr lang="en-IN" dirty="0" err="1">
                <a:solidFill>
                  <a:srgbClr val="000000"/>
                </a:solidFill>
                <a:latin typeface="Courier New" panose="02070309020205020404" pitchFamily="49" charset="0"/>
              </a:rPr>
              <a:t>android:id</a:t>
            </a:r>
            <a:r>
              <a:rPr lang="en-IN" dirty="0">
                <a:solidFill>
                  <a:srgbClr val="000000"/>
                </a:solidFill>
                <a:latin typeface="Courier New" panose="02070309020205020404" pitchFamily="49" charset="0"/>
              </a:rPr>
              <a:t>="@+id/</a:t>
            </a:r>
            <a:r>
              <a:rPr lang="en-IN" dirty="0" err="1">
                <a:solidFill>
                  <a:srgbClr val="000000"/>
                </a:solidFill>
                <a:latin typeface="Courier New" panose="02070309020205020404" pitchFamily="49" charset="0"/>
              </a:rPr>
              <a:t>text_view_id</a:t>
            </a:r>
            <a:r>
              <a:rPr lang="en-IN" dirty="0">
                <a:solidFill>
                  <a:srgbClr val="000000"/>
                </a:solidFill>
                <a:latin typeface="Courier New" panose="02070309020205020404" pitchFamily="49" charset="0"/>
              </a:rPr>
              <a:t>"</a:t>
            </a:r>
            <a:endParaRPr lang="en-IN" dirty="0">
              <a:solidFill>
                <a:srgbClr val="000000"/>
              </a:solidFill>
            </a:endParaRPr>
          </a:p>
          <a:p>
            <a:r>
              <a:rPr lang="en-IN" dirty="0">
                <a:solidFill>
                  <a:srgbClr val="000000"/>
                </a:solidFill>
                <a:latin typeface="Courier New" panose="02070309020205020404" pitchFamily="49" charset="0"/>
              </a:rPr>
              <a:t>        </a:t>
            </a:r>
            <a:r>
              <a:rPr lang="en-IN" dirty="0" err="1">
                <a:solidFill>
                  <a:srgbClr val="000000"/>
                </a:solidFill>
                <a:latin typeface="Courier New" panose="02070309020205020404" pitchFamily="49" charset="0"/>
              </a:rPr>
              <a:t>android:layout_height</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wrap_content</a:t>
            </a:r>
            <a:r>
              <a:rPr lang="en-IN" dirty="0">
                <a:solidFill>
                  <a:srgbClr val="000000"/>
                </a:solidFill>
                <a:latin typeface="Courier New" panose="02070309020205020404" pitchFamily="49" charset="0"/>
              </a:rPr>
              <a:t>"</a:t>
            </a:r>
            <a:endParaRPr lang="en-IN" dirty="0">
              <a:solidFill>
                <a:srgbClr val="000000"/>
              </a:solidFill>
            </a:endParaRPr>
          </a:p>
          <a:p>
            <a:r>
              <a:rPr lang="en-IN" dirty="0">
                <a:solidFill>
                  <a:srgbClr val="000000"/>
                </a:solidFill>
                <a:latin typeface="Courier New" panose="02070309020205020404" pitchFamily="49" charset="0"/>
              </a:rPr>
              <a:t>        </a:t>
            </a:r>
            <a:r>
              <a:rPr lang="en-IN" dirty="0" err="1">
                <a:solidFill>
                  <a:srgbClr val="000000"/>
                </a:solidFill>
                <a:latin typeface="Courier New" panose="02070309020205020404" pitchFamily="49" charset="0"/>
              </a:rPr>
              <a:t>android:layout_width</a:t>
            </a:r>
            <a:r>
              <a:rPr lang="en-IN" dirty="0">
                <a:solidFill>
                  <a:srgbClr val="000000"/>
                </a:solidFill>
                <a:latin typeface="Courier New" panose="02070309020205020404" pitchFamily="49" charset="0"/>
              </a:rPr>
              <a:t>="</a:t>
            </a:r>
            <a:r>
              <a:rPr lang="en-IN" dirty="0" err="1">
                <a:solidFill>
                  <a:srgbClr val="000000"/>
                </a:solidFill>
                <a:latin typeface="Courier New" panose="02070309020205020404" pitchFamily="49" charset="0"/>
              </a:rPr>
              <a:t>wrap_content</a:t>
            </a:r>
            <a:r>
              <a:rPr lang="en-IN" dirty="0">
                <a:solidFill>
                  <a:srgbClr val="000000"/>
                </a:solidFill>
                <a:latin typeface="Courier New" panose="02070309020205020404" pitchFamily="49" charset="0"/>
              </a:rPr>
              <a:t>"</a:t>
            </a:r>
            <a:endParaRPr lang="en-IN" dirty="0">
              <a:solidFill>
                <a:srgbClr val="000000"/>
              </a:solidFill>
            </a:endParaRPr>
          </a:p>
          <a:p>
            <a:r>
              <a:rPr lang="en-IN" dirty="0">
                <a:solidFill>
                  <a:srgbClr val="000000"/>
                </a:solidFill>
                <a:latin typeface="Courier New" panose="02070309020205020404" pitchFamily="49" charset="0"/>
              </a:rPr>
              <a:t>        </a:t>
            </a:r>
            <a:r>
              <a:rPr lang="en-IN" dirty="0" err="1">
                <a:solidFill>
                  <a:srgbClr val="000000"/>
                </a:solidFill>
                <a:latin typeface="Courier New" panose="02070309020205020404" pitchFamily="49" charset="0"/>
              </a:rPr>
              <a:t>android:text</a:t>
            </a:r>
            <a:r>
              <a:rPr lang="en-IN" dirty="0">
                <a:solidFill>
                  <a:srgbClr val="000000"/>
                </a:solidFill>
                <a:latin typeface="Courier New" panose="02070309020205020404" pitchFamily="49" charset="0"/>
              </a:rPr>
              <a:t>="@string/hello" /&gt;</a:t>
            </a:r>
            <a:endParaRPr lang="en-IN" dirty="0">
              <a:solidFill>
                <a:srgbClr val="000000"/>
              </a:solidFill>
            </a:endParaRPr>
          </a:p>
        </p:txBody>
      </p:sp>
    </p:spTree>
    <p:extLst>
      <p:ext uri="{BB962C8B-B14F-4D97-AF65-F5344CB8AC3E}">
        <p14:creationId xmlns:p14="http://schemas.microsoft.com/office/powerpoint/2010/main" val="1497905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94EED-2576-874F-9429-E9AC7EEA5670}"/>
              </a:ext>
            </a:extLst>
          </p:cNvPr>
          <p:cNvSpPr>
            <a:spLocks noGrp="1"/>
          </p:cNvSpPr>
          <p:nvPr>
            <p:ph type="title"/>
          </p:nvPr>
        </p:nvSpPr>
        <p:spPr/>
        <p:txBody>
          <a:bodyPr/>
          <a:lstStyle/>
          <a:p>
            <a:r>
              <a:rPr lang="en-US" dirty="0"/>
              <a:t>Widgets</a:t>
            </a:r>
          </a:p>
        </p:txBody>
      </p:sp>
      <p:sp>
        <p:nvSpPr>
          <p:cNvPr id="3" name="Content Placeholder 2">
            <a:extLst>
              <a:ext uri="{FF2B5EF4-FFF2-40B4-BE49-F238E27FC236}">
                <a16:creationId xmlns:a16="http://schemas.microsoft.com/office/drawing/2014/main" xmlns="" id="{3749D32B-4BEC-654C-8F74-E3BA262AC4DD}"/>
              </a:ext>
            </a:extLst>
          </p:cNvPr>
          <p:cNvSpPr>
            <a:spLocks noGrp="1"/>
          </p:cNvSpPr>
          <p:nvPr>
            <p:ph idx="1"/>
          </p:nvPr>
        </p:nvSpPr>
        <p:spPr>
          <a:xfrm>
            <a:off x="131180" y="863445"/>
            <a:ext cx="11929641" cy="1959268"/>
          </a:xfrm>
        </p:spPr>
        <p:txBody>
          <a:bodyPr/>
          <a:lstStyle/>
          <a:p>
            <a:pPr>
              <a:buClr>
                <a:srgbClr val="673BB7"/>
              </a:buClr>
            </a:pPr>
            <a:r>
              <a:rPr lang="en-US" dirty="0" err="1">
                <a:hlinkClick r:id="rId2"/>
              </a:rPr>
              <a:t>EditText</a:t>
            </a:r>
            <a:endParaRPr lang="en-US" dirty="0"/>
          </a:p>
          <a:p>
            <a:pPr lvl="1">
              <a:buClr>
                <a:srgbClr val="673BB7"/>
              </a:buClr>
            </a:pPr>
            <a:r>
              <a:rPr lang="en-US" dirty="0"/>
              <a:t>A user interface element for entering and modifying text. </a:t>
            </a:r>
          </a:p>
          <a:p>
            <a:pPr lvl="1">
              <a:buClr>
                <a:srgbClr val="673BB7"/>
              </a:buClr>
            </a:pPr>
            <a:r>
              <a:rPr lang="en-US" dirty="0"/>
              <a:t>When you define an edit text widget, you must specify the </a:t>
            </a:r>
            <a:r>
              <a:rPr lang="en-US" b="1" dirty="0" err="1">
                <a:solidFill>
                  <a:schemeClr val="accent6"/>
                </a:solidFill>
              </a:rPr>
              <a:t>R.styleable.TextView_inputType</a:t>
            </a:r>
            <a:r>
              <a:rPr lang="en-US" dirty="0"/>
              <a:t> attribute. Choosing the input type configures the keyboard type that is shown, acceptable characters, and appearance of Edit Text.</a:t>
            </a:r>
          </a:p>
        </p:txBody>
      </p:sp>
      <p:sp>
        <p:nvSpPr>
          <p:cNvPr id="4" name="Rectangle 3">
            <a:extLst>
              <a:ext uri="{FF2B5EF4-FFF2-40B4-BE49-F238E27FC236}">
                <a16:creationId xmlns:a16="http://schemas.microsoft.com/office/drawing/2014/main" xmlns="" id="{C5FFC7BE-9E0F-0340-878E-A21C3D5D8156}"/>
              </a:ext>
            </a:extLst>
          </p:cNvPr>
          <p:cNvSpPr/>
          <p:nvPr/>
        </p:nvSpPr>
        <p:spPr>
          <a:xfrm>
            <a:off x="2352261" y="3429000"/>
            <a:ext cx="7487478" cy="1477328"/>
          </a:xfrm>
          <a:prstGeom prst="rect">
            <a:avLst/>
          </a:prstGeom>
          <a:solidFill>
            <a:schemeClr val="accent1">
              <a:lumMod val="40000"/>
              <a:lumOff val="60000"/>
            </a:schemeClr>
          </a:solidFill>
          <a:ln w="19050">
            <a:solidFill>
              <a:schemeClr val="accent1">
                <a:lumMod val="75000"/>
              </a:schemeClr>
            </a:solidFill>
          </a:ln>
        </p:spPr>
        <p:txBody>
          <a:bodyPr wrap="square">
            <a:spAutoFit/>
          </a:bodyPr>
          <a:lstStyle/>
          <a:p>
            <a:r>
              <a:rPr lang="en-IN" dirty="0">
                <a:solidFill>
                  <a:srgbClr val="000000"/>
                </a:solidFill>
                <a:latin typeface="Courier New" panose="02070309020205020404" pitchFamily="49" charset="0"/>
                <a:cs typeface="Courier New" panose="02070309020205020404" pitchFamily="49" charset="0"/>
              </a:rPr>
              <a:t>&lt;</a:t>
            </a:r>
            <a:r>
              <a:rPr lang="en-IN" b="1" dirty="0" err="1">
                <a:solidFill>
                  <a:schemeClr val="accent6"/>
                </a:solidFill>
                <a:latin typeface="Courier New" panose="02070309020205020404" pitchFamily="49" charset="0"/>
                <a:cs typeface="Courier New" panose="02070309020205020404" pitchFamily="49" charset="0"/>
              </a:rPr>
              <a:t>EditText</a:t>
            </a:r>
            <a:endParaRPr lang="en-IN" b="1" dirty="0">
              <a:solidFill>
                <a:schemeClr val="accent6"/>
              </a:solidFill>
              <a:latin typeface="Courier New" panose="02070309020205020404" pitchFamily="49" charset="0"/>
              <a:cs typeface="Courier New" panose="02070309020205020404" pitchFamily="49" charset="0"/>
            </a:endParaRP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android:id</a:t>
            </a:r>
            <a:r>
              <a:rPr lang="en-IN" dirty="0">
                <a:latin typeface="Courier New" panose="02070309020205020404" pitchFamily="49" charset="0"/>
                <a:cs typeface="Courier New" panose="02070309020205020404" pitchFamily="49" charset="0"/>
              </a:rPr>
              <a:t>="@+id/</a:t>
            </a:r>
            <a:r>
              <a:rPr lang="en-IN" dirty="0" err="1">
                <a:latin typeface="Courier New" panose="02070309020205020404" pitchFamily="49" charset="0"/>
                <a:cs typeface="Courier New" panose="02070309020205020404" pitchFamily="49" charset="0"/>
              </a:rPr>
              <a:t>plain_text_input</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android:layout_height</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wrap_content</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android:layout_width</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match_parent</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a:t>
            </a:r>
            <a:r>
              <a:rPr lang="en-IN" b="1" dirty="0" err="1">
                <a:latin typeface="Courier New" panose="02070309020205020404" pitchFamily="49" charset="0"/>
                <a:cs typeface="Courier New" panose="02070309020205020404" pitchFamily="49" charset="0"/>
              </a:rPr>
              <a:t>inputType</a:t>
            </a:r>
            <a:r>
              <a:rPr lang="en-IN" dirty="0">
                <a:latin typeface="Courier New" panose="02070309020205020404" pitchFamily="49" charset="0"/>
                <a:cs typeface="Courier New" panose="02070309020205020404" pitchFamily="49" charset="0"/>
              </a:rPr>
              <a:t>="text"/&gt;</a:t>
            </a:r>
          </a:p>
        </p:txBody>
      </p:sp>
    </p:spTree>
    <p:extLst>
      <p:ext uri="{BB962C8B-B14F-4D97-AF65-F5344CB8AC3E}">
        <p14:creationId xmlns:p14="http://schemas.microsoft.com/office/powerpoint/2010/main" val="4147202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94EED-2576-874F-9429-E9AC7EEA5670}"/>
              </a:ext>
            </a:extLst>
          </p:cNvPr>
          <p:cNvSpPr>
            <a:spLocks noGrp="1"/>
          </p:cNvSpPr>
          <p:nvPr>
            <p:ph type="title"/>
          </p:nvPr>
        </p:nvSpPr>
        <p:spPr/>
        <p:txBody>
          <a:bodyPr/>
          <a:lstStyle/>
          <a:p>
            <a:r>
              <a:rPr lang="en-US" dirty="0"/>
              <a:t>Widgets</a:t>
            </a:r>
          </a:p>
        </p:txBody>
      </p:sp>
      <p:sp>
        <p:nvSpPr>
          <p:cNvPr id="3" name="Content Placeholder 2">
            <a:extLst>
              <a:ext uri="{FF2B5EF4-FFF2-40B4-BE49-F238E27FC236}">
                <a16:creationId xmlns:a16="http://schemas.microsoft.com/office/drawing/2014/main" xmlns="" id="{3749D32B-4BEC-654C-8F74-E3BA262AC4DD}"/>
              </a:ext>
            </a:extLst>
          </p:cNvPr>
          <p:cNvSpPr>
            <a:spLocks noGrp="1"/>
          </p:cNvSpPr>
          <p:nvPr>
            <p:ph idx="1"/>
          </p:nvPr>
        </p:nvSpPr>
        <p:spPr>
          <a:xfrm>
            <a:off x="131180" y="863445"/>
            <a:ext cx="11929641" cy="1018364"/>
          </a:xfrm>
        </p:spPr>
        <p:txBody>
          <a:bodyPr/>
          <a:lstStyle/>
          <a:p>
            <a:pPr>
              <a:buClr>
                <a:srgbClr val="673BB7"/>
              </a:buClr>
            </a:pPr>
            <a:r>
              <a:rPr lang="en-US" dirty="0">
                <a:hlinkClick r:id="rId2"/>
              </a:rPr>
              <a:t>Buttons</a:t>
            </a:r>
            <a:endParaRPr lang="en-US" dirty="0"/>
          </a:p>
          <a:p>
            <a:pPr lvl="1">
              <a:buClr>
                <a:srgbClr val="673BB7"/>
              </a:buClr>
            </a:pPr>
            <a:r>
              <a:rPr lang="en-US" dirty="0"/>
              <a:t>A button consists of text or an icon or both that communicates what action occurs when the user touches it.</a:t>
            </a:r>
          </a:p>
        </p:txBody>
      </p:sp>
      <p:sp>
        <p:nvSpPr>
          <p:cNvPr id="4" name="Rectangle 3">
            <a:extLst>
              <a:ext uri="{FF2B5EF4-FFF2-40B4-BE49-F238E27FC236}">
                <a16:creationId xmlns:a16="http://schemas.microsoft.com/office/drawing/2014/main" xmlns="" id="{C5FFC7BE-9E0F-0340-878E-A21C3D5D8156}"/>
              </a:ext>
            </a:extLst>
          </p:cNvPr>
          <p:cNvSpPr/>
          <p:nvPr/>
        </p:nvSpPr>
        <p:spPr>
          <a:xfrm>
            <a:off x="2352261" y="2690336"/>
            <a:ext cx="7487478" cy="1477328"/>
          </a:xfrm>
          <a:prstGeom prst="rect">
            <a:avLst/>
          </a:prstGeom>
          <a:solidFill>
            <a:schemeClr val="accent1">
              <a:lumMod val="40000"/>
              <a:lumOff val="60000"/>
            </a:schemeClr>
          </a:solidFill>
          <a:ln w="19050">
            <a:solidFill>
              <a:schemeClr val="accent1">
                <a:lumMod val="75000"/>
              </a:schemeClr>
            </a:solidFill>
          </a:ln>
        </p:spPr>
        <p:txBody>
          <a:bodyPr wrap="square">
            <a:spAutoFit/>
          </a:bodyPr>
          <a:lstStyle/>
          <a:p>
            <a:r>
              <a:rPr lang="en-IN" dirty="0">
                <a:latin typeface="Courier New" panose="02070309020205020404" pitchFamily="49" charset="0"/>
                <a:cs typeface="Courier New" panose="02070309020205020404" pitchFamily="49" charset="0"/>
              </a:rPr>
              <a:t>&lt;</a:t>
            </a:r>
            <a:r>
              <a:rPr lang="en-IN" b="1" dirty="0">
                <a:solidFill>
                  <a:schemeClr val="accent6"/>
                </a:solidFill>
                <a:latin typeface="Courier New" panose="02070309020205020404" pitchFamily="49" charset="0"/>
                <a:cs typeface="Courier New" panose="02070309020205020404" pitchFamily="49" charset="0"/>
              </a:rPr>
              <a:t>Button</a:t>
            </a: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android:layout_width</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wrap_content</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android:layout_height</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wrap_content</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android:text</a:t>
            </a:r>
            <a:r>
              <a:rPr lang="en-IN" dirty="0">
                <a:latin typeface="Courier New" panose="02070309020205020404" pitchFamily="49" charset="0"/>
                <a:cs typeface="Courier New" panose="02070309020205020404" pitchFamily="49" charset="0"/>
              </a:rPr>
              <a:t>="@string/</a:t>
            </a:r>
            <a:r>
              <a:rPr lang="en-IN" dirty="0" err="1">
                <a:latin typeface="Courier New" panose="02070309020205020404" pitchFamily="49" charset="0"/>
                <a:cs typeface="Courier New" panose="02070309020205020404" pitchFamily="49" charset="0"/>
              </a:rPr>
              <a:t>button_text</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    ... /&gt;</a:t>
            </a:r>
          </a:p>
        </p:txBody>
      </p:sp>
    </p:spTree>
    <p:extLst>
      <p:ext uri="{BB962C8B-B14F-4D97-AF65-F5344CB8AC3E}">
        <p14:creationId xmlns:p14="http://schemas.microsoft.com/office/powerpoint/2010/main" val="4104633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652D87-43EC-3E44-9CD5-0D98B1EEBC8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xmlns="" id="{1ABBD65D-FBE4-0849-AA33-5575CD473AA8}"/>
              </a:ext>
            </a:extLst>
          </p:cNvPr>
          <p:cNvSpPr>
            <a:spLocks noGrp="1"/>
          </p:cNvSpPr>
          <p:nvPr>
            <p:ph idx="1"/>
          </p:nvPr>
        </p:nvSpPr>
        <p:spPr/>
        <p:txBody>
          <a:bodyPr/>
          <a:lstStyle/>
          <a:p>
            <a:pPr>
              <a:buClr>
                <a:srgbClr val="673BB7"/>
              </a:buClr>
            </a:pPr>
            <a:r>
              <a:rPr lang="en-US" dirty="0"/>
              <a:t>Installation of Android Studio</a:t>
            </a:r>
          </a:p>
          <a:p>
            <a:pPr>
              <a:buClr>
                <a:srgbClr val="673BB7"/>
              </a:buClr>
            </a:pPr>
            <a:r>
              <a:rPr lang="en-US" dirty="0"/>
              <a:t>Exploring the Development Environment</a:t>
            </a:r>
          </a:p>
          <a:p>
            <a:pPr>
              <a:buClr>
                <a:srgbClr val="673BB7"/>
              </a:buClr>
            </a:pPr>
            <a:r>
              <a:rPr lang="en-US" dirty="0" smtClean="0"/>
              <a:t>Android </a:t>
            </a:r>
            <a:r>
              <a:rPr lang="en-US" dirty="0"/>
              <a:t>Architecture / Application Framework</a:t>
            </a:r>
          </a:p>
          <a:p>
            <a:pPr>
              <a:buClr>
                <a:srgbClr val="673BB7"/>
              </a:buClr>
            </a:pPr>
            <a:r>
              <a:rPr lang="en-US" dirty="0" smtClean="0"/>
              <a:t>The </a:t>
            </a:r>
            <a:r>
              <a:rPr lang="en-US" dirty="0"/>
              <a:t>Application Components</a:t>
            </a:r>
          </a:p>
          <a:p>
            <a:pPr>
              <a:buClr>
                <a:srgbClr val="673BB7"/>
              </a:buClr>
            </a:pPr>
            <a:r>
              <a:rPr lang="en-US" dirty="0"/>
              <a:t>The manifest file</a:t>
            </a:r>
          </a:p>
          <a:p>
            <a:pPr>
              <a:buClr>
                <a:srgbClr val="673BB7"/>
              </a:buClr>
            </a:pPr>
            <a:r>
              <a:rPr lang="en-US" dirty="0" smtClean="0"/>
              <a:t>Layouts</a:t>
            </a:r>
          </a:p>
          <a:p>
            <a:pPr>
              <a:buClr>
                <a:srgbClr val="673BB7"/>
              </a:buClr>
            </a:pPr>
            <a:r>
              <a:rPr lang="en-US" dirty="0" smtClean="0"/>
              <a:t>Working </a:t>
            </a:r>
            <a:r>
              <a:rPr lang="en-US" dirty="0"/>
              <a:t>with Activities</a:t>
            </a:r>
          </a:p>
          <a:p>
            <a:pPr>
              <a:buClr>
                <a:srgbClr val="673BB7"/>
              </a:buClr>
            </a:pPr>
            <a:r>
              <a:rPr lang="en-US" dirty="0" smtClean="0"/>
              <a:t>Widgets</a:t>
            </a:r>
          </a:p>
          <a:p>
            <a:pPr>
              <a:buClr>
                <a:srgbClr val="673BB7"/>
              </a:buClr>
            </a:pPr>
            <a:r>
              <a:rPr lang="en-US" dirty="0" smtClean="0"/>
              <a:t>Intents</a:t>
            </a:r>
          </a:p>
          <a:p>
            <a:pPr>
              <a:buClr>
                <a:srgbClr val="673BB7"/>
              </a:buClr>
            </a:pPr>
            <a:r>
              <a:rPr lang="en-US" dirty="0" smtClean="0"/>
              <a:t>Activity Life Cycle</a:t>
            </a:r>
            <a:endParaRPr lang="en-US" dirty="0"/>
          </a:p>
          <a:p>
            <a:pPr>
              <a:buClr>
                <a:srgbClr val="673BB7"/>
              </a:buClr>
            </a:pPr>
            <a:r>
              <a:rPr lang="en-US" dirty="0"/>
              <a:t>Developing and Executing the first Android Application</a:t>
            </a:r>
          </a:p>
        </p:txBody>
      </p:sp>
    </p:spTree>
    <p:extLst>
      <p:ext uri="{BB962C8B-B14F-4D97-AF65-F5344CB8AC3E}">
        <p14:creationId xmlns:p14="http://schemas.microsoft.com/office/powerpoint/2010/main" val="980282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94EED-2576-874F-9429-E9AC7EEA5670}"/>
              </a:ext>
            </a:extLst>
          </p:cNvPr>
          <p:cNvSpPr>
            <a:spLocks noGrp="1"/>
          </p:cNvSpPr>
          <p:nvPr>
            <p:ph type="title"/>
          </p:nvPr>
        </p:nvSpPr>
        <p:spPr/>
        <p:txBody>
          <a:bodyPr/>
          <a:lstStyle/>
          <a:p>
            <a:r>
              <a:rPr lang="en-US" dirty="0"/>
              <a:t>Widgets</a:t>
            </a:r>
          </a:p>
        </p:txBody>
      </p:sp>
      <p:sp>
        <p:nvSpPr>
          <p:cNvPr id="3" name="Content Placeholder 2">
            <a:extLst>
              <a:ext uri="{FF2B5EF4-FFF2-40B4-BE49-F238E27FC236}">
                <a16:creationId xmlns:a16="http://schemas.microsoft.com/office/drawing/2014/main" xmlns="" id="{3749D32B-4BEC-654C-8F74-E3BA262AC4DD}"/>
              </a:ext>
            </a:extLst>
          </p:cNvPr>
          <p:cNvSpPr>
            <a:spLocks noGrp="1"/>
          </p:cNvSpPr>
          <p:nvPr>
            <p:ph idx="1"/>
          </p:nvPr>
        </p:nvSpPr>
        <p:spPr>
          <a:xfrm>
            <a:off x="131180" y="863445"/>
            <a:ext cx="11929641" cy="1018364"/>
          </a:xfrm>
        </p:spPr>
        <p:txBody>
          <a:bodyPr/>
          <a:lstStyle/>
          <a:p>
            <a:pPr>
              <a:buClr>
                <a:srgbClr val="673BB7"/>
              </a:buClr>
            </a:pPr>
            <a:r>
              <a:rPr lang="en-US" dirty="0">
                <a:hlinkClick r:id="rId2"/>
              </a:rPr>
              <a:t>Image Buttons</a:t>
            </a:r>
            <a:endParaRPr lang="en-US" dirty="0"/>
          </a:p>
          <a:p>
            <a:pPr lvl="1">
              <a:buClr>
                <a:srgbClr val="673BB7"/>
              </a:buClr>
            </a:pPr>
            <a:r>
              <a:rPr lang="en-US" dirty="0"/>
              <a:t>A button consists of text or an icon or both that communicates what action occurs when the user touches it.</a:t>
            </a:r>
          </a:p>
        </p:txBody>
      </p:sp>
      <p:sp>
        <p:nvSpPr>
          <p:cNvPr id="4" name="Rectangle 3">
            <a:extLst>
              <a:ext uri="{FF2B5EF4-FFF2-40B4-BE49-F238E27FC236}">
                <a16:creationId xmlns:a16="http://schemas.microsoft.com/office/drawing/2014/main" xmlns="" id="{C5FFC7BE-9E0F-0340-878E-A21C3D5D8156}"/>
              </a:ext>
            </a:extLst>
          </p:cNvPr>
          <p:cNvSpPr/>
          <p:nvPr/>
        </p:nvSpPr>
        <p:spPr>
          <a:xfrm>
            <a:off x="2044148" y="2160249"/>
            <a:ext cx="8103704" cy="1754326"/>
          </a:xfrm>
          <a:prstGeom prst="rect">
            <a:avLst/>
          </a:prstGeom>
          <a:solidFill>
            <a:schemeClr val="accent1">
              <a:lumMod val="40000"/>
              <a:lumOff val="60000"/>
            </a:schemeClr>
          </a:solidFill>
          <a:ln w="19050">
            <a:solidFill>
              <a:schemeClr val="accent1">
                <a:lumMod val="75000"/>
              </a:schemeClr>
            </a:solidFill>
          </a:ln>
        </p:spPr>
        <p:txBody>
          <a:bodyPr wrap="square">
            <a:spAutoFit/>
          </a:bodyPr>
          <a:lstStyle/>
          <a:p>
            <a:r>
              <a:rPr lang="en-IN" dirty="0">
                <a:latin typeface="Courier New" panose="02070309020205020404" pitchFamily="49" charset="0"/>
                <a:cs typeface="Courier New" panose="02070309020205020404" pitchFamily="49" charset="0"/>
              </a:rPr>
              <a:t>&lt;</a:t>
            </a:r>
            <a:r>
              <a:rPr lang="en-IN" b="1" dirty="0" err="1">
                <a:solidFill>
                  <a:schemeClr val="accent6"/>
                </a:solidFill>
                <a:latin typeface="Courier New" panose="02070309020205020404" pitchFamily="49" charset="0"/>
                <a:cs typeface="Courier New" panose="02070309020205020404" pitchFamily="49" charset="0"/>
              </a:rPr>
              <a:t>ImageButton</a:t>
            </a:r>
            <a:endParaRPr lang="en-IN" b="1" dirty="0">
              <a:solidFill>
                <a:schemeClr val="accent6"/>
              </a:solidFill>
              <a:latin typeface="Courier New" panose="02070309020205020404" pitchFamily="49" charset="0"/>
              <a:cs typeface="Courier New" panose="02070309020205020404" pitchFamily="49" charset="0"/>
            </a:endParaRP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android:layout_width</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wrap_content</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android:layout_height</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wrap_content</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a:t>
            </a:r>
            <a:r>
              <a:rPr lang="en-IN" b="1" dirty="0" err="1">
                <a:latin typeface="Courier New" panose="02070309020205020404" pitchFamily="49" charset="0"/>
                <a:cs typeface="Courier New" panose="02070309020205020404" pitchFamily="49" charset="0"/>
              </a:rPr>
              <a:t>src</a:t>
            </a:r>
            <a:r>
              <a:rPr lang="en-IN" dirty="0">
                <a:latin typeface="Courier New" panose="02070309020205020404" pitchFamily="49" charset="0"/>
                <a:cs typeface="Courier New" panose="02070309020205020404" pitchFamily="49" charset="0"/>
              </a:rPr>
              <a:t>="@drawable/</a:t>
            </a:r>
            <a:r>
              <a:rPr lang="en-IN" dirty="0" err="1">
                <a:latin typeface="Courier New" panose="02070309020205020404" pitchFamily="49" charset="0"/>
                <a:cs typeface="Courier New" panose="02070309020205020404" pitchFamily="49" charset="0"/>
              </a:rPr>
              <a:t>button_icon</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android:contentDescription</a:t>
            </a:r>
            <a:r>
              <a:rPr lang="en-IN" dirty="0">
                <a:latin typeface="Courier New" panose="02070309020205020404" pitchFamily="49" charset="0"/>
                <a:cs typeface="Courier New" panose="02070309020205020404" pitchFamily="49" charset="0"/>
              </a:rPr>
              <a:t>="@string/</a:t>
            </a:r>
            <a:r>
              <a:rPr lang="en-IN" dirty="0" err="1">
                <a:latin typeface="Courier New" panose="02070309020205020404" pitchFamily="49" charset="0"/>
                <a:cs typeface="Courier New" panose="02070309020205020404" pitchFamily="49" charset="0"/>
              </a:rPr>
              <a:t>button_icon_desc</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    ... /&gt;</a:t>
            </a:r>
          </a:p>
        </p:txBody>
      </p:sp>
      <p:sp>
        <p:nvSpPr>
          <p:cNvPr id="5" name="Rectangle 4">
            <a:extLst>
              <a:ext uri="{FF2B5EF4-FFF2-40B4-BE49-F238E27FC236}">
                <a16:creationId xmlns:a16="http://schemas.microsoft.com/office/drawing/2014/main" xmlns="" id="{30992E2A-E617-BC46-9B21-388C370FB39C}"/>
              </a:ext>
            </a:extLst>
          </p:cNvPr>
          <p:cNvSpPr/>
          <p:nvPr/>
        </p:nvSpPr>
        <p:spPr>
          <a:xfrm>
            <a:off x="2044148" y="4099029"/>
            <a:ext cx="8103704" cy="1754326"/>
          </a:xfrm>
          <a:prstGeom prst="rect">
            <a:avLst/>
          </a:prstGeom>
          <a:solidFill>
            <a:schemeClr val="accent1">
              <a:lumMod val="40000"/>
              <a:lumOff val="60000"/>
            </a:schemeClr>
          </a:solidFill>
          <a:ln w="19050">
            <a:solidFill>
              <a:schemeClr val="accent1">
                <a:lumMod val="75000"/>
              </a:schemeClr>
            </a:solidFill>
          </a:ln>
        </p:spPr>
        <p:txBody>
          <a:bodyPr wrap="square">
            <a:spAutoFit/>
          </a:bodyPr>
          <a:lstStyle/>
          <a:p>
            <a:r>
              <a:rPr lang="en-IN" dirty="0">
                <a:latin typeface="Courier New" panose="02070309020205020404" pitchFamily="49" charset="0"/>
                <a:cs typeface="Courier New" panose="02070309020205020404" pitchFamily="49" charset="0"/>
              </a:rPr>
              <a:t>&lt;</a:t>
            </a:r>
            <a:r>
              <a:rPr lang="en-IN" b="1" dirty="0">
                <a:solidFill>
                  <a:schemeClr val="accent6"/>
                </a:solidFill>
                <a:latin typeface="Courier New" panose="02070309020205020404" pitchFamily="49" charset="0"/>
                <a:cs typeface="Courier New" panose="02070309020205020404" pitchFamily="49" charset="0"/>
              </a:rPr>
              <a:t>Button</a:t>
            </a: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android:layout_width</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wrap_content</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android:layout_height</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wrap_content</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a:t>
            </a:r>
            <a:r>
              <a:rPr lang="en-IN" b="1" dirty="0" err="1">
                <a:latin typeface="Courier New" panose="02070309020205020404" pitchFamily="49" charset="0"/>
                <a:cs typeface="Courier New" panose="02070309020205020404" pitchFamily="49" charset="0"/>
              </a:rPr>
              <a:t>text</a:t>
            </a:r>
            <a:r>
              <a:rPr lang="en-IN" dirty="0">
                <a:latin typeface="Courier New" panose="02070309020205020404" pitchFamily="49" charset="0"/>
                <a:cs typeface="Courier New" panose="02070309020205020404" pitchFamily="49" charset="0"/>
              </a:rPr>
              <a:t>="@string/</a:t>
            </a:r>
            <a:r>
              <a:rPr lang="en-IN" dirty="0" err="1">
                <a:latin typeface="Courier New" panose="02070309020205020404" pitchFamily="49" charset="0"/>
                <a:cs typeface="Courier New" panose="02070309020205020404" pitchFamily="49" charset="0"/>
              </a:rPr>
              <a:t>button_text</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android:</a:t>
            </a:r>
            <a:r>
              <a:rPr lang="en-IN" b="1" dirty="0" err="1">
                <a:latin typeface="Courier New" panose="02070309020205020404" pitchFamily="49" charset="0"/>
                <a:cs typeface="Courier New" panose="02070309020205020404" pitchFamily="49" charset="0"/>
              </a:rPr>
              <a:t>drawableLeft</a:t>
            </a:r>
            <a:r>
              <a:rPr lang="en-IN" dirty="0">
                <a:latin typeface="Courier New" panose="02070309020205020404" pitchFamily="49" charset="0"/>
                <a:cs typeface="Courier New" panose="02070309020205020404" pitchFamily="49" charset="0"/>
              </a:rPr>
              <a:t>="@drawable/</a:t>
            </a:r>
            <a:r>
              <a:rPr lang="en-IN" dirty="0" err="1">
                <a:latin typeface="Courier New" panose="02070309020205020404" pitchFamily="49" charset="0"/>
                <a:cs typeface="Courier New" panose="02070309020205020404" pitchFamily="49" charset="0"/>
              </a:rPr>
              <a:t>button_icon</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    ... /&gt;</a:t>
            </a:r>
          </a:p>
        </p:txBody>
      </p:sp>
    </p:spTree>
    <p:extLst>
      <p:ext uri="{BB962C8B-B14F-4D97-AF65-F5344CB8AC3E}">
        <p14:creationId xmlns:p14="http://schemas.microsoft.com/office/powerpoint/2010/main" val="497365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94EED-2576-874F-9429-E9AC7EEA5670}"/>
              </a:ext>
            </a:extLst>
          </p:cNvPr>
          <p:cNvSpPr>
            <a:spLocks noGrp="1"/>
          </p:cNvSpPr>
          <p:nvPr>
            <p:ph type="title"/>
          </p:nvPr>
        </p:nvSpPr>
        <p:spPr/>
        <p:txBody>
          <a:bodyPr/>
          <a:lstStyle/>
          <a:p>
            <a:r>
              <a:rPr lang="en-US" dirty="0"/>
              <a:t>Widgets</a:t>
            </a:r>
          </a:p>
        </p:txBody>
      </p:sp>
      <p:sp>
        <p:nvSpPr>
          <p:cNvPr id="3" name="Content Placeholder 2">
            <a:extLst>
              <a:ext uri="{FF2B5EF4-FFF2-40B4-BE49-F238E27FC236}">
                <a16:creationId xmlns:a16="http://schemas.microsoft.com/office/drawing/2014/main" xmlns="" id="{3749D32B-4BEC-654C-8F74-E3BA262AC4DD}"/>
              </a:ext>
            </a:extLst>
          </p:cNvPr>
          <p:cNvSpPr>
            <a:spLocks noGrp="1"/>
          </p:cNvSpPr>
          <p:nvPr>
            <p:ph idx="1"/>
          </p:nvPr>
        </p:nvSpPr>
        <p:spPr>
          <a:xfrm>
            <a:off x="131180" y="863445"/>
            <a:ext cx="11929641" cy="1972520"/>
          </a:xfrm>
        </p:spPr>
        <p:txBody>
          <a:bodyPr/>
          <a:lstStyle/>
          <a:p>
            <a:pPr>
              <a:buClr>
                <a:srgbClr val="673BB7"/>
              </a:buClr>
            </a:pPr>
            <a:r>
              <a:rPr lang="en-US" dirty="0">
                <a:hlinkClick r:id="rId2"/>
              </a:rPr>
              <a:t>Radio Buttons</a:t>
            </a:r>
            <a:endParaRPr lang="en-US" dirty="0"/>
          </a:p>
          <a:p>
            <a:pPr lvl="1">
              <a:buClr>
                <a:srgbClr val="673BB7"/>
              </a:buClr>
            </a:pPr>
            <a:r>
              <a:rPr lang="en-US" dirty="0"/>
              <a:t>Radio buttons allow the user to select one option from a set. To create each radio button, create a </a:t>
            </a:r>
            <a:r>
              <a:rPr lang="en-US" dirty="0" err="1"/>
              <a:t>RadioButton</a:t>
            </a:r>
            <a:r>
              <a:rPr lang="en-US" dirty="0"/>
              <a:t> in your layout.</a:t>
            </a:r>
          </a:p>
          <a:p>
            <a:pPr lvl="1">
              <a:buClr>
                <a:srgbClr val="673BB7"/>
              </a:buClr>
            </a:pPr>
            <a:r>
              <a:rPr lang="en-US" dirty="0"/>
              <a:t>As radio buttons are mutually exclusive, you must group them together inside a </a:t>
            </a:r>
            <a:r>
              <a:rPr lang="en-US" dirty="0" err="1"/>
              <a:t>RadioGroup</a:t>
            </a:r>
            <a:r>
              <a:rPr lang="en-US" dirty="0"/>
              <a:t>. By grouping, only one radio button can be selected at a time.</a:t>
            </a:r>
          </a:p>
        </p:txBody>
      </p:sp>
      <p:sp>
        <p:nvSpPr>
          <p:cNvPr id="4" name="Rectangle 3">
            <a:extLst>
              <a:ext uri="{FF2B5EF4-FFF2-40B4-BE49-F238E27FC236}">
                <a16:creationId xmlns:a16="http://schemas.microsoft.com/office/drawing/2014/main" xmlns="" id="{621D9D5A-CDB0-9B4B-9C56-5D14F06D49DB}"/>
              </a:ext>
            </a:extLst>
          </p:cNvPr>
          <p:cNvSpPr/>
          <p:nvPr/>
        </p:nvSpPr>
        <p:spPr>
          <a:xfrm>
            <a:off x="2827606" y="2637451"/>
            <a:ext cx="6536788" cy="3754874"/>
          </a:xfrm>
          <a:prstGeom prst="rect">
            <a:avLst/>
          </a:prstGeom>
          <a:solidFill>
            <a:schemeClr val="bg1">
              <a:lumMod val="85000"/>
            </a:schemeClr>
          </a:solidFill>
          <a:ln>
            <a:solidFill>
              <a:schemeClr val="tx1"/>
            </a:solidFill>
          </a:ln>
        </p:spPr>
        <p:txBody>
          <a:bodyPr wrap="square">
            <a:spAutoFit/>
          </a:bodyPr>
          <a:lstStyle/>
          <a:p>
            <a:r>
              <a:rPr lang="en-IN" sz="1400" dirty="0">
                <a:latin typeface="Courier New" panose="02070309020205020404" pitchFamily="49" charset="0"/>
                <a:cs typeface="Courier New" panose="02070309020205020404" pitchFamily="49" charset="0"/>
              </a:rPr>
              <a:t>&lt;?xml version="1.0" encoding="utf-8"?&gt;</a:t>
            </a:r>
          </a:p>
          <a:p>
            <a:r>
              <a:rPr lang="en-IN" sz="1400" dirty="0">
                <a:latin typeface="Courier New" panose="02070309020205020404" pitchFamily="49" charset="0"/>
                <a:cs typeface="Courier New" panose="02070309020205020404" pitchFamily="49" charset="0"/>
              </a:rPr>
              <a:t>&lt;</a:t>
            </a:r>
            <a:r>
              <a:rPr lang="en-IN" sz="1400" b="1" dirty="0" err="1">
                <a:latin typeface="Courier New" panose="02070309020205020404" pitchFamily="49" charset="0"/>
                <a:cs typeface="Courier New" panose="02070309020205020404" pitchFamily="49" charset="0"/>
              </a:rPr>
              <a:t>RadioGroup</a:t>
            </a: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xmlns:android</a:t>
            </a:r>
            <a:r>
              <a:rPr lang="en-IN" sz="1400" dirty="0">
                <a:latin typeface="Courier New" panose="02070309020205020404" pitchFamily="49" charset="0"/>
                <a:cs typeface="Courier New" panose="02070309020205020404" pitchFamily="49" charset="0"/>
              </a:rPr>
              <a:t>="http://</a:t>
            </a:r>
            <a:r>
              <a:rPr lang="en-IN" sz="1400" dirty="0" err="1">
                <a:latin typeface="Courier New" panose="02070309020205020404" pitchFamily="49" charset="0"/>
                <a:cs typeface="Courier New" panose="02070309020205020404" pitchFamily="49" charset="0"/>
              </a:rPr>
              <a:t>schemas.android.com</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apk</a:t>
            </a:r>
            <a:r>
              <a:rPr lang="en-IN" sz="1400" dirty="0">
                <a:latin typeface="Courier New" panose="02070309020205020404" pitchFamily="49" charset="0"/>
                <a:cs typeface="Courier New" panose="02070309020205020404" pitchFamily="49" charset="0"/>
              </a:rPr>
              <a:t>/res/android"</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android:layout_width</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match_parent</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android:layout_height</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wrap_content</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android:orientation</a:t>
            </a:r>
            <a:r>
              <a:rPr lang="en-IN" sz="1400" dirty="0">
                <a:latin typeface="Courier New" panose="02070309020205020404" pitchFamily="49" charset="0"/>
                <a:cs typeface="Courier New" panose="02070309020205020404" pitchFamily="49" charset="0"/>
              </a:rPr>
              <a:t>="vertical"&gt;</a:t>
            </a:r>
          </a:p>
          <a:p>
            <a:r>
              <a:rPr lang="en-IN" sz="1400" dirty="0">
                <a:latin typeface="Courier New" panose="02070309020205020404" pitchFamily="49" charset="0"/>
                <a:cs typeface="Courier New" panose="02070309020205020404" pitchFamily="49" charset="0"/>
              </a:rPr>
              <a:t>    &lt;</a:t>
            </a:r>
            <a:r>
              <a:rPr lang="en-IN" sz="1400" b="1" dirty="0" err="1">
                <a:latin typeface="Courier New" panose="02070309020205020404" pitchFamily="49" charset="0"/>
                <a:cs typeface="Courier New" panose="02070309020205020404" pitchFamily="49" charset="0"/>
              </a:rPr>
              <a:t>RadioButton</a:t>
            </a: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android:id</a:t>
            </a:r>
            <a:r>
              <a:rPr lang="en-IN" sz="1400" dirty="0">
                <a:latin typeface="Courier New" panose="02070309020205020404" pitchFamily="49" charset="0"/>
                <a:cs typeface="Courier New" panose="02070309020205020404" pitchFamily="49" charset="0"/>
              </a:rPr>
              <a:t>="@+id/</a:t>
            </a:r>
            <a:r>
              <a:rPr lang="en-IN" sz="1400" dirty="0" err="1">
                <a:latin typeface="Courier New" panose="02070309020205020404" pitchFamily="49" charset="0"/>
                <a:cs typeface="Courier New" panose="02070309020205020404" pitchFamily="49" charset="0"/>
              </a:rPr>
              <a:t>radio_pirates</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android:layout_width</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wrap_content</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android:layout_height</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wrap_content</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android:text</a:t>
            </a:r>
            <a:r>
              <a:rPr lang="en-IN" sz="1400" dirty="0">
                <a:latin typeface="Courier New" panose="02070309020205020404" pitchFamily="49" charset="0"/>
                <a:cs typeface="Courier New" panose="02070309020205020404" pitchFamily="49" charset="0"/>
              </a:rPr>
              <a:t>="@string/pirates"</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android:onClick</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onRadioButtonClicked</a:t>
            </a:r>
            <a:r>
              <a:rPr lang="en-IN" sz="1400" dirty="0">
                <a:latin typeface="Courier New" panose="02070309020205020404" pitchFamily="49" charset="0"/>
                <a:cs typeface="Courier New" panose="02070309020205020404" pitchFamily="49" charset="0"/>
              </a:rPr>
              <a:t>"</a:t>
            </a:r>
            <a:r>
              <a:rPr lang="en-IN" sz="1400" b="1" dirty="0">
                <a:latin typeface="Courier New" panose="02070309020205020404" pitchFamily="49" charset="0"/>
                <a:cs typeface="Courier New" panose="02070309020205020404" pitchFamily="49" charset="0"/>
              </a:rPr>
              <a:t>/&gt;</a:t>
            </a:r>
          </a:p>
          <a:p>
            <a:r>
              <a:rPr lang="en-IN" sz="1400" dirty="0">
                <a:latin typeface="Courier New" panose="02070309020205020404" pitchFamily="49" charset="0"/>
                <a:cs typeface="Courier New" panose="02070309020205020404" pitchFamily="49" charset="0"/>
              </a:rPr>
              <a:t>    &lt;</a:t>
            </a:r>
            <a:r>
              <a:rPr lang="en-IN" sz="1400" b="1" dirty="0" err="1">
                <a:latin typeface="Courier New" panose="02070309020205020404" pitchFamily="49" charset="0"/>
                <a:cs typeface="Courier New" panose="02070309020205020404" pitchFamily="49" charset="0"/>
              </a:rPr>
              <a:t>RadioButton</a:t>
            </a: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android:id</a:t>
            </a:r>
            <a:r>
              <a:rPr lang="en-IN" sz="1400" dirty="0">
                <a:latin typeface="Courier New" panose="02070309020205020404" pitchFamily="49" charset="0"/>
                <a:cs typeface="Courier New" panose="02070309020205020404" pitchFamily="49" charset="0"/>
              </a:rPr>
              <a:t>="@+id/</a:t>
            </a:r>
            <a:r>
              <a:rPr lang="en-IN" sz="1400" dirty="0" err="1">
                <a:latin typeface="Courier New" panose="02070309020205020404" pitchFamily="49" charset="0"/>
                <a:cs typeface="Courier New" panose="02070309020205020404" pitchFamily="49" charset="0"/>
              </a:rPr>
              <a:t>radio_ninjas</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android:layout_width</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wrap_content</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android:layout_height</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wrap_content</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android:text</a:t>
            </a:r>
            <a:r>
              <a:rPr lang="en-IN" sz="1400" dirty="0">
                <a:latin typeface="Courier New" panose="02070309020205020404" pitchFamily="49" charset="0"/>
                <a:cs typeface="Courier New" panose="02070309020205020404" pitchFamily="49" charset="0"/>
              </a:rPr>
              <a:t>="@string/ninjas"</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android:onClick</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onRadioButtonClicked</a:t>
            </a:r>
            <a:r>
              <a:rPr lang="en-IN" sz="1400" dirty="0">
                <a:latin typeface="Courier New" panose="02070309020205020404" pitchFamily="49" charset="0"/>
                <a:cs typeface="Courier New" panose="02070309020205020404" pitchFamily="49" charset="0"/>
              </a:rPr>
              <a:t>"</a:t>
            </a:r>
            <a:r>
              <a:rPr lang="en-IN" sz="1400" b="1" dirty="0">
                <a:latin typeface="Courier New" panose="02070309020205020404" pitchFamily="49" charset="0"/>
                <a:cs typeface="Courier New" panose="02070309020205020404" pitchFamily="49" charset="0"/>
              </a:rPr>
              <a:t>/&gt;</a:t>
            </a:r>
          </a:p>
          <a:p>
            <a:r>
              <a:rPr lang="en-IN" sz="1400" dirty="0">
                <a:latin typeface="Courier New" panose="02070309020205020404" pitchFamily="49" charset="0"/>
                <a:cs typeface="Courier New" panose="02070309020205020404" pitchFamily="49" charset="0"/>
              </a:rPr>
              <a:t>&lt;/</a:t>
            </a:r>
            <a:r>
              <a:rPr lang="en-IN" sz="1400" b="1" dirty="0" err="1">
                <a:latin typeface="Courier New" panose="02070309020205020404" pitchFamily="49" charset="0"/>
                <a:cs typeface="Courier New" panose="02070309020205020404" pitchFamily="49" charset="0"/>
              </a:rPr>
              <a:t>RadioGroup</a:t>
            </a:r>
            <a:r>
              <a:rPr lang="en-IN" sz="1400" dirty="0">
                <a:latin typeface="Courier New" panose="02070309020205020404" pitchFamily="49" charset="0"/>
                <a:cs typeface="Courier New" panose="02070309020205020404" pitchFamily="49" charset="0"/>
              </a:rPr>
              <a:t>&gt;</a:t>
            </a:r>
            <a:endParaRPr lang="en-IN"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1076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94EED-2576-874F-9429-E9AC7EEA5670}"/>
              </a:ext>
            </a:extLst>
          </p:cNvPr>
          <p:cNvSpPr>
            <a:spLocks noGrp="1"/>
          </p:cNvSpPr>
          <p:nvPr>
            <p:ph type="title"/>
          </p:nvPr>
        </p:nvSpPr>
        <p:spPr/>
        <p:txBody>
          <a:bodyPr/>
          <a:lstStyle/>
          <a:p>
            <a:r>
              <a:rPr lang="en-US" dirty="0"/>
              <a:t>Widgets</a:t>
            </a:r>
          </a:p>
        </p:txBody>
      </p:sp>
      <p:sp>
        <p:nvSpPr>
          <p:cNvPr id="3" name="Content Placeholder 2">
            <a:extLst>
              <a:ext uri="{FF2B5EF4-FFF2-40B4-BE49-F238E27FC236}">
                <a16:creationId xmlns:a16="http://schemas.microsoft.com/office/drawing/2014/main" xmlns="" id="{3749D32B-4BEC-654C-8F74-E3BA262AC4DD}"/>
              </a:ext>
            </a:extLst>
          </p:cNvPr>
          <p:cNvSpPr>
            <a:spLocks noGrp="1"/>
          </p:cNvSpPr>
          <p:nvPr>
            <p:ph idx="1"/>
          </p:nvPr>
        </p:nvSpPr>
        <p:spPr>
          <a:xfrm>
            <a:off x="131180" y="863445"/>
            <a:ext cx="11929641" cy="1747234"/>
          </a:xfrm>
        </p:spPr>
        <p:txBody>
          <a:bodyPr/>
          <a:lstStyle/>
          <a:p>
            <a:pPr>
              <a:buClr>
                <a:srgbClr val="673BB7"/>
              </a:buClr>
            </a:pPr>
            <a:r>
              <a:rPr lang="en-US" dirty="0" err="1">
                <a:hlinkClick r:id="rId2"/>
              </a:rPr>
              <a:t>CheckBox</a:t>
            </a:r>
            <a:endParaRPr lang="en-US" dirty="0"/>
          </a:p>
          <a:p>
            <a:pPr lvl="1">
              <a:buClr>
                <a:srgbClr val="673BB7"/>
              </a:buClr>
            </a:pPr>
            <a:r>
              <a:rPr lang="en-US" dirty="0"/>
              <a:t>Checkboxes allow the user to select one or more options from a set. To create each checkbox option, create a </a:t>
            </a:r>
            <a:r>
              <a:rPr lang="en-US" dirty="0" err="1"/>
              <a:t>CheckBox</a:t>
            </a:r>
            <a:r>
              <a:rPr lang="en-US" dirty="0"/>
              <a:t> in your layout. </a:t>
            </a:r>
          </a:p>
          <a:p>
            <a:pPr lvl="1">
              <a:buClr>
                <a:srgbClr val="673BB7"/>
              </a:buClr>
            </a:pPr>
            <a:r>
              <a:rPr lang="en-US" dirty="0"/>
              <a:t>As a set of checkbox options allows the user to select multiple items, each checkbox is managed separately and you must register a click listener for each one.</a:t>
            </a:r>
          </a:p>
        </p:txBody>
      </p:sp>
      <p:sp>
        <p:nvSpPr>
          <p:cNvPr id="4" name="Rectangle 3">
            <a:extLst>
              <a:ext uri="{FF2B5EF4-FFF2-40B4-BE49-F238E27FC236}">
                <a16:creationId xmlns:a16="http://schemas.microsoft.com/office/drawing/2014/main" xmlns="" id="{65D600F7-2529-6240-A0E5-57746E09E708}"/>
              </a:ext>
            </a:extLst>
          </p:cNvPr>
          <p:cNvSpPr/>
          <p:nvPr/>
        </p:nvSpPr>
        <p:spPr>
          <a:xfrm>
            <a:off x="2590799" y="2610679"/>
            <a:ext cx="7010401" cy="3754874"/>
          </a:xfrm>
          <a:prstGeom prst="rect">
            <a:avLst/>
          </a:prstGeom>
          <a:solidFill>
            <a:schemeClr val="bg1">
              <a:lumMod val="85000"/>
            </a:schemeClr>
          </a:solidFill>
          <a:ln>
            <a:solidFill>
              <a:schemeClr val="tx1"/>
            </a:solidFill>
          </a:ln>
        </p:spPr>
        <p:txBody>
          <a:bodyPr wrap="square">
            <a:spAutoFit/>
          </a:bodyPr>
          <a:lstStyle/>
          <a:p>
            <a:r>
              <a:rPr lang="en-IN" sz="1400" dirty="0">
                <a:latin typeface="Courier New" panose="02070309020205020404" pitchFamily="49" charset="0"/>
                <a:cs typeface="Courier New" panose="02070309020205020404" pitchFamily="49" charset="0"/>
              </a:rPr>
              <a:t>&lt;?xml version="1.0" encoding="utf-8"?&gt;</a:t>
            </a:r>
          </a:p>
          <a:p>
            <a:r>
              <a:rPr lang="en-IN" sz="1400" dirty="0">
                <a:latin typeface="Courier New" panose="02070309020205020404" pitchFamily="49" charset="0"/>
                <a:cs typeface="Courier New" panose="02070309020205020404" pitchFamily="49" charset="0"/>
              </a:rPr>
              <a:t>&lt;</a:t>
            </a:r>
            <a:r>
              <a:rPr lang="en-IN" sz="1400" dirty="0" err="1">
                <a:latin typeface="Courier New" panose="02070309020205020404" pitchFamily="49" charset="0"/>
                <a:cs typeface="Courier New" panose="02070309020205020404" pitchFamily="49" charset="0"/>
              </a:rPr>
              <a:t>LinearLayout</a:t>
            </a: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xmlns:android</a:t>
            </a:r>
            <a:r>
              <a:rPr lang="en-IN" sz="1400" dirty="0">
                <a:latin typeface="Courier New" panose="02070309020205020404" pitchFamily="49" charset="0"/>
                <a:cs typeface="Courier New" panose="02070309020205020404" pitchFamily="49" charset="0"/>
              </a:rPr>
              <a:t>="http://</a:t>
            </a:r>
            <a:r>
              <a:rPr lang="en-IN" sz="1400" dirty="0" err="1">
                <a:latin typeface="Courier New" panose="02070309020205020404" pitchFamily="49" charset="0"/>
                <a:cs typeface="Courier New" panose="02070309020205020404" pitchFamily="49" charset="0"/>
              </a:rPr>
              <a:t>schemas.android.com</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apk</a:t>
            </a:r>
            <a:r>
              <a:rPr lang="en-IN" sz="1400" dirty="0">
                <a:latin typeface="Courier New" panose="02070309020205020404" pitchFamily="49" charset="0"/>
                <a:cs typeface="Courier New" panose="02070309020205020404" pitchFamily="49" charset="0"/>
              </a:rPr>
              <a:t>/res/android"</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android:orientation</a:t>
            </a:r>
            <a:r>
              <a:rPr lang="en-IN" sz="1400" dirty="0">
                <a:latin typeface="Courier New" panose="02070309020205020404" pitchFamily="49" charset="0"/>
                <a:cs typeface="Courier New" panose="02070309020205020404" pitchFamily="49" charset="0"/>
              </a:rPr>
              <a:t>="vertical"</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android:layout_width</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fill_parent</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android:layout_height</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fill_parent</a:t>
            </a:r>
            <a:r>
              <a:rPr lang="en-IN" sz="1400" dirty="0">
                <a:latin typeface="Courier New" panose="02070309020205020404" pitchFamily="49" charset="0"/>
                <a:cs typeface="Courier New" panose="02070309020205020404" pitchFamily="49" charset="0"/>
              </a:rPr>
              <a:t>"&gt;</a:t>
            </a:r>
          </a:p>
          <a:p>
            <a:r>
              <a:rPr lang="en-IN" sz="1400" dirty="0">
                <a:latin typeface="Courier New" panose="02070309020205020404" pitchFamily="49" charset="0"/>
                <a:cs typeface="Courier New" panose="02070309020205020404" pitchFamily="49" charset="0"/>
              </a:rPr>
              <a:t>    &lt;</a:t>
            </a:r>
            <a:r>
              <a:rPr lang="en-IN" sz="1400" b="1" dirty="0" err="1">
                <a:latin typeface="Courier New" panose="02070309020205020404" pitchFamily="49" charset="0"/>
                <a:cs typeface="Courier New" panose="02070309020205020404" pitchFamily="49" charset="0"/>
              </a:rPr>
              <a:t>CheckBox</a:t>
            </a: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android:id</a:t>
            </a:r>
            <a:r>
              <a:rPr lang="en-IN" sz="1400" dirty="0">
                <a:latin typeface="Courier New" panose="02070309020205020404" pitchFamily="49" charset="0"/>
                <a:cs typeface="Courier New" panose="02070309020205020404" pitchFamily="49" charset="0"/>
              </a:rPr>
              <a:t>="@+id/</a:t>
            </a:r>
            <a:r>
              <a:rPr lang="en-IN" sz="1400" dirty="0" err="1">
                <a:latin typeface="Courier New" panose="02070309020205020404" pitchFamily="49" charset="0"/>
                <a:cs typeface="Courier New" panose="02070309020205020404" pitchFamily="49" charset="0"/>
              </a:rPr>
              <a:t>checkbox_meat</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android:layout_width</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wrap_content</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android:layout_height</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wrap_content</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android:text</a:t>
            </a:r>
            <a:r>
              <a:rPr lang="en-IN" sz="1400" dirty="0">
                <a:latin typeface="Courier New" panose="02070309020205020404" pitchFamily="49" charset="0"/>
                <a:cs typeface="Courier New" panose="02070309020205020404" pitchFamily="49" charset="0"/>
              </a:rPr>
              <a:t>="@string/meat"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android:onClick</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onCheckboxClicked</a:t>
            </a:r>
            <a:r>
              <a:rPr lang="en-IN" sz="1400" dirty="0">
                <a:latin typeface="Courier New" panose="02070309020205020404" pitchFamily="49" charset="0"/>
                <a:cs typeface="Courier New" panose="02070309020205020404" pitchFamily="49" charset="0"/>
              </a:rPr>
              <a:t>"</a:t>
            </a:r>
            <a:r>
              <a:rPr lang="en-IN" sz="1400" b="1" dirty="0">
                <a:latin typeface="Courier New" panose="02070309020205020404" pitchFamily="49" charset="0"/>
                <a:cs typeface="Courier New" panose="02070309020205020404" pitchFamily="49" charset="0"/>
              </a:rPr>
              <a:t>/&gt;</a:t>
            </a:r>
          </a:p>
          <a:p>
            <a:r>
              <a:rPr lang="en-IN" sz="1400" dirty="0">
                <a:latin typeface="Courier New" panose="02070309020205020404" pitchFamily="49" charset="0"/>
                <a:cs typeface="Courier New" panose="02070309020205020404" pitchFamily="49" charset="0"/>
              </a:rPr>
              <a:t>    &lt;</a:t>
            </a:r>
            <a:r>
              <a:rPr lang="en-IN" sz="1400" b="1" dirty="0" err="1">
                <a:latin typeface="Courier New" panose="02070309020205020404" pitchFamily="49" charset="0"/>
                <a:cs typeface="Courier New" panose="02070309020205020404" pitchFamily="49" charset="0"/>
              </a:rPr>
              <a:t>CheckBox</a:t>
            </a: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android:id</a:t>
            </a:r>
            <a:r>
              <a:rPr lang="en-IN" sz="1400" dirty="0">
                <a:latin typeface="Courier New" panose="02070309020205020404" pitchFamily="49" charset="0"/>
                <a:cs typeface="Courier New" panose="02070309020205020404" pitchFamily="49" charset="0"/>
              </a:rPr>
              <a:t>="@+id/</a:t>
            </a:r>
            <a:r>
              <a:rPr lang="en-IN" sz="1400" dirty="0" err="1">
                <a:latin typeface="Courier New" panose="02070309020205020404" pitchFamily="49" charset="0"/>
                <a:cs typeface="Courier New" panose="02070309020205020404" pitchFamily="49" charset="0"/>
              </a:rPr>
              <a:t>checkbox_cheese</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android:layout_width</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wrap_content</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android:layout_height</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wrap_content</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android:text</a:t>
            </a:r>
            <a:r>
              <a:rPr lang="en-IN" sz="1400" dirty="0">
                <a:latin typeface="Courier New" panose="02070309020205020404" pitchFamily="49" charset="0"/>
                <a:cs typeface="Courier New" panose="02070309020205020404" pitchFamily="49" charset="0"/>
              </a:rPr>
              <a:t>="@string/cheese"</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android:onClick</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onCheckboxClicked</a:t>
            </a:r>
            <a:r>
              <a:rPr lang="en-IN" sz="1400" dirty="0">
                <a:latin typeface="Courier New" panose="02070309020205020404" pitchFamily="49" charset="0"/>
                <a:cs typeface="Courier New" panose="02070309020205020404" pitchFamily="49" charset="0"/>
              </a:rPr>
              <a:t>"</a:t>
            </a:r>
            <a:r>
              <a:rPr lang="en-IN" sz="1400" b="1" dirty="0">
                <a:latin typeface="Courier New" panose="02070309020205020404" pitchFamily="49" charset="0"/>
                <a:cs typeface="Courier New" panose="02070309020205020404" pitchFamily="49" charset="0"/>
              </a:rPr>
              <a:t>/&gt;</a:t>
            </a:r>
          </a:p>
          <a:p>
            <a:r>
              <a:rPr lang="en-IN" sz="1400" dirty="0">
                <a:latin typeface="Courier New" panose="02070309020205020404" pitchFamily="49" charset="0"/>
                <a:cs typeface="Courier New" panose="02070309020205020404" pitchFamily="49" charset="0"/>
              </a:rPr>
              <a:t>&lt;/</a:t>
            </a:r>
            <a:r>
              <a:rPr lang="en-IN" sz="1400" dirty="0" err="1">
                <a:latin typeface="Courier New" panose="02070309020205020404" pitchFamily="49" charset="0"/>
                <a:cs typeface="Courier New" panose="02070309020205020404" pitchFamily="49" charset="0"/>
              </a:rPr>
              <a:t>LinearLayout</a:t>
            </a:r>
            <a:r>
              <a:rPr lang="en-IN" sz="1400" dirty="0">
                <a:latin typeface="Courier New" panose="02070309020205020404" pitchFamily="49" charset="0"/>
                <a:cs typeface="Courier New" panose="02070309020205020404" pitchFamily="49" charset="0"/>
              </a:rPr>
              <a:t>&gt;</a:t>
            </a:r>
            <a:endParaRPr lang="en-IN"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3128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94EED-2576-874F-9429-E9AC7EEA5670}"/>
              </a:ext>
            </a:extLst>
          </p:cNvPr>
          <p:cNvSpPr>
            <a:spLocks noGrp="1"/>
          </p:cNvSpPr>
          <p:nvPr>
            <p:ph type="title"/>
          </p:nvPr>
        </p:nvSpPr>
        <p:spPr/>
        <p:txBody>
          <a:bodyPr/>
          <a:lstStyle/>
          <a:p>
            <a:r>
              <a:rPr lang="en-US" dirty="0"/>
              <a:t>Widgets</a:t>
            </a:r>
          </a:p>
        </p:txBody>
      </p:sp>
      <p:sp>
        <p:nvSpPr>
          <p:cNvPr id="3" name="Content Placeholder 2">
            <a:extLst>
              <a:ext uri="{FF2B5EF4-FFF2-40B4-BE49-F238E27FC236}">
                <a16:creationId xmlns:a16="http://schemas.microsoft.com/office/drawing/2014/main" xmlns="" id="{3749D32B-4BEC-654C-8F74-E3BA262AC4DD}"/>
              </a:ext>
            </a:extLst>
          </p:cNvPr>
          <p:cNvSpPr>
            <a:spLocks noGrp="1"/>
          </p:cNvSpPr>
          <p:nvPr>
            <p:ph idx="1"/>
          </p:nvPr>
        </p:nvSpPr>
        <p:spPr>
          <a:xfrm>
            <a:off x="131180" y="863444"/>
            <a:ext cx="11929641" cy="2020433"/>
          </a:xfrm>
        </p:spPr>
        <p:txBody>
          <a:bodyPr/>
          <a:lstStyle/>
          <a:p>
            <a:pPr>
              <a:buClr>
                <a:srgbClr val="673BB7"/>
              </a:buClr>
            </a:pPr>
            <a:r>
              <a:rPr lang="en-US" dirty="0">
                <a:hlinkClick r:id="rId2"/>
              </a:rPr>
              <a:t>Menus</a:t>
            </a:r>
            <a:endParaRPr lang="en-US" dirty="0"/>
          </a:p>
          <a:p>
            <a:pPr lvl="1">
              <a:buClr>
                <a:srgbClr val="673BB7"/>
              </a:buClr>
            </a:pPr>
            <a:r>
              <a:rPr lang="en-US" dirty="0"/>
              <a:t>Menus are common user interface component in many types of applications. The three fundamental types of menus are:</a:t>
            </a:r>
          </a:p>
          <a:p>
            <a:pPr lvl="2">
              <a:buClr>
                <a:srgbClr val="673BB7"/>
              </a:buClr>
            </a:pPr>
            <a:r>
              <a:rPr lang="en-US" dirty="0">
                <a:hlinkClick r:id="rId2"/>
              </a:rPr>
              <a:t>Options menu</a:t>
            </a:r>
            <a:endParaRPr lang="en-US" dirty="0"/>
          </a:p>
          <a:p>
            <a:pPr lvl="2">
              <a:buClr>
                <a:srgbClr val="673BB7"/>
              </a:buClr>
            </a:pPr>
            <a:r>
              <a:rPr lang="en-US" dirty="0">
                <a:hlinkClick r:id="rId3"/>
              </a:rPr>
              <a:t>Context menu</a:t>
            </a:r>
            <a:endParaRPr lang="en-US" dirty="0"/>
          </a:p>
          <a:p>
            <a:pPr lvl="2">
              <a:buClr>
                <a:srgbClr val="673BB7"/>
              </a:buClr>
            </a:pPr>
            <a:r>
              <a:rPr lang="en-US" dirty="0">
                <a:hlinkClick r:id="rId4"/>
              </a:rPr>
              <a:t>Popup menu</a:t>
            </a:r>
            <a:endParaRPr lang="en-US" dirty="0"/>
          </a:p>
        </p:txBody>
      </p:sp>
      <p:sp>
        <p:nvSpPr>
          <p:cNvPr id="4" name="Rectangle 3">
            <a:extLst>
              <a:ext uri="{FF2B5EF4-FFF2-40B4-BE49-F238E27FC236}">
                <a16:creationId xmlns:a16="http://schemas.microsoft.com/office/drawing/2014/main" xmlns="" id="{63D527A9-3E5C-8248-9B4F-000327118532}"/>
              </a:ext>
            </a:extLst>
          </p:cNvPr>
          <p:cNvSpPr/>
          <p:nvPr/>
        </p:nvSpPr>
        <p:spPr>
          <a:xfrm>
            <a:off x="2745544" y="2883877"/>
            <a:ext cx="6700911" cy="3323987"/>
          </a:xfrm>
          <a:prstGeom prst="rect">
            <a:avLst/>
          </a:prstGeom>
          <a:solidFill>
            <a:schemeClr val="bg1">
              <a:lumMod val="85000"/>
            </a:schemeClr>
          </a:solidFill>
          <a:ln>
            <a:solidFill>
              <a:schemeClr val="tx1"/>
            </a:solidFill>
          </a:ln>
        </p:spPr>
        <p:txBody>
          <a:bodyPr wrap="square">
            <a:spAutoFit/>
          </a:bodyPr>
          <a:lstStyle/>
          <a:p>
            <a:r>
              <a:rPr lang="en-IN" sz="1400" dirty="0">
                <a:latin typeface="Courier New" panose="02070309020205020404" pitchFamily="49" charset="0"/>
                <a:cs typeface="Courier New" panose="02070309020205020404" pitchFamily="49" charset="0"/>
              </a:rPr>
              <a:t>&lt;?xml version="1.0" encoding="utf-8"?&gt;</a:t>
            </a:r>
          </a:p>
          <a:p>
            <a:r>
              <a:rPr lang="en-IN" sz="1400" b="1" dirty="0">
                <a:latin typeface="Courier New" panose="02070309020205020404" pitchFamily="49" charset="0"/>
                <a:cs typeface="Courier New" panose="02070309020205020404" pitchFamily="49" charset="0"/>
              </a:rPr>
              <a:t>&lt;menu</a:t>
            </a: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xmlns:android</a:t>
            </a:r>
            <a:r>
              <a:rPr lang="en-IN" sz="1400" dirty="0">
                <a:latin typeface="Courier New" panose="02070309020205020404" pitchFamily="49" charset="0"/>
                <a:cs typeface="Courier New" panose="02070309020205020404" pitchFamily="49" charset="0"/>
              </a:rPr>
              <a:t>="http://</a:t>
            </a:r>
            <a:r>
              <a:rPr lang="en-IN" sz="1400" dirty="0" err="1">
                <a:latin typeface="Courier New" panose="02070309020205020404" pitchFamily="49" charset="0"/>
                <a:cs typeface="Courier New" panose="02070309020205020404" pitchFamily="49" charset="0"/>
              </a:rPr>
              <a:t>schemas.android.com</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apk</a:t>
            </a:r>
            <a:r>
              <a:rPr lang="en-IN" sz="1400" dirty="0">
                <a:latin typeface="Courier New" panose="02070309020205020404" pitchFamily="49" charset="0"/>
                <a:cs typeface="Courier New" panose="02070309020205020404" pitchFamily="49" charset="0"/>
              </a:rPr>
              <a:t>/res/android"&gt;</a:t>
            </a:r>
          </a:p>
          <a:p>
            <a:r>
              <a:rPr lang="en-IN" sz="1400" dirty="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&lt;item </a:t>
            </a:r>
            <a:r>
              <a:rPr lang="en-IN" sz="1400" dirty="0" err="1">
                <a:latin typeface="Courier New" panose="02070309020205020404" pitchFamily="49" charset="0"/>
                <a:cs typeface="Courier New" panose="02070309020205020404" pitchFamily="49" charset="0"/>
              </a:rPr>
              <a:t>android:id</a:t>
            </a:r>
            <a:r>
              <a:rPr lang="en-IN" sz="1400" dirty="0">
                <a:latin typeface="Courier New" panose="02070309020205020404" pitchFamily="49" charset="0"/>
                <a:cs typeface="Courier New" panose="02070309020205020404" pitchFamily="49" charset="0"/>
              </a:rPr>
              <a:t>="@+id/</a:t>
            </a:r>
            <a:r>
              <a:rPr lang="en-IN" sz="1400" dirty="0" err="1">
                <a:latin typeface="Courier New" panose="02070309020205020404" pitchFamily="49" charset="0"/>
                <a:cs typeface="Courier New" panose="02070309020205020404" pitchFamily="49" charset="0"/>
              </a:rPr>
              <a:t>menu_save</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android:icon</a:t>
            </a:r>
            <a:r>
              <a:rPr lang="en-IN" sz="1400" dirty="0">
                <a:latin typeface="Courier New" panose="02070309020205020404" pitchFamily="49" charset="0"/>
                <a:cs typeface="Courier New" panose="02070309020205020404" pitchFamily="49" charset="0"/>
              </a:rPr>
              <a:t>="@drawable/</a:t>
            </a:r>
            <a:r>
              <a:rPr lang="en-IN" sz="1400" dirty="0" err="1">
                <a:latin typeface="Courier New" panose="02070309020205020404" pitchFamily="49" charset="0"/>
                <a:cs typeface="Courier New" panose="02070309020205020404" pitchFamily="49" charset="0"/>
              </a:rPr>
              <a:t>menu_save</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android:title</a:t>
            </a:r>
            <a:r>
              <a:rPr lang="en-IN" sz="1400" dirty="0">
                <a:latin typeface="Courier New" panose="02070309020205020404" pitchFamily="49" charset="0"/>
                <a:cs typeface="Courier New" panose="02070309020205020404" pitchFamily="49" charset="0"/>
              </a:rPr>
              <a:t>="@string/</a:t>
            </a:r>
            <a:r>
              <a:rPr lang="en-IN" sz="1400" dirty="0" err="1">
                <a:latin typeface="Courier New" panose="02070309020205020404" pitchFamily="49" charset="0"/>
                <a:cs typeface="Courier New" panose="02070309020205020404" pitchFamily="49" charset="0"/>
              </a:rPr>
              <a:t>menu_save</a:t>
            </a:r>
            <a:r>
              <a:rPr lang="en-IN" sz="1400" dirty="0">
                <a:latin typeface="Courier New" panose="02070309020205020404" pitchFamily="49" charset="0"/>
                <a:cs typeface="Courier New" panose="02070309020205020404" pitchFamily="49" charset="0"/>
              </a:rPr>
              <a:t>" /&gt;</a:t>
            </a:r>
          </a:p>
          <a:p>
            <a:endParaRPr lang="en-IN" sz="1400"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    &lt;!-- menu group --&gt;</a:t>
            </a:r>
          </a:p>
          <a:p>
            <a:r>
              <a:rPr lang="en-IN" sz="1400" dirty="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&lt;group</a:t>
            </a: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android:id</a:t>
            </a:r>
            <a:r>
              <a:rPr lang="en-IN" sz="1400" dirty="0">
                <a:latin typeface="Courier New" panose="02070309020205020404" pitchFamily="49" charset="0"/>
                <a:cs typeface="Courier New" panose="02070309020205020404" pitchFamily="49" charset="0"/>
              </a:rPr>
              <a:t>="@+id/</a:t>
            </a:r>
            <a:r>
              <a:rPr lang="en-IN" sz="1400" dirty="0" err="1">
                <a:latin typeface="Courier New" panose="02070309020205020404" pitchFamily="49" charset="0"/>
                <a:cs typeface="Courier New" panose="02070309020205020404" pitchFamily="49" charset="0"/>
              </a:rPr>
              <a:t>group_delete</a:t>
            </a:r>
            <a:r>
              <a:rPr lang="en-IN" sz="1400" dirty="0">
                <a:latin typeface="Courier New" panose="02070309020205020404" pitchFamily="49" charset="0"/>
                <a:cs typeface="Courier New" panose="02070309020205020404" pitchFamily="49" charset="0"/>
              </a:rPr>
              <a:t>"&gt;</a:t>
            </a:r>
          </a:p>
          <a:p>
            <a:r>
              <a:rPr lang="en-IN" sz="1400" dirty="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&lt;item</a:t>
            </a: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android:id</a:t>
            </a:r>
            <a:r>
              <a:rPr lang="en-IN" sz="1400" dirty="0">
                <a:latin typeface="Courier New" panose="02070309020205020404" pitchFamily="49" charset="0"/>
                <a:cs typeface="Courier New" panose="02070309020205020404" pitchFamily="49" charset="0"/>
              </a:rPr>
              <a:t>="@+id/</a:t>
            </a:r>
            <a:r>
              <a:rPr lang="en-IN" sz="1400" dirty="0" err="1">
                <a:latin typeface="Courier New" panose="02070309020205020404" pitchFamily="49" charset="0"/>
                <a:cs typeface="Courier New" panose="02070309020205020404" pitchFamily="49" charset="0"/>
              </a:rPr>
              <a:t>menu_archive</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android:title</a:t>
            </a:r>
            <a:r>
              <a:rPr lang="en-IN" sz="1400" dirty="0">
                <a:latin typeface="Courier New" panose="02070309020205020404" pitchFamily="49" charset="0"/>
                <a:cs typeface="Courier New" panose="02070309020205020404" pitchFamily="49" charset="0"/>
              </a:rPr>
              <a:t>="@string/</a:t>
            </a:r>
            <a:r>
              <a:rPr lang="en-IN" sz="1400" dirty="0" err="1">
                <a:latin typeface="Courier New" panose="02070309020205020404" pitchFamily="49" charset="0"/>
                <a:cs typeface="Courier New" panose="02070309020205020404" pitchFamily="49" charset="0"/>
              </a:rPr>
              <a:t>menu_archive</a:t>
            </a:r>
            <a:r>
              <a:rPr lang="en-IN" sz="1400" dirty="0">
                <a:latin typeface="Courier New" panose="02070309020205020404" pitchFamily="49" charset="0"/>
                <a:cs typeface="Courier New" panose="02070309020205020404" pitchFamily="49" charset="0"/>
              </a:rPr>
              <a:t>" /&gt;</a:t>
            </a:r>
          </a:p>
          <a:p>
            <a:r>
              <a:rPr lang="en-IN" sz="1400" dirty="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&lt;item</a:t>
            </a: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android:id</a:t>
            </a:r>
            <a:r>
              <a:rPr lang="en-IN" sz="1400" dirty="0">
                <a:latin typeface="Courier New" panose="02070309020205020404" pitchFamily="49" charset="0"/>
                <a:cs typeface="Courier New" panose="02070309020205020404" pitchFamily="49" charset="0"/>
              </a:rPr>
              <a:t>="@+id/</a:t>
            </a:r>
            <a:r>
              <a:rPr lang="en-IN" sz="1400" dirty="0" err="1">
                <a:latin typeface="Courier New" panose="02070309020205020404" pitchFamily="49" charset="0"/>
                <a:cs typeface="Courier New" panose="02070309020205020404" pitchFamily="49" charset="0"/>
              </a:rPr>
              <a:t>menu_delete</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android:title</a:t>
            </a:r>
            <a:r>
              <a:rPr lang="en-IN" sz="1400" dirty="0">
                <a:latin typeface="Courier New" panose="02070309020205020404" pitchFamily="49" charset="0"/>
                <a:cs typeface="Courier New" panose="02070309020205020404" pitchFamily="49" charset="0"/>
              </a:rPr>
              <a:t>="@string/</a:t>
            </a:r>
            <a:r>
              <a:rPr lang="en-IN" sz="1400" dirty="0" err="1">
                <a:latin typeface="Courier New" panose="02070309020205020404" pitchFamily="49" charset="0"/>
                <a:cs typeface="Courier New" panose="02070309020205020404" pitchFamily="49" charset="0"/>
              </a:rPr>
              <a:t>menu_delete</a:t>
            </a:r>
            <a:r>
              <a:rPr lang="en-IN" sz="1400" dirty="0">
                <a:latin typeface="Courier New" panose="02070309020205020404" pitchFamily="49" charset="0"/>
                <a:cs typeface="Courier New" panose="02070309020205020404" pitchFamily="49" charset="0"/>
              </a:rPr>
              <a:t>" /&gt;</a:t>
            </a:r>
          </a:p>
          <a:p>
            <a:r>
              <a:rPr lang="en-IN" sz="1400" dirty="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&lt;/group&gt;</a:t>
            </a:r>
          </a:p>
          <a:p>
            <a:r>
              <a:rPr lang="en-IN" sz="1400" b="1" dirty="0">
                <a:latin typeface="Courier New" panose="02070309020205020404" pitchFamily="49" charset="0"/>
                <a:cs typeface="Courier New" panose="02070309020205020404" pitchFamily="49" charset="0"/>
              </a:rPr>
              <a:t>&lt;/menu&gt;</a:t>
            </a:r>
            <a:endParaRPr lang="en-IN" sz="14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6138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94EED-2576-874F-9429-E9AC7EEA5670}"/>
              </a:ext>
            </a:extLst>
          </p:cNvPr>
          <p:cNvSpPr>
            <a:spLocks noGrp="1"/>
          </p:cNvSpPr>
          <p:nvPr>
            <p:ph type="title"/>
          </p:nvPr>
        </p:nvSpPr>
        <p:spPr/>
        <p:txBody>
          <a:bodyPr/>
          <a:lstStyle/>
          <a:p>
            <a:r>
              <a:rPr lang="en-US" dirty="0"/>
              <a:t>Widgets</a:t>
            </a:r>
          </a:p>
        </p:txBody>
      </p:sp>
      <p:sp>
        <p:nvSpPr>
          <p:cNvPr id="3" name="Content Placeholder 2">
            <a:extLst>
              <a:ext uri="{FF2B5EF4-FFF2-40B4-BE49-F238E27FC236}">
                <a16:creationId xmlns:a16="http://schemas.microsoft.com/office/drawing/2014/main" xmlns="" id="{3749D32B-4BEC-654C-8F74-E3BA262AC4DD}"/>
              </a:ext>
            </a:extLst>
          </p:cNvPr>
          <p:cNvSpPr>
            <a:spLocks noGrp="1"/>
          </p:cNvSpPr>
          <p:nvPr>
            <p:ph idx="1"/>
          </p:nvPr>
        </p:nvSpPr>
        <p:spPr>
          <a:xfrm>
            <a:off x="1244823" y="926945"/>
            <a:ext cx="2222054" cy="454368"/>
          </a:xfrm>
        </p:spPr>
        <p:txBody>
          <a:bodyPr/>
          <a:lstStyle/>
          <a:p>
            <a:pPr marL="0" indent="0" algn="ctr">
              <a:buNone/>
            </a:pPr>
            <a:r>
              <a:rPr lang="en-US" dirty="0" smtClean="0"/>
              <a:t>Context Menu</a:t>
            </a:r>
            <a:endParaRPr lang="en-US" dirty="0"/>
          </a:p>
        </p:txBody>
      </p:sp>
      <p:grpSp>
        <p:nvGrpSpPr>
          <p:cNvPr id="10" name="Group 9"/>
          <p:cNvGrpSpPr/>
          <p:nvPr/>
        </p:nvGrpSpPr>
        <p:grpSpPr>
          <a:xfrm>
            <a:off x="9639745" y="926945"/>
            <a:ext cx="2222054" cy="4357376"/>
            <a:chOff x="9639745" y="926945"/>
            <a:chExt cx="2222054" cy="4357376"/>
          </a:xfrm>
        </p:grpSpPr>
        <p:sp>
          <p:nvSpPr>
            <p:cNvPr id="6" name="Content Placeholder 2">
              <a:extLst>
                <a:ext uri="{FF2B5EF4-FFF2-40B4-BE49-F238E27FC236}">
                  <a16:creationId xmlns:a16="http://schemas.microsoft.com/office/drawing/2014/main" xmlns="" id="{3749D32B-4BEC-654C-8F74-E3BA262AC4DD}"/>
                </a:ext>
              </a:extLst>
            </p:cNvPr>
            <p:cNvSpPr txBox="1">
              <a:spLocks/>
            </p:cNvSpPr>
            <p:nvPr/>
          </p:nvSpPr>
          <p:spPr>
            <a:xfrm>
              <a:off x="9639745" y="926945"/>
              <a:ext cx="2222054" cy="45436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3" panose="05040102010807070707" pitchFamily="18" charset="2"/>
                <a:buNone/>
              </a:pPr>
              <a:r>
                <a:rPr lang="en-US" dirty="0" smtClean="0"/>
                <a:t>Popup Menu</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272" y="1836271"/>
              <a:ext cx="1905000" cy="3448050"/>
            </a:xfrm>
            <a:prstGeom prst="rect">
              <a:avLst/>
            </a:prstGeom>
          </p:spPr>
        </p:pic>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836271"/>
            <a:ext cx="4000500" cy="3581400"/>
          </a:xfrm>
          <a:prstGeom prst="rect">
            <a:avLst/>
          </a:prstGeom>
        </p:spPr>
      </p:pic>
      <p:grpSp>
        <p:nvGrpSpPr>
          <p:cNvPr id="4" name="Group 3"/>
          <p:cNvGrpSpPr/>
          <p:nvPr/>
        </p:nvGrpSpPr>
        <p:grpSpPr>
          <a:xfrm>
            <a:off x="5692240" y="936658"/>
            <a:ext cx="2222054" cy="4481013"/>
            <a:chOff x="5692240" y="936658"/>
            <a:chExt cx="2222054" cy="4481013"/>
          </a:xfrm>
        </p:grpSpPr>
        <p:sp>
          <p:nvSpPr>
            <p:cNvPr id="5" name="Content Placeholder 2">
              <a:extLst>
                <a:ext uri="{FF2B5EF4-FFF2-40B4-BE49-F238E27FC236}">
                  <a16:creationId xmlns:a16="http://schemas.microsoft.com/office/drawing/2014/main" xmlns="" id="{3749D32B-4BEC-654C-8F74-E3BA262AC4DD}"/>
                </a:ext>
              </a:extLst>
            </p:cNvPr>
            <p:cNvSpPr txBox="1">
              <a:spLocks/>
            </p:cNvSpPr>
            <p:nvPr/>
          </p:nvSpPr>
          <p:spPr>
            <a:xfrm>
              <a:off x="5692240" y="936658"/>
              <a:ext cx="2222054" cy="45436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3" panose="05040102010807070707" pitchFamily="18" charset="2"/>
                <a:buNone/>
              </a:pPr>
              <a:r>
                <a:rPr lang="en-US" dirty="0" smtClean="0"/>
                <a:t>Option Menu</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0767" y="1893421"/>
              <a:ext cx="1905000" cy="3524250"/>
            </a:xfrm>
            <a:prstGeom prst="rect">
              <a:avLst/>
            </a:prstGeom>
          </p:spPr>
        </p:pic>
      </p:grpSp>
      <p:cxnSp>
        <p:nvCxnSpPr>
          <p:cNvPr id="11" name="Straight Connector 10"/>
          <p:cNvCxnSpPr/>
          <p:nvPr/>
        </p:nvCxnSpPr>
        <p:spPr>
          <a:xfrm flipH="1">
            <a:off x="4914153" y="1154129"/>
            <a:ext cx="80682" cy="5041230"/>
          </a:xfrm>
          <a:prstGeom prst="line">
            <a:avLst/>
          </a:prstGeom>
          <a:ln w="9525"/>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8611700" y="1154129"/>
            <a:ext cx="80682" cy="5041230"/>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7124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a:t>
            </a:r>
            <a:endParaRPr lang="en-US" dirty="0"/>
          </a:p>
        </p:txBody>
      </p:sp>
      <p:sp>
        <p:nvSpPr>
          <p:cNvPr id="3" name="Content Placeholder 2"/>
          <p:cNvSpPr>
            <a:spLocks noGrp="1"/>
          </p:cNvSpPr>
          <p:nvPr>
            <p:ph idx="1"/>
          </p:nvPr>
        </p:nvSpPr>
        <p:spPr/>
        <p:txBody>
          <a:bodyPr/>
          <a:lstStyle/>
          <a:p>
            <a:pPr>
              <a:buClr>
                <a:srgbClr val="673BB7"/>
              </a:buClr>
            </a:pPr>
            <a:r>
              <a:rPr lang="en-US" dirty="0"/>
              <a:t>An Intent is a </a:t>
            </a:r>
            <a:r>
              <a:rPr lang="en-US" b="1" dirty="0">
                <a:solidFill>
                  <a:srgbClr val="0070C0"/>
                </a:solidFill>
              </a:rPr>
              <a:t>messaging object</a:t>
            </a:r>
            <a:r>
              <a:rPr lang="en-US" dirty="0"/>
              <a:t> you can use</a:t>
            </a:r>
            <a:r>
              <a:rPr lang="en-US" b="1" dirty="0">
                <a:solidFill>
                  <a:srgbClr val="0070C0"/>
                </a:solidFill>
              </a:rPr>
              <a:t> to request an action</a:t>
            </a:r>
            <a:r>
              <a:rPr lang="en-US" dirty="0"/>
              <a:t> from another app </a:t>
            </a:r>
            <a:r>
              <a:rPr lang="en-US" dirty="0" smtClean="0"/>
              <a:t>component.</a:t>
            </a:r>
          </a:p>
          <a:p>
            <a:pPr>
              <a:buClr>
                <a:srgbClr val="673BB7"/>
              </a:buClr>
            </a:pPr>
            <a:r>
              <a:rPr lang="en-US" dirty="0" smtClean="0"/>
              <a:t>Use </a:t>
            </a:r>
            <a:r>
              <a:rPr lang="en-US" dirty="0"/>
              <a:t>the intents to:</a:t>
            </a:r>
          </a:p>
          <a:p>
            <a:pPr lvl="1">
              <a:buClr>
                <a:srgbClr val="673BB7"/>
              </a:buClr>
            </a:pPr>
            <a:r>
              <a:rPr lang="en-US" dirty="0"/>
              <a:t>Start an activity</a:t>
            </a:r>
          </a:p>
          <a:p>
            <a:pPr lvl="1">
              <a:buClr>
                <a:srgbClr val="673BB7"/>
              </a:buClr>
            </a:pPr>
            <a:r>
              <a:rPr lang="en-US" dirty="0"/>
              <a:t>Start a service</a:t>
            </a:r>
          </a:p>
          <a:p>
            <a:pPr lvl="1">
              <a:buClr>
                <a:srgbClr val="673BB7"/>
              </a:buClr>
            </a:pPr>
            <a:r>
              <a:rPr lang="en-US" dirty="0"/>
              <a:t>Deliver </a:t>
            </a:r>
            <a:r>
              <a:rPr lang="en-US" dirty="0" smtClean="0"/>
              <a:t>a broadcast</a:t>
            </a:r>
          </a:p>
          <a:p>
            <a:pPr marL="0" indent="-87312">
              <a:buNone/>
            </a:pPr>
            <a:endParaRPr lang="en-US" dirty="0"/>
          </a:p>
        </p:txBody>
      </p:sp>
    </p:spTree>
    <p:extLst>
      <p:ext uri="{BB962C8B-B14F-4D97-AF65-F5344CB8AC3E}">
        <p14:creationId xmlns:p14="http://schemas.microsoft.com/office/powerpoint/2010/main" val="1342131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Types</a:t>
            </a:r>
            <a:endParaRPr lang="en-US" dirty="0"/>
          </a:p>
        </p:txBody>
      </p:sp>
      <p:sp>
        <p:nvSpPr>
          <p:cNvPr id="3" name="Content Placeholder 2"/>
          <p:cNvSpPr>
            <a:spLocks noGrp="1"/>
          </p:cNvSpPr>
          <p:nvPr>
            <p:ph idx="1"/>
          </p:nvPr>
        </p:nvSpPr>
        <p:spPr/>
        <p:txBody>
          <a:bodyPr/>
          <a:lstStyle/>
          <a:p>
            <a:pPr>
              <a:buClr>
                <a:srgbClr val="673BB7"/>
              </a:buClr>
            </a:pPr>
            <a:r>
              <a:rPr lang="en-US" b="1" dirty="0" smtClean="0">
                <a:solidFill>
                  <a:srgbClr val="C00000"/>
                </a:solidFill>
              </a:rPr>
              <a:t>Explicit </a:t>
            </a:r>
            <a:r>
              <a:rPr lang="en-US" b="1" dirty="0">
                <a:solidFill>
                  <a:srgbClr val="C00000"/>
                </a:solidFill>
              </a:rPr>
              <a:t>Intent</a:t>
            </a:r>
          </a:p>
          <a:p>
            <a:pPr lvl="1">
              <a:buClr>
                <a:srgbClr val="673BB7"/>
              </a:buClr>
            </a:pPr>
            <a:r>
              <a:rPr lang="en-US" dirty="0"/>
              <a:t>Explicit intents specify which application will satisfy the intent, by supplying either the target app's package name or a fully-qualified component class name. </a:t>
            </a:r>
            <a:endParaRPr lang="en-US" dirty="0" smtClean="0"/>
          </a:p>
          <a:p>
            <a:pPr lvl="1">
              <a:buClr>
                <a:srgbClr val="673BB7"/>
              </a:buClr>
            </a:pPr>
            <a:r>
              <a:rPr lang="en-US" dirty="0" smtClean="0"/>
              <a:t>You'll </a:t>
            </a:r>
            <a:r>
              <a:rPr lang="en-US" dirty="0"/>
              <a:t>typically use an explicit intent to start a component in your own </a:t>
            </a:r>
            <a:r>
              <a:rPr lang="en-US" dirty="0" smtClean="0"/>
              <a:t>app.</a:t>
            </a:r>
          </a:p>
          <a:p>
            <a:pPr lvl="1">
              <a:buClr>
                <a:srgbClr val="673BB7"/>
              </a:buClr>
            </a:pPr>
            <a:r>
              <a:rPr lang="en-US" dirty="0" smtClean="0"/>
              <a:t>For </a:t>
            </a:r>
            <a:r>
              <a:rPr lang="en-US" dirty="0"/>
              <a:t>example, you might start a new activity within your app in response to a user action, or start a service to download a file in the background</a:t>
            </a:r>
            <a:r>
              <a:rPr lang="en-US" dirty="0" smtClean="0"/>
              <a:t>.</a:t>
            </a:r>
            <a:endParaRPr lang="en-US" dirty="0"/>
          </a:p>
          <a:p>
            <a:pPr>
              <a:buClr>
                <a:srgbClr val="673BB7"/>
              </a:buClr>
            </a:pPr>
            <a:r>
              <a:rPr lang="en-US" b="1" dirty="0">
                <a:solidFill>
                  <a:srgbClr val="C00000"/>
                </a:solidFill>
              </a:rPr>
              <a:t>Implicit </a:t>
            </a:r>
            <a:r>
              <a:rPr lang="en-US" b="1" dirty="0" smtClean="0">
                <a:solidFill>
                  <a:srgbClr val="C00000"/>
                </a:solidFill>
              </a:rPr>
              <a:t>Intent</a:t>
            </a:r>
          </a:p>
          <a:p>
            <a:pPr lvl="1">
              <a:buClr>
                <a:srgbClr val="673BB7"/>
              </a:buClr>
            </a:pPr>
            <a:r>
              <a:rPr lang="en-US" dirty="0"/>
              <a:t>Implicit intents </a:t>
            </a:r>
            <a:r>
              <a:rPr lang="en-US" dirty="0" smtClean="0"/>
              <a:t>allows </a:t>
            </a:r>
            <a:r>
              <a:rPr lang="en-US" dirty="0"/>
              <a:t>a component from another app to handle </a:t>
            </a:r>
            <a:r>
              <a:rPr lang="en-US" dirty="0" smtClean="0"/>
              <a:t>the action. </a:t>
            </a:r>
            <a:endParaRPr lang="en-US" dirty="0"/>
          </a:p>
          <a:p>
            <a:pPr lvl="1">
              <a:buClr>
                <a:srgbClr val="673BB7"/>
              </a:buClr>
            </a:pPr>
            <a:r>
              <a:rPr lang="en-US" dirty="0"/>
              <a:t>E.g., if you want to show the user a location on a map, you can use an implicit intent to request that </a:t>
            </a:r>
            <a:r>
              <a:rPr lang="en-US" dirty="0" smtClean="0"/>
              <a:t>another app </a:t>
            </a:r>
            <a:r>
              <a:rPr lang="en-US" dirty="0"/>
              <a:t>show a specified location on a map.</a:t>
            </a:r>
          </a:p>
          <a:p>
            <a:pPr lvl="1"/>
            <a:endParaRPr lang="en-US" dirty="0"/>
          </a:p>
        </p:txBody>
      </p:sp>
      <p:sp>
        <p:nvSpPr>
          <p:cNvPr id="4" name="TextBox 3"/>
          <p:cNvSpPr txBox="1"/>
          <p:nvPr/>
        </p:nvSpPr>
        <p:spPr>
          <a:xfrm>
            <a:off x="2659565" y="4288870"/>
            <a:ext cx="6872869" cy="2031325"/>
          </a:xfrm>
          <a:prstGeom prst="rect">
            <a:avLst/>
          </a:prstGeom>
          <a:solidFill>
            <a:schemeClr val="bg1">
              <a:lumMod val="85000"/>
            </a:schemeClr>
          </a:solidFill>
          <a:ln>
            <a:solidFill>
              <a:schemeClr val="tx1"/>
            </a:solidFill>
          </a:ln>
        </p:spPr>
        <p:txBody>
          <a:bodyPr wrap="square" rtlCol="0">
            <a:spAutoFit/>
          </a:bodyPr>
          <a:lstStyle/>
          <a:p>
            <a:r>
              <a:rPr lang="en-US" sz="1400" b="1" dirty="0">
                <a:solidFill>
                  <a:srgbClr val="0070C0"/>
                </a:solidFill>
                <a:latin typeface="Courier New" panose="02070309020205020404" pitchFamily="49" charset="0"/>
                <a:cs typeface="Courier New" panose="02070309020205020404" pitchFamily="49" charset="0"/>
              </a:rPr>
              <a:t>Intent</a:t>
            </a:r>
            <a:r>
              <a:rPr lang="en-US" sz="1400" dirty="0">
                <a:solidFill>
                  <a:srgbClr val="0070C0"/>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sendIntent</a:t>
            </a:r>
            <a:r>
              <a:rPr lang="en-US" sz="1400" dirty="0">
                <a:latin typeface="Courier New" panose="02070309020205020404" pitchFamily="49" charset="0"/>
                <a:cs typeface="Courier New" panose="02070309020205020404" pitchFamily="49" charset="0"/>
              </a:rPr>
              <a:t> = new </a:t>
            </a:r>
            <a:r>
              <a:rPr lang="en-US" sz="1400" b="1" dirty="0">
                <a:solidFill>
                  <a:srgbClr val="0070C0"/>
                </a:solidFill>
                <a:latin typeface="Courier New" panose="02070309020205020404" pitchFamily="49" charset="0"/>
                <a:cs typeface="Courier New" panose="02070309020205020404" pitchFamily="49" charset="0"/>
              </a:rPr>
              <a:t>Intent</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sendIntent.setAction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Intent.ACTION_SEND</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sendIntent.putExtra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Intent.EXTRA_TEXT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textMessage</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sendIntent.setType</a:t>
            </a:r>
            <a:r>
              <a:rPr lang="en-US" sz="1400" dirty="0">
                <a:latin typeface="Courier New" panose="02070309020205020404" pitchFamily="49" charset="0"/>
                <a:cs typeface="Courier New" panose="02070309020205020404" pitchFamily="49" charset="0"/>
              </a:rPr>
              <a:t>("text/plain");</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Verify that the intent will resolve to an activity</a:t>
            </a:r>
          </a:p>
          <a:p>
            <a:r>
              <a:rPr lang="en-US" sz="1400" dirty="0">
                <a:latin typeface="Courier New" panose="02070309020205020404" pitchFamily="49" charset="0"/>
                <a:cs typeface="Courier New" panose="02070309020205020404" pitchFamily="49" charset="0"/>
              </a:rPr>
              <a:t>if (</a:t>
            </a:r>
            <a:r>
              <a:rPr lang="en-US" sz="1400" dirty="0" err="1">
                <a:latin typeface="Courier New" panose="02070309020205020404" pitchFamily="49" charset="0"/>
                <a:cs typeface="Courier New" panose="02070309020205020404" pitchFamily="49" charset="0"/>
              </a:rPr>
              <a:t>sendIntent.resolveActivity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getPackageManager</a:t>
            </a:r>
            <a:r>
              <a:rPr lang="en-US" sz="1400" dirty="0">
                <a:latin typeface="Courier New" panose="02070309020205020404" pitchFamily="49" charset="0"/>
                <a:cs typeface="Courier New" panose="02070309020205020404" pitchFamily="49" charset="0"/>
              </a:rPr>
              <a:t>()) != null) {</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startActivity</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sendIntent</a:t>
            </a:r>
            <a:r>
              <a:rPr lang="en-US" sz="1400" b="1"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86615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Intents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4963" y="863444"/>
            <a:ext cx="5842074" cy="2696342"/>
          </a:xfrm>
        </p:spPr>
      </p:pic>
      <p:sp>
        <p:nvSpPr>
          <p:cNvPr id="8" name="Content Placeholder 2"/>
          <p:cNvSpPr txBox="1">
            <a:spLocks/>
          </p:cNvSpPr>
          <p:nvPr/>
        </p:nvSpPr>
        <p:spPr>
          <a:xfrm>
            <a:off x="255819" y="3869472"/>
            <a:ext cx="11680361" cy="181510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73BB7"/>
              </a:buClr>
            </a:pPr>
            <a:r>
              <a:rPr lang="en-US" dirty="0" smtClean="0"/>
              <a:t>Figure above shows </a:t>
            </a:r>
            <a:r>
              <a:rPr lang="en-US" dirty="0"/>
              <a:t>how an </a:t>
            </a:r>
            <a:r>
              <a:rPr lang="en-US" b="1" dirty="0">
                <a:solidFill>
                  <a:srgbClr val="0070C0"/>
                </a:solidFill>
              </a:rPr>
              <a:t>intent</a:t>
            </a:r>
            <a:r>
              <a:rPr lang="en-US" dirty="0">
                <a:solidFill>
                  <a:srgbClr val="0070C0"/>
                </a:solidFill>
              </a:rPr>
              <a:t> </a:t>
            </a:r>
            <a:r>
              <a:rPr lang="en-US" dirty="0"/>
              <a:t>is used when starting an activity. </a:t>
            </a:r>
            <a:endParaRPr lang="en-US" dirty="0" smtClean="0"/>
          </a:p>
          <a:p>
            <a:pPr marL="800100" lvl="1" indent="-342900">
              <a:buClr>
                <a:srgbClr val="673BB7"/>
              </a:buClr>
              <a:buFont typeface="+mj-lt"/>
              <a:buAutoNum type="arabicPeriod"/>
            </a:pPr>
            <a:r>
              <a:rPr lang="en-US" sz="1800" dirty="0" smtClean="0"/>
              <a:t>Activity </a:t>
            </a:r>
            <a:r>
              <a:rPr lang="en-US" sz="1800" dirty="0"/>
              <a:t>A creates an Intent with an action description and passes it to </a:t>
            </a:r>
            <a:r>
              <a:rPr lang="en-US" sz="1800" dirty="0" err="1">
                <a:latin typeface="Courier New" panose="02070309020205020404" pitchFamily="49" charset="0"/>
                <a:cs typeface="Courier New" panose="02070309020205020404" pitchFamily="49" charset="0"/>
              </a:rPr>
              <a:t>startActivity</a:t>
            </a:r>
            <a:r>
              <a:rPr lang="en-US" sz="1800" dirty="0">
                <a:latin typeface="Courier New" panose="02070309020205020404" pitchFamily="49" charset="0"/>
                <a:cs typeface="Courier New" panose="02070309020205020404" pitchFamily="49" charset="0"/>
              </a:rPr>
              <a:t>()</a:t>
            </a:r>
            <a:r>
              <a:rPr lang="en-US" sz="1800" dirty="0"/>
              <a:t>. </a:t>
            </a:r>
            <a:endParaRPr lang="en-US" sz="1800" dirty="0" smtClean="0"/>
          </a:p>
          <a:p>
            <a:pPr marL="800100" lvl="1" indent="-342900">
              <a:buClr>
                <a:srgbClr val="673BB7"/>
              </a:buClr>
              <a:buFont typeface="+mj-lt"/>
              <a:buAutoNum type="arabicPeriod"/>
            </a:pPr>
            <a:r>
              <a:rPr lang="en-US" sz="1800" dirty="0" smtClean="0"/>
              <a:t>The </a:t>
            </a:r>
            <a:r>
              <a:rPr lang="en-US" sz="1800" dirty="0"/>
              <a:t>Android System searches all apps for an intent filter that matches the intent. When a match is found, </a:t>
            </a:r>
            <a:endParaRPr lang="en-US" sz="1800" dirty="0" smtClean="0"/>
          </a:p>
          <a:p>
            <a:pPr marL="800100" lvl="1" indent="-342900">
              <a:buClr>
                <a:srgbClr val="673BB7"/>
              </a:buClr>
              <a:buFont typeface="+mj-lt"/>
              <a:buAutoNum type="arabicPeriod"/>
            </a:pPr>
            <a:r>
              <a:rPr lang="en-US" sz="1800" dirty="0" smtClean="0"/>
              <a:t>The </a:t>
            </a:r>
            <a:r>
              <a:rPr lang="en-US" sz="1800" dirty="0"/>
              <a:t>system starts the matching activity (Activity B) by invoking its </a:t>
            </a:r>
            <a:r>
              <a:rPr lang="en-US" sz="1800" dirty="0" err="1">
                <a:latin typeface="Courier New" panose="02070309020205020404" pitchFamily="49" charset="0"/>
                <a:cs typeface="Courier New" panose="02070309020205020404" pitchFamily="49" charset="0"/>
              </a:rPr>
              <a:t>onCreate</a:t>
            </a:r>
            <a:r>
              <a:rPr lang="en-US" sz="1800" dirty="0">
                <a:latin typeface="Courier New" panose="02070309020205020404" pitchFamily="49" charset="0"/>
                <a:cs typeface="Courier New" panose="02070309020205020404" pitchFamily="49" charset="0"/>
              </a:rPr>
              <a:t>()</a:t>
            </a:r>
            <a:r>
              <a:rPr lang="en-US" sz="1800" dirty="0"/>
              <a:t> method and passing it the Intent.</a:t>
            </a:r>
          </a:p>
        </p:txBody>
      </p:sp>
    </p:spTree>
    <p:extLst>
      <p:ext uri="{BB962C8B-B14F-4D97-AF65-F5344CB8AC3E}">
        <p14:creationId xmlns:p14="http://schemas.microsoft.com/office/powerpoint/2010/main" val="3578518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Life 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142" y="830263"/>
            <a:ext cx="4326203" cy="5591175"/>
          </a:xfrm>
        </p:spPr>
      </p:pic>
      <p:sp>
        <p:nvSpPr>
          <p:cNvPr id="6" name="Content Placeholder 2">
            <a:extLst>
              <a:ext uri="{FF2B5EF4-FFF2-40B4-BE49-F238E27FC236}">
                <a16:creationId xmlns:a16="http://schemas.microsoft.com/office/drawing/2014/main" xmlns="" id="{3749D32B-4BEC-654C-8F74-E3BA262AC4DD}"/>
              </a:ext>
            </a:extLst>
          </p:cNvPr>
          <p:cNvSpPr txBox="1">
            <a:spLocks/>
          </p:cNvSpPr>
          <p:nvPr/>
        </p:nvSpPr>
        <p:spPr>
          <a:xfrm>
            <a:off x="5541104" y="830263"/>
            <a:ext cx="6367592" cy="404653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73BB7"/>
              </a:buClr>
            </a:pPr>
            <a:r>
              <a:rPr lang="en-US" dirty="0" smtClean="0"/>
              <a:t>The activity </a:t>
            </a:r>
            <a:r>
              <a:rPr lang="en-US" dirty="0"/>
              <a:t>instances in your app transition through different </a:t>
            </a:r>
            <a:r>
              <a:rPr lang="en-US" b="1" dirty="0">
                <a:solidFill>
                  <a:srgbClr val="C00000"/>
                </a:solidFill>
              </a:rPr>
              <a:t>states </a:t>
            </a:r>
            <a:r>
              <a:rPr lang="en-US" dirty="0"/>
              <a:t>in their </a:t>
            </a:r>
            <a:r>
              <a:rPr lang="en-US" b="1" dirty="0">
                <a:solidFill>
                  <a:srgbClr val="C00000"/>
                </a:solidFill>
              </a:rPr>
              <a:t>lifecycle</a:t>
            </a:r>
            <a:r>
              <a:rPr lang="en-US" dirty="0"/>
              <a:t>, as a user </a:t>
            </a:r>
            <a:r>
              <a:rPr lang="en-US" b="1" dirty="0">
                <a:solidFill>
                  <a:srgbClr val="0070C0"/>
                </a:solidFill>
              </a:rPr>
              <a:t>navigates</a:t>
            </a:r>
            <a:r>
              <a:rPr lang="en-US" dirty="0">
                <a:solidFill>
                  <a:srgbClr val="0070C0"/>
                </a:solidFill>
              </a:rPr>
              <a:t> </a:t>
            </a:r>
            <a:r>
              <a:rPr lang="en-US" dirty="0"/>
              <a:t>through your app</a:t>
            </a:r>
            <a:r>
              <a:rPr lang="en-US" dirty="0" smtClean="0"/>
              <a:t>.</a:t>
            </a:r>
          </a:p>
          <a:p>
            <a:pPr>
              <a:buClr>
                <a:srgbClr val="673BB7"/>
              </a:buClr>
            </a:pPr>
            <a:r>
              <a:rPr lang="en-US" dirty="0"/>
              <a:t>The Activity class provides a number of callbacks that allow the activity to know that a state has changed: that the system is </a:t>
            </a:r>
            <a:r>
              <a:rPr lang="en-US" b="1" dirty="0">
                <a:solidFill>
                  <a:srgbClr val="0070C0"/>
                </a:solidFill>
              </a:rPr>
              <a:t>creating</a:t>
            </a:r>
            <a:r>
              <a:rPr lang="en-US" dirty="0"/>
              <a:t>, </a:t>
            </a:r>
            <a:r>
              <a:rPr lang="en-US" b="1" dirty="0">
                <a:solidFill>
                  <a:srgbClr val="0070C0"/>
                </a:solidFill>
              </a:rPr>
              <a:t>stopping</a:t>
            </a:r>
            <a:r>
              <a:rPr lang="en-US" dirty="0"/>
              <a:t>, or </a:t>
            </a:r>
            <a:r>
              <a:rPr lang="en-US" b="1" dirty="0">
                <a:solidFill>
                  <a:srgbClr val="0070C0"/>
                </a:solidFill>
              </a:rPr>
              <a:t>resuming</a:t>
            </a:r>
            <a:r>
              <a:rPr lang="en-US" dirty="0">
                <a:solidFill>
                  <a:srgbClr val="0070C0"/>
                </a:solidFill>
              </a:rPr>
              <a:t> </a:t>
            </a:r>
            <a:r>
              <a:rPr lang="en-US" dirty="0"/>
              <a:t>an activity, or </a:t>
            </a:r>
            <a:r>
              <a:rPr lang="en-US" b="1" dirty="0">
                <a:solidFill>
                  <a:srgbClr val="0070C0"/>
                </a:solidFill>
              </a:rPr>
              <a:t>destroying</a:t>
            </a:r>
            <a:r>
              <a:rPr lang="en-US" dirty="0">
                <a:solidFill>
                  <a:srgbClr val="0070C0"/>
                </a:solidFill>
              </a:rPr>
              <a:t> </a:t>
            </a:r>
            <a:r>
              <a:rPr lang="en-US" dirty="0"/>
              <a:t>the process in which the activity resides</a:t>
            </a:r>
            <a:r>
              <a:rPr lang="en-US" dirty="0" smtClean="0"/>
              <a:t>.</a:t>
            </a:r>
          </a:p>
          <a:p>
            <a:pPr>
              <a:buClr>
                <a:srgbClr val="673BB7"/>
              </a:buClr>
            </a:pPr>
            <a:r>
              <a:rPr lang="en-US" dirty="0"/>
              <a:t>Within the lifecycle callback methods, you can declare how your activity behaves when the user </a:t>
            </a:r>
            <a:r>
              <a:rPr lang="en-US" i="1" dirty="0">
                <a:solidFill>
                  <a:srgbClr val="0070C0"/>
                </a:solidFill>
              </a:rPr>
              <a:t>leaves</a:t>
            </a:r>
            <a:r>
              <a:rPr lang="en-US" dirty="0">
                <a:solidFill>
                  <a:srgbClr val="0070C0"/>
                </a:solidFill>
              </a:rPr>
              <a:t> </a:t>
            </a:r>
            <a:r>
              <a:rPr lang="en-US" dirty="0"/>
              <a:t>and </a:t>
            </a:r>
            <a:r>
              <a:rPr lang="en-US" i="1" dirty="0">
                <a:solidFill>
                  <a:srgbClr val="0070C0"/>
                </a:solidFill>
              </a:rPr>
              <a:t>re-enters</a:t>
            </a:r>
            <a:r>
              <a:rPr lang="en-US" dirty="0">
                <a:solidFill>
                  <a:srgbClr val="0070C0"/>
                </a:solidFill>
              </a:rPr>
              <a:t> </a:t>
            </a:r>
            <a:r>
              <a:rPr lang="en-US" dirty="0"/>
              <a:t>the activity</a:t>
            </a:r>
            <a:r>
              <a:rPr lang="en-US" dirty="0" smtClean="0"/>
              <a:t>.</a:t>
            </a:r>
          </a:p>
        </p:txBody>
      </p:sp>
    </p:spTree>
    <p:extLst>
      <p:ext uri="{BB962C8B-B14F-4D97-AF65-F5344CB8AC3E}">
        <p14:creationId xmlns:p14="http://schemas.microsoft.com/office/powerpoint/2010/main" val="636500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 Cycle</a:t>
            </a:r>
          </a:p>
        </p:txBody>
      </p:sp>
      <p:sp>
        <p:nvSpPr>
          <p:cNvPr id="3" name="Content Placeholder 2"/>
          <p:cNvSpPr>
            <a:spLocks noGrp="1"/>
          </p:cNvSpPr>
          <p:nvPr>
            <p:ph idx="1"/>
          </p:nvPr>
        </p:nvSpPr>
        <p:spPr/>
        <p:txBody>
          <a:bodyPr/>
          <a:lstStyle/>
          <a:p>
            <a:pPr>
              <a:buClr>
                <a:srgbClr val="673BB7"/>
              </a:buClr>
            </a:pPr>
            <a:r>
              <a:rPr lang="en-US" b="1" dirty="0"/>
              <a:t>E.g</a:t>
            </a:r>
            <a:r>
              <a:rPr lang="en-US" dirty="0"/>
              <a:t>., if you're building a streaming video player, you </a:t>
            </a:r>
            <a:r>
              <a:rPr lang="en-US" dirty="0" smtClean="0"/>
              <a:t>might;</a:t>
            </a:r>
          </a:p>
          <a:p>
            <a:pPr lvl="1">
              <a:buClr>
                <a:srgbClr val="673BB7"/>
              </a:buClr>
            </a:pPr>
            <a:r>
              <a:rPr lang="en-US" dirty="0" smtClean="0"/>
              <a:t>Pause </a:t>
            </a:r>
            <a:r>
              <a:rPr lang="en-US" dirty="0"/>
              <a:t>the video and </a:t>
            </a:r>
            <a:endParaRPr lang="en-US" dirty="0" smtClean="0"/>
          </a:p>
          <a:p>
            <a:pPr lvl="1">
              <a:buClr>
                <a:srgbClr val="673BB7"/>
              </a:buClr>
            </a:pPr>
            <a:r>
              <a:rPr lang="en-US" dirty="0" smtClean="0"/>
              <a:t>Terminate </a:t>
            </a:r>
            <a:r>
              <a:rPr lang="en-US" dirty="0"/>
              <a:t>the network connection when the user switches to another app. </a:t>
            </a:r>
            <a:endParaRPr lang="en-US" dirty="0" smtClean="0"/>
          </a:p>
          <a:p>
            <a:pPr lvl="1">
              <a:buClr>
                <a:srgbClr val="673BB7"/>
              </a:buClr>
            </a:pPr>
            <a:r>
              <a:rPr lang="en-US" dirty="0" smtClean="0"/>
              <a:t>When </a:t>
            </a:r>
            <a:r>
              <a:rPr lang="en-US" dirty="0"/>
              <a:t>the user returns, you can reconnect to the network and </a:t>
            </a:r>
            <a:endParaRPr lang="en-US" dirty="0" smtClean="0"/>
          </a:p>
          <a:p>
            <a:pPr lvl="1">
              <a:buClr>
                <a:srgbClr val="673BB7"/>
              </a:buClr>
            </a:pPr>
            <a:r>
              <a:rPr lang="en-US" dirty="0" smtClean="0"/>
              <a:t>Allow </a:t>
            </a:r>
            <a:r>
              <a:rPr lang="en-US" dirty="0"/>
              <a:t>the user to resume the video from the same </a:t>
            </a:r>
            <a:r>
              <a:rPr lang="en-US" dirty="0" smtClean="0"/>
              <a:t>spot.</a:t>
            </a:r>
          </a:p>
          <a:p>
            <a:pPr marL="457200" lvl="1" indent="0">
              <a:buNone/>
            </a:pPr>
            <a:endParaRPr lang="en-US" dirty="0" smtClean="0"/>
          </a:p>
          <a:p>
            <a:pPr>
              <a:buClr>
                <a:srgbClr val="673BB7"/>
              </a:buClr>
            </a:pPr>
            <a:r>
              <a:rPr lang="en-US" dirty="0"/>
              <a:t>Life cycle methods helps you </a:t>
            </a:r>
            <a:r>
              <a:rPr lang="en-US" b="1" dirty="0">
                <a:solidFill>
                  <a:srgbClr val="0070C0"/>
                </a:solidFill>
              </a:rPr>
              <a:t>avoid</a:t>
            </a:r>
            <a:r>
              <a:rPr lang="en-US" dirty="0"/>
              <a:t>: </a:t>
            </a:r>
          </a:p>
          <a:p>
            <a:pPr lvl="1">
              <a:buClr>
                <a:srgbClr val="673BB7"/>
              </a:buClr>
            </a:pPr>
            <a:r>
              <a:rPr lang="en-US" b="1" dirty="0">
                <a:solidFill>
                  <a:srgbClr val="C00000"/>
                </a:solidFill>
              </a:rPr>
              <a:t>Crashing</a:t>
            </a:r>
            <a:r>
              <a:rPr lang="en-US" dirty="0">
                <a:solidFill>
                  <a:srgbClr val="C00000"/>
                </a:solidFill>
              </a:rPr>
              <a:t> </a:t>
            </a:r>
            <a:r>
              <a:rPr lang="en-US" dirty="0"/>
              <a:t>if the user receives a phone call or switches to another app while using your app.</a:t>
            </a:r>
          </a:p>
          <a:p>
            <a:pPr lvl="1">
              <a:buClr>
                <a:srgbClr val="673BB7"/>
              </a:buClr>
            </a:pPr>
            <a:r>
              <a:rPr lang="en-US" b="1" dirty="0">
                <a:solidFill>
                  <a:srgbClr val="C00000"/>
                </a:solidFill>
              </a:rPr>
              <a:t>Consuming valuable system resources</a:t>
            </a:r>
            <a:r>
              <a:rPr lang="en-US" b="1" dirty="0"/>
              <a:t> </a:t>
            </a:r>
            <a:r>
              <a:rPr lang="en-US" dirty="0"/>
              <a:t>when the user is not actively using it.</a:t>
            </a:r>
          </a:p>
          <a:p>
            <a:pPr lvl="1">
              <a:buClr>
                <a:srgbClr val="673BB7"/>
              </a:buClr>
            </a:pPr>
            <a:r>
              <a:rPr lang="en-US" b="1" dirty="0">
                <a:solidFill>
                  <a:srgbClr val="C00000"/>
                </a:solidFill>
              </a:rPr>
              <a:t>Losing the user's progress</a:t>
            </a:r>
            <a:r>
              <a:rPr lang="en-US" b="1" dirty="0"/>
              <a:t> </a:t>
            </a:r>
            <a:r>
              <a:rPr lang="en-US" dirty="0"/>
              <a:t>if they leave your app and return to it at a later time.</a:t>
            </a:r>
          </a:p>
          <a:p>
            <a:pPr lvl="1">
              <a:buClr>
                <a:srgbClr val="673BB7"/>
              </a:buClr>
            </a:pPr>
            <a:r>
              <a:rPr lang="en-US" dirty="0"/>
              <a:t>Crashing or losing the user's progress when the </a:t>
            </a:r>
            <a:r>
              <a:rPr lang="en-US" b="1" dirty="0">
                <a:solidFill>
                  <a:srgbClr val="C00000"/>
                </a:solidFill>
              </a:rPr>
              <a:t>screen rotates</a:t>
            </a:r>
            <a:r>
              <a:rPr lang="en-US" dirty="0">
                <a:solidFill>
                  <a:srgbClr val="C00000"/>
                </a:solidFill>
              </a:rPr>
              <a:t> </a:t>
            </a:r>
            <a:r>
              <a:rPr lang="en-US" dirty="0"/>
              <a:t>between landscape and portrait orientation.</a:t>
            </a:r>
          </a:p>
        </p:txBody>
      </p:sp>
      <p:sp>
        <p:nvSpPr>
          <p:cNvPr id="4" name="TextBox 3"/>
          <p:cNvSpPr txBox="1"/>
          <p:nvPr/>
        </p:nvSpPr>
        <p:spPr>
          <a:xfrm>
            <a:off x="131180" y="6084677"/>
            <a:ext cx="2811159" cy="369332"/>
          </a:xfrm>
          <a:prstGeom prst="rect">
            <a:avLst/>
          </a:prstGeom>
          <a:noFill/>
        </p:spPr>
        <p:txBody>
          <a:bodyPr wrap="square" rtlCol="0">
            <a:spAutoFit/>
          </a:bodyPr>
          <a:lstStyle/>
          <a:p>
            <a:r>
              <a:rPr lang="en-US" dirty="0" smtClean="0"/>
              <a:t>For more details: </a:t>
            </a:r>
            <a:r>
              <a:rPr lang="en-US" dirty="0" smtClean="0">
                <a:hlinkClick r:id="rId2"/>
              </a:rPr>
              <a:t>click here</a:t>
            </a:r>
            <a:endParaRPr lang="en-US" dirty="0"/>
          </a:p>
        </p:txBody>
      </p:sp>
    </p:spTree>
    <p:extLst>
      <p:ext uri="{BB962C8B-B14F-4D97-AF65-F5344CB8AC3E}">
        <p14:creationId xmlns:p14="http://schemas.microsoft.com/office/powerpoint/2010/main" val="2419419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0E1348-E7F7-E14E-B5DA-CE4E4E6124BD}"/>
              </a:ext>
            </a:extLst>
          </p:cNvPr>
          <p:cNvSpPr>
            <a:spLocks noGrp="1"/>
          </p:cNvSpPr>
          <p:nvPr>
            <p:ph type="title"/>
          </p:nvPr>
        </p:nvSpPr>
        <p:spPr/>
        <p:txBody>
          <a:bodyPr/>
          <a:lstStyle/>
          <a:p>
            <a:r>
              <a:rPr lang="en-US" dirty="0"/>
              <a:t>Installation of Android Studio</a:t>
            </a:r>
          </a:p>
        </p:txBody>
      </p:sp>
      <p:sp>
        <p:nvSpPr>
          <p:cNvPr id="3" name="Content Placeholder 2">
            <a:extLst>
              <a:ext uri="{FF2B5EF4-FFF2-40B4-BE49-F238E27FC236}">
                <a16:creationId xmlns:a16="http://schemas.microsoft.com/office/drawing/2014/main" xmlns="" id="{B9E7454C-1539-CD40-8CD9-D11B02DA2040}"/>
              </a:ext>
            </a:extLst>
          </p:cNvPr>
          <p:cNvSpPr>
            <a:spLocks noGrp="1"/>
          </p:cNvSpPr>
          <p:nvPr>
            <p:ph idx="1"/>
          </p:nvPr>
        </p:nvSpPr>
        <p:spPr/>
        <p:txBody>
          <a:bodyPr/>
          <a:lstStyle/>
          <a:p>
            <a:pPr>
              <a:buClr>
                <a:srgbClr val="673BB7"/>
              </a:buClr>
            </a:pPr>
            <a:r>
              <a:rPr lang="en-US" dirty="0"/>
              <a:t>Click the arrow below to </a:t>
            </a:r>
            <a:r>
              <a:rPr lang="en-US" b="1" dirty="0">
                <a:solidFill>
                  <a:srgbClr val="00B050"/>
                </a:solidFill>
              </a:rPr>
              <a:t>download</a:t>
            </a:r>
            <a:r>
              <a:rPr lang="en-US" dirty="0"/>
              <a:t> Android Studio.</a:t>
            </a:r>
          </a:p>
          <a:p>
            <a:pPr>
              <a:buClr>
                <a:srgbClr val="673BB7"/>
              </a:buClr>
            </a:pPr>
            <a:r>
              <a:rPr lang="en-US" dirty="0"/>
              <a:t>Once downloaded, the setup, install it on your machine using the setup wizard.</a:t>
            </a:r>
          </a:p>
          <a:p>
            <a:pPr>
              <a:buClr>
                <a:srgbClr val="673BB7"/>
              </a:buClr>
            </a:pPr>
            <a:r>
              <a:rPr lang="en-US" dirty="0"/>
              <a:t>Once installed Android Studio, go through the setup wizard, which will install latest Android SDK, platform built tools required for mobile app development.</a:t>
            </a:r>
          </a:p>
          <a:p>
            <a:pPr>
              <a:buClr>
                <a:srgbClr val="673BB7"/>
              </a:buClr>
            </a:pPr>
            <a:r>
              <a:rPr lang="en-US" dirty="0"/>
              <a:t>Your setup </a:t>
            </a:r>
            <a:r>
              <a:rPr lang="en-US" b="1" dirty="0">
                <a:solidFill>
                  <a:srgbClr val="C00000"/>
                </a:solidFill>
              </a:rPr>
              <a:t>need continuous internet </a:t>
            </a:r>
            <a:r>
              <a:rPr lang="en-US" dirty="0"/>
              <a:t>while doing the installation, as the process may download required plugins.</a:t>
            </a:r>
          </a:p>
          <a:p>
            <a:endParaRPr lang="en-US" dirty="0"/>
          </a:p>
          <a:p>
            <a:endParaRPr lang="en-US" dirty="0"/>
          </a:p>
          <a:p>
            <a:endParaRPr lang="en-US" dirty="0"/>
          </a:p>
          <a:p>
            <a:endParaRPr lang="en-US" dirty="0"/>
          </a:p>
          <a:p>
            <a:endParaRPr lang="en-US" dirty="0"/>
          </a:p>
          <a:p>
            <a:r>
              <a:rPr lang="en-US" dirty="0">
                <a:hlinkClick r:id="rId2"/>
              </a:rPr>
              <a:t> </a:t>
            </a:r>
            <a:r>
              <a:rPr lang="en-IN" u="sng" dirty="0">
                <a:hlinkClick r:id="rId2"/>
              </a:rPr>
              <a:t>https://developer.android.com/studio</a:t>
            </a:r>
            <a:endParaRPr lang="en-IN" dirty="0"/>
          </a:p>
          <a:p>
            <a:pPr marL="0" indent="0">
              <a:buNone/>
            </a:pPr>
            <a:r>
              <a:rPr lang="en-IN" dirty="0"/>
              <a:t/>
            </a:r>
            <a:br>
              <a:rPr lang="en-IN" dirty="0"/>
            </a:br>
            <a:r>
              <a:rPr lang="en-IN" dirty="0"/>
              <a:t/>
            </a:r>
            <a:br>
              <a:rPr lang="en-IN" dirty="0"/>
            </a:br>
            <a:endParaRPr lang="en-US" dirty="0"/>
          </a:p>
        </p:txBody>
      </p:sp>
      <p:sp>
        <p:nvSpPr>
          <p:cNvPr id="4" name="Down Arrow 3">
            <a:hlinkClick r:id="rId2"/>
            <a:extLst>
              <a:ext uri="{FF2B5EF4-FFF2-40B4-BE49-F238E27FC236}">
                <a16:creationId xmlns:a16="http://schemas.microsoft.com/office/drawing/2014/main" xmlns="" id="{9D3CF042-D615-F245-8D6F-67DC48732173}"/>
              </a:ext>
            </a:extLst>
          </p:cNvPr>
          <p:cNvSpPr/>
          <p:nvPr/>
        </p:nvSpPr>
        <p:spPr>
          <a:xfrm>
            <a:off x="5221357" y="5499652"/>
            <a:ext cx="437321" cy="463826"/>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844244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Life Cycle - Methods</a:t>
            </a:r>
            <a:endParaRPr lang="en-US" dirty="0"/>
          </a:p>
        </p:txBody>
      </p:sp>
      <p:sp>
        <p:nvSpPr>
          <p:cNvPr id="3" name="Content Placeholder 2"/>
          <p:cNvSpPr>
            <a:spLocks noGrp="1"/>
          </p:cNvSpPr>
          <p:nvPr>
            <p:ph idx="1"/>
          </p:nvPr>
        </p:nvSpPr>
        <p:spPr/>
        <p:txBody>
          <a:bodyPr/>
          <a:lstStyle/>
          <a:p>
            <a:pPr marL="0" indent="0">
              <a:buNone/>
            </a:pPr>
            <a:r>
              <a:rPr lang="en-US" b="1" dirty="0" err="1">
                <a:solidFill>
                  <a:srgbClr val="C00000"/>
                </a:solidFill>
                <a:latin typeface="Courier New" panose="02070309020205020404" pitchFamily="49" charset="0"/>
                <a:cs typeface="Courier New" panose="02070309020205020404" pitchFamily="49" charset="0"/>
              </a:rPr>
              <a:t>onCreate</a:t>
            </a:r>
            <a:r>
              <a:rPr lang="en-US" b="1" dirty="0">
                <a:solidFill>
                  <a:srgbClr val="C00000"/>
                </a:solidFill>
                <a:latin typeface="Courier New" panose="02070309020205020404" pitchFamily="49" charset="0"/>
                <a:cs typeface="Courier New" panose="02070309020205020404" pitchFamily="49" charset="0"/>
              </a:rPr>
              <a:t>()</a:t>
            </a:r>
          </a:p>
          <a:p>
            <a:pPr>
              <a:buClr>
                <a:srgbClr val="673BB7"/>
              </a:buClr>
            </a:pPr>
            <a:r>
              <a:rPr lang="en-US" dirty="0"/>
              <a:t>You must implement this method, which </a:t>
            </a:r>
            <a:r>
              <a:rPr lang="en-US" b="1" dirty="0">
                <a:solidFill>
                  <a:srgbClr val="0070C0"/>
                </a:solidFill>
              </a:rPr>
              <a:t>fires when the system first creates the activity</a:t>
            </a:r>
            <a:r>
              <a:rPr lang="en-US" dirty="0"/>
              <a:t>. </a:t>
            </a:r>
          </a:p>
          <a:p>
            <a:pPr>
              <a:buClr>
                <a:srgbClr val="673BB7"/>
              </a:buClr>
            </a:pPr>
            <a:r>
              <a:rPr lang="en-US" dirty="0"/>
              <a:t>On activity creation, the activity enters the Created state. </a:t>
            </a:r>
          </a:p>
          <a:p>
            <a:pPr>
              <a:buClr>
                <a:srgbClr val="673BB7"/>
              </a:buClr>
            </a:pPr>
            <a:r>
              <a:rPr lang="en-US" dirty="0"/>
              <a:t>In the </a:t>
            </a:r>
            <a:r>
              <a:rPr lang="en-US" dirty="0" err="1">
                <a:latin typeface="Courier New" panose="02070309020205020404" pitchFamily="49" charset="0"/>
                <a:cs typeface="Courier New" panose="02070309020205020404" pitchFamily="49" charset="0"/>
              </a:rPr>
              <a:t>onCreate</a:t>
            </a:r>
            <a:r>
              <a:rPr lang="en-US" dirty="0">
                <a:latin typeface="Courier New" panose="02070309020205020404" pitchFamily="49" charset="0"/>
                <a:cs typeface="Courier New" panose="02070309020205020404" pitchFamily="49" charset="0"/>
              </a:rPr>
              <a:t>()</a:t>
            </a:r>
            <a:r>
              <a:rPr lang="en-US" dirty="0"/>
              <a:t> method, you perform basic application startup logic that should </a:t>
            </a:r>
            <a:r>
              <a:rPr lang="en-US" b="1" dirty="0">
                <a:solidFill>
                  <a:srgbClr val="0070C0"/>
                </a:solidFill>
              </a:rPr>
              <a:t>happen only once for the entire life of the activity</a:t>
            </a:r>
            <a:r>
              <a:rPr lang="en-US" dirty="0" smtClean="0"/>
              <a:t>.</a:t>
            </a:r>
          </a:p>
          <a:p>
            <a:pPr marL="0" indent="0">
              <a:buNone/>
            </a:pPr>
            <a:endParaRPr lang="en-US" dirty="0" smtClean="0"/>
          </a:p>
          <a:p>
            <a:pPr marL="0" indent="0">
              <a:buNone/>
            </a:pPr>
            <a:r>
              <a:rPr lang="en-US" b="1" dirty="0" err="1">
                <a:solidFill>
                  <a:srgbClr val="C00000"/>
                </a:solidFill>
                <a:latin typeface="Courier New" panose="02070309020205020404" pitchFamily="49" charset="0"/>
                <a:cs typeface="Courier New" panose="02070309020205020404" pitchFamily="49" charset="0"/>
              </a:rPr>
              <a:t>onStart</a:t>
            </a:r>
            <a:r>
              <a:rPr lang="en-US" b="1" dirty="0">
                <a:solidFill>
                  <a:srgbClr val="C00000"/>
                </a:solidFill>
                <a:latin typeface="Courier New" panose="02070309020205020404" pitchFamily="49" charset="0"/>
                <a:cs typeface="Courier New" panose="02070309020205020404" pitchFamily="49" charset="0"/>
              </a:rPr>
              <a:t>()</a:t>
            </a:r>
          </a:p>
          <a:p>
            <a:pPr>
              <a:buClr>
                <a:srgbClr val="673BB7"/>
              </a:buClr>
            </a:pPr>
            <a:r>
              <a:rPr lang="en-US" dirty="0"/>
              <a:t>When the activity enters the Started state, the system invokes this method. </a:t>
            </a:r>
            <a:endParaRPr lang="en-US" dirty="0" smtClean="0"/>
          </a:p>
          <a:p>
            <a:pPr>
              <a:buClr>
                <a:srgbClr val="673BB7"/>
              </a:buClr>
            </a:pPr>
            <a:r>
              <a:rPr lang="en-US" dirty="0" smtClean="0"/>
              <a:t>The </a:t>
            </a:r>
            <a:r>
              <a:rPr lang="en-US" dirty="0" err="1">
                <a:latin typeface="Courier New" panose="02070309020205020404" pitchFamily="49" charset="0"/>
                <a:cs typeface="Courier New" panose="02070309020205020404" pitchFamily="49" charset="0"/>
              </a:rPr>
              <a:t>onStart</a:t>
            </a:r>
            <a:r>
              <a:rPr lang="en-US" dirty="0">
                <a:latin typeface="Courier New" panose="02070309020205020404" pitchFamily="49" charset="0"/>
                <a:cs typeface="Courier New" panose="02070309020205020404" pitchFamily="49" charset="0"/>
              </a:rPr>
              <a:t>()</a:t>
            </a:r>
            <a:r>
              <a:rPr lang="en-US" dirty="0"/>
              <a:t> call </a:t>
            </a:r>
            <a:r>
              <a:rPr lang="en-US" b="1" dirty="0">
                <a:solidFill>
                  <a:srgbClr val="0070C0"/>
                </a:solidFill>
              </a:rPr>
              <a:t>makes the activity visible to the user</a:t>
            </a:r>
            <a:r>
              <a:rPr lang="en-US" dirty="0"/>
              <a:t>, as the app prepares for the activity to enter the foreground and become interactive. </a:t>
            </a:r>
            <a:endParaRPr lang="en-US" dirty="0" smtClean="0"/>
          </a:p>
          <a:p>
            <a:pPr>
              <a:buClr>
                <a:srgbClr val="673BB7"/>
              </a:buClr>
            </a:pPr>
            <a:r>
              <a:rPr lang="en-US" dirty="0" smtClean="0"/>
              <a:t>E.g</a:t>
            </a:r>
            <a:r>
              <a:rPr lang="en-US" dirty="0"/>
              <a:t>., this method is where the app initializes the code that maintains the UI.</a:t>
            </a:r>
          </a:p>
        </p:txBody>
      </p:sp>
    </p:spTree>
    <p:extLst>
      <p:ext uri="{BB962C8B-B14F-4D97-AF65-F5344CB8AC3E}">
        <p14:creationId xmlns:p14="http://schemas.microsoft.com/office/powerpoint/2010/main" val="188946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 Cycle - Methods</a:t>
            </a:r>
          </a:p>
        </p:txBody>
      </p:sp>
      <p:sp>
        <p:nvSpPr>
          <p:cNvPr id="3" name="Content Placeholder 2"/>
          <p:cNvSpPr>
            <a:spLocks noGrp="1"/>
          </p:cNvSpPr>
          <p:nvPr>
            <p:ph idx="1"/>
          </p:nvPr>
        </p:nvSpPr>
        <p:spPr/>
        <p:txBody>
          <a:bodyPr/>
          <a:lstStyle/>
          <a:p>
            <a:pPr marL="0" indent="0">
              <a:buNone/>
            </a:pPr>
            <a:r>
              <a:rPr lang="en-US" b="1" dirty="0" err="1">
                <a:solidFill>
                  <a:srgbClr val="C00000"/>
                </a:solidFill>
                <a:latin typeface="Courier New" panose="02070309020205020404" pitchFamily="49" charset="0"/>
                <a:cs typeface="Courier New" panose="02070309020205020404" pitchFamily="49" charset="0"/>
              </a:rPr>
              <a:t>onResume</a:t>
            </a:r>
            <a:r>
              <a:rPr lang="en-US" b="1" dirty="0">
                <a:solidFill>
                  <a:srgbClr val="C00000"/>
                </a:solidFill>
                <a:latin typeface="Courier New" panose="02070309020205020404" pitchFamily="49" charset="0"/>
                <a:cs typeface="Courier New" panose="02070309020205020404" pitchFamily="49" charset="0"/>
              </a:rPr>
              <a:t>()</a:t>
            </a:r>
          </a:p>
          <a:p>
            <a:pPr>
              <a:buClr>
                <a:srgbClr val="673BB7"/>
              </a:buClr>
            </a:pPr>
            <a:r>
              <a:rPr lang="en-US" dirty="0"/>
              <a:t>When the activity enters the Resumed state, it comes to the foreground, and then the system invokes the </a:t>
            </a:r>
            <a:r>
              <a:rPr lang="en-US" dirty="0" err="1">
                <a:latin typeface="Courier New" panose="02070309020205020404" pitchFamily="49" charset="0"/>
                <a:cs typeface="Courier New" panose="02070309020205020404" pitchFamily="49" charset="0"/>
              </a:rPr>
              <a:t>onResume</a:t>
            </a:r>
            <a:r>
              <a:rPr lang="en-US" dirty="0">
                <a:latin typeface="Courier New" panose="02070309020205020404" pitchFamily="49" charset="0"/>
                <a:cs typeface="Courier New" panose="02070309020205020404" pitchFamily="49" charset="0"/>
              </a:rPr>
              <a:t>()</a:t>
            </a:r>
            <a:r>
              <a:rPr lang="en-US" dirty="0"/>
              <a:t> method. </a:t>
            </a:r>
          </a:p>
          <a:p>
            <a:pPr>
              <a:buClr>
                <a:srgbClr val="673BB7"/>
              </a:buClr>
            </a:pPr>
            <a:r>
              <a:rPr lang="en-US" dirty="0"/>
              <a:t>This is the state in which the </a:t>
            </a:r>
            <a:r>
              <a:rPr lang="en-US" b="1" dirty="0">
                <a:solidFill>
                  <a:srgbClr val="0070C0"/>
                </a:solidFill>
              </a:rPr>
              <a:t>app interacts with the user</a:t>
            </a:r>
            <a:r>
              <a:rPr lang="en-US" dirty="0"/>
              <a:t>. </a:t>
            </a:r>
          </a:p>
          <a:p>
            <a:pPr>
              <a:buClr>
                <a:srgbClr val="673BB7"/>
              </a:buClr>
            </a:pPr>
            <a:r>
              <a:rPr lang="en-US" dirty="0"/>
              <a:t>The app stays in this state until something happens to take focus away from the app. </a:t>
            </a:r>
          </a:p>
          <a:p>
            <a:pPr>
              <a:buClr>
                <a:srgbClr val="673BB7"/>
              </a:buClr>
            </a:pPr>
            <a:r>
              <a:rPr lang="en-US" dirty="0"/>
              <a:t>Such an event might be, for instance, receiving a phone call, the user’s navigating to another activity, or the device screen’s turning off</a:t>
            </a:r>
            <a:r>
              <a:rPr lang="en-US" dirty="0" smtClean="0"/>
              <a:t>.</a:t>
            </a:r>
          </a:p>
          <a:p>
            <a:pPr marL="0" indent="0">
              <a:buNone/>
            </a:pPr>
            <a:endParaRPr lang="en-US" dirty="0" smtClean="0"/>
          </a:p>
          <a:p>
            <a:pPr marL="0" indent="0">
              <a:buNone/>
            </a:pPr>
            <a:r>
              <a:rPr lang="en-US" b="1" dirty="0" err="1" smtClean="0">
                <a:solidFill>
                  <a:srgbClr val="C00000"/>
                </a:solidFill>
                <a:latin typeface="Courier New" panose="02070309020205020404" pitchFamily="49" charset="0"/>
                <a:cs typeface="Courier New" panose="02070309020205020404" pitchFamily="49" charset="0"/>
              </a:rPr>
              <a:t>onPause</a:t>
            </a:r>
            <a:r>
              <a:rPr lang="en-US" b="1" dirty="0">
                <a:solidFill>
                  <a:srgbClr val="C00000"/>
                </a:solidFill>
                <a:latin typeface="Courier New" panose="02070309020205020404" pitchFamily="49" charset="0"/>
                <a:cs typeface="Courier New" panose="02070309020205020404" pitchFamily="49" charset="0"/>
              </a:rPr>
              <a:t>()</a:t>
            </a:r>
          </a:p>
          <a:p>
            <a:r>
              <a:rPr lang="en-US" dirty="0"/>
              <a:t>The system calls this method as the first indication that the </a:t>
            </a:r>
            <a:r>
              <a:rPr lang="en-US" b="1" dirty="0">
                <a:solidFill>
                  <a:srgbClr val="0070C0"/>
                </a:solidFill>
              </a:rPr>
              <a:t>user is leaving your activity</a:t>
            </a:r>
            <a:r>
              <a:rPr lang="en-US" dirty="0"/>
              <a:t>; it indicates that the </a:t>
            </a:r>
            <a:r>
              <a:rPr lang="en-US" b="1" dirty="0">
                <a:solidFill>
                  <a:srgbClr val="0070C0"/>
                </a:solidFill>
              </a:rPr>
              <a:t>activity is no longer in the foreground</a:t>
            </a:r>
            <a:r>
              <a:rPr lang="en-US" dirty="0"/>
              <a:t>. </a:t>
            </a:r>
          </a:p>
          <a:p>
            <a:r>
              <a:rPr lang="en-US" dirty="0"/>
              <a:t>Use the </a:t>
            </a:r>
            <a:r>
              <a:rPr lang="en-US" dirty="0" err="1">
                <a:latin typeface="Courier New" panose="02070309020205020404" pitchFamily="49" charset="0"/>
                <a:cs typeface="Courier New" panose="02070309020205020404" pitchFamily="49" charset="0"/>
              </a:rPr>
              <a:t>onPause</a:t>
            </a:r>
            <a:r>
              <a:rPr lang="en-US" dirty="0">
                <a:latin typeface="Courier New" panose="02070309020205020404" pitchFamily="49" charset="0"/>
                <a:cs typeface="Courier New" panose="02070309020205020404" pitchFamily="49" charset="0"/>
              </a:rPr>
              <a:t>()</a:t>
            </a:r>
            <a:r>
              <a:rPr lang="en-US" dirty="0"/>
              <a:t> method to pause or adjust operations that should not continue while the Activity is in the Paused state, and that you expect to resume shortly. </a:t>
            </a:r>
          </a:p>
        </p:txBody>
      </p:sp>
    </p:spTree>
    <p:extLst>
      <p:ext uri="{BB962C8B-B14F-4D97-AF65-F5344CB8AC3E}">
        <p14:creationId xmlns:p14="http://schemas.microsoft.com/office/powerpoint/2010/main" val="24052571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 Cycle - Methods</a:t>
            </a:r>
          </a:p>
        </p:txBody>
      </p:sp>
      <p:sp>
        <p:nvSpPr>
          <p:cNvPr id="3" name="Content Placeholder 2"/>
          <p:cNvSpPr>
            <a:spLocks noGrp="1"/>
          </p:cNvSpPr>
          <p:nvPr>
            <p:ph idx="1"/>
          </p:nvPr>
        </p:nvSpPr>
        <p:spPr/>
        <p:txBody>
          <a:bodyPr/>
          <a:lstStyle/>
          <a:p>
            <a:pPr marL="0" indent="0">
              <a:buNone/>
            </a:pPr>
            <a:r>
              <a:rPr lang="en-US" b="1" dirty="0" err="1">
                <a:solidFill>
                  <a:srgbClr val="C00000"/>
                </a:solidFill>
                <a:latin typeface="Courier New" panose="02070309020205020404" pitchFamily="49" charset="0"/>
                <a:cs typeface="Courier New" panose="02070309020205020404" pitchFamily="49" charset="0"/>
              </a:rPr>
              <a:t>onStop</a:t>
            </a:r>
            <a:r>
              <a:rPr lang="en-US" b="1" dirty="0">
                <a:solidFill>
                  <a:srgbClr val="C00000"/>
                </a:solidFill>
                <a:latin typeface="Courier New" panose="02070309020205020404" pitchFamily="49" charset="0"/>
                <a:cs typeface="Courier New" panose="02070309020205020404" pitchFamily="49" charset="0"/>
              </a:rPr>
              <a:t>()</a:t>
            </a:r>
          </a:p>
          <a:p>
            <a:pPr>
              <a:buClr>
                <a:srgbClr val="673BB7"/>
              </a:buClr>
            </a:pPr>
            <a:r>
              <a:rPr lang="en-US" dirty="0"/>
              <a:t>When your </a:t>
            </a:r>
            <a:r>
              <a:rPr lang="en-US" b="1" dirty="0">
                <a:solidFill>
                  <a:srgbClr val="0070C0"/>
                </a:solidFill>
              </a:rPr>
              <a:t>activity is no longer visible to the user</a:t>
            </a:r>
            <a:r>
              <a:rPr lang="en-US" dirty="0"/>
              <a:t>, it has entered the Stopped state, and the system invokes the </a:t>
            </a:r>
            <a:r>
              <a:rPr lang="en-US" dirty="0" err="1">
                <a:latin typeface="Courier New" panose="02070309020205020404" pitchFamily="49" charset="0"/>
                <a:cs typeface="Courier New" panose="02070309020205020404" pitchFamily="49" charset="0"/>
              </a:rPr>
              <a:t>onStop</a:t>
            </a:r>
            <a:r>
              <a:rPr lang="en-US" dirty="0">
                <a:latin typeface="Courier New" panose="02070309020205020404" pitchFamily="49" charset="0"/>
                <a:cs typeface="Courier New" panose="02070309020205020404" pitchFamily="49" charset="0"/>
              </a:rPr>
              <a:t>() </a:t>
            </a:r>
            <a:r>
              <a:rPr lang="en-US" dirty="0"/>
              <a:t>callback. </a:t>
            </a:r>
            <a:endParaRPr lang="en-US" dirty="0" smtClean="0"/>
          </a:p>
          <a:p>
            <a:pPr>
              <a:buClr>
                <a:srgbClr val="673BB7"/>
              </a:buClr>
            </a:pPr>
            <a:r>
              <a:rPr lang="en-US" dirty="0" smtClean="0"/>
              <a:t>E.g., </a:t>
            </a:r>
          </a:p>
          <a:p>
            <a:pPr lvl="1">
              <a:buClr>
                <a:srgbClr val="673BB7"/>
              </a:buClr>
            </a:pPr>
            <a:r>
              <a:rPr lang="en-US" dirty="0" smtClean="0"/>
              <a:t>When </a:t>
            </a:r>
            <a:r>
              <a:rPr lang="en-US" dirty="0"/>
              <a:t>a newly launched activity covers the entire screen. </a:t>
            </a:r>
            <a:endParaRPr lang="en-US" dirty="0" smtClean="0"/>
          </a:p>
          <a:p>
            <a:pPr lvl="1">
              <a:buClr>
                <a:srgbClr val="673BB7"/>
              </a:buClr>
            </a:pPr>
            <a:r>
              <a:rPr lang="en-US" dirty="0" smtClean="0"/>
              <a:t>The </a:t>
            </a:r>
            <a:r>
              <a:rPr lang="en-US" dirty="0"/>
              <a:t>system may also call </a:t>
            </a:r>
            <a:r>
              <a:rPr lang="en-US" dirty="0" err="1">
                <a:latin typeface="Courier New" panose="02070309020205020404" pitchFamily="49" charset="0"/>
                <a:cs typeface="Courier New" panose="02070309020205020404" pitchFamily="49" charset="0"/>
              </a:rPr>
              <a:t>onStop</a:t>
            </a:r>
            <a:r>
              <a:rPr lang="en-US" dirty="0">
                <a:latin typeface="Courier New" panose="02070309020205020404" pitchFamily="49" charset="0"/>
                <a:cs typeface="Courier New" panose="02070309020205020404" pitchFamily="49" charset="0"/>
              </a:rPr>
              <a:t>() </a:t>
            </a:r>
            <a:r>
              <a:rPr lang="en-US" dirty="0"/>
              <a:t>when the activity has finished running, </a:t>
            </a:r>
            <a:r>
              <a:rPr lang="en-US" dirty="0" smtClean="0"/>
              <a:t>and </a:t>
            </a:r>
          </a:p>
          <a:p>
            <a:pPr lvl="1">
              <a:buClr>
                <a:srgbClr val="673BB7"/>
              </a:buClr>
            </a:pPr>
            <a:r>
              <a:rPr lang="en-US" dirty="0" smtClean="0"/>
              <a:t>It is </a:t>
            </a:r>
            <a:r>
              <a:rPr lang="en-US" dirty="0"/>
              <a:t>about to be terminated</a:t>
            </a:r>
            <a:r>
              <a:rPr lang="en-US" dirty="0" smtClean="0"/>
              <a:t>.</a:t>
            </a:r>
          </a:p>
          <a:p>
            <a:pPr marL="457200" lvl="1" indent="0">
              <a:buNone/>
            </a:pPr>
            <a:endParaRPr lang="en-US" dirty="0" smtClean="0"/>
          </a:p>
          <a:p>
            <a:pPr marL="0" indent="0">
              <a:buNone/>
            </a:pPr>
            <a:r>
              <a:rPr lang="en-US" b="1" dirty="0" err="1">
                <a:solidFill>
                  <a:srgbClr val="C00000"/>
                </a:solidFill>
                <a:latin typeface="Courier New" panose="02070309020205020404" pitchFamily="49" charset="0"/>
                <a:cs typeface="Courier New" panose="02070309020205020404" pitchFamily="49" charset="0"/>
              </a:rPr>
              <a:t>onDestroy</a:t>
            </a:r>
            <a:r>
              <a:rPr lang="en-US" b="1" dirty="0">
                <a:solidFill>
                  <a:srgbClr val="C00000"/>
                </a:solidFill>
                <a:latin typeface="Courier New" panose="02070309020205020404" pitchFamily="49" charset="0"/>
                <a:cs typeface="Courier New" panose="02070309020205020404" pitchFamily="49" charset="0"/>
              </a:rPr>
              <a:t>()</a:t>
            </a:r>
          </a:p>
          <a:p>
            <a:pPr>
              <a:buClr>
                <a:srgbClr val="673BB7"/>
              </a:buClr>
            </a:pPr>
            <a:r>
              <a:rPr lang="en-US" dirty="0" err="1">
                <a:latin typeface="Courier New" panose="02070309020205020404" pitchFamily="49" charset="0"/>
                <a:cs typeface="Courier New" panose="02070309020205020404" pitchFamily="49" charset="0"/>
              </a:rPr>
              <a:t>onDestroy</a:t>
            </a:r>
            <a:r>
              <a:rPr lang="en-US" dirty="0">
                <a:latin typeface="Courier New" panose="02070309020205020404" pitchFamily="49" charset="0"/>
                <a:cs typeface="Courier New" panose="02070309020205020404" pitchFamily="49" charset="0"/>
              </a:rPr>
              <a:t>()</a:t>
            </a:r>
            <a:r>
              <a:rPr lang="en-US" dirty="0"/>
              <a:t> is called before the </a:t>
            </a:r>
            <a:r>
              <a:rPr lang="en-US" b="1" dirty="0">
                <a:solidFill>
                  <a:srgbClr val="0070C0"/>
                </a:solidFill>
              </a:rPr>
              <a:t>activity is destroyed</a:t>
            </a:r>
            <a:r>
              <a:rPr lang="en-US" dirty="0"/>
              <a:t>. The system invokes this callback either because:</a:t>
            </a:r>
          </a:p>
          <a:p>
            <a:pPr lvl="1">
              <a:buClr>
                <a:srgbClr val="673BB7"/>
              </a:buClr>
            </a:pPr>
            <a:r>
              <a:rPr lang="en-US" dirty="0"/>
              <a:t>the activity is finishing (</a:t>
            </a:r>
            <a:r>
              <a:rPr lang="en-US" dirty="0">
                <a:latin typeface="Courier New" panose="02070309020205020404" pitchFamily="49" charset="0"/>
                <a:cs typeface="Courier New" panose="02070309020205020404" pitchFamily="49" charset="0"/>
              </a:rPr>
              <a:t>finish()</a:t>
            </a:r>
            <a:r>
              <a:rPr lang="en-US" dirty="0"/>
              <a:t> being called on the activity), or</a:t>
            </a:r>
          </a:p>
          <a:p>
            <a:pPr lvl="1">
              <a:buClr>
                <a:srgbClr val="673BB7"/>
              </a:buClr>
            </a:pPr>
            <a:r>
              <a:rPr lang="en-US" dirty="0"/>
              <a:t>the system is temporarily destroying the activity due to a configuration change (such as device rotation or multi-window mode)</a:t>
            </a:r>
            <a:endParaRPr lang="en-US" dirty="0" smtClean="0"/>
          </a:p>
        </p:txBody>
      </p:sp>
    </p:spTree>
    <p:extLst>
      <p:ext uri="{BB962C8B-B14F-4D97-AF65-F5344CB8AC3E}">
        <p14:creationId xmlns:p14="http://schemas.microsoft.com/office/powerpoint/2010/main" val="40212075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and Executing the first Android Application</a:t>
            </a:r>
          </a:p>
        </p:txBody>
      </p:sp>
      <p:sp>
        <p:nvSpPr>
          <p:cNvPr id="3" name="Content Placeholder 2"/>
          <p:cNvSpPr>
            <a:spLocks noGrp="1"/>
          </p:cNvSpPr>
          <p:nvPr>
            <p:ph idx="1"/>
          </p:nvPr>
        </p:nvSpPr>
        <p:spPr/>
        <p:txBody>
          <a:bodyPr/>
          <a:lstStyle/>
          <a:p>
            <a:pPr>
              <a:buClr>
                <a:srgbClr val="673BB7"/>
              </a:buClr>
            </a:pPr>
            <a:r>
              <a:rPr lang="en-US" dirty="0"/>
              <a:t>In the Welcome to Android Studio window, click Start a new Android Studio project</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a:buClr>
                <a:srgbClr val="673BB7"/>
              </a:buClr>
            </a:pPr>
            <a:r>
              <a:rPr lang="en-US" dirty="0"/>
              <a:t>If you have a project already opened, select </a:t>
            </a:r>
            <a:r>
              <a:rPr lang="en-US" b="1" dirty="0"/>
              <a:t>File</a:t>
            </a:r>
            <a:r>
              <a:rPr lang="en-US" dirty="0"/>
              <a:t> &gt; </a:t>
            </a:r>
            <a:r>
              <a:rPr lang="en-US" b="1" dirty="0"/>
              <a:t>New</a:t>
            </a:r>
            <a:r>
              <a:rPr lang="en-US" dirty="0"/>
              <a:t> &gt; </a:t>
            </a:r>
            <a:r>
              <a:rPr lang="en-US" b="1" dirty="0"/>
              <a:t>New Project</a:t>
            </a:r>
            <a:r>
              <a:rPr lang="en-US" dirty="0"/>
              <a:t>.</a:t>
            </a:r>
          </a:p>
          <a:p>
            <a:pPr>
              <a:buClr>
                <a:srgbClr val="673BB7"/>
              </a:buClr>
            </a:pPr>
            <a:r>
              <a:rPr lang="en-US" dirty="0" smtClean="0"/>
              <a:t>In </a:t>
            </a:r>
            <a:r>
              <a:rPr lang="en-US" dirty="0"/>
              <a:t>the </a:t>
            </a:r>
            <a:r>
              <a:rPr lang="en-US" b="1" dirty="0"/>
              <a:t>Select a Project Template</a:t>
            </a:r>
            <a:r>
              <a:rPr lang="en-US" dirty="0"/>
              <a:t> window, select </a:t>
            </a:r>
            <a:r>
              <a:rPr lang="en-US" b="1" dirty="0"/>
              <a:t>Empty Activity</a:t>
            </a:r>
            <a:r>
              <a:rPr lang="en-US" dirty="0"/>
              <a:t> and click </a:t>
            </a:r>
            <a:r>
              <a:rPr lang="en-US" b="1" dirty="0"/>
              <a:t>Next</a:t>
            </a:r>
            <a:r>
              <a:rPr lang="en-US" dirty="0"/>
              <a:t>.</a:t>
            </a:r>
          </a:p>
        </p:txBody>
      </p:sp>
      <p:grpSp>
        <p:nvGrpSpPr>
          <p:cNvPr id="10" name="Group 9"/>
          <p:cNvGrpSpPr/>
          <p:nvPr/>
        </p:nvGrpSpPr>
        <p:grpSpPr>
          <a:xfrm>
            <a:off x="2995186" y="1393167"/>
            <a:ext cx="6201628" cy="3847084"/>
            <a:chOff x="2772447" y="1381445"/>
            <a:chExt cx="6201628" cy="3847084"/>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2447" y="1381445"/>
              <a:ext cx="6201628" cy="3847084"/>
            </a:xfrm>
            <a:prstGeom prst="rect">
              <a:avLst/>
            </a:prstGeom>
          </p:spPr>
        </p:pic>
        <p:cxnSp>
          <p:nvCxnSpPr>
            <p:cNvPr id="6" name="Straight Arrow Connector 5"/>
            <p:cNvCxnSpPr/>
            <p:nvPr/>
          </p:nvCxnSpPr>
          <p:spPr>
            <a:xfrm>
              <a:off x="3997568" y="3351879"/>
              <a:ext cx="59787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8946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and Executing the first Android Application</a:t>
            </a:r>
          </a:p>
        </p:txBody>
      </p:sp>
      <p:sp>
        <p:nvSpPr>
          <p:cNvPr id="3" name="Content Placeholder 2"/>
          <p:cNvSpPr>
            <a:spLocks noGrp="1"/>
          </p:cNvSpPr>
          <p:nvPr>
            <p:ph idx="1"/>
          </p:nvPr>
        </p:nvSpPr>
        <p:spPr/>
        <p:txBody>
          <a:bodyPr/>
          <a:lstStyle/>
          <a:p>
            <a:pPr>
              <a:buClr>
                <a:srgbClr val="673BB7"/>
              </a:buClr>
            </a:pPr>
            <a:r>
              <a:rPr lang="en-US" dirty="0"/>
              <a:t>In the </a:t>
            </a:r>
            <a:r>
              <a:rPr lang="en-US" b="1" dirty="0"/>
              <a:t>Configure your project</a:t>
            </a:r>
            <a:r>
              <a:rPr lang="en-US" dirty="0"/>
              <a:t> window, complete the following:</a:t>
            </a:r>
          </a:p>
          <a:p>
            <a:pPr lvl="1">
              <a:buClr>
                <a:srgbClr val="673BB7"/>
              </a:buClr>
            </a:pPr>
            <a:r>
              <a:rPr lang="en-US" dirty="0"/>
              <a:t>Enter "My First App" in the </a:t>
            </a:r>
            <a:r>
              <a:rPr lang="en-US" b="1" dirty="0" smtClean="0"/>
              <a:t>Name </a:t>
            </a:r>
            <a:r>
              <a:rPr lang="en-US" dirty="0" smtClean="0"/>
              <a:t>field</a:t>
            </a:r>
            <a:r>
              <a:rPr lang="en-US" dirty="0"/>
              <a:t>.</a:t>
            </a:r>
          </a:p>
          <a:p>
            <a:pPr lvl="1">
              <a:buClr>
                <a:srgbClr val="673BB7"/>
              </a:buClr>
            </a:pPr>
            <a:r>
              <a:rPr lang="en-US" dirty="0"/>
              <a:t>Enter "</a:t>
            </a:r>
            <a:r>
              <a:rPr lang="en-US" dirty="0" err="1"/>
              <a:t>com.example.myfirstapp</a:t>
            </a:r>
            <a:r>
              <a:rPr lang="en-US" dirty="0"/>
              <a:t>" in the</a:t>
            </a:r>
            <a:r>
              <a:rPr lang="en-US" b="1" dirty="0"/>
              <a:t> Package name</a:t>
            </a:r>
            <a:r>
              <a:rPr lang="en-US" dirty="0"/>
              <a:t> field.</a:t>
            </a:r>
          </a:p>
          <a:p>
            <a:pPr lvl="1">
              <a:buClr>
                <a:srgbClr val="673BB7"/>
              </a:buClr>
            </a:pPr>
            <a:r>
              <a:rPr lang="en-US" dirty="0"/>
              <a:t>If you'd like to place the project in a different folder, change its </a:t>
            </a:r>
            <a:r>
              <a:rPr lang="en-US" b="1" dirty="0" smtClean="0"/>
              <a:t>Save </a:t>
            </a:r>
            <a:r>
              <a:rPr lang="en-US" dirty="0" smtClean="0"/>
              <a:t>location</a:t>
            </a:r>
            <a:r>
              <a:rPr lang="en-US" dirty="0"/>
              <a:t>.</a:t>
            </a:r>
          </a:p>
          <a:p>
            <a:pPr lvl="1">
              <a:buClr>
                <a:srgbClr val="673BB7"/>
              </a:buClr>
            </a:pPr>
            <a:r>
              <a:rPr lang="en-US" dirty="0"/>
              <a:t>Select either </a:t>
            </a:r>
            <a:r>
              <a:rPr lang="en-US" b="1" dirty="0"/>
              <a:t>Java</a:t>
            </a:r>
            <a:r>
              <a:rPr lang="en-US" dirty="0"/>
              <a:t> or </a:t>
            </a:r>
            <a:r>
              <a:rPr lang="en-US" b="1" dirty="0" err="1"/>
              <a:t>Kotlin</a:t>
            </a:r>
            <a:r>
              <a:rPr lang="en-US" dirty="0"/>
              <a:t> from the </a:t>
            </a:r>
            <a:r>
              <a:rPr lang="en-US" b="1" dirty="0"/>
              <a:t>Language</a:t>
            </a:r>
            <a:r>
              <a:rPr lang="en-US" dirty="0"/>
              <a:t> drop-down menu.</a:t>
            </a:r>
          </a:p>
          <a:p>
            <a:pPr lvl="1">
              <a:buClr>
                <a:srgbClr val="673BB7"/>
              </a:buClr>
            </a:pPr>
            <a:r>
              <a:rPr lang="en-US" dirty="0"/>
              <a:t>Select the lowest version of Android your app will support in the </a:t>
            </a:r>
            <a:r>
              <a:rPr lang="en-US" b="1" dirty="0"/>
              <a:t>Minimum SDK</a:t>
            </a:r>
            <a:r>
              <a:rPr lang="en-US" dirty="0"/>
              <a:t> field.</a:t>
            </a:r>
          </a:p>
          <a:p>
            <a:pPr lvl="1">
              <a:buClr>
                <a:srgbClr val="673BB7"/>
              </a:buClr>
            </a:pPr>
            <a:r>
              <a:rPr lang="en-US" dirty="0"/>
              <a:t>If your app will require legacy library support, mark the </a:t>
            </a:r>
            <a:r>
              <a:rPr lang="en-US" b="1" dirty="0"/>
              <a:t>Use legacy </a:t>
            </a:r>
            <a:r>
              <a:rPr lang="en-US" b="1" dirty="0" err="1"/>
              <a:t>android.support</a:t>
            </a:r>
            <a:r>
              <a:rPr lang="en-US" b="1" dirty="0"/>
              <a:t> libraries</a:t>
            </a:r>
            <a:r>
              <a:rPr lang="en-US" dirty="0"/>
              <a:t> checkbox.</a:t>
            </a:r>
          </a:p>
          <a:p>
            <a:pPr lvl="1">
              <a:buClr>
                <a:srgbClr val="673BB7"/>
              </a:buClr>
            </a:pPr>
            <a:r>
              <a:rPr lang="en-US" dirty="0"/>
              <a:t>Leave the other options as they are</a:t>
            </a:r>
            <a:r>
              <a:rPr lang="en-US" dirty="0" smtClean="0"/>
              <a:t>.</a:t>
            </a:r>
          </a:p>
          <a:p>
            <a:pPr>
              <a:buClr>
                <a:srgbClr val="673BB7"/>
              </a:buClr>
            </a:pPr>
            <a:r>
              <a:rPr lang="en-US" dirty="0"/>
              <a:t>Click Finish</a:t>
            </a:r>
            <a:r>
              <a:rPr lang="en-US" dirty="0" smtClean="0"/>
              <a:t>.</a:t>
            </a:r>
          </a:p>
          <a:p>
            <a:pPr>
              <a:buClr>
                <a:srgbClr val="673BB7"/>
              </a:buClr>
            </a:pPr>
            <a:r>
              <a:rPr lang="en-US" dirty="0"/>
              <a:t>After some processing time, the Android Studio main window appears.</a:t>
            </a:r>
          </a:p>
        </p:txBody>
      </p:sp>
    </p:spTree>
    <p:extLst>
      <p:ext uri="{BB962C8B-B14F-4D97-AF65-F5344CB8AC3E}">
        <p14:creationId xmlns:p14="http://schemas.microsoft.com/office/powerpoint/2010/main" val="8021359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and Executing the first Android Application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88228" y="898516"/>
            <a:ext cx="7815543" cy="4787175"/>
          </a:xfrm>
        </p:spPr>
      </p:pic>
      <p:grpSp>
        <p:nvGrpSpPr>
          <p:cNvPr id="7" name="Group 6"/>
          <p:cNvGrpSpPr/>
          <p:nvPr/>
        </p:nvGrpSpPr>
        <p:grpSpPr>
          <a:xfrm>
            <a:off x="549783" y="6037129"/>
            <a:ext cx="5546216" cy="369332"/>
            <a:chOff x="549783" y="6037129"/>
            <a:chExt cx="5546216" cy="369332"/>
          </a:xfrm>
        </p:grpSpPr>
        <p:sp>
          <p:nvSpPr>
            <p:cNvPr id="5" name="TextBox 4"/>
            <p:cNvSpPr txBox="1"/>
            <p:nvPr/>
          </p:nvSpPr>
          <p:spPr>
            <a:xfrm>
              <a:off x="793181" y="6037129"/>
              <a:ext cx="5302818" cy="369332"/>
            </a:xfrm>
            <a:prstGeom prst="rect">
              <a:avLst/>
            </a:prstGeom>
            <a:noFill/>
          </p:spPr>
          <p:txBody>
            <a:bodyPr wrap="square" rtlCol="0">
              <a:spAutoFit/>
            </a:bodyPr>
            <a:lstStyle/>
            <a:p>
              <a:r>
                <a:rPr lang="en-US" b="1" dirty="0" smtClean="0">
                  <a:hlinkClick r:id="rId3"/>
                </a:rPr>
                <a:t>Follow the steps given here</a:t>
              </a:r>
              <a:r>
                <a:rPr lang="en-US" b="1" dirty="0" smtClean="0"/>
                <a:t> to create your first app</a:t>
              </a:r>
              <a:r>
                <a:rPr lang="en-US" dirty="0"/>
                <a:t>.</a:t>
              </a:r>
            </a:p>
          </p:txBody>
        </p:sp>
        <p:sp>
          <p:nvSpPr>
            <p:cNvPr id="6" name="Down Arrow 5"/>
            <p:cNvSpPr/>
            <p:nvPr/>
          </p:nvSpPr>
          <p:spPr>
            <a:xfrm rot="16200000">
              <a:off x="586192" y="6100096"/>
              <a:ext cx="170580" cy="24339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96505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Clr>
                <a:srgbClr val="673BB7"/>
              </a:buClr>
            </a:pPr>
            <a:r>
              <a:rPr lang="en-US" b="1" dirty="0" smtClean="0">
                <a:solidFill>
                  <a:srgbClr val="0070C0"/>
                </a:solidFill>
              </a:rPr>
              <a:t>Developers Guide</a:t>
            </a:r>
            <a:r>
              <a:rPr lang="en-US" dirty="0" smtClean="0"/>
              <a:t>: </a:t>
            </a:r>
            <a:r>
              <a:rPr lang="en-US" dirty="0" smtClean="0">
                <a:hlinkClick r:id="rId2"/>
              </a:rPr>
              <a:t>https</a:t>
            </a:r>
            <a:r>
              <a:rPr lang="en-US" dirty="0">
                <a:hlinkClick r:id="rId2"/>
              </a:rPr>
              <a:t>://developer.android.com/guide</a:t>
            </a:r>
            <a:endParaRPr lang="en-US" dirty="0"/>
          </a:p>
        </p:txBody>
      </p:sp>
    </p:spTree>
    <p:extLst>
      <p:ext uri="{BB962C8B-B14F-4D97-AF65-F5344CB8AC3E}">
        <p14:creationId xmlns:p14="http://schemas.microsoft.com/office/powerpoint/2010/main" val="12807856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735964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53305-67DA-044D-8CEC-03AB09867134}"/>
              </a:ext>
            </a:extLst>
          </p:cNvPr>
          <p:cNvSpPr>
            <a:spLocks noGrp="1"/>
          </p:cNvSpPr>
          <p:nvPr>
            <p:ph type="title"/>
          </p:nvPr>
        </p:nvSpPr>
        <p:spPr/>
        <p:txBody>
          <a:bodyPr/>
          <a:lstStyle/>
          <a:p>
            <a:r>
              <a:rPr lang="en-US" dirty="0"/>
              <a:t>Exploring the Developing Environment</a:t>
            </a:r>
          </a:p>
        </p:txBody>
      </p:sp>
      <p:sp>
        <p:nvSpPr>
          <p:cNvPr id="3" name="Content Placeholder 2">
            <a:extLst>
              <a:ext uri="{FF2B5EF4-FFF2-40B4-BE49-F238E27FC236}">
                <a16:creationId xmlns:a16="http://schemas.microsoft.com/office/drawing/2014/main" xmlns="" id="{1F7DE918-B976-DA44-951A-A0386037A05A}"/>
              </a:ext>
            </a:extLst>
          </p:cNvPr>
          <p:cNvSpPr>
            <a:spLocks noGrp="1"/>
          </p:cNvSpPr>
          <p:nvPr>
            <p:ph idx="1"/>
          </p:nvPr>
        </p:nvSpPr>
        <p:spPr/>
        <p:txBody>
          <a:bodyPr/>
          <a:lstStyle/>
          <a:p>
            <a:pPr>
              <a:buClr>
                <a:srgbClr val="673BB7"/>
              </a:buClr>
            </a:pPr>
            <a:r>
              <a:rPr lang="en-US" dirty="0"/>
              <a:t>Some of the </a:t>
            </a:r>
            <a:r>
              <a:rPr lang="en-US" b="1" dirty="0"/>
              <a:t>important files </a:t>
            </a:r>
            <a:r>
              <a:rPr lang="en-US" dirty="0"/>
              <a:t>in the Android Studio are:</a:t>
            </a:r>
          </a:p>
          <a:p>
            <a:pPr>
              <a:buClr>
                <a:srgbClr val="673BB7"/>
              </a:buClr>
            </a:pPr>
            <a:r>
              <a:rPr lang="en-US" b="1" dirty="0" err="1"/>
              <a:t>MainActivity</a:t>
            </a:r>
            <a:endParaRPr lang="en-US" b="1" dirty="0"/>
          </a:p>
          <a:p>
            <a:pPr lvl="1">
              <a:buClr>
                <a:srgbClr val="673BB7"/>
              </a:buClr>
            </a:pPr>
            <a:r>
              <a:rPr lang="en-US" dirty="0"/>
              <a:t>This is the main activity. It’s the entry point for your app. When you build and run your app, the system launches an instance of this Activity and loads its layout.</a:t>
            </a:r>
          </a:p>
          <a:p>
            <a:pPr>
              <a:buClr>
                <a:srgbClr val="673BB7"/>
              </a:buClr>
            </a:pPr>
            <a:r>
              <a:rPr lang="en-US" b="1" dirty="0" err="1"/>
              <a:t>activity_main.xml</a:t>
            </a:r>
            <a:endParaRPr lang="en-US" b="1" dirty="0"/>
          </a:p>
          <a:p>
            <a:pPr lvl="1">
              <a:buClr>
                <a:srgbClr val="673BB7"/>
              </a:buClr>
            </a:pPr>
            <a:r>
              <a:rPr lang="en-US" dirty="0"/>
              <a:t>This XML file defines the layout for the activity’s user interface (UI).</a:t>
            </a:r>
          </a:p>
          <a:p>
            <a:pPr lvl="1">
              <a:buClr>
                <a:srgbClr val="673BB7"/>
              </a:buClr>
            </a:pPr>
            <a:r>
              <a:rPr lang="en-US" dirty="0"/>
              <a:t>It contains a </a:t>
            </a:r>
            <a:r>
              <a:rPr lang="en-US" dirty="0" err="1"/>
              <a:t>TextView</a:t>
            </a:r>
            <a:r>
              <a:rPr lang="en-US" dirty="0"/>
              <a:t> element with the text “Hello, World!”.</a:t>
            </a:r>
          </a:p>
          <a:p>
            <a:pPr>
              <a:buClr>
                <a:srgbClr val="673BB7"/>
              </a:buClr>
            </a:pPr>
            <a:r>
              <a:rPr lang="en-US" b="1" dirty="0" err="1"/>
              <a:t>AndroidManifest.xml</a:t>
            </a:r>
            <a:endParaRPr lang="en-US" b="1" dirty="0"/>
          </a:p>
          <a:p>
            <a:pPr lvl="1">
              <a:buClr>
                <a:srgbClr val="673BB7"/>
              </a:buClr>
            </a:pPr>
            <a:r>
              <a:rPr lang="en-US" dirty="0"/>
              <a:t>The manifest file describes the fundamental characteristics of the app and defines each of its components.</a:t>
            </a:r>
          </a:p>
          <a:p>
            <a:pPr>
              <a:buClr>
                <a:srgbClr val="673BB7"/>
              </a:buClr>
            </a:pPr>
            <a:r>
              <a:rPr lang="en-US" b="1" dirty="0" err="1"/>
              <a:t>build.gradle</a:t>
            </a:r>
            <a:endParaRPr lang="en-US" b="1" dirty="0"/>
          </a:p>
          <a:p>
            <a:pPr lvl="1">
              <a:buClr>
                <a:srgbClr val="673BB7"/>
              </a:buClr>
            </a:pPr>
            <a:r>
              <a:rPr lang="en-US" dirty="0"/>
              <a:t>There are </a:t>
            </a:r>
            <a:r>
              <a:rPr lang="en-US" b="1" dirty="0"/>
              <a:t>two files </a:t>
            </a:r>
            <a:r>
              <a:rPr lang="en-US" dirty="0"/>
              <a:t>with this name: one for the </a:t>
            </a:r>
            <a:r>
              <a:rPr lang="en-US" b="1" dirty="0"/>
              <a:t>project</a:t>
            </a:r>
            <a:r>
              <a:rPr lang="en-US" dirty="0"/>
              <a:t>, “Project: My First App”, and one for the </a:t>
            </a:r>
            <a:r>
              <a:rPr lang="en-US" b="1" dirty="0"/>
              <a:t>app module</a:t>
            </a:r>
            <a:r>
              <a:rPr lang="en-US" dirty="0"/>
              <a:t>, “Module: app”. Each module has its own </a:t>
            </a:r>
            <a:r>
              <a:rPr lang="en-US" b="1" dirty="0" err="1"/>
              <a:t>build.gradle</a:t>
            </a:r>
            <a:r>
              <a:rPr lang="en-US" dirty="0"/>
              <a:t> file, but this project currently has one module.</a:t>
            </a:r>
          </a:p>
        </p:txBody>
      </p:sp>
    </p:spTree>
    <p:extLst>
      <p:ext uri="{BB962C8B-B14F-4D97-AF65-F5344CB8AC3E}">
        <p14:creationId xmlns:p14="http://schemas.microsoft.com/office/powerpoint/2010/main" val="2599800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CF569A-E186-D748-9BB4-AE95695419EE}"/>
              </a:ext>
            </a:extLst>
          </p:cNvPr>
          <p:cNvSpPr>
            <a:spLocks noGrp="1"/>
          </p:cNvSpPr>
          <p:nvPr>
            <p:ph type="title"/>
          </p:nvPr>
        </p:nvSpPr>
        <p:spPr/>
        <p:txBody>
          <a:bodyPr/>
          <a:lstStyle/>
          <a:p>
            <a:r>
              <a:rPr lang="en-US" dirty="0"/>
              <a:t>Exploring the Developing Environment</a:t>
            </a:r>
          </a:p>
        </p:txBody>
      </p:sp>
      <p:pic>
        <p:nvPicPr>
          <p:cNvPr id="2050" name="Picture 2">
            <a:extLst>
              <a:ext uri="{FF2B5EF4-FFF2-40B4-BE49-F238E27FC236}">
                <a16:creationId xmlns:a16="http://schemas.microsoft.com/office/drawing/2014/main" xmlns="" id="{4B8F2874-A902-E348-93AA-BEBA7899EF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7391" y="863600"/>
            <a:ext cx="9377218" cy="559117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xmlns="" id="{9EB9FECB-C416-E44F-83A0-67B81E7FBDDE}"/>
              </a:ext>
            </a:extLst>
          </p:cNvPr>
          <p:cNvGrpSpPr/>
          <p:nvPr/>
        </p:nvGrpSpPr>
        <p:grpSpPr>
          <a:xfrm>
            <a:off x="1407391" y="2822713"/>
            <a:ext cx="1653861" cy="1021140"/>
            <a:chOff x="1407391" y="2822713"/>
            <a:chExt cx="1653861" cy="1021140"/>
          </a:xfrm>
        </p:grpSpPr>
        <p:sp>
          <p:nvSpPr>
            <p:cNvPr id="5" name="Rectangle 4">
              <a:extLst>
                <a:ext uri="{FF2B5EF4-FFF2-40B4-BE49-F238E27FC236}">
                  <a16:creationId xmlns:a16="http://schemas.microsoft.com/office/drawing/2014/main" xmlns="" id="{7AAC6118-E826-D144-9877-61F204D2E6A1}"/>
                </a:ext>
              </a:extLst>
            </p:cNvPr>
            <p:cNvSpPr/>
            <p:nvPr/>
          </p:nvSpPr>
          <p:spPr>
            <a:xfrm>
              <a:off x="1407391" y="3474521"/>
              <a:ext cx="1653861" cy="369332"/>
            </a:xfrm>
            <a:prstGeom prst="rect">
              <a:avLst/>
            </a:prstGeom>
            <a:ln>
              <a:solidFill>
                <a:schemeClr val="bg1"/>
              </a:solidFill>
            </a:ln>
          </p:spPr>
          <p:txBody>
            <a:bodyPr wrap="square">
              <a:spAutoFit/>
            </a:bodyPr>
            <a:lstStyle/>
            <a:p>
              <a:pPr algn="ctr"/>
              <a:r>
                <a:rPr lang="en-IN" dirty="0">
                  <a:solidFill>
                    <a:srgbClr val="FFFFFF"/>
                  </a:solidFill>
                  <a:latin typeface="Roboto Condensed" panose="02000000000000000000" pitchFamily="2" charset="0"/>
                </a:rPr>
                <a:t>Project Explorer</a:t>
              </a:r>
              <a:endParaRPr lang="en-IN" dirty="0">
                <a:solidFill>
                  <a:srgbClr val="000000"/>
                </a:solidFill>
              </a:endParaRPr>
            </a:p>
          </p:txBody>
        </p:sp>
        <p:cxnSp>
          <p:nvCxnSpPr>
            <p:cNvPr id="7" name="Straight Arrow Connector 6">
              <a:extLst>
                <a:ext uri="{FF2B5EF4-FFF2-40B4-BE49-F238E27FC236}">
                  <a16:creationId xmlns:a16="http://schemas.microsoft.com/office/drawing/2014/main" xmlns="" id="{BE6896C2-9F74-CC45-A6B3-09BDAE9B8E1A}"/>
                </a:ext>
              </a:extLst>
            </p:cNvPr>
            <p:cNvCxnSpPr/>
            <p:nvPr/>
          </p:nvCxnSpPr>
          <p:spPr>
            <a:xfrm flipV="1">
              <a:off x="2040835" y="2822713"/>
              <a:ext cx="0" cy="612000"/>
            </a:xfrm>
            <a:prstGeom prst="straightConnector1">
              <a:avLst/>
            </a:prstGeom>
            <a:ln w="34925" cmpd="sng">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xmlns="" id="{3AA8B4DA-6FFB-7B41-809B-CD636D20578B}"/>
              </a:ext>
            </a:extLst>
          </p:cNvPr>
          <p:cNvGrpSpPr/>
          <p:nvPr/>
        </p:nvGrpSpPr>
        <p:grpSpPr>
          <a:xfrm>
            <a:off x="4764156" y="4469705"/>
            <a:ext cx="1510745" cy="1133244"/>
            <a:chOff x="4764156" y="4469705"/>
            <a:chExt cx="1510745" cy="1133244"/>
          </a:xfrm>
        </p:grpSpPr>
        <p:sp>
          <p:nvSpPr>
            <p:cNvPr id="8" name="Rectangle 7">
              <a:extLst>
                <a:ext uri="{FF2B5EF4-FFF2-40B4-BE49-F238E27FC236}">
                  <a16:creationId xmlns:a16="http://schemas.microsoft.com/office/drawing/2014/main" xmlns="" id="{9890B26A-A20E-6944-8C0D-AC7E9F44447A}"/>
                </a:ext>
              </a:extLst>
            </p:cNvPr>
            <p:cNvSpPr/>
            <p:nvPr/>
          </p:nvSpPr>
          <p:spPr>
            <a:xfrm>
              <a:off x="4764156" y="5233617"/>
              <a:ext cx="1510745" cy="369332"/>
            </a:xfrm>
            <a:prstGeom prst="rect">
              <a:avLst/>
            </a:prstGeom>
            <a:ln>
              <a:solidFill>
                <a:schemeClr val="bg1"/>
              </a:solidFill>
            </a:ln>
          </p:spPr>
          <p:txBody>
            <a:bodyPr wrap="square">
              <a:spAutoFit/>
            </a:bodyPr>
            <a:lstStyle/>
            <a:p>
              <a:pPr algn="ctr"/>
              <a:r>
                <a:rPr lang="en-IN" dirty="0">
                  <a:solidFill>
                    <a:srgbClr val="FFFFFF"/>
                  </a:solidFill>
                  <a:latin typeface="Roboto Condensed" panose="02000000000000000000" pitchFamily="2" charset="0"/>
                </a:rPr>
                <a:t>Code window</a:t>
              </a:r>
              <a:endParaRPr lang="en-IN" dirty="0">
                <a:solidFill>
                  <a:srgbClr val="000000"/>
                </a:solidFill>
              </a:endParaRPr>
            </a:p>
          </p:txBody>
        </p:sp>
        <p:cxnSp>
          <p:nvCxnSpPr>
            <p:cNvPr id="10" name="Straight Arrow Connector 9">
              <a:extLst>
                <a:ext uri="{FF2B5EF4-FFF2-40B4-BE49-F238E27FC236}">
                  <a16:creationId xmlns:a16="http://schemas.microsoft.com/office/drawing/2014/main" xmlns="" id="{FE297D7F-9786-9A4D-8C8A-71F2E1BFFC84}"/>
                </a:ext>
              </a:extLst>
            </p:cNvPr>
            <p:cNvCxnSpPr/>
            <p:nvPr/>
          </p:nvCxnSpPr>
          <p:spPr>
            <a:xfrm flipV="1">
              <a:off x="5519529" y="4469705"/>
              <a:ext cx="0" cy="612000"/>
            </a:xfrm>
            <a:prstGeom prst="straightConnector1">
              <a:avLst/>
            </a:prstGeom>
            <a:ln w="34925" cmpd="sng">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xmlns="" id="{ACD1CFCF-5119-6646-98EF-98D95805FE9F}"/>
              </a:ext>
            </a:extLst>
          </p:cNvPr>
          <p:cNvGrpSpPr/>
          <p:nvPr/>
        </p:nvGrpSpPr>
        <p:grpSpPr>
          <a:xfrm>
            <a:off x="10601739" y="1304836"/>
            <a:ext cx="1722783" cy="954107"/>
            <a:chOff x="10601739" y="1304836"/>
            <a:chExt cx="1722783" cy="954107"/>
          </a:xfrm>
        </p:grpSpPr>
        <p:sp>
          <p:nvSpPr>
            <p:cNvPr id="9" name="Rectangle 8">
              <a:extLst>
                <a:ext uri="{FF2B5EF4-FFF2-40B4-BE49-F238E27FC236}">
                  <a16:creationId xmlns:a16="http://schemas.microsoft.com/office/drawing/2014/main" xmlns="" id="{9855319E-7EF7-EA48-8BD7-30AFBED5C930}"/>
                </a:ext>
              </a:extLst>
            </p:cNvPr>
            <p:cNvSpPr/>
            <p:nvPr/>
          </p:nvSpPr>
          <p:spPr>
            <a:xfrm>
              <a:off x="11004576" y="1304836"/>
              <a:ext cx="1319946" cy="954107"/>
            </a:xfrm>
            <a:prstGeom prst="rect">
              <a:avLst/>
            </a:prstGeom>
            <a:ln w="31750">
              <a:solidFill>
                <a:schemeClr val="accent6"/>
              </a:solidFill>
            </a:ln>
          </p:spPr>
          <p:txBody>
            <a:bodyPr wrap="square">
              <a:spAutoFit/>
            </a:bodyPr>
            <a:lstStyle/>
            <a:p>
              <a:r>
                <a:rPr lang="en-IN" sz="1400" dirty="0">
                  <a:latin typeface="Roboto Condensed" panose="02000000000000000000" pitchFamily="2" charset="0"/>
                </a:rPr>
                <a:t>Select between</a:t>
              </a:r>
              <a:endParaRPr lang="en-IN" sz="1400" dirty="0"/>
            </a:p>
            <a:p>
              <a:pPr fontAlgn="base">
                <a:buFont typeface="Arial" panose="020B0604020202020204" pitchFamily="34" charset="0"/>
                <a:buChar char="•"/>
              </a:pPr>
              <a:r>
                <a:rPr lang="en-IN" sz="1400" dirty="0">
                  <a:latin typeface="Roboto Condensed" panose="02000000000000000000" pitchFamily="2" charset="0"/>
                </a:rPr>
                <a:t>Code View</a:t>
              </a:r>
            </a:p>
            <a:p>
              <a:pPr fontAlgn="base">
                <a:buFont typeface="Arial" panose="020B0604020202020204" pitchFamily="34" charset="0"/>
                <a:buChar char="•"/>
              </a:pPr>
              <a:r>
                <a:rPr lang="en-IN" sz="1400" dirty="0">
                  <a:latin typeface="Roboto Condensed" panose="02000000000000000000" pitchFamily="2" charset="0"/>
                </a:rPr>
                <a:t>Split View</a:t>
              </a:r>
            </a:p>
            <a:p>
              <a:pPr fontAlgn="base">
                <a:buFont typeface="Arial" panose="020B0604020202020204" pitchFamily="34" charset="0"/>
                <a:buChar char="•"/>
              </a:pPr>
              <a:r>
                <a:rPr lang="en-IN" sz="1400" dirty="0">
                  <a:latin typeface="Roboto Condensed" panose="02000000000000000000" pitchFamily="2" charset="0"/>
                </a:rPr>
                <a:t>Design View</a:t>
              </a:r>
            </a:p>
          </p:txBody>
        </p:sp>
        <p:cxnSp>
          <p:nvCxnSpPr>
            <p:cNvPr id="12" name="Straight Arrow Connector 11">
              <a:extLst>
                <a:ext uri="{FF2B5EF4-FFF2-40B4-BE49-F238E27FC236}">
                  <a16:creationId xmlns:a16="http://schemas.microsoft.com/office/drawing/2014/main" xmlns="" id="{7B071A8F-0EFA-6E47-9A23-E053269F4336}"/>
                </a:ext>
              </a:extLst>
            </p:cNvPr>
            <p:cNvCxnSpPr/>
            <p:nvPr/>
          </p:nvCxnSpPr>
          <p:spPr>
            <a:xfrm flipH="1">
              <a:off x="10601739" y="1510748"/>
              <a:ext cx="402837"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7402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DDD7C-1ECE-E741-A34C-45EDF8526957}"/>
              </a:ext>
            </a:extLst>
          </p:cNvPr>
          <p:cNvSpPr>
            <a:spLocks noGrp="1"/>
          </p:cNvSpPr>
          <p:nvPr>
            <p:ph type="title"/>
          </p:nvPr>
        </p:nvSpPr>
        <p:spPr/>
        <p:txBody>
          <a:bodyPr/>
          <a:lstStyle/>
          <a:p>
            <a:r>
              <a:rPr lang="en-US" dirty="0"/>
              <a:t>Android Architecture / Application Framework </a:t>
            </a:r>
          </a:p>
        </p:txBody>
      </p:sp>
      <p:pic>
        <p:nvPicPr>
          <p:cNvPr id="1026" name="Picture 2">
            <a:extLst>
              <a:ext uri="{FF2B5EF4-FFF2-40B4-BE49-F238E27FC236}">
                <a16:creationId xmlns:a16="http://schemas.microsoft.com/office/drawing/2014/main" xmlns="" id="{BD44B906-A4A9-4C46-8C8A-EA39E8B0DB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9145" y="863600"/>
            <a:ext cx="5213711" cy="5591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B3CF4B43-27F5-674E-979F-3ED0AB08B289}"/>
              </a:ext>
            </a:extLst>
          </p:cNvPr>
          <p:cNvSpPr/>
          <p:nvPr/>
        </p:nvSpPr>
        <p:spPr>
          <a:xfrm>
            <a:off x="-6626" y="905576"/>
            <a:ext cx="3048000" cy="738664"/>
          </a:xfrm>
          <a:prstGeom prst="rect">
            <a:avLst/>
          </a:prstGeom>
        </p:spPr>
        <p:txBody>
          <a:bodyPr wrap="square">
            <a:spAutoFit/>
          </a:bodyPr>
          <a:lstStyle/>
          <a:p>
            <a:pPr algn="just"/>
            <a:r>
              <a:rPr lang="en-IN" sz="1400" dirty="0">
                <a:solidFill>
                  <a:srgbClr val="212121"/>
                </a:solidFill>
                <a:latin typeface="Roboto Condensed" panose="02000000000000000000" pitchFamily="2" charset="0"/>
              </a:rPr>
              <a:t>Android comes with a set of core applications such as Contacts, Calendar, Maps, and a browser</a:t>
            </a:r>
            <a:endParaRPr lang="en-IN" sz="1400" dirty="0">
              <a:solidFill>
                <a:srgbClr val="000000"/>
              </a:solidFill>
            </a:endParaRPr>
          </a:p>
        </p:txBody>
      </p:sp>
      <p:sp>
        <p:nvSpPr>
          <p:cNvPr id="7" name="Rectangle 6">
            <a:extLst>
              <a:ext uri="{FF2B5EF4-FFF2-40B4-BE49-F238E27FC236}">
                <a16:creationId xmlns:a16="http://schemas.microsoft.com/office/drawing/2014/main" xmlns="" id="{3CC77F8B-820A-054F-BFDB-D0C7BE57096D}"/>
              </a:ext>
            </a:extLst>
          </p:cNvPr>
          <p:cNvSpPr/>
          <p:nvPr/>
        </p:nvSpPr>
        <p:spPr>
          <a:xfrm>
            <a:off x="92766" y="2000885"/>
            <a:ext cx="2849217" cy="738664"/>
          </a:xfrm>
          <a:prstGeom prst="rect">
            <a:avLst/>
          </a:prstGeom>
        </p:spPr>
        <p:txBody>
          <a:bodyPr wrap="square">
            <a:spAutoFit/>
          </a:bodyPr>
          <a:lstStyle/>
          <a:p>
            <a:pPr algn="just"/>
            <a:r>
              <a:rPr lang="en-IN" sz="1400" dirty="0">
                <a:solidFill>
                  <a:srgbClr val="212121"/>
                </a:solidFill>
                <a:latin typeface="Roboto Condensed" panose="02000000000000000000" pitchFamily="2" charset="0"/>
              </a:rPr>
              <a:t>You use these APIs to control what your app looks like and how it behaves</a:t>
            </a:r>
            <a:endParaRPr lang="en-IN" sz="1400" dirty="0">
              <a:solidFill>
                <a:srgbClr val="000000"/>
              </a:solidFill>
            </a:endParaRPr>
          </a:p>
        </p:txBody>
      </p:sp>
      <p:sp>
        <p:nvSpPr>
          <p:cNvPr id="8" name="Rectangle 7">
            <a:extLst>
              <a:ext uri="{FF2B5EF4-FFF2-40B4-BE49-F238E27FC236}">
                <a16:creationId xmlns:a16="http://schemas.microsoft.com/office/drawing/2014/main" xmlns="" id="{E88AC878-E9B7-8C49-BBE5-94A4CD4FBB55}"/>
              </a:ext>
            </a:extLst>
          </p:cNvPr>
          <p:cNvSpPr/>
          <p:nvPr/>
        </p:nvSpPr>
        <p:spPr>
          <a:xfrm>
            <a:off x="9361197" y="3073397"/>
            <a:ext cx="2671778" cy="1169551"/>
          </a:xfrm>
          <a:prstGeom prst="rect">
            <a:avLst/>
          </a:prstGeom>
        </p:spPr>
        <p:txBody>
          <a:bodyPr wrap="square">
            <a:spAutoFit/>
          </a:bodyPr>
          <a:lstStyle/>
          <a:p>
            <a:pPr algn="just"/>
            <a:r>
              <a:rPr lang="en-IN" sz="1400" dirty="0">
                <a:solidFill>
                  <a:srgbClr val="212121"/>
                </a:solidFill>
                <a:latin typeface="Roboto Condensed" panose="02000000000000000000" pitchFamily="2" charset="0"/>
              </a:rPr>
              <a:t>The Android runtime comes with a set of core libraries that implement most of the Java programming language. Each Android app runs in its own process.</a:t>
            </a:r>
            <a:endParaRPr lang="en-IN" sz="1400" dirty="0">
              <a:solidFill>
                <a:srgbClr val="000000"/>
              </a:solidFill>
            </a:endParaRPr>
          </a:p>
        </p:txBody>
      </p:sp>
      <p:sp>
        <p:nvSpPr>
          <p:cNvPr id="9" name="Rectangle 8">
            <a:extLst>
              <a:ext uri="{FF2B5EF4-FFF2-40B4-BE49-F238E27FC236}">
                <a16:creationId xmlns:a16="http://schemas.microsoft.com/office/drawing/2014/main" xmlns="" id="{67B60621-8C10-F840-9C4D-07FA5F4078A1}"/>
              </a:ext>
            </a:extLst>
          </p:cNvPr>
          <p:cNvSpPr/>
          <p:nvPr/>
        </p:nvSpPr>
        <p:spPr>
          <a:xfrm>
            <a:off x="0" y="3256678"/>
            <a:ext cx="2941983" cy="954107"/>
          </a:xfrm>
          <a:prstGeom prst="rect">
            <a:avLst/>
          </a:prstGeom>
        </p:spPr>
        <p:txBody>
          <a:bodyPr wrap="square">
            <a:spAutoFit/>
          </a:bodyPr>
          <a:lstStyle/>
          <a:p>
            <a:pPr algn="just"/>
            <a:r>
              <a:rPr lang="en-IN" sz="1400" dirty="0">
                <a:solidFill>
                  <a:srgbClr val="212121"/>
                </a:solidFill>
                <a:latin typeface="Roboto Condensed" panose="02000000000000000000" pitchFamily="2" charset="0"/>
              </a:rPr>
              <a:t>You can access OpenGL ES through the native C/C++ libraries to add support for drawing and manipulating 2D and 3D graphics in your app</a:t>
            </a:r>
            <a:r>
              <a:rPr lang="en-US" sz="1400" dirty="0">
                <a:solidFill>
                  <a:srgbClr val="212121"/>
                </a:solidFill>
                <a:latin typeface="Roboto Condensed" panose="02000000000000000000" pitchFamily="2" charset="0"/>
              </a:rPr>
              <a:t>.</a:t>
            </a:r>
            <a:endParaRPr lang="en-IN" sz="1400" dirty="0">
              <a:solidFill>
                <a:srgbClr val="000000"/>
              </a:solidFill>
            </a:endParaRPr>
          </a:p>
        </p:txBody>
      </p:sp>
      <p:sp>
        <p:nvSpPr>
          <p:cNvPr id="10" name="Rectangle 9">
            <a:extLst>
              <a:ext uri="{FF2B5EF4-FFF2-40B4-BE49-F238E27FC236}">
                <a16:creationId xmlns:a16="http://schemas.microsoft.com/office/drawing/2014/main" xmlns="" id="{B7588646-CDA2-8942-BE27-8A0DB56821AE}"/>
              </a:ext>
            </a:extLst>
          </p:cNvPr>
          <p:cNvSpPr/>
          <p:nvPr/>
        </p:nvSpPr>
        <p:spPr>
          <a:xfrm>
            <a:off x="9361197" y="4368245"/>
            <a:ext cx="2504661" cy="954107"/>
          </a:xfrm>
          <a:prstGeom prst="rect">
            <a:avLst/>
          </a:prstGeom>
        </p:spPr>
        <p:txBody>
          <a:bodyPr wrap="square">
            <a:spAutoFit/>
          </a:bodyPr>
          <a:lstStyle/>
          <a:p>
            <a:pPr algn="just"/>
            <a:r>
              <a:rPr lang="en-IN" sz="1400" dirty="0">
                <a:solidFill>
                  <a:srgbClr val="212121"/>
                </a:solidFill>
                <a:latin typeface="Roboto Condensed" panose="02000000000000000000" pitchFamily="2" charset="0"/>
              </a:rPr>
              <a:t>HAL provides an interfaces that expose device hardware capabilities to the higher-level Java API framework.</a:t>
            </a:r>
            <a:endParaRPr lang="en-IN" sz="1400" dirty="0">
              <a:solidFill>
                <a:srgbClr val="000000"/>
              </a:solidFill>
            </a:endParaRPr>
          </a:p>
        </p:txBody>
      </p:sp>
      <p:sp>
        <p:nvSpPr>
          <p:cNvPr id="11" name="Rectangle 10">
            <a:extLst>
              <a:ext uri="{FF2B5EF4-FFF2-40B4-BE49-F238E27FC236}">
                <a16:creationId xmlns:a16="http://schemas.microsoft.com/office/drawing/2014/main" xmlns="" id="{5279A764-1AC8-2D4A-9CD1-5EB2B4566FFD}"/>
              </a:ext>
            </a:extLst>
          </p:cNvPr>
          <p:cNvSpPr/>
          <p:nvPr/>
        </p:nvSpPr>
        <p:spPr>
          <a:xfrm>
            <a:off x="0" y="5409624"/>
            <a:ext cx="2941983" cy="1169551"/>
          </a:xfrm>
          <a:prstGeom prst="rect">
            <a:avLst/>
          </a:prstGeom>
        </p:spPr>
        <p:txBody>
          <a:bodyPr wrap="square">
            <a:spAutoFit/>
          </a:bodyPr>
          <a:lstStyle/>
          <a:p>
            <a:pPr algn="just"/>
            <a:r>
              <a:rPr lang="en-IN" sz="1400" dirty="0">
                <a:solidFill>
                  <a:srgbClr val="212121"/>
                </a:solidFill>
                <a:latin typeface="Roboto Condensed" panose="02000000000000000000" pitchFamily="2" charset="0"/>
              </a:rPr>
              <a:t>Underneath everything else lies the Linux kernel. Android relies on the kernel for drivers, and also core services such as security and memory management.</a:t>
            </a:r>
            <a:endParaRPr lang="en-IN" sz="1400" dirty="0">
              <a:solidFill>
                <a:srgbClr val="000000"/>
              </a:solidFill>
            </a:endParaRPr>
          </a:p>
        </p:txBody>
      </p:sp>
      <p:sp>
        <p:nvSpPr>
          <p:cNvPr id="12" name="Left Brace 11">
            <a:extLst>
              <a:ext uri="{FF2B5EF4-FFF2-40B4-BE49-F238E27FC236}">
                <a16:creationId xmlns:a16="http://schemas.microsoft.com/office/drawing/2014/main" xmlns="" id="{67A88321-2179-9B4F-8E87-F2D5D9D3CACB}"/>
              </a:ext>
            </a:extLst>
          </p:cNvPr>
          <p:cNvSpPr/>
          <p:nvPr/>
        </p:nvSpPr>
        <p:spPr>
          <a:xfrm>
            <a:off x="3014424" y="873597"/>
            <a:ext cx="318052" cy="6206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xmlns="" id="{2036E3E6-A474-2D4C-86AD-6FAE3F921253}"/>
              </a:ext>
            </a:extLst>
          </p:cNvPr>
          <p:cNvSpPr/>
          <p:nvPr/>
        </p:nvSpPr>
        <p:spPr>
          <a:xfrm>
            <a:off x="3056538" y="1673618"/>
            <a:ext cx="233824" cy="13997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xmlns="" id="{707CA3FA-B7A2-6B46-BB43-395955F92DEC}"/>
              </a:ext>
            </a:extLst>
          </p:cNvPr>
          <p:cNvSpPr/>
          <p:nvPr/>
        </p:nvSpPr>
        <p:spPr>
          <a:xfrm>
            <a:off x="2980848" y="3210319"/>
            <a:ext cx="309514" cy="10468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xmlns="" id="{741D98C8-EF53-4144-A51D-2905ABB70892}"/>
              </a:ext>
            </a:extLst>
          </p:cNvPr>
          <p:cNvSpPr/>
          <p:nvPr/>
        </p:nvSpPr>
        <p:spPr>
          <a:xfrm>
            <a:off x="3005441" y="5009322"/>
            <a:ext cx="284921" cy="14454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xmlns="" id="{805BF57E-9582-2F4E-B064-F53081ACCF98}"/>
              </a:ext>
            </a:extLst>
          </p:cNvPr>
          <p:cNvSpPr/>
          <p:nvPr/>
        </p:nvSpPr>
        <p:spPr>
          <a:xfrm>
            <a:off x="8859525" y="3210319"/>
            <a:ext cx="351627" cy="10004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xmlns="" id="{7958F86E-5865-1444-992A-C05776EC9DCF}"/>
              </a:ext>
            </a:extLst>
          </p:cNvPr>
          <p:cNvSpPr/>
          <p:nvPr/>
        </p:nvSpPr>
        <p:spPr>
          <a:xfrm>
            <a:off x="8867042" y="4368245"/>
            <a:ext cx="351627" cy="6410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73809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DBDE4B-B198-CA4E-BECA-89ED669F5316}"/>
              </a:ext>
            </a:extLst>
          </p:cNvPr>
          <p:cNvSpPr>
            <a:spLocks noGrp="1"/>
          </p:cNvSpPr>
          <p:nvPr>
            <p:ph type="title"/>
          </p:nvPr>
        </p:nvSpPr>
        <p:spPr/>
        <p:txBody>
          <a:bodyPr/>
          <a:lstStyle/>
          <a:p>
            <a:r>
              <a:rPr lang="en-US" dirty="0"/>
              <a:t>The Application Components</a:t>
            </a:r>
          </a:p>
        </p:txBody>
      </p:sp>
      <p:sp>
        <p:nvSpPr>
          <p:cNvPr id="3" name="Content Placeholder 2">
            <a:extLst>
              <a:ext uri="{FF2B5EF4-FFF2-40B4-BE49-F238E27FC236}">
                <a16:creationId xmlns:a16="http://schemas.microsoft.com/office/drawing/2014/main" xmlns="" id="{332F8CC6-ED74-5445-A679-6E6470992235}"/>
              </a:ext>
            </a:extLst>
          </p:cNvPr>
          <p:cNvSpPr>
            <a:spLocks noGrp="1"/>
          </p:cNvSpPr>
          <p:nvPr>
            <p:ph idx="1"/>
          </p:nvPr>
        </p:nvSpPr>
        <p:spPr/>
        <p:txBody>
          <a:bodyPr/>
          <a:lstStyle/>
          <a:p>
            <a:pPr>
              <a:buClr>
                <a:srgbClr val="673BB7"/>
              </a:buClr>
            </a:pPr>
            <a:r>
              <a:rPr lang="en-US" b="1" dirty="0">
                <a:solidFill>
                  <a:srgbClr val="C62827"/>
                </a:solidFill>
              </a:rPr>
              <a:t>App components</a:t>
            </a:r>
            <a:r>
              <a:rPr lang="en-US" dirty="0"/>
              <a:t> are the essential building blocks of an Android app.</a:t>
            </a:r>
          </a:p>
          <a:p>
            <a:pPr>
              <a:buClr>
                <a:srgbClr val="673BB7"/>
              </a:buClr>
            </a:pPr>
            <a:r>
              <a:rPr lang="en-US" dirty="0"/>
              <a:t>Each components is an entry point through which the system or a user can enter your app.</a:t>
            </a:r>
          </a:p>
          <a:p>
            <a:pPr>
              <a:buClr>
                <a:srgbClr val="673BB7"/>
              </a:buClr>
            </a:pPr>
            <a:r>
              <a:rPr lang="en-US" dirty="0"/>
              <a:t>There are 4 types of application components</a:t>
            </a:r>
            <a:r>
              <a:rPr lang="en-US" dirty="0" smtClean="0"/>
              <a:t>:</a:t>
            </a:r>
          </a:p>
          <a:p>
            <a:endParaRPr lang="en-US" dirty="0"/>
          </a:p>
          <a:p>
            <a:pPr lvl="1"/>
            <a:endParaRPr lang="en-US" dirty="0"/>
          </a:p>
          <a:p>
            <a:pPr lvl="1"/>
            <a:endParaRPr lang="en-US" dirty="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64577168"/>
              </p:ext>
            </p:extLst>
          </p:nvPr>
        </p:nvGraphicFramePr>
        <p:xfrm>
          <a:off x="414215" y="2407789"/>
          <a:ext cx="11027508" cy="1854200"/>
        </p:xfrm>
        <a:graphic>
          <a:graphicData uri="http://schemas.openxmlformats.org/drawingml/2006/table">
            <a:tbl>
              <a:tblPr firstRow="1" bandRow="1">
                <a:tableStyleId>{5C22544A-7EE6-4342-B048-85BDC9FD1C3A}</a:tableStyleId>
              </a:tblPr>
              <a:tblGrid>
                <a:gridCol w="2211754"/>
                <a:gridCol w="8815754"/>
              </a:tblGrid>
              <a:tr h="370840">
                <a:tc>
                  <a:txBody>
                    <a:bodyPr/>
                    <a:lstStyle/>
                    <a:p>
                      <a:r>
                        <a:rPr lang="en-US" dirty="0" smtClean="0"/>
                        <a:t>Components</a:t>
                      </a:r>
                      <a:endParaRPr lang="en-US" dirty="0"/>
                    </a:p>
                  </a:txBody>
                  <a:tcPr/>
                </a:tc>
                <a:tc>
                  <a:txBody>
                    <a:bodyPr/>
                    <a:lstStyle/>
                    <a:p>
                      <a:r>
                        <a:rPr lang="en-US" dirty="0" smtClean="0"/>
                        <a:t>Uses</a:t>
                      </a:r>
                      <a:r>
                        <a:rPr lang="en-US" baseline="0" dirty="0" smtClean="0"/>
                        <a:t> </a:t>
                      </a:r>
                      <a:endParaRPr lang="en-US" dirty="0"/>
                    </a:p>
                  </a:txBody>
                  <a:tcPr/>
                </a:tc>
              </a:tr>
              <a:tr h="370840">
                <a:tc>
                  <a:txBody>
                    <a:bodyPr/>
                    <a:lstStyle/>
                    <a:p>
                      <a:r>
                        <a:rPr lang="en-US" dirty="0" smtClean="0"/>
                        <a:t>Activities</a:t>
                      </a:r>
                      <a:endParaRPr lang="en-US" dirty="0"/>
                    </a:p>
                  </a:txBody>
                  <a:tcPr/>
                </a:tc>
                <a:tc>
                  <a:txBody>
                    <a:bodyPr/>
                    <a:lstStyle/>
                    <a:p>
                      <a:r>
                        <a:rPr lang="en-US" dirty="0" smtClean="0"/>
                        <a:t>It handles the user interactions to the device.</a:t>
                      </a:r>
                      <a:endParaRPr lang="en-US" dirty="0"/>
                    </a:p>
                  </a:txBody>
                  <a:tcPr/>
                </a:tc>
              </a:tr>
              <a:tr h="370840">
                <a:tc>
                  <a:txBody>
                    <a:bodyPr/>
                    <a:lstStyle/>
                    <a:p>
                      <a:r>
                        <a:rPr lang="en-US" dirty="0" smtClean="0"/>
                        <a:t>Services</a:t>
                      </a:r>
                      <a:endParaRPr lang="en-US" dirty="0"/>
                    </a:p>
                  </a:txBody>
                  <a:tcPr/>
                </a:tc>
                <a:tc>
                  <a:txBody>
                    <a:bodyPr/>
                    <a:lstStyle/>
                    <a:p>
                      <a:r>
                        <a:rPr lang="en-US" dirty="0" smtClean="0"/>
                        <a:t>It handles background</a:t>
                      </a:r>
                      <a:r>
                        <a:rPr lang="en-US" baseline="0" dirty="0" smtClean="0"/>
                        <a:t> processing associated with an application.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Broadcast  Receivers</a:t>
                      </a:r>
                    </a:p>
                  </a:txBody>
                  <a:tcPr/>
                </a:tc>
                <a:tc>
                  <a:txBody>
                    <a:bodyPr/>
                    <a:lstStyle/>
                    <a:p>
                      <a:r>
                        <a:rPr lang="en-US" dirty="0" smtClean="0"/>
                        <a:t>It handles</a:t>
                      </a:r>
                      <a:r>
                        <a:rPr lang="en-US" baseline="0" dirty="0" smtClean="0"/>
                        <a:t> communication between android operating systems and your applications.</a:t>
                      </a:r>
                      <a:endParaRPr lang="en-US"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Content Providers</a:t>
                      </a:r>
                    </a:p>
                  </a:txBody>
                  <a:tcPr/>
                </a:tc>
                <a:tc>
                  <a:txBody>
                    <a:bodyPr/>
                    <a:lstStyle/>
                    <a:p>
                      <a:r>
                        <a:rPr lang="en-US" dirty="0" smtClean="0"/>
                        <a:t>It handles data and database</a:t>
                      </a:r>
                      <a:r>
                        <a:rPr lang="en-US" baseline="0" dirty="0" smtClean="0"/>
                        <a:t> management related issues.</a:t>
                      </a:r>
                      <a:endParaRPr lang="en-US" dirty="0"/>
                    </a:p>
                  </a:txBody>
                  <a:tcPr/>
                </a:tc>
              </a:tr>
            </a:tbl>
          </a:graphicData>
        </a:graphic>
      </p:graphicFrame>
    </p:spTree>
    <p:extLst>
      <p:ext uri="{BB962C8B-B14F-4D97-AF65-F5344CB8AC3E}">
        <p14:creationId xmlns:p14="http://schemas.microsoft.com/office/powerpoint/2010/main" val="1480898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3B20E-53BD-6D40-939D-18EFF2F81AE3}"/>
              </a:ext>
            </a:extLst>
          </p:cNvPr>
          <p:cNvSpPr>
            <a:spLocks noGrp="1"/>
          </p:cNvSpPr>
          <p:nvPr>
            <p:ph type="title"/>
          </p:nvPr>
        </p:nvSpPr>
        <p:spPr/>
        <p:txBody>
          <a:bodyPr/>
          <a:lstStyle/>
          <a:p>
            <a:r>
              <a:rPr lang="en-US" dirty="0"/>
              <a:t>The Application Components - Activities</a:t>
            </a:r>
          </a:p>
        </p:txBody>
      </p:sp>
      <p:sp>
        <p:nvSpPr>
          <p:cNvPr id="3" name="Content Placeholder 2">
            <a:extLst>
              <a:ext uri="{FF2B5EF4-FFF2-40B4-BE49-F238E27FC236}">
                <a16:creationId xmlns:a16="http://schemas.microsoft.com/office/drawing/2014/main" xmlns="" id="{8B424043-598B-7340-B58C-6C729AED4310}"/>
              </a:ext>
            </a:extLst>
          </p:cNvPr>
          <p:cNvSpPr>
            <a:spLocks noGrp="1"/>
          </p:cNvSpPr>
          <p:nvPr>
            <p:ph idx="1"/>
          </p:nvPr>
        </p:nvSpPr>
        <p:spPr/>
        <p:txBody>
          <a:bodyPr/>
          <a:lstStyle/>
          <a:p>
            <a:pPr>
              <a:buClr>
                <a:srgbClr val="673BB7"/>
              </a:buClr>
            </a:pPr>
            <a:r>
              <a:rPr lang="en-US" dirty="0"/>
              <a:t>An </a:t>
            </a:r>
            <a:r>
              <a:rPr lang="en-US" b="1" dirty="0">
                <a:solidFill>
                  <a:srgbClr val="C62827"/>
                </a:solidFill>
              </a:rPr>
              <a:t>activity</a:t>
            </a:r>
            <a:r>
              <a:rPr lang="en-US" dirty="0"/>
              <a:t> is the </a:t>
            </a:r>
            <a:r>
              <a:rPr lang="en-US" b="1" dirty="0">
                <a:solidFill>
                  <a:srgbClr val="0070C0"/>
                </a:solidFill>
              </a:rPr>
              <a:t>entry point for interacting with the user</a:t>
            </a:r>
            <a:r>
              <a:rPr lang="en-US" dirty="0"/>
              <a:t>. </a:t>
            </a:r>
          </a:p>
          <a:p>
            <a:pPr>
              <a:buClr>
                <a:srgbClr val="673BB7"/>
              </a:buClr>
            </a:pPr>
            <a:r>
              <a:rPr lang="en-US" dirty="0"/>
              <a:t>It represents a single screen with a user interface.</a:t>
            </a:r>
          </a:p>
          <a:p>
            <a:pPr>
              <a:buClr>
                <a:srgbClr val="673BB7"/>
              </a:buClr>
            </a:pPr>
            <a:r>
              <a:rPr lang="en-US" dirty="0"/>
              <a:t>Key interactions between system and app are:</a:t>
            </a:r>
          </a:p>
          <a:p>
            <a:pPr lvl="1">
              <a:buClr>
                <a:srgbClr val="673BB7"/>
              </a:buClr>
            </a:pPr>
            <a:r>
              <a:rPr lang="en-US" dirty="0"/>
              <a:t>Keeping track of what the user currently cares about (what is on screen) to ensure that the system keeps running the process that is hosting the activity.</a:t>
            </a:r>
          </a:p>
          <a:p>
            <a:pPr lvl="1">
              <a:buClr>
                <a:srgbClr val="673BB7"/>
              </a:buClr>
            </a:pPr>
            <a:r>
              <a:rPr lang="en-US" dirty="0"/>
              <a:t>Knowing what previously used processes contain things the user may return to (stopped activities), and thus keeping highly prioritize processes around.</a:t>
            </a:r>
          </a:p>
          <a:p>
            <a:pPr lvl="1">
              <a:buClr>
                <a:srgbClr val="673BB7"/>
              </a:buClr>
            </a:pPr>
            <a:r>
              <a:rPr lang="en-US" dirty="0"/>
              <a:t>Helping the app handle having its process killed so the user can return to activities with their previous state restored.</a:t>
            </a:r>
          </a:p>
          <a:p>
            <a:pPr lvl="1">
              <a:buClr>
                <a:srgbClr val="673BB7"/>
              </a:buClr>
            </a:pPr>
            <a:r>
              <a:rPr lang="en-US" dirty="0"/>
              <a:t>Providing a way for apps to implement user flows between each other, and for the system to coordinate these flows.</a:t>
            </a:r>
          </a:p>
          <a:p>
            <a:pPr>
              <a:buClr>
                <a:srgbClr val="673BB7"/>
              </a:buClr>
            </a:pPr>
            <a:r>
              <a:rPr lang="en-US" dirty="0"/>
              <a:t>Example: an email app have one activity to show list of mails, another to compose mail, and a third activity to read an email.</a:t>
            </a:r>
          </a:p>
        </p:txBody>
      </p:sp>
      <p:sp>
        <p:nvSpPr>
          <p:cNvPr id="4" name="TextBox 3"/>
          <p:cNvSpPr txBox="1"/>
          <p:nvPr/>
        </p:nvSpPr>
        <p:spPr>
          <a:xfrm>
            <a:off x="3593123" y="5638801"/>
            <a:ext cx="5005754" cy="523220"/>
          </a:xfrm>
          <a:prstGeom prst="rect">
            <a:avLst/>
          </a:prstGeom>
          <a:solidFill>
            <a:schemeClr val="bg1">
              <a:lumMod val="85000"/>
            </a:schemeClr>
          </a:solid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public class </a:t>
            </a:r>
            <a:r>
              <a:rPr lang="en-US" sz="1400" b="1" dirty="0">
                <a:latin typeface="Courier New" panose="02070309020205020404" pitchFamily="49" charset="0"/>
                <a:cs typeface="Courier New" panose="02070309020205020404" pitchFamily="49" charset="0"/>
              </a:rPr>
              <a:t>MainActivity</a:t>
            </a:r>
            <a:r>
              <a:rPr lang="en-US" sz="1400" dirty="0">
                <a:latin typeface="Courier New" panose="02070309020205020404" pitchFamily="49" charset="0"/>
                <a:cs typeface="Courier New" panose="02070309020205020404" pitchFamily="49" charset="0"/>
              </a:rPr>
              <a:t> extends </a:t>
            </a:r>
            <a:r>
              <a:rPr lang="en-US" sz="1400" b="1" dirty="0">
                <a:latin typeface="Courier New" panose="02070309020205020404" pitchFamily="49" charset="0"/>
                <a:cs typeface="Courier New" panose="02070309020205020404" pitchFamily="49" charset="0"/>
              </a:rPr>
              <a:t>Activity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97628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3B20E-53BD-6D40-939D-18EFF2F81AE3}"/>
              </a:ext>
            </a:extLst>
          </p:cNvPr>
          <p:cNvSpPr>
            <a:spLocks noGrp="1"/>
          </p:cNvSpPr>
          <p:nvPr>
            <p:ph type="title"/>
          </p:nvPr>
        </p:nvSpPr>
        <p:spPr/>
        <p:txBody>
          <a:bodyPr/>
          <a:lstStyle/>
          <a:p>
            <a:r>
              <a:rPr lang="en-US" dirty="0"/>
              <a:t>The Application Components - Services</a:t>
            </a:r>
          </a:p>
        </p:txBody>
      </p:sp>
      <p:sp>
        <p:nvSpPr>
          <p:cNvPr id="3" name="Content Placeholder 2">
            <a:extLst>
              <a:ext uri="{FF2B5EF4-FFF2-40B4-BE49-F238E27FC236}">
                <a16:creationId xmlns:a16="http://schemas.microsoft.com/office/drawing/2014/main" xmlns="" id="{8B424043-598B-7340-B58C-6C729AED4310}"/>
              </a:ext>
            </a:extLst>
          </p:cNvPr>
          <p:cNvSpPr>
            <a:spLocks noGrp="1"/>
          </p:cNvSpPr>
          <p:nvPr>
            <p:ph idx="1"/>
          </p:nvPr>
        </p:nvSpPr>
        <p:spPr/>
        <p:txBody>
          <a:bodyPr/>
          <a:lstStyle/>
          <a:p>
            <a:pPr>
              <a:buClr>
                <a:srgbClr val="673BB7"/>
              </a:buClr>
            </a:pPr>
            <a:r>
              <a:rPr lang="en-US" dirty="0"/>
              <a:t>A </a:t>
            </a:r>
            <a:r>
              <a:rPr lang="en-US" b="1" dirty="0">
                <a:solidFill>
                  <a:srgbClr val="C62827"/>
                </a:solidFill>
              </a:rPr>
              <a:t>service</a:t>
            </a:r>
            <a:r>
              <a:rPr lang="en-US" i="1" dirty="0"/>
              <a:t> </a:t>
            </a:r>
            <a:r>
              <a:rPr lang="en-US" dirty="0"/>
              <a:t>is a general-purpose entry point for keeping an app running in the background for all kinds of reason.</a:t>
            </a:r>
          </a:p>
          <a:p>
            <a:pPr>
              <a:buClr>
                <a:srgbClr val="673BB7"/>
              </a:buClr>
            </a:pPr>
            <a:r>
              <a:rPr lang="en-US" dirty="0"/>
              <a:t>It is a component that runs in the background to perform long-running operations or to perform work for remote processes.</a:t>
            </a:r>
          </a:p>
          <a:p>
            <a:pPr>
              <a:buClr>
                <a:srgbClr val="673BB7"/>
              </a:buClr>
            </a:pPr>
            <a:r>
              <a:rPr lang="en-US" dirty="0"/>
              <a:t>A </a:t>
            </a:r>
            <a:r>
              <a:rPr lang="en-US" i="1" dirty="0"/>
              <a:t>service</a:t>
            </a:r>
            <a:r>
              <a:rPr lang="en-US" dirty="0"/>
              <a:t> </a:t>
            </a:r>
            <a:r>
              <a:rPr lang="en-US" b="1" dirty="0">
                <a:solidFill>
                  <a:srgbClr val="0070C0"/>
                </a:solidFill>
              </a:rPr>
              <a:t>does not provide a user interface</a:t>
            </a:r>
            <a:r>
              <a:rPr lang="en-US" dirty="0"/>
              <a:t>.</a:t>
            </a:r>
          </a:p>
          <a:p>
            <a:pPr>
              <a:buClr>
                <a:srgbClr val="673BB7"/>
              </a:buClr>
            </a:pPr>
            <a:r>
              <a:rPr lang="en-US" dirty="0"/>
              <a:t>Example: a service may be play music in background / or sync some data in background while the user is in different app.</a:t>
            </a:r>
          </a:p>
        </p:txBody>
      </p:sp>
      <p:sp>
        <p:nvSpPr>
          <p:cNvPr id="4" name="Rectangle 3"/>
          <p:cNvSpPr/>
          <p:nvPr/>
        </p:nvSpPr>
        <p:spPr>
          <a:xfrm>
            <a:off x="3792415" y="3996789"/>
            <a:ext cx="4607170" cy="523220"/>
          </a:xfrm>
          <a:prstGeom prst="rect">
            <a:avLst/>
          </a:prstGeom>
          <a:solidFill>
            <a:schemeClr val="bg1">
              <a:lumMod val="85000"/>
            </a:schemeClr>
          </a:solidFill>
          <a:ln>
            <a:solidFill>
              <a:schemeClr val="tx1"/>
            </a:solidFill>
          </a:ln>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b="1" dirty="0" err="1">
                <a:latin typeface="Courier New" panose="02070309020205020404" pitchFamily="49" charset="0"/>
                <a:cs typeface="Courier New" panose="02070309020205020404" pitchFamily="49" charset="0"/>
              </a:rPr>
              <a:t>MyService</a:t>
            </a:r>
            <a:r>
              <a:rPr lang="en-US" sz="1400" dirty="0">
                <a:latin typeface="Courier New" panose="02070309020205020404" pitchFamily="49" charset="0"/>
                <a:cs typeface="Courier New" panose="02070309020205020404" pitchFamily="49" charset="0"/>
              </a:rPr>
              <a:t> extends </a:t>
            </a:r>
            <a:r>
              <a:rPr lang="en-US" sz="1400" b="1" dirty="0">
                <a:latin typeface="Courier New" panose="02070309020205020404" pitchFamily="49" charset="0"/>
                <a:cs typeface="Courier New" panose="02070309020205020404" pitchFamily="49" charset="0"/>
              </a:rPr>
              <a:t>Service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4946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Ideo Lecture 16x9 Light Templat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1662</TotalTime>
  <Words>2985</Words>
  <Application>Microsoft Office PowerPoint</Application>
  <PresentationFormat>Widescreen</PresentationFormat>
  <Paragraphs>355</Paragraphs>
  <Slides>37</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37</vt:i4>
      </vt:variant>
    </vt:vector>
  </HeadingPairs>
  <TitlesOfParts>
    <vt:vector size="50" baseType="lpstr">
      <vt:lpstr>Roboto Medium</vt:lpstr>
      <vt:lpstr>Roboto Condensed Light</vt:lpstr>
      <vt:lpstr>Roboto</vt:lpstr>
      <vt:lpstr>Calibri</vt:lpstr>
      <vt:lpstr>Courier New</vt:lpstr>
      <vt:lpstr>Wingdings</vt:lpstr>
      <vt:lpstr>Arial</vt:lpstr>
      <vt:lpstr>Roboto Mono Thin</vt:lpstr>
      <vt:lpstr>Roboto Condensed</vt:lpstr>
      <vt:lpstr>Wingdings 3</vt:lpstr>
      <vt:lpstr>Segoe UI Black</vt:lpstr>
      <vt:lpstr>Office Theme</vt:lpstr>
      <vt:lpstr>VIdeo Lecture 16x9 Light Template</vt:lpstr>
      <vt:lpstr>Introduction to Android App Development </vt:lpstr>
      <vt:lpstr>Table of Contents</vt:lpstr>
      <vt:lpstr>Installation of Android Studio</vt:lpstr>
      <vt:lpstr>Exploring the Developing Environment</vt:lpstr>
      <vt:lpstr>Exploring the Developing Environment</vt:lpstr>
      <vt:lpstr>Android Architecture / Application Framework </vt:lpstr>
      <vt:lpstr>The Application Components</vt:lpstr>
      <vt:lpstr>The Application Components - Activities</vt:lpstr>
      <vt:lpstr>The Application Components - Services</vt:lpstr>
      <vt:lpstr>The Application Components – Broadcast Receivers</vt:lpstr>
      <vt:lpstr>The Application Components – Content Providers</vt:lpstr>
      <vt:lpstr>The Manifest file</vt:lpstr>
      <vt:lpstr>Layouts</vt:lpstr>
      <vt:lpstr>Some of the common layouts types</vt:lpstr>
      <vt:lpstr>Layouts Types</vt:lpstr>
      <vt:lpstr>Working with Activities</vt:lpstr>
      <vt:lpstr>Widgets</vt:lpstr>
      <vt:lpstr>Widgets</vt:lpstr>
      <vt:lpstr>Widgets</vt:lpstr>
      <vt:lpstr>Widgets</vt:lpstr>
      <vt:lpstr>Widgets</vt:lpstr>
      <vt:lpstr>Widgets</vt:lpstr>
      <vt:lpstr>Widgets</vt:lpstr>
      <vt:lpstr>Widgets</vt:lpstr>
      <vt:lpstr>Intents</vt:lpstr>
      <vt:lpstr>Intent Types</vt:lpstr>
      <vt:lpstr>Implicit Intents</vt:lpstr>
      <vt:lpstr>Activity Life Cycle</vt:lpstr>
      <vt:lpstr>Activity Life Cycle</vt:lpstr>
      <vt:lpstr>Activity Life Cycle - Methods</vt:lpstr>
      <vt:lpstr>Activity Life Cycle - Methods</vt:lpstr>
      <vt:lpstr>Activity Life Cycle - Methods</vt:lpstr>
      <vt:lpstr>Developing and Executing the first Android Application</vt:lpstr>
      <vt:lpstr>Developing and Executing the first Android Application</vt:lpstr>
      <vt:lpstr>Developing and Executing the first Android Application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147</cp:revision>
  <dcterms:created xsi:type="dcterms:W3CDTF">2020-05-01T05:09:15Z</dcterms:created>
  <dcterms:modified xsi:type="dcterms:W3CDTF">2020-10-16T03:55:42Z</dcterms:modified>
</cp:coreProperties>
</file>