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  <p:sldId id="275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18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1200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70404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837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250493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9831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745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21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8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8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52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6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89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886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8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10/7/2020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0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7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B16E7-409B-4BA7-ABFB-9569466A1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868" y="754602"/>
            <a:ext cx="8966447" cy="955666"/>
          </a:xfrm>
        </p:spPr>
        <p:txBody>
          <a:bodyPr/>
          <a:lstStyle/>
          <a:p>
            <a:pPr algn="ctr"/>
            <a:r>
              <a:rPr lang="en-IN" sz="4400" dirty="0">
                <a:latin typeface="Cambria" panose="02040503050406030204" pitchFamily="18" charset="0"/>
                <a:ea typeface="Cambria" panose="02040503050406030204" pitchFamily="18" charset="0"/>
              </a:rPr>
              <a:t>SECURE HASH ALGORITHM(SHA)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25903-753B-4E0F-A292-6E60FE61A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1953" y="2885243"/>
            <a:ext cx="8182050" cy="2743200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Name: BHUMIT SHETH</a:t>
            </a:r>
          </a:p>
          <a:p>
            <a:pPr algn="just"/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Enrollment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Number:170210107056</a:t>
            </a:r>
          </a:p>
          <a:p>
            <a:pPr algn="just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Branch: C.E.(Sem-7)</a:t>
            </a:r>
          </a:p>
          <a:p>
            <a:pPr algn="just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Subject: INFORMATION NETWORK &amp; SECURITY(2170709)</a:t>
            </a:r>
          </a:p>
          <a:p>
            <a:pPr algn="just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College: GOVERNMENT ENGINEERING COLLEGE, BHAVNAGAR</a:t>
            </a:r>
          </a:p>
          <a:p>
            <a:pPr algn="just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Guided By: Prof. K. P.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Kandoriya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347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48A79-7599-4DD7-8680-658E18AC8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22" y="497150"/>
            <a:ext cx="8596668" cy="596579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Step-3 Initialize hash buffers: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8 buffers(a, b, c, d, e, f, g, h) used each of size 64 bits. The 8 buffers are initialized in hexadecimal format.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Table 2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Step-4 Process message in 1024 bit blocks: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heart of algorithm is a module that consists of 80 rounds.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round takes as input the 512-bit buffer value, abcdefgh and updates the contents of the buffer. At input to first round, the buffer has the value of the intermediate hash value.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round t makes use of a 64 bit value W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derived using a message schedule from current 1024-bit block being processed.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round also makes use of an additive constant K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based on the fractional parts of cube roots of first 80 prime numbers.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410A375-C24A-4B11-8E58-8159EE9C6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694738"/>
              </p:ext>
            </p:extLst>
          </p:nvPr>
        </p:nvGraphicFramePr>
        <p:xfrm>
          <a:off x="965427" y="1489181"/>
          <a:ext cx="810925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5258">
                  <a:extLst>
                    <a:ext uri="{9D8B030D-6E8A-4147-A177-3AD203B41FA5}">
                      <a16:colId xmlns:a16="http://schemas.microsoft.com/office/drawing/2014/main" val="72624434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57056950"/>
                    </a:ext>
                  </a:extLst>
                </a:gridCol>
              </a:tblGrid>
              <a:tr h="27577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 = 6A09E667F3BCC908 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 = BB67AE8584CAA73B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317454"/>
                  </a:ext>
                </a:extLst>
              </a:tr>
              <a:tr h="278352">
                <a:tc>
                  <a:txBody>
                    <a:bodyPr/>
                    <a:lstStyle/>
                    <a:p>
                      <a:r>
                        <a:rPr lang="en-US" dirty="0"/>
                        <a:t>c = 3C6EF372FE94F82B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 = A5FF53A5F1D36F1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29881"/>
                  </a:ext>
                </a:extLst>
              </a:tr>
              <a:tr h="275771">
                <a:tc>
                  <a:txBody>
                    <a:bodyPr/>
                    <a:lstStyle/>
                    <a:p>
                      <a:r>
                        <a:rPr lang="en-US" dirty="0"/>
                        <a:t>e = 510E527FADE682D1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 = 9B05688C2B3E6C1F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750616"/>
                  </a:ext>
                </a:extLst>
              </a:tr>
              <a:tr h="275771">
                <a:tc>
                  <a:txBody>
                    <a:bodyPr/>
                    <a:lstStyle/>
                    <a:p>
                      <a:r>
                        <a:rPr lang="en-US" dirty="0"/>
                        <a:t>g = 1F83D9ABFB41BD6B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 = 5BE0CD19137E2179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264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2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0B6FD-D637-4CAA-8D70-F197F3A89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577049"/>
            <a:ext cx="2092498" cy="3187083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80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round is added to input to first round to produce the final hash value for this message block, which forms the input to the next iteration of this compression function. 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9CB7A315-6023-4EFF-A3DD-9639FDB2E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498" y="17756"/>
            <a:ext cx="5483391" cy="636529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200E887-3A7C-4AFD-9C9B-9C26C194A093}"/>
              </a:ext>
            </a:extLst>
          </p:cNvPr>
          <p:cNvSpPr/>
          <p:nvPr/>
        </p:nvSpPr>
        <p:spPr>
          <a:xfrm>
            <a:off x="5563340" y="6383046"/>
            <a:ext cx="2148396" cy="2663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Fig 2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706EB8-8B8A-47BF-8C2E-801F38C66AAA}"/>
              </a:ext>
            </a:extLst>
          </p:cNvPr>
          <p:cNvCxnSpPr/>
          <p:nvPr/>
        </p:nvCxnSpPr>
        <p:spPr>
          <a:xfrm flipH="1">
            <a:off x="7412854" y="4962617"/>
            <a:ext cx="2840855" cy="1895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21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4A8B5-0F9A-44B5-8980-18F7D9BAF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96645"/>
            <a:ext cx="8596668" cy="51447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Step-5 Output: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all N 1024-bit blocks have been processed, the output from the 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stage is the 512-bit message digest.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we can summarize the behavior of SHA-512 as follows: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H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IV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H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SUM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abcdefgh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MD = H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IV = initial value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abcdefgh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buffer, defined in step3</a:t>
            </a:r>
          </a:p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abcdefgh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output of last round of processing of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message block.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number of blocks in message(including padding and length fields)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Addition modulo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separately on each word of the pair of inputs.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 = final message digest value.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122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773B0-EEDE-4E45-B974-2CF30C04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7553"/>
            <a:ext cx="8596668" cy="852257"/>
          </a:xfrm>
        </p:spPr>
        <p:txBody>
          <a:bodyPr/>
          <a:lstStyle/>
          <a:p>
            <a:r>
              <a:rPr lang="en-IN" dirty="0"/>
              <a:t>SHA-512 Constants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B2B17E-6FC6-4422-8C6C-40F88E3D6E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168368"/>
              </p:ext>
            </p:extLst>
          </p:nvPr>
        </p:nvGraphicFramePr>
        <p:xfrm>
          <a:off x="677334" y="834501"/>
          <a:ext cx="8448383" cy="5663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146">
                  <a:extLst>
                    <a:ext uri="{9D8B030D-6E8A-4147-A177-3AD203B41FA5}">
                      <a16:colId xmlns:a16="http://schemas.microsoft.com/office/drawing/2014/main" val="1214243498"/>
                    </a:ext>
                  </a:extLst>
                </a:gridCol>
                <a:gridCol w="2137600">
                  <a:extLst>
                    <a:ext uri="{9D8B030D-6E8A-4147-A177-3AD203B41FA5}">
                      <a16:colId xmlns:a16="http://schemas.microsoft.com/office/drawing/2014/main" val="3741357033"/>
                    </a:ext>
                  </a:extLst>
                </a:gridCol>
                <a:gridCol w="2059076">
                  <a:extLst>
                    <a:ext uri="{9D8B030D-6E8A-4147-A177-3AD203B41FA5}">
                      <a16:colId xmlns:a16="http://schemas.microsoft.com/office/drawing/2014/main" val="3239770494"/>
                    </a:ext>
                  </a:extLst>
                </a:gridCol>
                <a:gridCol w="2169561">
                  <a:extLst>
                    <a:ext uri="{9D8B030D-6E8A-4147-A177-3AD203B41FA5}">
                      <a16:colId xmlns:a16="http://schemas.microsoft.com/office/drawing/2014/main" val="4195839377"/>
                    </a:ext>
                  </a:extLst>
                </a:gridCol>
              </a:tblGrid>
              <a:tr h="5663953"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42a2f98d728ae22</a:t>
                      </a:r>
                    </a:p>
                    <a:p>
                      <a:pPr algn="just"/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3956c25bf348b538</a:t>
                      </a:r>
                    </a:p>
                    <a:p>
                      <a:pPr algn="just"/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d807aa98a3030242</a:t>
                      </a:r>
                    </a:p>
                    <a:p>
                      <a:pPr algn="just"/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72be5d74f27b896f</a:t>
                      </a:r>
                    </a:p>
                    <a:p>
                      <a:pPr algn="just"/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e49b69c19ef14ad2</a:t>
                      </a:r>
                    </a:p>
                    <a:p>
                      <a:pPr algn="just"/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2de92c6f592b0275</a:t>
                      </a:r>
                    </a:p>
                    <a:p>
                      <a:pPr algn="just"/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983e5152ee66dfab</a:t>
                      </a:r>
                    </a:p>
                    <a:p>
                      <a:pPr algn="just"/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c6e00bf33da88fc2</a:t>
                      </a:r>
                    </a:p>
                    <a:p>
                      <a:pPr algn="just"/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27b70a8546d22ffc</a:t>
                      </a:r>
                    </a:p>
                    <a:p>
                      <a:pPr algn="just"/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650a73548baf63de</a:t>
                      </a:r>
                    </a:p>
                    <a:p>
                      <a:pPr algn="just"/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a2bfe8a14cf10364</a:t>
                      </a:r>
                    </a:p>
                    <a:p>
                      <a:pPr algn="just"/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d192e819d6ef5218</a:t>
                      </a:r>
                    </a:p>
                    <a:p>
                      <a:pPr algn="just"/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19a4c116b8d2d0c8</a:t>
                      </a:r>
                    </a:p>
                    <a:p>
                      <a:pPr algn="just"/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391c0cb3c5c95a63</a:t>
                      </a:r>
                    </a:p>
                    <a:p>
                      <a:pPr algn="just"/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748f82ee5defb2fc</a:t>
                      </a:r>
                    </a:p>
                    <a:p>
                      <a:pPr algn="just"/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90befffa23631e28</a:t>
                      </a:r>
                    </a:p>
                    <a:p>
                      <a:pPr algn="just"/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ca273eceea26619c</a:t>
                      </a:r>
                    </a:p>
                    <a:p>
                      <a:pPr algn="just"/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06f067aa72176fba</a:t>
                      </a:r>
                    </a:p>
                    <a:p>
                      <a:pPr algn="just"/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28db77f523047d84</a:t>
                      </a:r>
                    </a:p>
                    <a:p>
                      <a:pPr algn="just"/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4cc5d4becb3e42b6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7137449123ef65cd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59f111f1b605d019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12835b0145706fbe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80deb1fe3b1696b1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efbe4786384f25e3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4a7484aa6ea6e483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a831c66d2db43210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d5a79147930aa725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2e1b21385c26c926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766a0abb3c77b2a8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a81a664bbc423001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d69906245565a910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1e376c085141ab53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4ed8aa4ae341ab53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78a5636f43172f60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a4506cebde82bde9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d186b8c721c0c207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0a637dc5a2c898a6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32caab7b40c72493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597f299cfc657e2a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b5c0fbcfec4d3b2f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923f82a4af194f9b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243185be4ee4b28c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9bdc06a725c71235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0fc19dc68b8cd5b5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5cb0a9dcbd41fbd4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b00327c898fb213f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06ca6351e003826f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4d2c6dfc5ac42aed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81c2c92e47edaee6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c24b8b70d0f89791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f40e35855771202a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2748774cdf8eeb99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5b9cca4f7763e373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84c87814a1f0ab72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bef9a3f7b2c67915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eada7dd6cde0eb1e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113f9804bef90dae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3c9ebe0a15c9bebc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5fcb6fab3ad6faec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e9b5dba58189dbbc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ab1c5ed5da6d8118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550c7dc3d5ffb4e2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c19bf174cf692694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240ca1cc77ac9c65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76f988da831153b5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bf597fc7beef0ee4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142929670a0e6e70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53380d139d95b3df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92722c851482353b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c76c51a30654be30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106aa07032bbd1b8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34b0bcb5e19b48a8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682e6ff3d6b2b8a3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8cc702081a6439ec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c67178f2e372532b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f57d4f7fee6ed178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1b710b35131c471b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431d67c49c100d4c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6c44198c4a475817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460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938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6447-B4DF-418D-B041-9A71F776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8474"/>
            <a:ext cx="8596668" cy="967665"/>
          </a:xfrm>
        </p:spPr>
        <p:txBody>
          <a:bodyPr/>
          <a:lstStyle/>
          <a:p>
            <a:r>
              <a:rPr lang="en-IN" dirty="0"/>
              <a:t>SHA-512 Round Function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76BCE1B-7B16-4E36-931D-99A8AEFEA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68937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					Fig 3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0D43DF9F-1712-4FA8-B1A5-5C741AE2A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24" y="1189608"/>
            <a:ext cx="7572652" cy="49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1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AB9453-18B3-424B-A324-CD262543B1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594803"/>
                <a:ext cx="8596668" cy="5446559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IN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look in more detail at the logic in each of the 80 steps of processing of one 512-bit block . Each round is defined by the following set of equations:</a:t>
                </a:r>
              </a:p>
              <a:p>
                <a:pPr marL="0" indent="0" algn="just">
                  <a:buNone/>
                </a:pPr>
                <a:r>
                  <a:rPr lang="en-IN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sz="1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IN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h + Ch(</a:t>
                </a:r>
                <a:r>
                  <a:rPr lang="en-IN" sz="1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e,f,g</a:t>
                </a:r>
                <a:r>
                  <a:rPr lang="en-IN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19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512</m:t>
                        </m:r>
                      </m:sup>
                      <m:e>
                        <m:r>
                          <a:rPr lang="en-IN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nary>
                  </m:oMath>
                </a14:m>
                <a:r>
                  <a:rPr lang="en-IN" sz="19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IN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W</a:t>
                </a:r>
                <a:r>
                  <a:rPr lang="en-IN" sz="1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en-IN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K</a:t>
                </a:r>
                <a:r>
                  <a:rPr lang="en-IN" sz="1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</a:p>
              <a:p>
                <a:pPr marL="0" indent="0" algn="just">
                  <a:buNone/>
                </a:pPr>
                <a:r>
                  <a:rPr lang="en-IN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sz="1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IN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19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IN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512</m:t>
                        </m:r>
                      </m:sup>
                      <m:e>
                        <m:r>
                          <a:rPr lang="en-IN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IN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Maj(</a:t>
                </a:r>
                <a:r>
                  <a:rPr lang="en-IN" sz="1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a,b,c</a:t>
                </a:r>
                <a:r>
                  <a:rPr lang="en-IN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 algn="just">
                  <a:buNone/>
                </a:pPr>
                <a:r>
                  <a:rPr lang="en-IN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T</a:t>
                </a:r>
                <a:r>
                  <a:rPr lang="en-IN" sz="1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IN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T</a:t>
                </a:r>
                <a:r>
                  <a:rPr lang="en-IN" sz="1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IN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= a</a:t>
                </a:r>
              </a:p>
              <a:p>
                <a:pPr marL="0" indent="0" algn="just">
                  <a:buNone/>
                </a:pPr>
                <a:r>
                  <a:rPr lang="en-IN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= b</a:t>
                </a:r>
              </a:p>
              <a:p>
                <a:pPr marL="0" indent="0" algn="just">
                  <a:buNone/>
                </a:pPr>
                <a:r>
                  <a:rPr lang="en-IN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= c</a:t>
                </a:r>
              </a:p>
              <a:p>
                <a:pPr marL="0" indent="0" algn="just">
                  <a:buNone/>
                </a:pPr>
                <a:r>
                  <a:rPr lang="en-IN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= d + T</a:t>
                </a:r>
                <a:r>
                  <a:rPr lang="en-IN" sz="1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endParaRPr lang="en-IN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= e</a:t>
                </a:r>
              </a:p>
              <a:p>
                <a:pPr marL="0" indent="0" algn="just">
                  <a:buNone/>
                </a:pPr>
                <a:r>
                  <a:rPr lang="en-IN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 = f</a:t>
                </a:r>
              </a:p>
              <a:p>
                <a:pPr marL="0" indent="0" algn="just">
                  <a:buNone/>
                </a:pPr>
                <a:r>
                  <a:rPr lang="en-IN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 = g                                            </a:t>
                </a:r>
              </a:p>
              <a:p>
                <a:pPr marL="0" indent="0" algn="just">
                  <a:buNone/>
                </a:pPr>
                <a:r>
                  <a:rPr lang="en-IN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t = step number; 0≤t≤79</a:t>
                </a:r>
              </a:p>
              <a:p>
                <a:pPr marL="0" indent="0" algn="just">
                  <a:buNone/>
                </a:pPr>
                <a:r>
                  <a:rPr lang="en-IN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Ch(</a:t>
                </a:r>
                <a:r>
                  <a:rPr lang="en-IN" sz="1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e,f,g</a:t>
                </a:r>
                <a:r>
                  <a:rPr lang="en-IN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(e AND f) </a:t>
                </a:r>
                <a:r>
                  <a:rPr lang="en-IN" sz="19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</a:t>
                </a:r>
                <a:r>
                  <a:rPr lang="en-IN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(NOT e AND g)</a:t>
                </a:r>
              </a:p>
              <a:p>
                <a:pPr marL="0" indent="0" algn="just">
                  <a:buNone/>
                </a:pPr>
                <a:r>
                  <a:rPr lang="en-IN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Maj(</a:t>
                </a:r>
                <a:r>
                  <a:rPr lang="en-IN" sz="1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a,b,c</a:t>
                </a:r>
                <a:r>
                  <a:rPr lang="en-IN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(a AND b) </a:t>
                </a:r>
                <a:r>
                  <a:rPr lang="en-IN" sz="19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 (a AND c)  (b AND c)</a:t>
                </a:r>
              </a:p>
              <a:p>
                <a:pPr marL="0" indent="0" algn="just">
                  <a:buNone/>
                </a:pPr>
                <a:r>
                  <a:rPr lang="en-IN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19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512</m:t>
                        </m:r>
                      </m:sup>
                      <m:e>
                        <m:r>
                          <a:rPr lang="en-IN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nary>
                  </m:oMath>
                </a14:m>
                <a:r>
                  <a:rPr lang="en-IN" sz="19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IN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 ROTR</a:t>
                </a:r>
                <a:r>
                  <a:rPr lang="en-IN" sz="19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r>
                  <a:rPr lang="en-IN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(e) </a:t>
                </a:r>
                <a:r>
                  <a:rPr lang="en-IN" sz="19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 ROTR</a:t>
                </a:r>
                <a:r>
                  <a:rPr lang="en-IN" sz="19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18</a:t>
                </a:r>
                <a:r>
                  <a:rPr lang="en-IN" sz="19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(e)  ROTR</a:t>
                </a:r>
                <a:r>
                  <a:rPr lang="en-IN" sz="19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41</a:t>
                </a:r>
                <a:r>
                  <a:rPr lang="en-IN" sz="19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(e)</a:t>
                </a: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AB9453-18B3-424B-A324-CD262543B1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594803"/>
                <a:ext cx="8596668" cy="5446559"/>
              </a:xfrm>
              <a:blipFill>
                <a:blip r:embed="rId2"/>
                <a:stretch>
                  <a:fillRect l="-2979" t="-1680" r="-638" b="-120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003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045E20-6596-40CE-9897-1395F29517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7434" y="510412"/>
                <a:ext cx="8596668" cy="5837176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512</m:t>
                        </m:r>
                      </m:sup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ROTR</a:t>
                </a:r>
                <a:r>
                  <a:rPr lang="en-I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 ROTR</a:t>
                </a:r>
                <a:r>
                  <a:rPr lang="en-I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34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(a)  ROTR</a:t>
                </a:r>
                <a:r>
                  <a:rPr lang="en-I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39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(a)</a:t>
                </a:r>
              </a:p>
              <a:p>
                <a:pPr marL="0" indent="0" algn="just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ROTR</a:t>
                </a:r>
                <a:r>
                  <a:rPr lang="en-I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(x) = circular right shift of the 64-bit argument x by n bits.</a:t>
                </a:r>
              </a:p>
              <a:p>
                <a:pPr marL="0" indent="0" algn="just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I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64-bit word derived from the current 512-bit input block.</a:t>
                </a:r>
                <a:endParaRPr lang="en-IN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I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64-bit additive constant.</a:t>
                </a:r>
              </a:p>
              <a:p>
                <a:pPr marL="0" indent="0" algn="just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 = addition modulo 2</a:t>
                </a:r>
                <a:r>
                  <a:rPr lang="en-I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64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.</a:t>
                </a:r>
              </a:p>
              <a:p>
                <a:pPr marL="0" indent="0" algn="just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045E20-6596-40CE-9897-1395F2951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434" y="510412"/>
                <a:ext cx="8596668" cy="5837176"/>
              </a:xfrm>
              <a:blipFill>
                <a:blip r:embed="rId2"/>
                <a:stretch>
                  <a:fillRect l="-2979" t="-73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0" name="Picture 129">
            <a:extLst>
              <a:ext uri="{FF2B5EF4-FFF2-40B4-BE49-F238E27FC236}">
                <a16:creationId xmlns:a16="http://schemas.microsoft.com/office/drawing/2014/main" id="{4604126B-3FDF-436D-838E-DA1D16393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34" y="2463800"/>
            <a:ext cx="8596668" cy="3883787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37238FD-CBBB-4667-B7A9-981D5D242CEE}"/>
              </a:ext>
            </a:extLst>
          </p:cNvPr>
          <p:cNvCxnSpPr>
            <a:cxnSpLocks/>
          </p:cNvCxnSpPr>
          <p:nvPr/>
        </p:nvCxnSpPr>
        <p:spPr>
          <a:xfrm flipH="1">
            <a:off x="7416800" y="4978400"/>
            <a:ext cx="2844800" cy="187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91A0F6-EF3A-4BC6-BE6E-63DD55A490E5}"/>
              </a:ext>
            </a:extLst>
          </p:cNvPr>
          <p:cNvSpPr/>
          <p:nvPr/>
        </p:nvSpPr>
        <p:spPr>
          <a:xfrm>
            <a:off x="4039340" y="6090082"/>
            <a:ext cx="1819922" cy="6480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Figure 4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035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7E9CAB-F310-4AB5-9E54-39D6655A2E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5189" y="656948"/>
                <a:ext cx="8573199" cy="5832630"/>
              </a:xfrm>
            </p:spPr>
            <p:txBody>
              <a:bodyPr>
                <a:noAutofit/>
              </a:bodyPr>
              <a:lstStyle/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It remains to indicate how the 64-bit word values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I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derived from the 1024-bit message. The first 16 values of W</a:t>
                </a:r>
                <a:r>
                  <a:rPr lang="en-I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taken directly from the 16 words of the current block. The remaining values are defined as </a:t>
                </a:r>
              </a:p>
              <a:p>
                <a:pPr marL="0" indent="0" algn="just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I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sPre>
                      <m:sPre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PrePr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512</m:t>
                        </m:r>
                      </m:sup>
                      <m:e>
                        <m:r>
                          <m:rPr>
                            <m:nor/>
                          </m:rPr>
                          <a:rPr lang="en-IN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IN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IN" baseline="-25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IN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−2  </m:t>
                        </m:r>
                      </m:e>
                    </m:sPre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+ W</a:t>
                </a:r>
                <a:r>
                  <a:rPr lang="en-I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t-7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𝜎</m:t>
                    </m:r>
                    <m:sPre>
                      <m:sPre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PrePr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512</m:t>
                        </m:r>
                      </m:sup>
                      <m:e>
                        <m:r>
                          <m:rPr>
                            <m:nor/>
                          </m:rPr>
                          <a: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IN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Wt</m:t>
                        </m:r>
                        <m:r>
                          <m:rPr>
                            <m:nor/>
                          </m:rPr>
                          <a:rPr lang="en-IN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−15) </m:t>
                        </m:r>
                      </m:e>
                    </m:sPre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 W</a:t>
                </a:r>
                <a:r>
                  <a:rPr lang="en-I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t-16 </a:t>
                </a:r>
              </a:p>
              <a:p>
                <a:pPr marL="0" indent="0" algn="just">
                  <a:buNone/>
                </a:pPr>
                <a:r>
                  <a:rPr lang="en-I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where,</a:t>
                </a:r>
              </a:p>
              <a:p>
                <a:pPr marL="0" indent="0" algn="just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sPre>
                      <m:sPre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PrePr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512</m:t>
                        </m:r>
                      </m:sup>
                      <m:e>
                        <m:r>
                          <m:rPr>
                            <m:nor/>
                          </m:rPr>
                          <a:rPr lang="en-IN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IN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IN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sPre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ROTR</a:t>
                </a:r>
                <a:r>
                  <a:rPr lang="en-I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 ROTR</a:t>
                </a:r>
                <a:r>
                  <a:rPr lang="en-I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8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(x)  SHR</a:t>
                </a:r>
                <a:r>
                  <a:rPr lang="en-I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7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(x)</a:t>
                </a:r>
              </a:p>
              <a:p>
                <a:pPr marL="0" indent="0" algn="just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𝜎</m:t>
                    </m:r>
                    <m:sPre>
                      <m:sPre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PrePr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512</m:t>
                        </m:r>
                      </m:sup>
                      <m:e>
                        <m:r>
                          <m:rPr>
                            <m:nor/>
                          </m:rPr>
                          <a: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IN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IN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) </m:t>
                        </m:r>
                      </m:e>
                    </m:sPre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 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ROTR</a:t>
                </a:r>
                <a:r>
                  <a:rPr lang="en-I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 ROTR</a:t>
                </a:r>
                <a:r>
                  <a:rPr lang="en-I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61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(x)  SHR</a:t>
                </a:r>
                <a:r>
                  <a:rPr lang="en-I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6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(x)</a:t>
                </a:r>
              </a:p>
              <a:p>
                <a:pPr marL="0" indent="0" algn="just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ROTR</a:t>
                </a:r>
                <a:r>
                  <a:rPr lang="en-I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(x) = circular right shift of the 64-bit argument x by n bits.</a:t>
                </a:r>
              </a:p>
              <a:p>
                <a:pPr marL="0" indent="0" algn="just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SHR</a:t>
                </a:r>
                <a:r>
                  <a:rPr lang="en-I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(x) = left shift of the 64-bit argument x by n bits with padding by zeros on the right.</a:t>
                </a:r>
              </a:p>
              <a:p>
                <a:pPr marL="0" indent="0" algn="just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+ = addition modulo 2</a:t>
                </a:r>
                <a:r>
                  <a:rPr lang="en-I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64 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For remaining 64 steps, the value of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I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consists of the circular left shift by one bit of the XOR of four of the preceding values of W</a:t>
                </a:r>
                <a:r>
                  <a:rPr lang="en-I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with two of those values subjected to shift and rotate operations.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 introduces a great deal of redundancy and interdependence into the message blocks that are compressed, which complicates the task of finding a different message block that maps to the same compression function output.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just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endParaRPr lang="en-IN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IN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</a:t>
                </a: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7E9CAB-F310-4AB5-9E54-39D6655A2E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5189" y="656948"/>
                <a:ext cx="8573199" cy="5832630"/>
              </a:xfrm>
              <a:blipFill>
                <a:blip r:embed="rId2"/>
                <a:stretch>
                  <a:fillRect l="-142" t="-627" r="-5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850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383F2-6517-4276-80EC-A7878B6E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B129F-7C97-4EFE-A1B7-B823CFF53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1247"/>
            <a:ext cx="8596668" cy="439011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Published in 2007.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requirements are: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(1)It must be possible to replace SHA-2 with SHA-3 in any application by a simple drop-in substitution.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(2)SHA-3 must preserve the online nature of SHA-2. That is, the algorithm must process comparatively small blocks at a time instead of requiring that the entire message be buffered in memory before processing it.</a:t>
            </a:r>
          </a:p>
        </p:txBody>
      </p:sp>
    </p:spTree>
    <p:extLst>
      <p:ext uri="{BB962C8B-B14F-4D97-AF65-F5344CB8AC3E}">
        <p14:creationId xmlns:p14="http://schemas.microsoft.com/office/powerpoint/2010/main" val="3185388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709D4-420E-4D49-A1BB-27390B92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67B7B-759B-4FA8-BA75-983760DBD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W. Stallings, CRYPTOGRAPHY AND NETWORK SECURITY PRINCIPLES AND PRACTICE, Prentice Hall.[1]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58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E14FE6-C87B-4BE3-93B4-AB94AFCA4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2862"/>
            <a:ext cx="8596668" cy="1557538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937D0F-4700-4E34-B2B5-250DB2503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38183"/>
            <a:ext cx="10011382" cy="4767308"/>
          </a:xfrm>
        </p:spPr>
        <p:txBody>
          <a:bodyPr/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Introduction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SHA-1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SHA-2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SHA-512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SHA-3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References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1094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D163BD4-5F1E-4C08-BF72-20D6760A8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262" y="509175"/>
            <a:ext cx="6569475" cy="556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65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7E56-4F43-4E50-97C2-225A8173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52930-F22C-4AF2-9182-2823D5DCE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9922"/>
            <a:ext cx="8596668" cy="4221441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Secure Hash Algorithm(SHA) was developed by the National Institute of Standards and Technology(NIST) and published as a federal information processing standard(FIPS 180) in 1993; a revised  version was issued as FIPS 180-1 in 1995 and is generally referred to as SHA-1.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 is based on the hash function MD4 and it’s design closely models MD4.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mentioned earlier, hashing functions are independent of keys and the main focus is to apply hash functions on plain-text to produce fixed length output.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algorithm is also called “Authentication Algorithm”.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H(M) = h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where M is plain-text, H is hash function , h is hash code(message digest). </a:t>
            </a:r>
          </a:p>
        </p:txBody>
      </p:sp>
    </p:spTree>
    <p:extLst>
      <p:ext uri="{BB962C8B-B14F-4D97-AF65-F5344CB8AC3E}">
        <p14:creationId xmlns:p14="http://schemas.microsoft.com/office/powerpoint/2010/main" val="147868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3D584-7CDE-4764-B9B1-52B5C096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SHA-0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BCF9-E8EC-48CD-BDC2-0DCC77C73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Published in 1993.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 bit message digest size.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withdrawn shortly after publication due to an undisclosed "significant flaw" and replaced by the slightly revised version SHA-1.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56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0F3E-CDBD-4F16-A40E-6C9824A0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A8D5F-7D48-48B8-990A-15FB920D6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399"/>
            <a:ext cx="8596668" cy="41109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Published in 1995.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160-bit hash function based on MD-5 algorithm.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by the National Security Agency (NSA) to be part of the Digital Signature Algorithm.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2005, NIST announced to move to SHA-2 by 2010. shortly thereafter, a research team described an attack in which two separate messages could be found that delivered the same  SHA-1 hash using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69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operations, far fewer than the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operations previously thought needed to find a collision with a SHA-1  hash.</a:t>
            </a:r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A50B9-3B17-4743-BB35-7376F188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A7C2D-4D6A-435E-B9CE-17203528A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Published in 2001.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wholly  accepted by cryptographers in the year 2011.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family of two similar hash functions, with different block sizes, known as SHA-256 and SHA-512.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46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6DDCA-480D-4A5B-AB27-04A2ED2E9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866" y="778275"/>
            <a:ext cx="8596668" cy="1059402"/>
          </a:xfrm>
        </p:spPr>
        <p:txBody>
          <a:bodyPr/>
          <a:lstStyle/>
          <a:p>
            <a:r>
              <a:rPr lang="en-IN" dirty="0"/>
              <a:t>Comparison of SHA Parameters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35CF1A-BCC2-425F-B37D-E4354193A9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335244"/>
              </p:ext>
            </p:extLst>
          </p:nvPr>
        </p:nvGraphicFramePr>
        <p:xfrm>
          <a:off x="677863" y="2160588"/>
          <a:ext cx="859631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886156520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797922767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1188586434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944803592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939626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SHA-256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SHA-384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SHA-512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643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Message digest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471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Message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&lt;2</a:t>
                      </a:r>
                      <a:r>
                        <a:rPr lang="en-IN" baseline="30000" dirty="0"/>
                        <a:t>64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&lt;2</a:t>
                      </a:r>
                      <a:r>
                        <a:rPr lang="en-IN" baseline="30000" dirty="0"/>
                        <a:t>64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&lt;2</a:t>
                      </a:r>
                      <a:r>
                        <a:rPr lang="en-IN" baseline="30000" dirty="0"/>
                        <a:t>128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&lt;2</a:t>
                      </a:r>
                      <a:r>
                        <a:rPr lang="en-IN" baseline="30000" dirty="0"/>
                        <a:t>128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5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Block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104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13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Number of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42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671235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22EB32-82EF-4131-B101-34EA518A71C0}"/>
              </a:ext>
            </a:extLst>
          </p:cNvPr>
          <p:cNvSpPr/>
          <p:nvPr/>
        </p:nvSpPr>
        <p:spPr>
          <a:xfrm>
            <a:off x="3781887" y="5637320"/>
            <a:ext cx="2246051" cy="5415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1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648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AE5A-7EB0-4B7E-ADCB-C36D39DC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8474"/>
            <a:ext cx="8596668" cy="798990"/>
          </a:xfrm>
        </p:spPr>
        <p:txBody>
          <a:bodyPr/>
          <a:lstStyle/>
          <a:p>
            <a:r>
              <a:rPr lang="en-IN" dirty="0"/>
              <a:t>SHA-512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E8D7D-62B7-4171-B954-187C4DD15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38688"/>
            <a:ext cx="8596668" cy="562844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dirty="0"/>
              <a:t>The algorithm takes an input a message with a maximum length of less than 2</a:t>
            </a:r>
            <a:r>
              <a:rPr lang="en-IN" baseline="30000" dirty="0"/>
              <a:t>128 </a:t>
            </a:r>
            <a:r>
              <a:rPr lang="en-IN" dirty="0"/>
              <a:t> bits and produces an output a 512-bit message digest. The input is processed in 1024 bit blocks. Following figure depicts the overall processing of a message to produce a digest.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dirty="0"/>
              <a:t>                                                      </a:t>
            </a:r>
          </a:p>
          <a:p>
            <a:pPr marL="0" indent="0" algn="just">
              <a:buNone/>
            </a:pPr>
            <a:r>
              <a:rPr lang="en-IN" dirty="0"/>
              <a:t>								Fig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AC0EF-3BF2-4C8D-8312-B4ECA045A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88" y="2254929"/>
            <a:ext cx="7244179" cy="404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0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5E9FF-57D2-4783-8924-B9E3E107E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7460"/>
          </a:xfrm>
        </p:spPr>
        <p:txBody>
          <a:bodyPr/>
          <a:lstStyle/>
          <a:p>
            <a:r>
              <a:rPr lang="en-US" dirty="0"/>
              <a:t>Steps involved in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D8C07-3B0F-48DA-AB4F-7982281F4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5433"/>
            <a:ext cx="8596668" cy="419026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Step-1 Append padding bits: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message is padded with single 1 bit followed by the necessary number of 0 bits so that its length is congruent to 896 modulo 1024. Padding is always added, even if the message is already of the desired length.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Step-2 Append length: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block of 128 bits is appended to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message.This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is treated as an unsigned 128-bit integer(most significant byte first) and contains the length of the original message(before padding).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outcome of the first two steps yields a message that is an integer multiple of 1024 bits in length.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5429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1543</Words>
  <Application>Microsoft Office PowerPoint</Application>
  <PresentationFormat>Widescreen</PresentationFormat>
  <Paragraphs>268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Cambria</vt:lpstr>
      <vt:lpstr>Cambria Math</vt:lpstr>
      <vt:lpstr>Times New Roman</vt:lpstr>
      <vt:lpstr>Trebuchet MS</vt:lpstr>
      <vt:lpstr>Wingdings</vt:lpstr>
      <vt:lpstr>Wingdings 3</vt:lpstr>
      <vt:lpstr>Facet</vt:lpstr>
      <vt:lpstr>SECURE HASH ALGORITHM(SHA)</vt:lpstr>
      <vt:lpstr>Content</vt:lpstr>
      <vt:lpstr>Introduction</vt:lpstr>
      <vt:lpstr>SHA-0</vt:lpstr>
      <vt:lpstr>SHA-1</vt:lpstr>
      <vt:lpstr>SHA-2</vt:lpstr>
      <vt:lpstr>Comparison of SHA Parameters</vt:lpstr>
      <vt:lpstr>SHA-512 Logic</vt:lpstr>
      <vt:lpstr>Steps involved in process</vt:lpstr>
      <vt:lpstr>PowerPoint Presentation</vt:lpstr>
      <vt:lpstr>PowerPoint Presentation</vt:lpstr>
      <vt:lpstr>PowerPoint Presentation</vt:lpstr>
      <vt:lpstr>SHA-512 Constants</vt:lpstr>
      <vt:lpstr>SHA-512 Round Function</vt:lpstr>
      <vt:lpstr>PowerPoint Presentation</vt:lpstr>
      <vt:lpstr>PowerPoint Presentation</vt:lpstr>
      <vt:lpstr>PowerPoint Presentation</vt:lpstr>
      <vt:lpstr>SHA-3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Bhumit Sheth</dc:creator>
  <cp:lastModifiedBy>Bhumit Sheth</cp:lastModifiedBy>
  <cp:revision>75</cp:revision>
  <dcterms:created xsi:type="dcterms:W3CDTF">2020-09-27T12:02:29Z</dcterms:created>
  <dcterms:modified xsi:type="dcterms:W3CDTF">2020-10-07T05:02:34Z</dcterms:modified>
</cp:coreProperties>
</file>