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2" r:id="rId1"/>
  </p:sldMasterIdLst>
  <p:notesMasterIdLst>
    <p:notesMasterId r:id="rId22"/>
  </p:notesMasterIdLst>
  <p:sldIdLst>
    <p:sldId id="256" r:id="rId2"/>
    <p:sldId id="276" r:id="rId3"/>
    <p:sldId id="264" r:id="rId4"/>
    <p:sldId id="257" r:id="rId5"/>
    <p:sldId id="258" r:id="rId6"/>
    <p:sldId id="265" r:id="rId7"/>
    <p:sldId id="266" r:id="rId8"/>
    <p:sldId id="267" r:id="rId9"/>
    <p:sldId id="277" r:id="rId10"/>
    <p:sldId id="269" r:id="rId11"/>
    <p:sldId id="270" r:id="rId12"/>
    <p:sldId id="271" r:id="rId13"/>
    <p:sldId id="272" r:id="rId14"/>
    <p:sldId id="273" r:id="rId15"/>
    <p:sldId id="274" r:id="rId16"/>
    <p:sldId id="275" r:id="rId17"/>
    <p:sldId id="259" r:id="rId18"/>
    <p:sldId id="260" r:id="rId19"/>
    <p:sldId id="26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E0A31-DB55-4BD8-A767-F431DDA57B96}" type="datetimeFigureOut">
              <a:rPr lang="en-IN" smtClean="0"/>
              <a:t>30-09-2020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C6846-6703-4469-8CB1-BC97C5E28716}" type="slidenum">
              <a:rPr lang="en-IN" smtClean="0"/>
              <a:t>‹#›</a:t>
            </a:fld>
            <a:endParaRPr lang="en-IN"/>
          </a:p>
        </p:txBody>
      </p:sp>
    </p:spTree>
    <p:extLst>
      <p:ext uri="{BB962C8B-B14F-4D97-AF65-F5344CB8AC3E}">
        <p14:creationId xmlns:p14="http://schemas.microsoft.com/office/powerpoint/2010/main" val="64370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87212-ABF7-411C-A5F9-1965BC4F41FF}" type="slidenum">
              <a:rPr lang="en-US" smtClean="0"/>
              <a:t>12</a:t>
            </a:fld>
            <a:endParaRPr lang="en-US"/>
          </a:p>
        </p:txBody>
      </p:sp>
    </p:spTree>
    <p:extLst>
      <p:ext uri="{BB962C8B-B14F-4D97-AF65-F5344CB8AC3E}">
        <p14:creationId xmlns:p14="http://schemas.microsoft.com/office/powerpoint/2010/main" val="295754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7408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81158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10175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0352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71439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07077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46113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4495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272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182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3986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684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82627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9/30/2020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214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9/30/2020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3849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9/30/2020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021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821688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35000"/>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9/30/2020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711090255"/>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6222-42FB-45C3-B544-56AEDCE2A133}"/>
              </a:ext>
            </a:extLst>
          </p:cNvPr>
          <p:cNvSpPr>
            <a:spLocks noGrp="1"/>
          </p:cNvSpPr>
          <p:nvPr>
            <p:ph type="ctrTitle"/>
          </p:nvPr>
        </p:nvSpPr>
        <p:spPr>
          <a:xfrm>
            <a:off x="426128" y="752475"/>
            <a:ext cx="9087760" cy="1493575"/>
          </a:xfrm>
        </p:spPr>
        <p:txBody>
          <a:bodyPr/>
          <a:lstStyle/>
          <a:p>
            <a:r>
              <a:rPr lang="en-US" dirty="0">
                <a:solidFill>
                  <a:schemeClr val="bg2">
                    <a:lumMod val="75000"/>
                  </a:schemeClr>
                </a:solidFill>
                <a:latin typeface="Candara" panose="020E0502030303020204" pitchFamily="34" charset="0"/>
              </a:rPr>
              <a:t>BLUETOOTH 5.0</a:t>
            </a:r>
            <a:endParaRPr lang="en-IN" dirty="0">
              <a:solidFill>
                <a:schemeClr val="bg2">
                  <a:lumMod val="75000"/>
                </a:schemeClr>
              </a:solidFill>
              <a:latin typeface="Candara" panose="020E0502030303020204" pitchFamily="34" charset="0"/>
            </a:endParaRPr>
          </a:p>
        </p:txBody>
      </p:sp>
      <p:sp>
        <p:nvSpPr>
          <p:cNvPr id="3" name="Subtitle 2">
            <a:extLst>
              <a:ext uri="{FF2B5EF4-FFF2-40B4-BE49-F238E27FC236}">
                <a16:creationId xmlns:a16="http://schemas.microsoft.com/office/drawing/2014/main" id="{76E6008D-08B1-4B9B-9376-EA633493D96E}"/>
              </a:ext>
            </a:extLst>
          </p:cNvPr>
          <p:cNvSpPr>
            <a:spLocks noGrp="1"/>
          </p:cNvSpPr>
          <p:nvPr>
            <p:ph type="subTitle" idx="1"/>
          </p:nvPr>
        </p:nvSpPr>
        <p:spPr>
          <a:xfrm>
            <a:off x="639192" y="2388093"/>
            <a:ext cx="9341421" cy="3250707"/>
          </a:xfrm>
        </p:spPr>
        <p:txBody>
          <a:bodyPr>
            <a:normAutofit fontScale="92500" lnSpcReduction="10000"/>
          </a:bodyPr>
          <a:lstStyle/>
          <a:p>
            <a:r>
              <a:rPr lang="en-US" cap="none" dirty="0">
                <a:solidFill>
                  <a:schemeClr val="bg2">
                    <a:lumMod val="75000"/>
                  </a:schemeClr>
                </a:solidFill>
                <a:latin typeface="Cambria" panose="02040503050406030204" pitchFamily="18" charset="0"/>
                <a:ea typeface="Cambria" panose="02040503050406030204" pitchFamily="18" charset="0"/>
              </a:rPr>
              <a:t>Subject : Mobile Computing &amp; Wireless Communication (2170710)</a:t>
            </a:r>
          </a:p>
          <a:p>
            <a:r>
              <a:rPr lang="en-US" cap="none" dirty="0">
                <a:solidFill>
                  <a:schemeClr val="bg2">
                    <a:lumMod val="75000"/>
                  </a:schemeClr>
                </a:solidFill>
                <a:latin typeface="Cambria" panose="02040503050406030204" pitchFamily="18" charset="0"/>
                <a:ea typeface="Cambria" panose="02040503050406030204" pitchFamily="18" charset="0"/>
              </a:rPr>
              <a:t>Semester: 7</a:t>
            </a:r>
          </a:p>
          <a:p>
            <a:r>
              <a:rPr lang="en-US" cap="none" dirty="0">
                <a:solidFill>
                  <a:schemeClr val="bg2">
                    <a:lumMod val="75000"/>
                  </a:schemeClr>
                </a:solidFill>
                <a:latin typeface="Cambria" panose="02040503050406030204" pitchFamily="18" charset="0"/>
                <a:ea typeface="Cambria" panose="02040503050406030204" pitchFamily="18" charset="0"/>
              </a:rPr>
              <a:t>Team-members: </a:t>
            </a:r>
            <a:r>
              <a:rPr lang="en-US" cap="none" dirty="0" err="1">
                <a:solidFill>
                  <a:schemeClr val="bg2">
                    <a:lumMod val="75000"/>
                  </a:schemeClr>
                </a:solidFill>
                <a:latin typeface="Cambria" panose="02040503050406030204" pitchFamily="18" charset="0"/>
                <a:ea typeface="Cambria" panose="02040503050406030204" pitchFamily="18" charset="0"/>
              </a:rPr>
              <a:t>Maitrarajsinh</a:t>
            </a:r>
            <a:r>
              <a:rPr lang="en-US" cap="none" dirty="0">
                <a:solidFill>
                  <a:schemeClr val="bg2">
                    <a:lumMod val="75000"/>
                  </a:schemeClr>
                </a:solidFill>
                <a:latin typeface="Cambria" panose="02040503050406030204" pitchFamily="18" charset="0"/>
                <a:ea typeface="Cambria" panose="02040503050406030204" pitchFamily="18" charset="0"/>
              </a:rPr>
              <a:t> (170210107013)</a:t>
            </a:r>
          </a:p>
          <a:p>
            <a:r>
              <a:rPr lang="en-US" cap="none" dirty="0">
                <a:solidFill>
                  <a:schemeClr val="bg2">
                    <a:lumMod val="75000"/>
                  </a:schemeClr>
                </a:solidFill>
                <a:latin typeface="Cambria" panose="02040503050406030204" pitchFamily="18" charset="0"/>
                <a:ea typeface="Cambria" panose="02040503050406030204" pitchFamily="18" charset="0"/>
              </a:rPr>
              <a:t>                                </a:t>
            </a:r>
            <a:r>
              <a:rPr lang="en-US" cap="none" dirty="0" err="1">
                <a:solidFill>
                  <a:schemeClr val="bg2">
                    <a:lumMod val="75000"/>
                  </a:schemeClr>
                </a:solidFill>
                <a:latin typeface="Cambria" panose="02040503050406030204" pitchFamily="18" charset="0"/>
                <a:ea typeface="Cambria" panose="02040503050406030204" pitchFamily="18" charset="0"/>
              </a:rPr>
              <a:t>Jeel</a:t>
            </a:r>
            <a:r>
              <a:rPr lang="en-US" cap="none" dirty="0">
                <a:solidFill>
                  <a:schemeClr val="bg2">
                    <a:lumMod val="75000"/>
                  </a:schemeClr>
                </a:solidFill>
                <a:latin typeface="Cambria" panose="02040503050406030204" pitchFamily="18" charset="0"/>
                <a:ea typeface="Cambria" panose="02040503050406030204" pitchFamily="18" charset="0"/>
              </a:rPr>
              <a:t> (170210107043)</a:t>
            </a:r>
          </a:p>
          <a:p>
            <a:r>
              <a:rPr lang="en-US" cap="none" dirty="0">
                <a:solidFill>
                  <a:schemeClr val="bg2">
                    <a:lumMod val="75000"/>
                  </a:schemeClr>
                </a:solidFill>
                <a:latin typeface="Cambria" panose="02040503050406030204" pitchFamily="18" charset="0"/>
                <a:ea typeface="Cambria" panose="02040503050406030204" pitchFamily="18" charset="0"/>
              </a:rPr>
              <a:t>                                </a:t>
            </a:r>
            <a:r>
              <a:rPr lang="en-US" cap="none" dirty="0" err="1">
                <a:solidFill>
                  <a:schemeClr val="bg2">
                    <a:lumMod val="75000"/>
                  </a:schemeClr>
                </a:solidFill>
                <a:latin typeface="Cambria" panose="02040503050406030204" pitchFamily="18" charset="0"/>
                <a:ea typeface="Cambria" panose="02040503050406030204" pitchFamily="18" charset="0"/>
              </a:rPr>
              <a:t>Ravirajsinh</a:t>
            </a:r>
            <a:r>
              <a:rPr lang="en-US" cap="none" dirty="0">
                <a:solidFill>
                  <a:schemeClr val="bg2">
                    <a:lumMod val="75000"/>
                  </a:schemeClr>
                </a:solidFill>
                <a:latin typeface="Cambria" panose="02040503050406030204" pitchFamily="18" charset="0"/>
                <a:ea typeface="Cambria" panose="02040503050406030204" pitchFamily="18" charset="0"/>
              </a:rPr>
              <a:t> (170210107047)</a:t>
            </a:r>
          </a:p>
          <a:p>
            <a:r>
              <a:rPr lang="en-US" cap="none" dirty="0">
                <a:solidFill>
                  <a:schemeClr val="bg2">
                    <a:lumMod val="75000"/>
                  </a:schemeClr>
                </a:solidFill>
                <a:latin typeface="Cambria" panose="02040503050406030204" pitchFamily="18" charset="0"/>
                <a:ea typeface="Cambria" panose="02040503050406030204" pitchFamily="18" charset="0"/>
              </a:rPr>
              <a:t>                                Bhumit (170210107056)</a:t>
            </a:r>
          </a:p>
          <a:p>
            <a:r>
              <a:rPr lang="en-US" cap="none" dirty="0">
                <a:solidFill>
                  <a:schemeClr val="bg2">
                    <a:lumMod val="75000"/>
                  </a:schemeClr>
                </a:solidFill>
                <a:latin typeface="Cambria" panose="02040503050406030204" pitchFamily="18" charset="0"/>
                <a:ea typeface="Cambria" panose="02040503050406030204" pitchFamily="18" charset="0"/>
              </a:rPr>
              <a:t>College: Government Engineering College Bhavnagar.</a:t>
            </a:r>
          </a:p>
          <a:p>
            <a:r>
              <a:rPr lang="en-US" cap="none" dirty="0">
                <a:solidFill>
                  <a:schemeClr val="bg2">
                    <a:lumMod val="75000"/>
                  </a:schemeClr>
                </a:solidFill>
                <a:latin typeface="Cambria" panose="02040503050406030204" pitchFamily="18" charset="0"/>
                <a:ea typeface="Cambria" panose="02040503050406030204" pitchFamily="18" charset="0"/>
              </a:rPr>
              <a:t>Guided by: Prof. K.R. Rathod</a:t>
            </a:r>
          </a:p>
          <a:p>
            <a:endParaRPr lang="en-IN" dirty="0"/>
          </a:p>
        </p:txBody>
      </p:sp>
    </p:spTree>
    <p:extLst>
      <p:ext uri="{BB962C8B-B14F-4D97-AF65-F5344CB8AC3E}">
        <p14:creationId xmlns:p14="http://schemas.microsoft.com/office/powerpoint/2010/main" val="127477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9" y="566738"/>
            <a:ext cx="10515600" cy="2852737"/>
          </a:xfrm>
        </p:spPr>
        <p:txBody>
          <a:bodyPr/>
          <a:lstStyle/>
          <a:p>
            <a:r>
              <a:rPr lang="en-IN" dirty="0">
                <a:solidFill>
                  <a:schemeClr val="bg2">
                    <a:lumMod val="75000"/>
                  </a:schemeClr>
                </a:solidFill>
              </a:rPr>
              <a:t>3. You can achieve high speed OR long range</a:t>
            </a:r>
            <a:br>
              <a:rPr lang="en-IN" dirty="0">
                <a:solidFill>
                  <a:schemeClr val="bg2">
                    <a:lumMod val="75000"/>
                  </a:schemeClr>
                </a:solidFill>
              </a:rPr>
            </a:br>
            <a:endParaRPr lang="en-US" dirty="0">
              <a:solidFill>
                <a:schemeClr val="bg2">
                  <a:lumMod val="75000"/>
                </a:schemeClr>
              </a:solidFill>
            </a:endParaRPr>
          </a:p>
        </p:txBody>
      </p:sp>
      <p:pic>
        <p:nvPicPr>
          <p:cNvPr id="2050" name="Picture 2" descr="What are the spectrum band designators and bandwidths? | NAS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433" y="3419475"/>
            <a:ext cx="6610431" cy="2666207"/>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7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BLE beacon technology made simple: A complete guide to Bluetooth Low Energy  Beacons | Beaconst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201" y="905925"/>
            <a:ext cx="9144000" cy="5143501"/>
          </a:xfrm>
          <a:prstGeom prst="rect">
            <a:avLst/>
          </a:prstGeom>
          <a:noFill/>
          <a:effectLst>
            <a:softEdge rad="4953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solidFill>
                  <a:schemeClr val="bg2">
                    <a:lumMod val="75000"/>
                  </a:schemeClr>
                </a:solidFill>
              </a:rPr>
              <a:t>4. Bluetooth 5 and </a:t>
            </a:r>
            <a:r>
              <a:rPr lang="en-IN" dirty="0" err="1">
                <a:solidFill>
                  <a:schemeClr val="bg2">
                    <a:lumMod val="75000"/>
                  </a:schemeClr>
                </a:solidFill>
              </a:rPr>
              <a:t>IoT</a:t>
            </a:r>
            <a:br>
              <a:rPr lang="en-IN" dirty="0">
                <a:solidFill>
                  <a:schemeClr val="bg2">
                    <a:lumMod val="75000"/>
                  </a:schemeClr>
                </a:solidFill>
              </a:rPr>
            </a:br>
            <a:br>
              <a:rPr lang="en-IN" dirty="0">
                <a:solidFill>
                  <a:schemeClr val="bg2">
                    <a:lumMod val="75000"/>
                  </a:schemeClr>
                </a:solidFill>
              </a:rPr>
            </a:br>
            <a:endParaRPr lang="en-US" dirty="0">
              <a:solidFill>
                <a:schemeClr val="bg2">
                  <a:lumMod val="75000"/>
                </a:schemeClr>
              </a:solidFill>
            </a:endParaRPr>
          </a:p>
        </p:txBody>
      </p:sp>
    </p:spTree>
    <p:extLst>
      <p:ext uri="{BB962C8B-B14F-4D97-AF65-F5344CB8AC3E}">
        <p14:creationId xmlns:p14="http://schemas.microsoft.com/office/powerpoint/2010/main" val="283513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to Connect Multiple Bluetooth Speakers to One Dev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0887" y="2029201"/>
            <a:ext cx="6219267" cy="4209382"/>
          </a:xfrm>
          <a:prstGeom prst="rect">
            <a:avLst/>
          </a:prstGeom>
          <a:noFill/>
          <a:effectLst>
            <a:softEdge rad="1397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1849" y="602833"/>
            <a:ext cx="10515600" cy="2852737"/>
          </a:xfrm>
        </p:spPr>
        <p:txBody>
          <a:bodyPr/>
          <a:lstStyle/>
          <a:p>
            <a:pPr algn="ctr"/>
            <a:r>
              <a:rPr lang="en-IN" dirty="0">
                <a:solidFill>
                  <a:schemeClr val="bg2">
                    <a:lumMod val="75000"/>
                  </a:schemeClr>
                </a:solidFill>
              </a:rPr>
              <a:t>5. Dual audio feature </a:t>
            </a:r>
            <a:br>
              <a:rPr lang="en-IN" dirty="0">
                <a:solidFill>
                  <a:schemeClr val="bg2">
                    <a:lumMod val="75000"/>
                  </a:schemeClr>
                </a:solidFill>
              </a:rPr>
            </a:br>
            <a:br>
              <a:rPr lang="en-IN" dirty="0">
                <a:solidFill>
                  <a:schemeClr val="bg2">
                    <a:lumMod val="75000"/>
                  </a:schemeClr>
                </a:solidFill>
              </a:rPr>
            </a:br>
            <a:br>
              <a:rPr lang="en-IN" dirty="0">
                <a:solidFill>
                  <a:schemeClr val="bg2">
                    <a:lumMod val="75000"/>
                  </a:schemeClr>
                </a:solidFill>
              </a:rPr>
            </a:br>
            <a:endParaRPr lang="en-US" dirty="0">
              <a:solidFill>
                <a:schemeClr val="bg2">
                  <a:lumMod val="75000"/>
                </a:schemeClr>
              </a:solidFill>
            </a:endParaRPr>
          </a:p>
        </p:txBody>
      </p:sp>
      <p:sp>
        <p:nvSpPr>
          <p:cNvPr id="3" name="Text Placeholder 2"/>
          <p:cNvSpPr>
            <a:spLocks noGrp="1"/>
          </p:cNvSpPr>
          <p:nvPr>
            <p:ph type="body" idx="1"/>
          </p:nvPr>
        </p:nvSpPr>
        <p:spPr>
          <a:xfrm>
            <a:off x="2468144" y="14978983"/>
            <a:ext cx="227624" cy="402866"/>
          </a:xfrm>
        </p:spPr>
        <p:txBody>
          <a:bodyPr>
            <a:normAutofit/>
          </a:bodyPr>
          <a:lstStyle/>
          <a:p>
            <a:endParaRPr lang="en-US" dirty="0"/>
          </a:p>
        </p:txBody>
      </p:sp>
    </p:spTree>
    <p:extLst>
      <p:ext uri="{BB962C8B-B14F-4D97-AF65-F5344CB8AC3E}">
        <p14:creationId xmlns:p14="http://schemas.microsoft.com/office/powerpoint/2010/main" val="80438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228600"/>
            <a:ext cx="9334500" cy="914400"/>
          </a:xfrm>
        </p:spPr>
        <p:txBody>
          <a:bodyPr>
            <a:normAutofit/>
          </a:bodyPr>
          <a:lstStyle/>
          <a:p>
            <a:r>
              <a:rPr lang="en-US" sz="3200" dirty="0">
                <a:solidFill>
                  <a:schemeClr val="bg2">
                    <a:lumMod val="75000"/>
                  </a:schemeClr>
                </a:solidFill>
                <a:latin typeface="Cambria" panose="02040503050406030204" pitchFamily="18" charset="0"/>
                <a:ea typeface="Cambria" panose="02040503050406030204" pitchFamily="18" charset="0"/>
              </a:rPr>
              <a:t>Security Concerns for Bluetooth 5 technology</a:t>
            </a:r>
          </a:p>
        </p:txBody>
      </p:sp>
      <p:sp>
        <p:nvSpPr>
          <p:cNvPr id="3" name="Subtitle 2"/>
          <p:cNvSpPr>
            <a:spLocks noGrp="1"/>
          </p:cNvSpPr>
          <p:nvPr>
            <p:ph type="subTitle" idx="1"/>
          </p:nvPr>
        </p:nvSpPr>
        <p:spPr>
          <a:xfrm>
            <a:off x="647700" y="1143000"/>
            <a:ext cx="9715500" cy="5181600"/>
          </a:xfrm>
        </p:spPr>
        <p:txBody>
          <a:bodyPr>
            <a:normAutofit fontScale="85000" lnSpcReduction="20000"/>
          </a:bodyPr>
          <a:lstStyle/>
          <a:p>
            <a:pPr algn="just"/>
            <a:r>
              <a:rPr lang="en-US" sz="1600" dirty="0">
                <a:solidFill>
                  <a:schemeClr val="bg2">
                    <a:lumMod val="75000"/>
                  </a:schemeClr>
                </a:solidFill>
              </a:rPr>
              <a:t> </a:t>
            </a:r>
          </a:p>
          <a:p>
            <a:pPr lvl="0" algn="just">
              <a:buFont typeface="Arial" pitchFamily="34" charset="0"/>
              <a:buChar char="•"/>
            </a:pPr>
            <a:r>
              <a:rPr lang="en-US" sz="1600" dirty="0">
                <a:solidFill>
                  <a:schemeClr val="bg2">
                    <a:lumMod val="75000"/>
                  </a:schemeClr>
                </a:solidFill>
              </a:rPr>
              <a:t>  </a:t>
            </a:r>
            <a:r>
              <a:rPr lang="en-US" sz="2200" cap="none" dirty="0">
                <a:solidFill>
                  <a:schemeClr val="bg2">
                    <a:lumMod val="75000"/>
                  </a:schemeClr>
                </a:solidFill>
                <a:latin typeface="Times New Roman" panose="02020603050405020304" pitchFamily="18" charset="0"/>
                <a:cs typeface="Times New Roman" panose="02020603050405020304" pitchFamily="18" charset="0"/>
              </a:rPr>
              <a:t>Bluetooth implements authentication, confidentiality and key generation with custom  algorithms  </a:t>
            </a:r>
          </a:p>
          <a:p>
            <a:pPr lvl="0" algn="just"/>
            <a:r>
              <a:rPr lang="en-US" sz="2200" cap="none" dirty="0">
                <a:solidFill>
                  <a:schemeClr val="bg2">
                    <a:lumMod val="75000"/>
                  </a:schemeClr>
                </a:solidFill>
                <a:latin typeface="Times New Roman" panose="02020603050405020304" pitchFamily="18" charset="0"/>
                <a:cs typeface="Times New Roman" panose="02020603050405020304" pitchFamily="18" charset="0"/>
              </a:rPr>
              <a:t>    based on the SAFER+ block cipher. </a:t>
            </a:r>
          </a:p>
          <a:p>
            <a:pPr lvl="0" algn="just">
              <a:buFont typeface="Arial" pitchFamily="34" charset="0"/>
              <a:buChar char="•"/>
            </a:pPr>
            <a:r>
              <a:rPr lang="en-US" sz="2200" cap="none" dirty="0">
                <a:solidFill>
                  <a:schemeClr val="bg2">
                    <a:lumMod val="75000"/>
                  </a:schemeClr>
                </a:solidFill>
                <a:latin typeface="Times New Roman" panose="02020603050405020304" pitchFamily="18" charset="0"/>
                <a:cs typeface="Times New Roman" panose="02020603050405020304" pitchFamily="18" charset="0"/>
              </a:rPr>
              <a:t>  Bluetooth key generation is based on a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bluetooth</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pin, which must be entered into both devices.  </a:t>
            </a:r>
          </a:p>
          <a:p>
            <a:pPr lvl="0" algn="just">
              <a:buFont typeface="Arial" pitchFamily="34" charset="0"/>
              <a:buChar char="•"/>
            </a:pPr>
            <a:r>
              <a:rPr lang="en-US" sz="2200" cap="none" dirty="0">
                <a:solidFill>
                  <a:schemeClr val="bg2">
                    <a:lumMod val="75000"/>
                  </a:schemeClr>
                </a:solidFill>
                <a:latin typeface="Times New Roman" panose="02020603050405020304" pitchFamily="18" charset="0"/>
                <a:cs typeface="Times New Roman" panose="02020603050405020304" pitchFamily="18" charset="0"/>
              </a:rPr>
              <a:t>  There is history of security concerns for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bluetooth</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technology which are listed as follows:</a:t>
            </a:r>
          </a:p>
          <a:p>
            <a:pPr lvl="0" algn="just" fontAlgn="base">
              <a:buFont typeface="Wingdings" pitchFamily="2" charset="2"/>
              <a:buChar char="Ø"/>
            </a:pPr>
            <a:r>
              <a:rPr lang="en-US" sz="2200" b="1" cap="none" dirty="0">
                <a:solidFill>
                  <a:schemeClr val="bg2">
                    <a:lumMod val="75000"/>
                  </a:schemeClr>
                </a:solidFill>
                <a:latin typeface="Times New Roman" panose="02020603050405020304" pitchFamily="18" charset="0"/>
                <a:cs typeface="Times New Roman" panose="02020603050405020304" pitchFamily="18" charset="0"/>
              </a:rPr>
              <a:t> Blue bug</a:t>
            </a:r>
          </a:p>
          <a:p>
            <a:pPr lvl="0" algn="just" fontAlgn="base"/>
            <a:r>
              <a:rPr lang="en-US" sz="2200" cap="none" dirty="0">
                <a:solidFill>
                  <a:schemeClr val="bg2">
                    <a:lumMod val="75000"/>
                  </a:schemeClr>
                </a:solidFill>
                <a:latin typeface="Times New Roman" panose="02020603050405020304" pitchFamily="18" charset="0"/>
                <a:cs typeface="Times New Roman" panose="02020603050405020304" pitchFamily="18" charset="0"/>
              </a:rPr>
              <a:t>- Poor implementations of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bluetooth</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security led to disclosure of personal data. In 2004 the first virus using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bluetooth</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to spread itself among mobile phones appeared on the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symbian</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OS. The virus was first described by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kaspersky</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lab.</a:t>
            </a:r>
          </a:p>
          <a:p>
            <a:pPr lvl="0" algn="just" fontAlgn="base">
              <a:buFont typeface="Wingdings" pitchFamily="2" charset="2"/>
              <a:buChar char="Ø"/>
            </a:pPr>
            <a:r>
              <a:rPr lang="en-US" sz="2200" b="1" cap="none" dirty="0">
                <a:solidFill>
                  <a:schemeClr val="bg2">
                    <a:lumMod val="75000"/>
                  </a:schemeClr>
                </a:solidFill>
                <a:latin typeface="Times New Roman" panose="02020603050405020304" pitchFamily="18" charset="0"/>
                <a:cs typeface="Times New Roman" panose="02020603050405020304" pitchFamily="18" charset="0"/>
              </a:rPr>
              <a:t> </a:t>
            </a:r>
            <a:r>
              <a:rPr lang="en-US" sz="2200" b="1" cap="none" dirty="0" err="1">
                <a:solidFill>
                  <a:schemeClr val="bg2">
                    <a:lumMod val="75000"/>
                  </a:schemeClr>
                </a:solidFill>
                <a:latin typeface="Times New Roman" panose="02020603050405020304" pitchFamily="18" charset="0"/>
                <a:cs typeface="Times New Roman" panose="02020603050405020304" pitchFamily="18" charset="0"/>
              </a:rPr>
              <a:t>Lasco</a:t>
            </a:r>
            <a:endParaRPr lang="en-US" sz="2200" b="1" cap="none" dirty="0">
              <a:solidFill>
                <a:schemeClr val="bg2">
                  <a:lumMod val="75000"/>
                </a:schemeClr>
              </a:solidFill>
              <a:latin typeface="Times New Roman" panose="02020603050405020304" pitchFamily="18" charset="0"/>
              <a:cs typeface="Times New Roman" panose="02020603050405020304" pitchFamily="18" charset="0"/>
            </a:endParaRPr>
          </a:p>
          <a:p>
            <a:pPr lvl="0" algn="just" fontAlgn="base"/>
            <a:r>
              <a:rPr lang="en-US" sz="2200" cap="none" dirty="0">
                <a:solidFill>
                  <a:schemeClr val="bg2">
                    <a:lumMod val="75000"/>
                  </a:schemeClr>
                </a:solidFill>
                <a:latin typeface="Times New Roman" panose="02020603050405020304" pitchFamily="18" charset="0"/>
                <a:cs typeface="Times New Roman" panose="02020603050405020304" pitchFamily="18" charset="0"/>
              </a:rPr>
              <a:t>- A mobile malware targeted mobile phones using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symbian</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OS using </a:t>
            </a:r>
            <a:r>
              <a:rPr lang="en-US" sz="2200" cap="none" dirty="0" err="1">
                <a:solidFill>
                  <a:schemeClr val="bg2">
                    <a:lumMod val="75000"/>
                  </a:schemeClr>
                </a:solidFill>
                <a:latin typeface="Times New Roman" panose="02020603050405020304" pitchFamily="18" charset="0"/>
                <a:cs typeface="Times New Roman" panose="02020603050405020304" pitchFamily="18" charset="0"/>
              </a:rPr>
              <a:t>bluetooth</a:t>
            </a:r>
            <a:r>
              <a:rPr lang="en-US" sz="2200" cap="none" dirty="0">
                <a:solidFill>
                  <a:schemeClr val="bg2">
                    <a:lumMod val="75000"/>
                  </a:schemeClr>
                </a:solidFill>
                <a:latin typeface="Times New Roman" panose="02020603050405020304" pitchFamily="18" charset="0"/>
                <a:cs typeface="Times New Roman" panose="02020603050405020304" pitchFamily="18" charset="0"/>
              </a:rPr>
              <a:t> enabled devices to replicate itself and spread to other devices.</a:t>
            </a:r>
          </a:p>
          <a:p>
            <a:pPr lvl="0" algn="just" fontAlgn="base">
              <a:buFont typeface="Wingdings" pitchFamily="2" charset="2"/>
              <a:buChar char="Ø"/>
            </a:pPr>
            <a:r>
              <a:rPr lang="en-US" sz="2200" b="1" cap="none" dirty="0">
                <a:solidFill>
                  <a:schemeClr val="bg2">
                    <a:lumMod val="75000"/>
                  </a:schemeClr>
                </a:solidFill>
                <a:latin typeface="Times New Roman" panose="02020603050405020304" pitchFamily="18" charset="0"/>
                <a:cs typeface="Times New Roman" panose="02020603050405020304" pitchFamily="18" charset="0"/>
              </a:rPr>
              <a:t> Blue borne</a:t>
            </a:r>
          </a:p>
          <a:p>
            <a:pPr algn="just"/>
            <a:r>
              <a:rPr lang="en-US" sz="2200" cap="none" dirty="0">
                <a:solidFill>
                  <a:schemeClr val="bg2">
                    <a:lumMod val="75000"/>
                  </a:schemeClr>
                </a:solidFill>
                <a:latin typeface="Times New Roman" panose="02020603050405020304" pitchFamily="18" charset="0"/>
                <a:cs typeface="Times New Roman" panose="02020603050405020304" pitchFamily="18" charset="0"/>
              </a:rPr>
              <a:t>- It allows an attacker to connect to devices or systems without authentication and can give them virtually full control over the device</a:t>
            </a:r>
            <a:r>
              <a:rPr lang="en-US" sz="2200" dirty="0">
                <a:solidFill>
                  <a:schemeClr val="bg2">
                    <a:lumMod val="75000"/>
                  </a:schemeClr>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0"/>
            <a:ext cx="9925050" cy="792162"/>
          </a:xfrm>
        </p:spPr>
        <p:txBody>
          <a:bodyPr/>
          <a:lstStyle/>
          <a:p>
            <a:pPr algn="l"/>
            <a:r>
              <a:rPr lang="en-US" dirty="0">
                <a:solidFill>
                  <a:schemeClr val="bg2">
                    <a:lumMod val="75000"/>
                  </a:schemeClr>
                </a:solidFill>
                <a:latin typeface="Candara" panose="020E0502030303020204" pitchFamily="34" charset="0"/>
              </a:rPr>
              <a:t>Intro about Bluetooth 5.1:</a:t>
            </a:r>
          </a:p>
        </p:txBody>
      </p:sp>
      <p:sp>
        <p:nvSpPr>
          <p:cNvPr id="3" name="Content Placeholder 2"/>
          <p:cNvSpPr>
            <a:spLocks noGrp="1"/>
          </p:cNvSpPr>
          <p:nvPr>
            <p:ph idx="1"/>
          </p:nvPr>
        </p:nvSpPr>
        <p:spPr>
          <a:xfrm>
            <a:off x="571500" y="838200"/>
            <a:ext cx="9639300" cy="5715000"/>
          </a:xfrm>
        </p:spPr>
        <p:txBody>
          <a:bodyPr>
            <a:normAutofit/>
          </a:bodyPr>
          <a:lstStyle/>
          <a:p>
            <a:pPr algn="just"/>
            <a:r>
              <a:rPr lang="en-US" dirty="0">
                <a:solidFill>
                  <a:schemeClr val="bg2">
                    <a:lumMod val="75000"/>
                  </a:schemeClr>
                </a:solidFill>
                <a:latin typeface="Times New Roman" panose="02020603050405020304" pitchFamily="18" charset="0"/>
                <a:cs typeface="Times New Roman" panose="02020603050405020304" pitchFamily="18" charset="0"/>
              </a:rPr>
              <a:t>The main feature that differs Bluetooth 5.1 from other versions of Bluetooth is the direction signal. </a:t>
            </a:r>
          </a:p>
          <a:p>
            <a:pPr algn="just"/>
            <a:r>
              <a:rPr lang="en-US" dirty="0">
                <a:solidFill>
                  <a:schemeClr val="bg2">
                    <a:lumMod val="75000"/>
                  </a:schemeClr>
                </a:solidFill>
                <a:latin typeface="Times New Roman" panose="02020603050405020304" pitchFamily="18" charset="0"/>
                <a:cs typeface="Times New Roman" panose="02020603050405020304" pitchFamily="18" charset="0"/>
              </a:rPr>
              <a:t>features added to Bluetooth 5.1 which are stated below:</a:t>
            </a:r>
          </a:p>
          <a:p>
            <a:pPr lvl="0" algn="just">
              <a:buNone/>
            </a:pPr>
            <a:r>
              <a:rPr lang="en-US" dirty="0">
                <a:solidFill>
                  <a:schemeClr val="bg2">
                    <a:lumMod val="75000"/>
                  </a:schemeClr>
                </a:solidFill>
                <a:latin typeface="Times New Roman" panose="02020603050405020304" pitchFamily="18" charset="0"/>
                <a:cs typeface="Times New Roman" panose="02020603050405020304" pitchFamily="18" charset="0"/>
              </a:rPr>
              <a:t>	1. Direction Finding:</a:t>
            </a:r>
          </a:p>
          <a:p>
            <a:pPr lvl="1" algn="just">
              <a:buFont typeface="Wingdings" pitchFamily="2" charset="2"/>
              <a:buChar char="§"/>
            </a:pPr>
            <a:r>
              <a:rPr lang="en-US" sz="2000" dirty="0">
                <a:solidFill>
                  <a:schemeClr val="bg2">
                    <a:lumMod val="75000"/>
                  </a:schemeClr>
                </a:solidFill>
                <a:latin typeface="Times New Roman" panose="02020603050405020304" pitchFamily="18" charset="0"/>
                <a:cs typeface="Times New Roman" panose="02020603050405020304" pitchFamily="18" charset="0"/>
              </a:rPr>
              <a:t> “direction-finding” features that will let Bluetooth devices  pinpoint physical location to  the centimeter, aiding in indoor positioning.</a:t>
            </a:r>
          </a:p>
          <a:p>
            <a:pPr lvl="0" algn="just">
              <a:buNone/>
            </a:pPr>
            <a:endParaRPr lang="en-US" sz="1800" dirty="0">
              <a:solidFill>
                <a:schemeClr val="bg2">
                  <a:lumMod val="75000"/>
                </a:schemeClr>
              </a:solidFill>
            </a:endParaRPr>
          </a:p>
          <a:p>
            <a:pPr lvl="0">
              <a:buNone/>
            </a:pPr>
            <a:r>
              <a:rPr lang="en-US" sz="1800" dirty="0">
                <a:solidFill>
                  <a:schemeClr val="bg2">
                    <a:lumMod val="75000"/>
                  </a:schemeClr>
                </a:solidFill>
              </a:rPr>
              <a:t>	</a:t>
            </a:r>
          </a:p>
          <a:p>
            <a:pPr>
              <a:buNone/>
            </a:pPr>
            <a:r>
              <a:rPr lang="en-US" sz="1800" dirty="0">
                <a:solidFill>
                  <a:schemeClr val="bg2">
                    <a:lumMod val="75000"/>
                  </a:schemeClr>
                </a:solidFill>
              </a:rPr>
              <a:t> </a:t>
            </a:r>
          </a:p>
          <a:p>
            <a:endParaRPr lang="en-US" sz="1800" dirty="0">
              <a:solidFill>
                <a:schemeClr val="bg2">
                  <a:lumMod val="75000"/>
                </a:schemeClr>
              </a:solidFill>
            </a:endParaRPr>
          </a:p>
        </p:txBody>
      </p:sp>
      <p:pic>
        <p:nvPicPr>
          <p:cNvPr id="4" name="Picture 3" descr="diagrams showing AoA vs. AoD methods"/>
          <p:cNvPicPr/>
          <p:nvPr/>
        </p:nvPicPr>
        <p:blipFill>
          <a:blip r:embed="rId2"/>
          <a:srcRect/>
          <a:stretch>
            <a:fillRect/>
          </a:stretch>
        </p:blipFill>
        <p:spPr bwMode="auto">
          <a:xfrm>
            <a:off x="2895600" y="3228975"/>
            <a:ext cx="6248400" cy="3200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655638"/>
            <a:ext cx="9772650" cy="5897563"/>
          </a:xfrm>
        </p:spPr>
        <p:txBody>
          <a:bodyPr>
            <a:normAutofit/>
          </a:bodyPr>
          <a:lstStyle/>
          <a:p>
            <a:pPr algn="just">
              <a:buAutoNum type="arabicPeriod" startAt="2"/>
            </a:pPr>
            <a:r>
              <a:rPr lang="en-US" dirty="0">
                <a:solidFill>
                  <a:schemeClr val="bg2">
                    <a:lumMod val="75000"/>
                  </a:schemeClr>
                </a:solidFill>
                <a:latin typeface="Times New Roman" panose="02020603050405020304" pitchFamily="18" charset="0"/>
                <a:cs typeface="Times New Roman" panose="02020603050405020304" pitchFamily="18" charset="0"/>
              </a:rPr>
              <a:t>Improve GATT caching:</a:t>
            </a:r>
          </a:p>
          <a:p>
            <a:pPr algn="just"/>
            <a:r>
              <a:rPr lang="en-US" dirty="0">
                <a:solidFill>
                  <a:schemeClr val="bg2">
                    <a:lumMod val="75000"/>
                  </a:schemeClr>
                </a:solidFill>
                <a:latin typeface="Times New Roman" panose="02020603050405020304" pitchFamily="18" charset="0"/>
                <a:cs typeface="Times New Roman" panose="02020603050405020304" pitchFamily="18" charset="0"/>
              </a:rPr>
              <a:t>GATT Caching or Generic Attribute Profile Caching helps in the Bluetooth connection process between two devices. </a:t>
            </a:r>
          </a:p>
          <a:p>
            <a:pPr algn="just"/>
            <a:r>
              <a:rPr lang="en-US" dirty="0">
                <a:solidFill>
                  <a:schemeClr val="bg2">
                    <a:lumMod val="75000"/>
                  </a:schemeClr>
                </a:solidFill>
                <a:latin typeface="Times New Roman" panose="02020603050405020304" pitchFamily="18" charset="0"/>
                <a:cs typeface="Times New Roman" panose="02020603050405020304" pitchFamily="18" charset="0"/>
              </a:rPr>
              <a:t>Typically it starts when the connection process runs &amp; it checks what the receiver device can support, the GATT service of that device, the characteristics &amp; various structural values &amp; details.</a:t>
            </a:r>
          </a:p>
          <a:p>
            <a:pPr marL="0" indent="0" algn="just">
              <a:buNone/>
            </a:pPr>
            <a:endParaRPr lang="en-US" dirty="0">
              <a:solidFill>
                <a:schemeClr val="bg2">
                  <a:lumMod val="75000"/>
                </a:schemeClr>
              </a:solidFill>
              <a:latin typeface="Times New Roman" panose="02020603050405020304" pitchFamily="18" charset="0"/>
              <a:cs typeface="Times New Roman" panose="02020603050405020304" pitchFamily="18" charset="0"/>
            </a:endParaRPr>
          </a:p>
          <a:p>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pPr>
              <a:buNone/>
            </a:pPr>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endParaRPr lang="en-US" sz="1600" dirty="0">
              <a:solidFill>
                <a:schemeClr val="bg2">
                  <a:lumMod val="75000"/>
                </a:schemeClr>
              </a:solidFill>
              <a:latin typeface="Times New Roman" panose="02020603050405020304" pitchFamily="18" charset="0"/>
              <a:cs typeface="Times New Roman" panose="02020603050405020304" pitchFamily="18" charset="0"/>
            </a:endParaRPr>
          </a:p>
          <a:p>
            <a:pPr>
              <a:buNone/>
            </a:pPr>
            <a:endParaRPr lang="en-US" sz="1600" dirty="0">
              <a:solidFill>
                <a:schemeClr val="bg2">
                  <a:lumMod val="75000"/>
                </a:schemeClr>
              </a:solidFill>
              <a:latin typeface="Times New Roman" panose="02020603050405020304" pitchFamily="18" charset="0"/>
              <a:cs typeface="Times New Roman" panose="02020603050405020304" pitchFamily="18" charset="0"/>
            </a:endParaRPr>
          </a:p>
        </p:txBody>
      </p:sp>
      <p:pic>
        <p:nvPicPr>
          <p:cNvPr id="4" name="Picture 3" descr="GaTT-caching-min.png"/>
          <p:cNvPicPr>
            <a:picLocks noChangeAspect="1"/>
          </p:cNvPicPr>
          <p:nvPr/>
        </p:nvPicPr>
        <p:blipFill>
          <a:blip r:embed="rId2"/>
          <a:srcRect l="16092" r="18391"/>
          <a:stretch>
            <a:fillRect/>
          </a:stretch>
        </p:blipFill>
        <p:spPr>
          <a:xfrm>
            <a:off x="3259320" y="2556580"/>
            <a:ext cx="6037080" cy="35394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125" y="1057276"/>
            <a:ext cx="9629775" cy="4525963"/>
          </a:xfrm>
        </p:spPr>
        <p:txBody>
          <a:bodyPr>
            <a:normAutofit fontScale="92500" lnSpcReduction="20000"/>
          </a:bodyPr>
          <a:lstStyle/>
          <a:p>
            <a:endParaRPr lang="en-US" sz="1600" dirty="0">
              <a:solidFill>
                <a:schemeClr val="bg2">
                  <a:lumMod val="75000"/>
                </a:schemeClr>
              </a:solidFill>
            </a:endParaRPr>
          </a:p>
          <a:p>
            <a:pPr algn="just">
              <a:buAutoNum type="arabicPeriod" startAt="3"/>
            </a:pPr>
            <a:r>
              <a:rPr lang="en-US" sz="2200" dirty="0">
                <a:solidFill>
                  <a:schemeClr val="bg2">
                    <a:lumMod val="75000"/>
                  </a:schemeClr>
                </a:solidFill>
                <a:latin typeface="Times New Roman" panose="02020603050405020304" pitchFamily="18" charset="0"/>
                <a:cs typeface="Times New Roman" panose="02020603050405020304" pitchFamily="18" charset="0"/>
              </a:rPr>
              <a:t>Enhance Bluetooth Advertising:</a:t>
            </a:r>
          </a:p>
          <a:p>
            <a:pPr algn="just"/>
            <a:r>
              <a:rPr lang="en-US" sz="2200" dirty="0">
                <a:solidFill>
                  <a:schemeClr val="bg2">
                    <a:lumMod val="75000"/>
                  </a:schemeClr>
                </a:solidFill>
                <a:latin typeface="Times New Roman" panose="02020603050405020304" pitchFamily="18" charset="0"/>
                <a:cs typeface="Times New Roman" panose="02020603050405020304" pitchFamily="18" charset="0"/>
              </a:rPr>
              <a:t>Bluetooth advertising refers to the way by which various Bluetooth devices let know that they are available to be connected.</a:t>
            </a:r>
          </a:p>
          <a:p>
            <a:pPr algn="just"/>
            <a:r>
              <a:rPr lang="en-US" sz="2200" dirty="0">
                <a:solidFill>
                  <a:schemeClr val="bg2">
                    <a:lumMod val="75000"/>
                  </a:schemeClr>
                </a:solidFill>
                <a:latin typeface="Times New Roman" panose="02020603050405020304" pitchFamily="18" charset="0"/>
                <a:cs typeface="Times New Roman" panose="02020603050405020304" pitchFamily="18" charset="0"/>
              </a:rPr>
              <a:t>the most annoying thing is, trying to connect to a device several times but failing.</a:t>
            </a:r>
          </a:p>
          <a:p>
            <a:pPr algn="just"/>
            <a:r>
              <a:rPr lang="en-US" sz="2200" dirty="0">
                <a:solidFill>
                  <a:schemeClr val="bg2">
                    <a:lumMod val="75000"/>
                  </a:schemeClr>
                </a:solidFill>
                <a:latin typeface="Times New Roman" panose="02020603050405020304" pitchFamily="18" charset="0"/>
                <a:cs typeface="Times New Roman" panose="02020603050405020304" pitchFamily="18" charset="0"/>
              </a:rPr>
              <a:t>Bluetooth 5.1 enhanced advertising features that avoid these types of problems by announcing that they are available for the nearest Bluetooth devices.</a:t>
            </a:r>
          </a:p>
          <a:p>
            <a:pPr algn="just">
              <a:buNone/>
            </a:pPr>
            <a:endParaRPr lang="en-US" sz="2200" dirty="0">
              <a:solidFill>
                <a:schemeClr val="bg2">
                  <a:lumMod val="75000"/>
                </a:schemeClr>
              </a:solidFill>
              <a:latin typeface="Times New Roman" panose="02020603050405020304" pitchFamily="18" charset="0"/>
              <a:cs typeface="Times New Roman" panose="02020603050405020304" pitchFamily="18" charset="0"/>
            </a:endParaRPr>
          </a:p>
          <a:p>
            <a:pPr algn="just">
              <a:buAutoNum type="arabicPeriod" startAt="4"/>
            </a:pPr>
            <a:r>
              <a:rPr lang="en-US" sz="2200" dirty="0">
                <a:solidFill>
                  <a:schemeClr val="bg2">
                    <a:lumMod val="75000"/>
                  </a:schemeClr>
                </a:solidFill>
                <a:latin typeface="Times New Roman" panose="02020603050405020304" pitchFamily="18" charset="0"/>
                <a:cs typeface="Times New Roman" panose="02020603050405020304" pitchFamily="18" charset="0"/>
              </a:rPr>
              <a:t>Faster connection &amp; less Power Consumption:</a:t>
            </a:r>
          </a:p>
          <a:p>
            <a:pPr algn="just"/>
            <a:r>
              <a:rPr lang="en-US" sz="2200" dirty="0">
                <a:solidFill>
                  <a:schemeClr val="bg2">
                    <a:lumMod val="75000"/>
                  </a:schemeClr>
                </a:solidFill>
                <a:latin typeface="Times New Roman" panose="02020603050405020304" pitchFamily="18" charset="0"/>
                <a:cs typeface="Times New Roman" panose="02020603050405020304" pitchFamily="18" charset="0"/>
              </a:rPr>
              <a:t>The enhanced Bluetooth advertising allows your device to connect fast, transfer data fast &amp; use less power.</a:t>
            </a:r>
          </a:p>
          <a:p>
            <a:pPr algn="just"/>
            <a:r>
              <a:rPr lang="en-US" sz="2200" dirty="0">
                <a:solidFill>
                  <a:schemeClr val="bg2">
                    <a:lumMod val="75000"/>
                  </a:schemeClr>
                </a:solidFill>
                <a:latin typeface="Times New Roman" panose="02020603050405020304" pitchFamily="18" charset="0"/>
                <a:cs typeface="Times New Roman" panose="02020603050405020304" pitchFamily="18" charset="0"/>
              </a:rPr>
              <a:t>There is also a new sleep clock accuracy update when you will move to Bluetooth 5.1. This added feature will use minimum power overnight.</a:t>
            </a:r>
          </a:p>
          <a:p>
            <a:pPr marL="0" indent="0">
              <a:buNone/>
            </a:pPr>
            <a:endParaRPr lang="en-US" sz="1600" dirty="0">
              <a:solidFill>
                <a:schemeClr val="bg2">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B031-53B3-4F60-9646-55EC0D39EAC3}"/>
              </a:ext>
            </a:extLst>
          </p:cNvPr>
          <p:cNvSpPr>
            <a:spLocks noGrp="1"/>
          </p:cNvSpPr>
          <p:nvPr>
            <p:ph type="title"/>
          </p:nvPr>
        </p:nvSpPr>
        <p:spPr/>
        <p:txBody>
          <a:bodyPr/>
          <a:lstStyle/>
          <a:p>
            <a:r>
              <a:rPr lang="en-IN" dirty="0">
                <a:solidFill>
                  <a:schemeClr val="bg2">
                    <a:lumMod val="75000"/>
                  </a:schemeClr>
                </a:solidFill>
                <a:latin typeface="Candara" panose="020E0502030303020204" pitchFamily="34" charset="0"/>
              </a:rPr>
              <a:t>APPLICATIONS</a:t>
            </a:r>
            <a:br>
              <a:rPr lang="en-IN" dirty="0">
                <a:solidFill>
                  <a:schemeClr val="bg2">
                    <a:lumMod val="75000"/>
                  </a:schemeClr>
                </a:solidFill>
                <a:latin typeface="Candara" panose="020E0502030303020204" pitchFamily="34" charset="0"/>
              </a:rPr>
            </a:br>
            <a:endParaRPr lang="en-IN" dirty="0">
              <a:solidFill>
                <a:schemeClr val="bg2">
                  <a:lumMod val="75000"/>
                </a:schemeClr>
              </a:solidFill>
              <a:latin typeface="Candara" panose="020E0502030303020204" pitchFamily="34" charset="0"/>
            </a:endParaRPr>
          </a:p>
        </p:txBody>
      </p:sp>
      <p:sp>
        <p:nvSpPr>
          <p:cNvPr id="3" name="Content Placeholder 2">
            <a:extLst>
              <a:ext uri="{FF2B5EF4-FFF2-40B4-BE49-F238E27FC236}">
                <a16:creationId xmlns:a16="http://schemas.microsoft.com/office/drawing/2014/main" id="{94524E98-E159-4114-8808-9E8D9BB9C3D8}"/>
              </a:ext>
            </a:extLst>
          </p:cNvPr>
          <p:cNvSpPr>
            <a:spLocks noGrp="1"/>
          </p:cNvSpPr>
          <p:nvPr>
            <p:ph idx="1"/>
          </p:nvPr>
        </p:nvSpPr>
        <p:spPr>
          <a:xfrm>
            <a:off x="406414" y="1853248"/>
            <a:ext cx="9404723" cy="4192445"/>
          </a:xfrm>
        </p:spPr>
        <p:txBody>
          <a:bodyPr>
            <a:normAutofit lnSpcReduction="10000"/>
          </a:bodyPr>
          <a:lstStyle/>
          <a:p>
            <a:pPr algn="just">
              <a:buFont typeface="Wingdings" panose="05000000000000000000" pitchFamily="2" charset="2"/>
              <a:buChar char="v"/>
            </a:pPr>
            <a:r>
              <a:rPr lang="en-IN" b="1" dirty="0">
                <a:solidFill>
                  <a:schemeClr val="bg2">
                    <a:lumMod val="75000"/>
                  </a:schemeClr>
                </a:solidFill>
                <a:latin typeface="Times New Roman" panose="02020603050405020304" pitchFamily="18" charset="0"/>
                <a:cs typeface="Times New Roman" panose="02020603050405020304" pitchFamily="18" charset="0"/>
              </a:rPr>
              <a:t>Smart Home Automation</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In the field of smart homes, there is a constant increase in number of applications. More and more manufacturers are focussing on refits in building technology.</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Previously, the relatively short range of Bluetooth applications was the reason for its limited use in smart home sector.</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The individual applications can be controlled quickly and easily via a smartphone or tablet.</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The Special Interest Group(SIG) estimates by 2020 there will be over 48 billion internet-compatible devices worldwide, most of which will be filled with Bluetooth.</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Bluetooth 5 will provide or is providing greater flexibility.</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In addition, to transmission requirements, the topology, the structure of network is also important .</a:t>
            </a:r>
          </a:p>
        </p:txBody>
      </p:sp>
    </p:spTree>
    <p:extLst>
      <p:ext uri="{BB962C8B-B14F-4D97-AF65-F5344CB8AC3E}">
        <p14:creationId xmlns:p14="http://schemas.microsoft.com/office/powerpoint/2010/main" val="317699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45F79-F8D2-4D37-AE11-B10A2EAD8162}"/>
              </a:ext>
            </a:extLst>
          </p:cNvPr>
          <p:cNvSpPr>
            <a:spLocks noGrp="1"/>
          </p:cNvSpPr>
          <p:nvPr>
            <p:ph idx="1"/>
          </p:nvPr>
        </p:nvSpPr>
        <p:spPr>
          <a:xfrm>
            <a:off x="1103312" y="1154098"/>
            <a:ext cx="8946541" cy="5094302"/>
          </a:xfrm>
        </p:spPr>
        <p:txBody>
          <a:bodyPr/>
          <a:lstStyle/>
          <a:p>
            <a:pPr algn="just">
              <a:buFont typeface="Wingdings" panose="05000000000000000000" pitchFamily="2" charset="2"/>
              <a:buChar char="§"/>
            </a:pPr>
            <a:r>
              <a:rPr lang="en-IN" sz="2000" dirty="0">
                <a:solidFill>
                  <a:schemeClr val="bg2">
                    <a:lumMod val="75000"/>
                  </a:schemeClr>
                </a:solidFill>
                <a:latin typeface="Times New Roman" panose="02020603050405020304" pitchFamily="18" charset="0"/>
                <a:cs typeface="Times New Roman" panose="02020603050405020304" pitchFamily="18" charset="0"/>
              </a:rPr>
              <a:t>In 2017, mesh topology was introduced by SIG with which it is now possible to set up Bluetooth automation network with up to 32000 nodes communicating with each other.</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Ideally, the devices speak to each other directly and there is no need for central distribution station. This we call a fully meshed network.</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Bluetooth uses an </a:t>
            </a:r>
            <a:r>
              <a:rPr lang="en-IN" i="1" dirty="0">
                <a:solidFill>
                  <a:schemeClr val="bg2">
                    <a:lumMod val="75000"/>
                  </a:schemeClr>
                </a:solidFill>
                <a:latin typeface="Times New Roman" panose="02020603050405020304" pitchFamily="18" charset="0"/>
                <a:cs typeface="Times New Roman" panose="02020603050405020304" pitchFamily="18" charset="0"/>
              </a:rPr>
              <a:t>Authenticated Encryption </a:t>
            </a:r>
            <a:r>
              <a:rPr lang="en-IN" dirty="0">
                <a:solidFill>
                  <a:schemeClr val="bg2">
                    <a:lumMod val="75000"/>
                  </a:schemeClr>
                </a:solidFill>
                <a:latin typeface="Times New Roman" panose="02020603050405020304" pitchFamily="18" charset="0"/>
                <a:cs typeface="Times New Roman" panose="02020603050405020304" pitchFamily="18" charset="0"/>
              </a:rPr>
              <a:t>procedure with 128-bit AES encryption which ensures both confidentiality and integrity of data transmitted.</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Hence, Bluetooth is also able to fulfil security requirements since in a meshed network all communication is encrypted.</a:t>
            </a:r>
          </a:p>
          <a:p>
            <a:pPr algn="just">
              <a:buFont typeface="Wingdings" panose="05000000000000000000" pitchFamily="2" charset="2"/>
              <a:buChar char="§"/>
            </a:pPr>
            <a:r>
              <a:rPr lang="en-IN" dirty="0">
                <a:solidFill>
                  <a:schemeClr val="bg2">
                    <a:lumMod val="75000"/>
                  </a:schemeClr>
                </a:solidFill>
                <a:latin typeface="Times New Roman" panose="02020603050405020304" pitchFamily="18" charset="0"/>
                <a:cs typeface="Times New Roman" panose="02020603050405020304" pitchFamily="18" charset="0"/>
              </a:rPr>
              <a:t>Extending broadcast channels means that there is a definite increase in application cases for one-to-many communication. So-called beacons, small Bluetooth transmitters, play an ever increasing role.</a:t>
            </a:r>
          </a:p>
        </p:txBody>
      </p:sp>
    </p:spTree>
    <p:extLst>
      <p:ext uri="{BB962C8B-B14F-4D97-AF65-F5344CB8AC3E}">
        <p14:creationId xmlns:p14="http://schemas.microsoft.com/office/powerpoint/2010/main" val="311985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C3F9-E492-4B70-9117-8B1D22AC6E42}"/>
              </a:ext>
            </a:extLst>
          </p:cNvPr>
          <p:cNvSpPr>
            <a:spLocks noGrp="1"/>
          </p:cNvSpPr>
          <p:nvPr>
            <p:ph type="title"/>
          </p:nvPr>
        </p:nvSpPr>
        <p:spPr/>
        <p:txBody>
          <a:bodyPr/>
          <a:lstStyle/>
          <a:p>
            <a:r>
              <a:rPr lang="en-IN" dirty="0">
                <a:solidFill>
                  <a:schemeClr val="bg2">
                    <a:lumMod val="75000"/>
                  </a:schemeClr>
                </a:solidFill>
              </a:rPr>
              <a:t>CONCLUSION</a:t>
            </a:r>
          </a:p>
        </p:txBody>
      </p:sp>
      <p:sp>
        <p:nvSpPr>
          <p:cNvPr id="3" name="Content Placeholder 2">
            <a:extLst>
              <a:ext uri="{FF2B5EF4-FFF2-40B4-BE49-F238E27FC236}">
                <a16:creationId xmlns:a16="http://schemas.microsoft.com/office/drawing/2014/main" id="{13504737-2983-47C2-ACE7-B46EC5C1EA15}"/>
              </a:ext>
            </a:extLst>
          </p:cNvPr>
          <p:cNvSpPr>
            <a:spLocks noGrp="1"/>
          </p:cNvSpPr>
          <p:nvPr>
            <p:ph idx="1"/>
          </p:nvPr>
        </p:nvSpPr>
        <p:spPr>
          <a:xfrm>
            <a:off x="645130" y="1642370"/>
            <a:ext cx="9404723" cy="4606030"/>
          </a:xfrm>
        </p:spPr>
        <p:txBody>
          <a:bodyPr/>
          <a:lstStyle/>
          <a:p>
            <a:pPr marL="0" indent="0" algn="just">
              <a:buNone/>
            </a:pPr>
            <a:r>
              <a:rPr lang="en-IN" b="1" i="1" dirty="0">
                <a:solidFill>
                  <a:schemeClr val="bg2">
                    <a:lumMod val="75000"/>
                  </a:schemeClr>
                </a:solidFill>
                <a:latin typeface="Times New Roman" panose="02020603050405020304" pitchFamily="18" charset="0"/>
                <a:cs typeface="Times New Roman" panose="02020603050405020304" pitchFamily="18" charset="0"/>
              </a:rPr>
              <a:t>Bluetooth wireless technology </a:t>
            </a:r>
            <a:r>
              <a:rPr lang="en-IN" dirty="0">
                <a:solidFill>
                  <a:schemeClr val="bg2">
                    <a:lumMod val="75000"/>
                  </a:schemeClr>
                </a:solidFill>
                <a:latin typeface="Times New Roman" panose="02020603050405020304" pitchFamily="18" charset="0"/>
                <a:cs typeface="Times New Roman" panose="02020603050405020304" pitchFamily="18" charset="0"/>
              </a:rPr>
              <a:t>– The technology that propels us into a new dimension in wireless connectivity. With rapid growth in technology, the features of Bluetooth  are also getting updated to meet up with the requirements of new innovative technologies. </a:t>
            </a:r>
            <a:endParaRPr lang="en-IN" b="1" i="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1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3D1E-81F7-424D-8DEC-9BBD7EBB2097}"/>
              </a:ext>
            </a:extLst>
          </p:cNvPr>
          <p:cNvSpPr>
            <a:spLocks noGrp="1"/>
          </p:cNvSpPr>
          <p:nvPr>
            <p:ph type="title"/>
          </p:nvPr>
        </p:nvSpPr>
        <p:spPr/>
        <p:txBody>
          <a:bodyPr/>
          <a:lstStyle/>
          <a:p>
            <a:r>
              <a:rPr lang="en-US" dirty="0">
                <a:solidFill>
                  <a:schemeClr val="bg2">
                    <a:lumMod val="75000"/>
                  </a:schemeClr>
                </a:solidFill>
                <a:latin typeface="Candara" panose="020E0502030303020204" pitchFamily="34" charset="0"/>
              </a:rPr>
              <a:t>CONTENTS</a:t>
            </a:r>
            <a:endParaRPr lang="en-IN" dirty="0">
              <a:solidFill>
                <a:schemeClr val="bg2">
                  <a:lumMod val="75000"/>
                </a:schemeClr>
              </a:solidFill>
              <a:latin typeface="Candara" panose="020E0502030303020204" pitchFamily="34" charset="0"/>
            </a:endParaRPr>
          </a:p>
        </p:txBody>
      </p:sp>
      <p:sp>
        <p:nvSpPr>
          <p:cNvPr id="3" name="Content Placeholder 2">
            <a:extLst>
              <a:ext uri="{FF2B5EF4-FFF2-40B4-BE49-F238E27FC236}">
                <a16:creationId xmlns:a16="http://schemas.microsoft.com/office/drawing/2014/main" id="{B0F78EB7-4615-438D-9871-15B9AF5DF103}"/>
              </a:ext>
            </a:extLst>
          </p:cNvPr>
          <p:cNvSpPr>
            <a:spLocks noGrp="1"/>
          </p:cNvSpPr>
          <p:nvPr>
            <p:ph idx="1"/>
          </p:nvPr>
        </p:nvSpPr>
        <p:spPr>
          <a:xfrm>
            <a:off x="733426" y="2052918"/>
            <a:ext cx="9316428" cy="4195481"/>
          </a:xfrm>
        </p:spPr>
        <p:txBody>
          <a:bodyPr/>
          <a:lstStyle/>
          <a:p>
            <a:pPr>
              <a:buFont typeface="Wingdings" panose="05000000000000000000" pitchFamily="2" charset="2"/>
              <a:buChar char="§"/>
            </a:pPr>
            <a:r>
              <a:rPr lang="en-US" dirty="0">
                <a:solidFill>
                  <a:schemeClr val="bg2">
                    <a:lumMod val="75000"/>
                  </a:schemeClr>
                </a:solidFill>
              </a:rPr>
              <a:t>Basics of Bluetooth 5.0</a:t>
            </a:r>
          </a:p>
          <a:p>
            <a:pPr>
              <a:buFont typeface="Wingdings" panose="05000000000000000000" pitchFamily="2" charset="2"/>
              <a:buChar char="§"/>
            </a:pPr>
            <a:r>
              <a:rPr lang="en-US" dirty="0">
                <a:solidFill>
                  <a:schemeClr val="bg2">
                    <a:lumMod val="75000"/>
                  </a:schemeClr>
                </a:solidFill>
              </a:rPr>
              <a:t>More about Bluetooth 5.0</a:t>
            </a:r>
          </a:p>
          <a:p>
            <a:pPr>
              <a:buFont typeface="Wingdings" panose="05000000000000000000" pitchFamily="2" charset="2"/>
              <a:buChar char="§"/>
            </a:pPr>
            <a:r>
              <a:rPr lang="en-US" dirty="0">
                <a:solidFill>
                  <a:schemeClr val="bg2">
                    <a:lumMod val="75000"/>
                  </a:schemeClr>
                </a:solidFill>
              </a:rPr>
              <a:t>Security Concerns</a:t>
            </a:r>
          </a:p>
          <a:p>
            <a:pPr>
              <a:buFont typeface="Wingdings" panose="05000000000000000000" pitchFamily="2" charset="2"/>
              <a:buChar char="§"/>
            </a:pPr>
            <a:r>
              <a:rPr lang="en-US" dirty="0">
                <a:solidFill>
                  <a:schemeClr val="bg2">
                    <a:lumMod val="75000"/>
                  </a:schemeClr>
                </a:solidFill>
              </a:rPr>
              <a:t>Bluetooth 5.1</a:t>
            </a:r>
          </a:p>
          <a:p>
            <a:pPr>
              <a:buFont typeface="Wingdings" panose="05000000000000000000" pitchFamily="2" charset="2"/>
              <a:buChar char="§"/>
            </a:pPr>
            <a:r>
              <a:rPr lang="en-US" dirty="0">
                <a:solidFill>
                  <a:schemeClr val="bg2">
                    <a:lumMod val="75000"/>
                  </a:schemeClr>
                </a:solidFill>
              </a:rPr>
              <a:t>Applications</a:t>
            </a:r>
            <a:endParaRPr lang="en-IN" dirty="0">
              <a:solidFill>
                <a:schemeClr val="bg2">
                  <a:lumMod val="75000"/>
                </a:schemeClr>
              </a:solidFill>
            </a:endParaRPr>
          </a:p>
        </p:txBody>
      </p:sp>
    </p:spTree>
    <p:extLst>
      <p:ext uri="{BB962C8B-B14F-4D97-AF65-F5344CB8AC3E}">
        <p14:creationId xmlns:p14="http://schemas.microsoft.com/office/powerpoint/2010/main" val="115565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536" y="2562872"/>
            <a:ext cx="7231797" cy="1400530"/>
          </a:xfrm>
          <a:scene3d>
            <a:camera prst="orthographicFront"/>
            <a:lightRig rig="threePt" dir="t"/>
          </a:scene3d>
          <a:sp3d>
            <a:bevelT w="165100" prst="coolSlant"/>
          </a:sp3d>
        </p:spPr>
        <p:txBody>
          <a:bodyPr/>
          <a:lstStyle/>
          <a:p>
            <a:r>
              <a:rPr lang="en-IN" sz="9600" dirty="0">
                <a:solidFill>
                  <a:schemeClr val="bg1"/>
                </a:solidFill>
                <a:effectLst>
                  <a:outerShdw blurRad="38100" dist="38100" dir="2700000" algn="tl">
                    <a:srgbClr val="000000">
                      <a:alpha val="43137"/>
                    </a:srgbClr>
                  </a:outerShdw>
                </a:effectLst>
              </a:rPr>
              <a:t>Thank you</a:t>
            </a:r>
            <a:endParaRPr lang="en-US" sz="9600"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5416061" y="4135901"/>
            <a:ext cx="2968283" cy="369332"/>
          </a:xfrm>
          <a:prstGeom prst="rect">
            <a:avLst/>
          </a:prstGeom>
          <a:noFill/>
        </p:spPr>
        <p:txBody>
          <a:bodyPr wrap="square" rtlCol="0">
            <a:spAutoFit/>
          </a:bodyPr>
          <a:lstStyle/>
          <a:p>
            <a:r>
              <a:rPr lang="en-IN" dirty="0">
                <a:solidFill>
                  <a:schemeClr val="bg1"/>
                </a:solidFill>
              </a:rPr>
              <a:t>Any questions?</a:t>
            </a:r>
            <a:endParaRPr lang="en-US" dirty="0">
              <a:solidFill>
                <a:schemeClr val="bg1"/>
              </a:solidFill>
            </a:endParaRPr>
          </a:p>
        </p:txBody>
      </p:sp>
    </p:spTree>
    <p:extLst>
      <p:ext uri="{BB962C8B-B14F-4D97-AF65-F5344CB8AC3E}">
        <p14:creationId xmlns:p14="http://schemas.microsoft.com/office/powerpoint/2010/main" val="161522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9267796" cy="1143000"/>
          </a:xfrm>
        </p:spPr>
        <p:txBody>
          <a:bodyPr>
            <a:normAutofit/>
          </a:bodyPr>
          <a:lstStyle/>
          <a:p>
            <a:pPr algn="l"/>
            <a:r>
              <a:rPr lang="en-US" sz="3600" dirty="0">
                <a:solidFill>
                  <a:schemeClr val="bg2">
                    <a:lumMod val="75000"/>
                  </a:schemeClr>
                </a:solidFill>
                <a:latin typeface="Candara" panose="020E0502030303020204" pitchFamily="34" charset="0"/>
              </a:rPr>
              <a:t>WHAT IS BLUETOOTH?</a:t>
            </a:r>
          </a:p>
        </p:txBody>
      </p:sp>
      <p:sp>
        <p:nvSpPr>
          <p:cNvPr id="3" name="Content Placeholder 2"/>
          <p:cNvSpPr>
            <a:spLocks noGrp="1"/>
          </p:cNvSpPr>
          <p:nvPr>
            <p:ph idx="1"/>
          </p:nvPr>
        </p:nvSpPr>
        <p:spPr>
          <a:xfrm>
            <a:off x="834501" y="1571612"/>
            <a:ext cx="9376299" cy="4000528"/>
          </a:xfrm>
        </p:spPr>
        <p:txBody>
          <a:bodyPr>
            <a:normAutofit/>
          </a:bodyPr>
          <a:lstStyle/>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Bluetooth is a short-range and low power wireless technology originally developed for exchanging  data over short distances from fixed and mobile devices, creating personal area networks(PANs).</a:t>
            </a:r>
          </a:p>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Short range radio frequency  technology that operates at 2.4 to 2.483 GHz on an Industrial Scientific Medical (ISM) band.</a:t>
            </a:r>
          </a:p>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Effective practical range of Bluetooth devices is 10 meters with data rates up to 1 Mb/s. </a:t>
            </a:r>
          </a:p>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Bluetooth Low Energy (BLE) has been actively evolved to make it a key enabler of the Internet of Things (IoT), focusing on the edge tier of IoT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06" y="265344"/>
            <a:ext cx="8229600" cy="1011222"/>
          </a:xfrm>
        </p:spPr>
        <p:txBody>
          <a:bodyPr>
            <a:normAutofit/>
          </a:bodyPr>
          <a:lstStyle/>
          <a:p>
            <a:pPr algn="l"/>
            <a:r>
              <a:rPr lang="en-US" sz="3600" dirty="0">
                <a:solidFill>
                  <a:schemeClr val="bg2">
                    <a:lumMod val="75000"/>
                  </a:schemeClr>
                </a:solidFill>
                <a:latin typeface="Candara" panose="020E0502030303020204" pitchFamily="34" charset="0"/>
              </a:rPr>
              <a:t>NEED OF BLUETOOTH 5.0 (Features):</a:t>
            </a:r>
          </a:p>
        </p:txBody>
      </p:sp>
      <p:sp>
        <p:nvSpPr>
          <p:cNvPr id="3" name="Content Placeholder 2"/>
          <p:cNvSpPr>
            <a:spLocks noGrp="1"/>
          </p:cNvSpPr>
          <p:nvPr>
            <p:ph idx="1"/>
          </p:nvPr>
        </p:nvSpPr>
        <p:spPr>
          <a:xfrm>
            <a:off x="587406" y="1214422"/>
            <a:ext cx="9594790" cy="4786346"/>
          </a:xfrm>
        </p:spPr>
        <p:txBody>
          <a:bodyPr>
            <a:noAutofit/>
          </a:bodyPr>
          <a:lstStyle/>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ABI Research now forecasts that by 2021 there will be 48 billion devices connected to the internet, in what we’re likely to term the age of the IoT. Of those 48 billion devices, 30% are forecasted to include Bluetooth technology. </a:t>
            </a:r>
          </a:p>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Bluetooth 5 is a transformative update that significantly increases the range, speed, and broadcast messaging capacity of Bluetooth applications and makes use cases in smart home automation, enterprise, and industrial markets a reality.</a:t>
            </a:r>
          </a:p>
          <a:p>
            <a:pPr algn="just">
              <a:buFont typeface="Wingdings" pitchFamily="2" charset="2"/>
              <a:buChar char="§"/>
            </a:pPr>
            <a:r>
              <a:rPr lang="en-US" b="1" dirty="0">
                <a:solidFill>
                  <a:schemeClr val="bg2">
                    <a:lumMod val="75000"/>
                  </a:schemeClr>
                </a:solidFill>
                <a:latin typeface="Times New Roman" pitchFamily="18" charset="0"/>
                <a:cs typeface="Times New Roman" pitchFamily="18" charset="0"/>
              </a:rPr>
              <a:t>2x Speed: </a:t>
            </a:r>
            <a:r>
              <a:rPr lang="en-US" dirty="0">
                <a:solidFill>
                  <a:schemeClr val="bg2">
                    <a:lumMod val="75000"/>
                  </a:schemeClr>
                </a:solidFill>
                <a:latin typeface="Times New Roman" pitchFamily="18" charset="0"/>
                <a:cs typeface="Times New Roman" pitchFamily="18" charset="0"/>
              </a:rPr>
              <a:t>Bluetooth 4.x devices only support a single 1 Mbps PHY rate, but Bluetooth 5.0 devices are capable of either supporting 1 or 2 Mbps rates. This leads to reduced time required for transmitting and receiving data, saves power consumption.</a:t>
            </a:r>
          </a:p>
          <a:p>
            <a:pPr lvl="0"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Many use cases involving Bluetooth LE tend to involve small amounts of data, perhaps transmitted only occasionally. But there are use cases gaining prominence which demand a low-power wireless communications technology which supports higher data rates.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928670"/>
            <a:ext cx="9633751" cy="5500726"/>
          </a:xfrm>
        </p:spPr>
        <p:txBody>
          <a:bodyPr>
            <a:noAutofit/>
          </a:bodyPr>
          <a:lstStyle/>
          <a:p>
            <a:pPr lvl="0" algn="just">
              <a:buFont typeface="Wingdings" pitchFamily="2" charset="2"/>
              <a:buChar char="§"/>
            </a:pPr>
            <a:r>
              <a:rPr lang="en-US" b="1" dirty="0">
                <a:solidFill>
                  <a:schemeClr val="bg2">
                    <a:lumMod val="75000"/>
                  </a:schemeClr>
                </a:solidFill>
                <a:latin typeface="Times New Roman" pitchFamily="18" charset="0"/>
                <a:cs typeface="Times New Roman" pitchFamily="18" charset="0"/>
              </a:rPr>
              <a:t>4x Range: </a:t>
            </a:r>
            <a:r>
              <a:rPr lang="en-US" dirty="0">
                <a:solidFill>
                  <a:schemeClr val="bg2">
                    <a:lumMod val="75000"/>
                  </a:schemeClr>
                </a:solidFill>
                <a:latin typeface="Times New Roman" pitchFamily="18" charset="0"/>
                <a:cs typeface="Times New Roman" pitchFamily="18" charset="0"/>
              </a:rPr>
              <a:t>Bluetooth 4.x and other devices only support around 100m of range for the wireless communication, whereas Bluetooth 5.0 supports around 400m which is quite convenient.</a:t>
            </a:r>
          </a:p>
          <a:p>
            <a:pPr lvl="0"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There are many use cases where greater range is advantageous. The smart home sector is one example and it has, to a degree, informed some of the goals behind Bluetooth 5 and its increased range. </a:t>
            </a:r>
            <a:endParaRPr lang="en-US" b="1" dirty="0">
              <a:solidFill>
                <a:schemeClr val="bg2">
                  <a:lumMod val="75000"/>
                </a:schemeClr>
              </a:solidFill>
              <a:latin typeface="Times New Roman" pitchFamily="18" charset="0"/>
              <a:cs typeface="Times New Roman" pitchFamily="18" charset="0"/>
            </a:endParaRPr>
          </a:p>
          <a:p>
            <a:pPr algn="just">
              <a:buFont typeface="Wingdings" pitchFamily="2" charset="2"/>
              <a:buChar char="§"/>
            </a:pPr>
            <a:r>
              <a:rPr lang="en-US" b="1" dirty="0">
                <a:solidFill>
                  <a:schemeClr val="bg2">
                    <a:lumMod val="75000"/>
                  </a:schemeClr>
                </a:solidFill>
                <a:latin typeface="Times New Roman" pitchFamily="18" charset="0"/>
                <a:cs typeface="Times New Roman" pitchFamily="18" charset="0"/>
              </a:rPr>
              <a:t>Slot Availability Mask: </a:t>
            </a:r>
            <a:r>
              <a:rPr lang="en-US" dirty="0">
                <a:solidFill>
                  <a:schemeClr val="bg2">
                    <a:lumMod val="75000"/>
                  </a:schemeClr>
                </a:solidFill>
                <a:latin typeface="Times New Roman" pitchFamily="18" charset="0"/>
                <a:cs typeface="Times New Roman" pitchFamily="18" charset="0"/>
              </a:rPr>
              <a:t>Bluetooth 5 made some changes to help improve coexistence with other radio technologies on devices such as smart phones. Bluetooth uses the 2.4GHz ISM band and this is immediately adjacent to the Mobile Wireless Standard (MWS) bands, such as are used for LTE. </a:t>
            </a:r>
          </a:p>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There’s potential for interference between the two systems, with transmissions from one desensitizing the receiver on the other. Bluetooth 5 introduces a system called Slot Availability Masks, which allows Bluetooth to indicate the availability of its time slots and to synchronize in an optimal manner with the use of the adjacent MWS bands.</a:t>
            </a:r>
          </a:p>
          <a:p>
            <a:pPr algn="just">
              <a:buFont typeface="Wingdings" pitchFamily="2" charset="2"/>
              <a:buChar char="§"/>
            </a:pPr>
            <a:endParaRPr lang="en-US" sz="1800" dirty="0">
              <a:solidFill>
                <a:schemeClr val="bg2">
                  <a:lumMod val="75000"/>
                </a:schemeClr>
              </a:solidFill>
              <a:latin typeface="Times New Roman" pitchFamily="18" charset="0"/>
              <a:cs typeface="Times New Roman" pitchFamily="18" charset="0"/>
            </a:endParaRPr>
          </a:p>
          <a:p>
            <a:endParaRPr lang="en-US" sz="1800"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602" y="1142985"/>
            <a:ext cx="9499032" cy="4668839"/>
          </a:xfrm>
        </p:spPr>
        <p:txBody>
          <a:bodyPr>
            <a:normAutofit/>
          </a:bodyPr>
          <a:lstStyle/>
          <a:p>
            <a:pPr algn="just">
              <a:buFont typeface="Wingdings" pitchFamily="2" charset="2"/>
              <a:buChar char="§"/>
            </a:pPr>
            <a:r>
              <a:rPr lang="en-US" b="1" dirty="0">
                <a:solidFill>
                  <a:schemeClr val="bg2">
                    <a:lumMod val="75000"/>
                  </a:schemeClr>
                </a:solidFill>
                <a:latin typeface="Times New Roman" pitchFamily="18" charset="0"/>
                <a:cs typeface="Times New Roman" pitchFamily="18" charset="0"/>
              </a:rPr>
              <a:t>Advertising Channels: </a:t>
            </a:r>
            <a:r>
              <a:rPr lang="en-US" dirty="0">
                <a:solidFill>
                  <a:schemeClr val="bg2">
                    <a:lumMod val="75000"/>
                  </a:schemeClr>
                </a:solidFill>
                <a:latin typeface="Times New Roman" pitchFamily="18" charset="0"/>
                <a:cs typeface="Times New Roman" pitchFamily="18" charset="0"/>
              </a:rPr>
              <a:t>Broadcasting packets in Bluetooth 4 are transmitted on up to three dedicated channels numbered 37, 38, and 39 out of a total of 40 radio channels, each of which are 2MHz wide.</a:t>
            </a:r>
          </a:p>
          <a:p>
            <a:pPr algn="just">
              <a:buFont typeface="Wingdings" pitchFamily="2" charset="2"/>
              <a:buChar char="§"/>
            </a:pPr>
            <a:r>
              <a:rPr lang="en-US" dirty="0">
                <a:solidFill>
                  <a:schemeClr val="bg2">
                    <a:lumMod val="75000"/>
                  </a:schemeClr>
                </a:solidFill>
                <a:latin typeface="Times New Roman" pitchFamily="18" charset="0"/>
                <a:cs typeface="Times New Roman" pitchFamily="18" charset="0"/>
              </a:rPr>
              <a:t>Bluetooth 5 allows larger packets in connectionless scenarios. packets to be up to 255 octets long. This is accomplished, in part, through offloading the payload to one of the other channels in the 0-36 channel number range, previously only used for connection events (a connection event is a time slot during which data may be transmitted over a connection).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762" y="1669472"/>
            <a:ext cx="9742488" cy="3329581"/>
          </a:xfrm>
        </p:spPr>
        <p:txBody>
          <a:bodyPr/>
          <a:lstStyle/>
          <a:p>
            <a:pPr algn="ctr"/>
            <a:r>
              <a:rPr lang="en-IN" dirty="0">
                <a:solidFill>
                  <a:schemeClr val="bg2">
                    <a:lumMod val="75000"/>
                  </a:schemeClr>
                </a:solidFill>
                <a:latin typeface="Candara" panose="020E0502030303020204" pitchFamily="34" charset="0"/>
              </a:rPr>
              <a:t>More about Bluetooth 5</a:t>
            </a:r>
            <a:br>
              <a:rPr lang="en-IN" dirty="0">
                <a:solidFill>
                  <a:schemeClr val="bg2">
                    <a:lumMod val="75000"/>
                  </a:schemeClr>
                </a:solidFill>
                <a:latin typeface="Candara" panose="020E0502030303020204" pitchFamily="34" charset="0"/>
              </a:rPr>
            </a:br>
            <a:endParaRPr lang="en-US" dirty="0">
              <a:solidFill>
                <a:schemeClr val="bg2">
                  <a:lumMod val="75000"/>
                </a:schemeClr>
              </a:solidFill>
              <a:latin typeface="Candara" panose="020E0502030303020204" pitchFamily="34" charset="0"/>
            </a:endParaRPr>
          </a:p>
        </p:txBody>
      </p:sp>
    </p:spTree>
    <p:extLst>
      <p:ext uri="{BB962C8B-B14F-4D97-AF65-F5344CB8AC3E}">
        <p14:creationId xmlns:p14="http://schemas.microsoft.com/office/powerpoint/2010/main" val="356885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amsung Galaxy S8 Plus (Grey, 4GB RAM, 64GB Storage): Amazon.in: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982" y="1075566"/>
            <a:ext cx="4900213" cy="4900214"/>
          </a:xfrm>
          <a:prstGeom prst="rect">
            <a:avLst/>
          </a:prstGeom>
          <a:effectLst>
            <a:softEdge rad="9271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solidFill>
                  <a:schemeClr val="bg2">
                    <a:lumMod val="75000"/>
                  </a:schemeClr>
                </a:solidFill>
              </a:rPr>
              <a:t>1. You will need new hardware </a:t>
            </a:r>
            <a:br>
              <a:rPr lang="en-IN" dirty="0">
                <a:solidFill>
                  <a:schemeClr val="bg2">
                    <a:lumMod val="75000"/>
                  </a:schemeClr>
                </a:solidFill>
              </a:rPr>
            </a:br>
            <a:br>
              <a:rPr lang="en-IN" dirty="0">
                <a:solidFill>
                  <a:schemeClr val="bg2">
                    <a:lumMod val="75000"/>
                  </a:schemeClr>
                </a:solidFill>
              </a:rPr>
            </a:br>
            <a:endParaRPr lang="en-US" dirty="0">
              <a:solidFill>
                <a:schemeClr val="bg2">
                  <a:lumMod val="75000"/>
                </a:schemeClr>
              </a:solidFill>
            </a:endParaRPr>
          </a:p>
        </p:txBody>
      </p:sp>
    </p:spTree>
    <p:extLst>
      <p:ext uri="{BB962C8B-B14F-4D97-AF65-F5344CB8AC3E}">
        <p14:creationId xmlns:p14="http://schemas.microsoft.com/office/powerpoint/2010/main" val="121273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amsung Galaxy S8 Plus (Grey, 4GB RAM, 64GB Storage): Amazon.in: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982" y="1075566"/>
            <a:ext cx="4900213" cy="4900214"/>
          </a:xfrm>
          <a:prstGeom prst="rect">
            <a:avLst/>
          </a:prstGeom>
          <a:effectLst>
            <a:softEdge rad="9271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solidFill>
                  <a:schemeClr val="bg2">
                    <a:lumMod val="75000"/>
                  </a:schemeClr>
                </a:solidFill>
              </a:rPr>
              <a:t>1. You will need new hardware </a:t>
            </a:r>
            <a:br>
              <a:rPr lang="en-IN" dirty="0">
                <a:solidFill>
                  <a:schemeClr val="bg2">
                    <a:lumMod val="75000"/>
                  </a:schemeClr>
                </a:solidFill>
              </a:rPr>
            </a:br>
            <a:r>
              <a:rPr lang="en-IN" dirty="0">
                <a:solidFill>
                  <a:schemeClr val="bg2">
                    <a:lumMod val="75000"/>
                  </a:schemeClr>
                </a:solidFill>
              </a:rPr>
              <a:t>2. But it’s backward compatible</a:t>
            </a:r>
            <a:br>
              <a:rPr lang="en-IN" dirty="0">
                <a:solidFill>
                  <a:schemeClr val="bg2">
                    <a:lumMod val="75000"/>
                  </a:schemeClr>
                </a:solidFill>
              </a:rPr>
            </a:br>
            <a:endParaRPr lang="en-US" dirty="0">
              <a:solidFill>
                <a:schemeClr val="bg2">
                  <a:lumMod val="75000"/>
                </a:schemeClr>
              </a:solidFill>
            </a:endParaRPr>
          </a:p>
        </p:txBody>
      </p:sp>
    </p:spTree>
    <p:extLst>
      <p:ext uri="{BB962C8B-B14F-4D97-AF65-F5344CB8AC3E}">
        <p14:creationId xmlns:p14="http://schemas.microsoft.com/office/powerpoint/2010/main" val="2559723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1390</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Candara</vt:lpstr>
      <vt:lpstr>Century Gothic</vt:lpstr>
      <vt:lpstr>Times New Roman</vt:lpstr>
      <vt:lpstr>Wingdings</vt:lpstr>
      <vt:lpstr>Wingdings 3</vt:lpstr>
      <vt:lpstr>Ion</vt:lpstr>
      <vt:lpstr>BLUETOOTH 5.0</vt:lpstr>
      <vt:lpstr>CONTENTS</vt:lpstr>
      <vt:lpstr>WHAT IS BLUETOOTH?</vt:lpstr>
      <vt:lpstr>NEED OF BLUETOOTH 5.0 (Features):</vt:lpstr>
      <vt:lpstr>PowerPoint Presentation</vt:lpstr>
      <vt:lpstr>PowerPoint Presentation</vt:lpstr>
      <vt:lpstr>More about Bluetooth 5 </vt:lpstr>
      <vt:lpstr>1. You will need new hardware   </vt:lpstr>
      <vt:lpstr>1. You will need new hardware  2. But it’s backward compatible </vt:lpstr>
      <vt:lpstr>3. You can achieve high speed OR long range </vt:lpstr>
      <vt:lpstr>4. Bluetooth 5 and IoT  </vt:lpstr>
      <vt:lpstr>5. Dual audio feature    </vt:lpstr>
      <vt:lpstr>Security Concerns for Bluetooth 5 technology</vt:lpstr>
      <vt:lpstr>Intro about Bluetooth 5.1:</vt:lpstr>
      <vt:lpstr>PowerPoint Presentation</vt:lpstr>
      <vt:lpstr>PowerPoint Presentation</vt:lpstr>
      <vt:lpstr>APPLICATIONS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Bhumit Sheth</dc:creator>
  <cp:lastModifiedBy>Bhumit Sheth</cp:lastModifiedBy>
  <cp:revision>25</cp:revision>
  <dcterms:created xsi:type="dcterms:W3CDTF">2020-09-29T13:22:20Z</dcterms:created>
  <dcterms:modified xsi:type="dcterms:W3CDTF">2020-09-30T09:57:12Z</dcterms:modified>
</cp:coreProperties>
</file>