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9136E7-341F-46CE-ADC0-DD709E0F8D8B}">
  <a:tblStyle styleId="{069136E7-341F-46CE-ADC0-DD709E0F8D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728df0e5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728df0e5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728df0e59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728df0e59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fca69b4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fca69b4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fca69b4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fca69b4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6fca69b4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6fca69b4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6fca69b4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6fca69b4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728df0e5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728df0e5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28df0e5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28df0e5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28df0e5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728df0e5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728df0e5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728df0e5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-fYtcc6jFa9nCV27wh2MzAgwYDKOuX6G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datasets/scientific_pape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15050"/>
            <a:ext cx="85206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Asking Transformer to </a:t>
            </a:r>
            <a:r>
              <a:rPr lang="en" sz="2700"/>
              <a:t>Simplification Research Paper</a:t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2725" y="2205750"/>
            <a:ext cx="79878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180">
                <a:solidFill>
                  <a:srgbClr val="999999"/>
                </a:solidFill>
              </a:rPr>
              <a:t>Ganesh Epili (202211022), Mukesh Jha (202211070), </a:t>
            </a:r>
            <a:br>
              <a:rPr lang="en" sz="1180">
                <a:solidFill>
                  <a:srgbClr val="999999"/>
                </a:solidFill>
              </a:rPr>
            </a:br>
            <a:r>
              <a:rPr lang="en" sz="1180">
                <a:solidFill>
                  <a:srgbClr val="999999"/>
                </a:solidFill>
              </a:rPr>
              <a:t>Shreya Modi (202218018), Arjun Vankani (202211036)</a:t>
            </a:r>
            <a:endParaRPr sz="118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38" y="1142563"/>
            <a:ext cx="8596726" cy="285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 title="Untitled video -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800" y="1152475"/>
            <a:ext cx="5162450" cy="38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9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Problem Formulation</a:t>
            </a:r>
            <a:endParaRPr b="1" sz="37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Problems we faced during reading Research Paper: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Complex Words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Authors use some complex words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Ex: </a:t>
            </a:r>
            <a:endParaRPr sz="1300"/>
          </a:p>
          <a:p>
            <a:pPr indent="-31750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100"/>
              <a:t>Complex:</a:t>
            </a:r>
            <a:r>
              <a:rPr lang="en" sz="1300"/>
              <a:t> Ubiquitous  </a:t>
            </a:r>
            <a:r>
              <a:rPr b="1" i="1" lang="en" sz="1100"/>
              <a:t>Simpler:</a:t>
            </a:r>
            <a:r>
              <a:rPr i="1" lang="en" sz="1100"/>
              <a:t> </a:t>
            </a:r>
            <a:r>
              <a:rPr lang="en" sz="1300"/>
              <a:t>Everywhere</a:t>
            </a:r>
            <a:endParaRPr sz="1300"/>
          </a:p>
          <a:p>
            <a:pPr indent="-31750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100"/>
              <a:t>Complex:</a:t>
            </a:r>
            <a:r>
              <a:rPr lang="en" sz="1300"/>
              <a:t> Efficacy </a:t>
            </a:r>
            <a:r>
              <a:rPr b="1" i="1" lang="en" sz="1100"/>
              <a:t>Simpler:</a:t>
            </a:r>
            <a:r>
              <a:rPr i="1" lang="en" sz="1100"/>
              <a:t> </a:t>
            </a:r>
            <a:r>
              <a:rPr lang="en" sz="1300"/>
              <a:t>Effectiveness</a:t>
            </a:r>
            <a:br>
              <a:rPr lang="en" sz="1300"/>
            </a:b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Document </a:t>
            </a:r>
            <a:r>
              <a:rPr lang="en" sz="1300"/>
              <a:t>Redundancy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Ex: </a:t>
            </a:r>
            <a:endParaRPr sz="1300"/>
          </a:p>
          <a:p>
            <a:pPr indent="-31750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100"/>
              <a:t>Redundant and Lengthy:</a:t>
            </a:r>
            <a:r>
              <a:rPr lang="en" sz="1200"/>
              <a:t> In order to ascertain the validity and reliability of the findings, it is necessary to conduct a thorough and comprehensive examination and analysis of the data that has been collected from the participants in the study.</a:t>
            </a:r>
            <a:endParaRPr sz="1200"/>
          </a:p>
          <a:p>
            <a:pPr indent="-31750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100"/>
              <a:t>Revised:</a:t>
            </a:r>
            <a:r>
              <a:rPr lang="en" sz="1200"/>
              <a:t> To validate the findings, conduct a comprehensive analysis of the collected data.</a:t>
            </a:r>
            <a:endParaRPr sz="1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074275"/>
            <a:ext cx="85206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Lexical Simplification: </a:t>
            </a:r>
            <a:r>
              <a:rPr lang="en" sz="1400"/>
              <a:t>Replace complex words with Simpler 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Abstractive Summarization:</a:t>
            </a:r>
            <a:r>
              <a:rPr lang="en" sz="1400"/>
              <a:t> Summarize the document to reduce redundancy </a:t>
            </a:r>
            <a:endParaRPr sz="14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64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9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Our Proposed Solution</a:t>
            </a:r>
            <a:endParaRPr b="1"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Complex Word Identification (CWI): </a:t>
            </a:r>
            <a:r>
              <a:rPr lang="en"/>
              <a:t>Develop a model to identify complex words in sentences using BiLSTM.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Candidate Generation:</a:t>
            </a:r>
            <a:r>
              <a:rPr lang="en"/>
              <a:t> Utilize BERT's masked language model to generate potential word candidates.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Simplify with Zipf Values:</a:t>
            </a:r>
            <a:r>
              <a:rPr lang="en"/>
              <a:t> Calculate Zipf values for each candidate and choose the simplest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2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Replace </a:t>
            </a:r>
            <a:r>
              <a:rPr b="1" lang="en" sz="1800">
                <a:solidFill>
                  <a:schemeClr val="dk2"/>
                </a:solidFill>
              </a:rPr>
              <a:t>Complex Word</a:t>
            </a:r>
            <a:endParaRPr b="1" sz="3800"/>
          </a:p>
        </p:txBody>
      </p:sp>
      <p:sp>
        <p:nvSpPr>
          <p:cNvPr id="70" name="Google Shape;70;p15"/>
          <p:cNvSpPr txBox="1"/>
          <p:nvPr/>
        </p:nvSpPr>
        <p:spPr>
          <a:xfrm>
            <a:off x="4660500" y="4701800"/>
            <a:ext cx="4171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Image 1:</a:t>
            </a:r>
            <a:r>
              <a:rPr lang="en" sz="1100">
                <a:solidFill>
                  <a:schemeClr val="dk2"/>
                </a:solidFill>
              </a:rPr>
              <a:t> Diagram Showing steps to reduce complex words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087" y="425450"/>
            <a:ext cx="4396211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4515300"/>
            <a:ext cx="40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Qiang, J., Li, Y., Zhu, Y., Yuan, Y., &amp; Wu, X. (2020). LSBert: A Simple Framework for Lexical Simplification. ArXiv. /abs/2006.14939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Data: </a:t>
            </a:r>
            <a:r>
              <a:rPr lang="en" sz="1600"/>
              <a:t>Uses dataset of 2,000 sentences annotated with binary complexity labels for each word, based on human judgments.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Architecture:</a:t>
            </a:r>
            <a:r>
              <a:rPr lang="en" sz="1600"/>
              <a:t> Adopts a Bi-LSTM network, takes word embeddings as input and outputs a complexity score for each word.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Objective: </a:t>
            </a:r>
            <a:r>
              <a:rPr lang="en" sz="1600"/>
              <a:t>Optimized by minimizing the cross-entropy loss between the predicted complexity scores and the gold labels.</a:t>
            </a:r>
            <a:endParaRPr sz="16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700"/>
              <a:buAutoNum type="arabicPeriod"/>
            </a:pPr>
            <a:r>
              <a:rPr b="1" lang="en" sz="1700">
                <a:solidFill>
                  <a:srgbClr val="3C4043"/>
                </a:solidFill>
              </a:rPr>
              <a:t>Complex Word Identification (CWI)</a:t>
            </a:r>
            <a:endParaRPr b="1" sz="1700"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700">
                <a:solidFill>
                  <a:srgbClr val="3C4043"/>
                </a:solidFill>
              </a:rPr>
              <a:t>2.	C</a:t>
            </a:r>
            <a:r>
              <a:rPr b="1" lang="en" sz="1700">
                <a:solidFill>
                  <a:srgbClr val="3C4043"/>
                </a:solidFill>
              </a:rPr>
              <a:t>andidate Generation</a:t>
            </a:r>
            <a:endParaRPr b="1" sz="1700">
              <a:solidFill>
                <a:srgbClr val="3C4043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00" y="1187725"/>
            <a:ext cx="8287251" cy="29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1700" y="4190875"/>
            <a:ext cx="828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 2: </a:t>
            </a:r>
            <a:r>
              <a:rPr lang="en" sz="900"/>
              <a:t>Substitution generation of LSBert for the target complex word prediction, or cloze task. The input text is ”the cat perched on the mat” with complex word ”perched”. [MASK], [CLS] and [SEP] are thress special symbols in Bert, where [MASK] is used to mask the word, [CLS] is added in front of each input instance and [SEP] is a special separator token.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best candidates based on Zipf frequency.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Zipf frequency measures how often a word appears in language, indicating familiarity.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Zipf values correspond to more common words, ensuring </a:t>
            </a:r>
            <a:r>
              <a:rPr lang="en"/>
              <a:t>r</a:t>
            </a:r>
            <a:r>
              <a:rPr lang="en"/>
              <a:t>eplacements are likely to be familiar to a broad audience.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10 context-aware candidates word from BERT. Compute their Zipf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each candidates based in the greater zipf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each complex word with their simpler counterpart.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700">
                <a:solidFill>
                  <a:srgbClr val="3C4043"/>
                </a:solidFill>
              </a:rPr>
              <a:t>3.	Filtering and Substitute Ranking</a:t>
            </a:r>
            <a:endParaRPr b="1" sz="1700"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63" y="1497375"/>
            <a:ext cx="6002626" cy="3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Abstractive Summarization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2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Dataset:  </a:t>
            </a:r>
            <a:r>
              <a:rPr i="1" lang="en" sz="1700" u="sng"/>
              <a:t>https://huggingface.co/datasets/scientific_papers</a:t>
            </a:r>
            <a:endParaRPr i="1" sz="1700" u="sng"/>
          </a:p>
        </p:txBody>
      </p:sp>
      <p:sp>
        <p:nvSpPr>
          <p:cNvPr id="100" name="Google Shape;100;p19"/>
          <p:cNvSpPr txBox="1"/>
          <p:nvPr/>
        </p:nvSpPr>
        <p:spPr>
          <a:xfrm>
            <a:off x="4572000" y="4328800"/>
            <a:ext cx="405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Nallapati, R., Zhou, B., Santos, C. N., Gulcehre, C., &amp; Xiang, B. (2016). Abstractive Text Summarization Using Sequence-to-Sequence RNNs and Beyond. ArXiv. /abs/1602.06023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test set of </a:t>
            </a:r>
            <a:r>
              <a:rPr i="1" lang="en" sz="1700" u="sng">
                <a:solidFill>
                  <a:schemeClr val="hlink"/>
                </a:solidFill>
                <a:hlinkClick r:id="rId3"/>
              </a:rPr>
              <a:t>https://huggingface.co/datasets/scientific_papers</a:t>
            </a:r>
            <a:r>
              <a:rPr i="1" lang="en" sz="1700" u="sng"/>
              <a:t> </a:t>
            </a:r>
            <a:r>
              <a:rPr lang="en" sz="1700"/>
              <a:t>we evaluated(500 sentences)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{069136E7-341F-46CE-ADC0-DD709E0F8D8B}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ROUGE-1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Lexical Simplification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11.3215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22.5853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82.63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Simplification +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Summarization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11.8745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r>
                        <a:rPr lang="en" sz="1300"/>
                        <a:t>.6536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81.25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Nallapati, R., Zhou, B., Santos, C. N., Gulcehre, C., &amp; Xiang, B. (2016). Abstractive Text Summarization Using Sequence-to-Sequence RNNs and Beyond. ArXiv. /abs/1602.06023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Qiang, J., Li, Y., Zhu, Y., Yuan, Y., &amp; Wu, X. (2020). LSBert: A Simple Framework for Lexical Simplification. ArXiv. /abs/2006.14939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