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1300" r:id="rId5"/>
    <p:sldId id="1086" r:id="rId6"/>
    <p:sldId id="1085" r:id="rId7"/>
    <p:sldId id="1249" r:id="rId8"/>
    <p:sldId id="1431" r:id="rId9"/>
    <p:sldId id="1337" r:id="rId10"/>
    <p:sldId id="1427" r:id="rId11"/>
    <p:sldId id="1428" r:id="rId12"/>
    <p:sldId id="1338" r:id="rId13"/>
    <p:sldId id="1301" r:id="rId14"/>
    <p:sldId id="1295" r:id="rId15"/>
    <p:sldId id="1446" r:id="rId16"/>
    <p:sldId id="1297" r:id="rId17"/>
    <p:sldId id="1298" r:id="rId18"/>
    <p:sldId id="1451" r:id="rId19"/>
    <p:sldId id="1452" r:id="rId20"/>
    <p:sldId id="1453" r:id="rId21"/>
    <p:sldId id="1454" r:id="rId22"/>
    <p:sldId id="1250"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978DEA-B4D0-64C2-8AF5-57A558AA5CBD}" v="1" dt="2025-02-11T11:54:0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2" autoAdjust="0"/>
  </p:normalViewPr>
  <p:slideViewPr>
    <p:cSldViewPr snapToGrid="0">
      <p:cViewPr varScale="1">
        <p:scale>
          <a:sx n="74" d="100"/>
          <a:sy n="74" d="100"/>
        </p:scale>
        <p:origin x="1013" y="58"/>
      </p:cViewPr>
      <p:guideLst>
        <p:guide orient="horz" pos="792"/>
        <p:guide pos="192"/>
        <p:guide orient="horz" pos="1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Dwivedi" userId="S::adwivedi@edunetfoundation.org::ca7f7ffd-75cd-4227-bed2-1c43691ec64b" providerId="AD" clId="Web-{D7978DEA-B4D0-64C2-8AF5-57A558AA5CBD}"/>
    <pc:docChg chg="modSld">
      <pc:chgData name="Akshay Dwivedi" userId="S::adwivedi@edunetfoundation.org::ca7f7ffd-75cd-4227-bed2-1c43691ec64b" providerId="AD" clId="Web-{D7978DEA-B4D0-64C2-8AF5-57A558AA5CBD}" dt="2025-02-11T11:54:02.870" v="0"/>
      <pc:docMkLst>
        <pc:docMk/>
      </pc:docMkLst>
      <pc:sldChg chg="delSp">
        <pc:chgData name="Akshay Dwivedi" userId="S::adwivedi@edunetfoundation.org::ca7f7ffd-75cd-4227-bed2-1c43691ec64b" providerId="AD" clId="Web-{D7978DEA-B4D0-64C2-8AF5-57A558AA5CBD}" dt="2025-02-11T11:54:02.870" v="0"/>
        <pc:sldMkLst>
          <pc:docMk/>
          <pc:sldMk cId="2000950779" sldId="1300"/>
        </pc:sldMkLst>
        <pc:grpChg chg="del">
          <ac:chgData name="Akshay Dwivedi" userId="S::adwivedi@edunetfoundation.org::ca7f7ffd-75cd-4227-bed2-1c43691ec64b" providerId="AD" clId="Web-{D7978DEA-B4D0-64C2-8AF5-57A558AA5CBD}" dt="2025-02-11T11:54:02.870" v="0"/>
          <ac:grpSpMkLst>
            <pc:docMk/>
            <pc:sldMk cId="2000950779" sldId="1300"/>
            <ac:grpSpMk id="4" creationId="{A8D97332-B949-6172-80A0-C0B4B4FB67E8}"/>
          </ac:grpSpMkLst>
        </pc:grpChg>
        <pc:picChg chg="topLvl">
          <ac:chgData name="Akshay Dwivedi" userId="S::adwivedi@edunetfoundation.org::ca7f7ffd-75cd-4227-bed2-1c43691ec64b" providerId="AD" clId="Web-{D7978DEA-B4D0-64C2-8AF5-57A558AA5CBD}" dt="2025-02-11T11:54:02.870" v="0"/>
          <ac:picMkLst>
            <pc:docMk/>
            <pc:sldMk cId="2000950779" sldId="1300"/>
            <ac:picMk id="19" creationId="{2A27540A-9E08-71C9-C49B-6AA04DE6EB1C}"/>
          </ac:picMkLst>
        </pc:picChg>
        <pc:picChg chg="del topLvl">
          <ac:chgData name="Akshay Dwivedi" userId="S::adwivedi@edunetfoundation.org::ca7f7ffd-75cd-4227-bed2-1c43691ec64b" providerId="AD" clId="Web-{D7978DEA-B4D0-64C2-8AF5-57A558AA5CBD}" dt="2025-02-11T11:54:02.870" v="0"/>
          <ac:picMkLst>
            <pc:docMk/>
            <pc:sldMk cId="2000950779" sldId="1300"/>
            <ac:picMk id="21" creationId="{EEE6DDB2-51A4-6779-CC14-E1171B3CDF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8029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2261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3596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3626C02-C8F6-8A7F-16D7-DA83BDD48FBD}"/>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EA0B571A-654A-EC8D-5C0E-425D66251ED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a:extLst>
              <a:ext uri="{FF2B5EF4-FFF2-40B4-BE49-F238E27FC236}">
                <a16:creationId xmlns:a16="http://schemas.microsoft.com/office/drawing/2014/main" id="{A86164B3-98A6-BDA1-F829-8226D4591D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585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A4A4DF4E-52F2-7CD3-5D9F-40BA3E81562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21E8C654-FD89-71CE-AAE0-E4A367C6411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a:extLst>
              <a:ext uri="{FF2B5EF4-FFF2-40B4-BE49-F238E27FC236}">
                <a16:creationId xmlns:a16="http://schemas.microsoft.com/office/drawing/2014/main" id="{C1427064-E11A-9EE6-3406-6802748D55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28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BDCC1875-01E8-BF3C-DD4C-678FA517BA96}"/>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2814075F-60E1-B172-EB95-99382C74AF0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a:extLst>
              <a:ext uri="{FF2B5EF4-FFF2-40B4-BE49-F238E27FC236}">
                <a16:creationId xmlns:a16="http://schemas.microsoft.com/office/drawing/2014/main" id="{8A3E1EA5-7486-5AD0-200D-3502001106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8358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3C15310F-11D0-5CF5-15AB-C15F56F097E2}"/>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D37256AC-DB7A-A541-563D-32B49830C85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a:extLst>
              <a:ext uri="{FF2B5EF4-FFF2-40B4-BE49-F238E27FC236}">
                <a16:creationId xmlns:a16="http://schemas.microsoft.com/office/drawing/2014/main" id="{1986FF80-35F7-8AE8-65CB-0679E72826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7929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39411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Dear Students,</a:t>
            </a:r>
            <a:br>
              <a:rPr lang="en-US" dirty="0"/>
            </a:br>
            <a:r>
              <a:rPr lang="en-US" dirty="0"/>
              <a:t>In today's session we are going to learn </a:t>
            </a:r>
            <a:r>
              <a:rPr lang="en-US"/>
              <a:t>about Data Visualization using Python.</a:t>
            </a:r>
            <a:endParaRPr lang="en-US" dirty="0">
              <a:latin typeface="Calibri"/>
              <a:cs typeface="Calibri"/>
            </a:endParaRPr>
          </a:p>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sz="1100" b="1" dirty="0">
                <a:solidFill>
                  <a:srgbClr val="213163"/>
                </a:solidFill>
              </a:rPr>
              <a:t>Learning Objectives</a:t>
            </a:r>
            <a:endParaRPr lang="en-IN" sz="1100" dirty="0">
              <a:solidFill>
                <a:srgbClr val="213163"/>
              </a:solidFill>
            </a:endParaRPr>
          </a:p>
          <a:p>
            <a:pPr marL="0" indent="0">
              <a:buNone/>
            </a:pPr>
            <a:endParaRPr lang="en-US" dirty="0"/>
          </a:p>
          <a:p>
            <a:pPr marL="171450" indent="-171450"/>
            <a:r>
              <a:rPr lang="en-US" dirty="0"/>
              <a:t>Use Matplotlib to create a variety of visualizations, including line, bar, pie, and scatter plots, to effectively represent data trends, comparisons, distributions, and relationships.</a:t>
            </a:r>
          </a:p>
          <a:p>
            <a:pPr marL="171450" indent="-171450"/>
            <a:r>
              <a:rPr lang="en-US" dirty="0"/>
              <a:t>Customize Matplotlib plots by adding titles, labels, legends, and adjusting colors and styles to enhance clarity and visual appeal.</a:t>
            </a:r>
          </a:p>
          <a:p>
            <a:pPr marL="171450" indent="-171450"/>
            <a:r>
              <a:rPr lang="en-US" dirty="0"/>
              <a:t>Analyze and interpret data insights from Matplotlib visualizations, using them to support data-driven analysis and effective communication.</a:t>
            </a: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375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a:t>Introduction to Matplotlib</a:t>
            </a:r>
          </a:p>
          <a:p>
            <a:r>
              <a:rPr lang="en-US" b="0"/>
              <a:t>Matplotlib is a powerful plotting library for Python that enables users to create a wide array of visualizations, including static, animated, and interactive plots. It is an essential tool for data analysis and presentation, allowing you to visualize data in an informative and aesthetically pleasing manner. Its flexibility and customization options make it a preferred choice for data scientists and analysts alike.</a:t>
            </a:r>
          </a:p>
          <a:p>
            <a:r>
              <a:rPr lang="en-US" b="1"/>
              <a:t>Highly Customizable and Versatile</a:t>
            </a:r>
            <a:r>
              <a:rPr lang="en-US"/>
              <a:t>: Matplotlib provides a comprehensive suite of tools and options that allow users to customize every aspect of their plots, from the overall layout to individual data point styling. Whether you need simple line graphs or complex multi-dimensional visualizations, Matplotlib has the capabilities to accommodate your needs.</a:t>
            </a:r>
          </a:p>
          <a:p>
            <a:pPr marL="158750" indent="0">
              <a:buNone/>
            </a:pPr>
            <a:endParaRPr lang="en-US" b="1"/>
          </a:p>
          <a:p>
            <a:pPr marL="158750" indent="0">
              <a:buNone/>
            </a:pPr>
            <a:r>
              <a:rPr lang="en-US" b="1"/>
              <a:t>Key Features</a:t>
            </a:r>
          </a:p>
          <a:p>
            <a:pPr marL="457200" indent="-298450"/>
            <a:r>
              <a:rPr lang="en-US" b="1"/>
              <a:t>Wide Range of Plots</a:t>
            </a:r>
            <a:r>
              <a:rPr lang="en-US"/>
              <a:t>:</a:t>
            </a:r>
          </a:p>
          <a:p>
            <a:pPr marL="742950" lvl="1" indent="-285750"/>
            <a:r>
              <a:rPr lang="en-US"/>
              <a:t>Matplotlib supports various types of plots to visualize data effectively, including:</a:t>
            </a:r>
          </a:p>
          <a:p>
            <a:pPr marL="1143000" lvl="2" indent="-228600"/>
            <a:r>
              <a:rPr lang="en-US" b="1"/>
              <a:t>Line Plots</a:t>
            </a:r>
            <a:r>
              <a:rPr lang="en-US"/>
              <a:t>: Ideal for displaying trends over time or continuous data.</a:t>
            </a:r>
          </a:p>
          <a:p>
            <a:pPr marL="1143000" lvl="2" indent="-228600"/>
            <a:r>
              <a:rPr lang="en-US" b="1"/>
              <a:t>Bar Charts</a:t>
            </a:r>
            <a:r>
              <a:rPr lang="en-US"/>
              <a:t>: Useful for comparing categorical data or showing quantities.</a:t>
            </a:r>
          </a:p>
          <a:p>
            <a:pPr marL="1143000" lvl="2" indent="-228600"/>
            <a:r>
              <a:rPr lang="en-US" b="1"/>
              <a:t>Scatter Plots</a:t>
            </a:r>
            <a:r>
              <a:rPr lang="en-US"/>
              <a:t>: Effective for visualizing relationships between two variables, showcasing correlations, and identifying outliers.</a:t>
            </a:r>
          </a:p>
          <a:p>
            <a:pPr marL="1143000" lvl="2" indent="-228600"/>
            <a:r>
              <a:rPr lang="en-US" b="1"/>
              <a:t>Histograms</a:t>
            </a:r>
            <a:r>
              <a:rPr lang="en-US"/>
              <a:t>: Great for showing the distribution of numerical data and understanding the frequency of values within specific ranges.</a:t>
            </a:r>
          </a:p>
          <a:p>
            <a:pPr marL="1143000" lvl="2" indent="-228600"/>
            <a:r>
              <a:rPr lang="en-US" b="1"/>
              <a:t>Box Plots</a:t>
            </a:r>
            <a:r>
              <a:rPr lang="en-US"/>
              <a:t>: Helpful for summarizing the distribution of data through their quartiles, showcasing the median, and identifying potential outliers.</a:t>
            </a:r>
          </a:p>
          <a:p>
            <a:pPr marL="457200" indent="-298450"/>
            <a:r>
              <a:rPr lang="en-US" b="1"/>
              <a:t>Control Over Plot Appearance</a:t>
            </a:r>
            <a:r>
              <a:rPr lang="en-US"/>
              <a:t>:</a:t>
            </a:r>
          </a:p>
          <a:p>
            <a:pPr marL="742950" lvl="1" indent="-285750"/>
            <a:r>
              <a:rPr lang="en-US"/>
              <a:t>Matplotlib allows for extensive customization of plot aesthetics, enabling users to enhance the visual appeal and clarity of their visualizations. Key aspects include:</a:t>
            </a:r>
          </a:p>
          <a:p>
            <a:pPr marL="1143000" lvl="2" indent="-228600"/>
            <a:r>
              <a:rPr lang="en-US" b="1"/>
              <a:t>Colors</a:t>
            </a:r>
            <a:r>
              <a:rPr lang="en-US"/>
              <a:t>: Users can choose from a wide palette of colors for lines, markers, and fills, allowing for the distinction between different data series or categories.</a:t>
            </a:r>
          </a:p>
          <a:p>
            <a:pPr marL="1143000" lvl="2" indent="-228600"/>
            <a:r>
              <a:rPr lang="en-US" b="1"/>
              <a:t>Labels</a:t>
            </a:r>
            <a:r>
              <a:rPr lang="en-US"/>
              <a:t>: The ability to add informative axis labels, titles, and legends improves interpretability and ensures that the audience understands the context of the visualization.</a:t>
            </a:r>
          </a:p>
          <a:p>
            <a:pPr marL="1143000" lvl="2" indent="-228600"/>
            <a:r>
              <a:rPr lang="en-US" b="1"/>
              <a:t>Scales</a:t>
            </a:r>
            <a:r>
              <a:rPr lang="en-US"/>
              <a:t>: Matplotlib supports various scales (linear, logarithmic, etc.) for axes, allowing for more meaningful representations of data, especially when dealing with a wide range of values.</a:t>
            </a:r>
          </a:p>
          <a:p>
            <a:pPr marL="1143000" lvl="2" indent="-228600"/>
            <a:r>
              <a:rPr lang="en-US" b="1"/>
              <a:t>Annotations</a:t>
            </a:r>
            <a:r>
              <a:rPr lang="en-US"/>
              <a:t>: Users can annotate specific points on their plots to provide additional information or highlight important trends or data points.</a:t>
            </a:r>
          </a:p>
          <a:p>
            <a:pPr marL="158750" indent="0">
              <a:buNone/>
            </a:pPr>
            <a:endParaRPr lang="en-I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4642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IN" b="1"/>
              <a:t>Commonly Used </a:t>
            </a:r>
            <a:r>
              <a:rPr lang="en-IN" b="1" err="1"/>
              <a:t>matplotlib.pyplot</a:t>
            </a:r>
            <a:r>
              <a:rPr lang="en-IN" b="1"/>
              <a:t> Functions</a:t>
            </a:r>
          </a:p>
          <a:p>
            <a:r>
              <a:rPr lang="en-IN"/>
              <a:t>Matplotlib’s </a:t>
            </a:r>
            <a:r>
              <a:rPr lang="en-IN" err="1"/>
              <a:t>pyplot</a:t>
            </a:r>
            <a:r>
              <a:rPr lang="en-IN"/>
              <a:t> module provides a simple interface for creating a variety of visualizations in Python. Below are some of the most commonly used functions, along with their purposes and examples of use.</a:t>
            </a:r>
          </a:p>
          <a:p>
            <a:pPr marL="158750" indent="0">
              <a:buFont typeface="+mj-lt"/>
              <a:buNone/>
            </a:pPr>
            <a:endParaRPr lang="en-IN" b="1"/>
          </a:p>
          <a:p>
            <a:pPr marL="158750" indent="0">
              <a:buFont typeface="+mj-lt"/>
              <a:buNone/>
            </a:pPr>
            <a:r>
              <a:rPr lang="en-IN" b="1"/>
              <a:t>plot()</a:t>
            </a:r>
            <a:r>
              <a:rPr lang="en-IN"/>
              <a:t>:</a:t>
            </a:r>
          </a:p>
          <a:p>
            <a:pPr marL="158750" indent="0">
              <a:buFont typeface="+mj-lt"/>
              <a:buNone/>
            </a:pPr>
            <a:r>
              <a:rPr lang="en-IN"/>
              <a:t>This function is used to plot lines or markers on axes. It's the most basic and versatile plotting function in Matplotlib.</a:t>
            </a:r>
          </a:p>
          <a:p>
            <a:pPr marL="158750" indent="0">
              <a:buFont typeface="+mj-lt"/>
              <a:buNone/>
            </a:pPr>
            <a:r>
              <a:rPr lang="en-IN" b="1"/>
              <a:t>Example</a:t>
            </a:r>
            <a:r>
              <a:rPr lang="en-IN"/>
              <a:t>:</a:t>
            </a:r>
          </a:p>
          <a:p>
            <a:pPr marL="615950" lvl="1" indent="0">
              <a:buFont typeface="+mj-lt"/>
              <a:buNone/>
            </a:pPr>
            <a:r>
              <a:rPr lang="en-IN"/>
              <a:t>import </a:t>
            </a:r>
            <a:r>
              <a:rPr lang="en-IN" err="1"/>
              <a:t>matplotlib.pyplot</a:t>
            </a:r>
            <a:r>
              <a:rPr lang="en-IN"/>
              <a:t> as </a:t>
            </a:r>
            <a:r>
              <a:rPr lang="en-IN" err="1"/>
              <a:t>plt</a:t>
            </a:r>
            <a:r>
              <a:rPr lang="en-IN"/>
              <a:t> </a:t>
            </a:r>
          </a:p>
          <a:p>
            <a:pPr marL="615950" lvl="1" indent="0">
              <a:buFont typeface="+mj-lt"/>
              <a:buNone/>
            </a:pPr>
            <a:r>
              <a:rPr lang="en-IN"/>
              <a:t>x = [1, 2, 3, 4] </a:t>
            </a:r>
          </a:p>
          <a:p>
            <a:pPr marL="615950" lvl="1" indent="0">
              <a:buFont typeface="+mj-lt"/>
              <a:buNone/>
            </a:pPr>
            <a:r>
              <a:rPr lang="en-IN"/>
              <a:t>y = [10, 20, 25, 30] </a:t>
            </a:r>
          </a:p>
          <a:p>
            <a:pPr marL="615950" lvl="1" indent="0">
              <a:buFont typeface="+mj-lt"/>
              <a:buNone/>
            </a:pPr>
            <a:r>
              <a:rPr lang="en-IN" err="1"/>
              <a:t>plt.plot</a:t>
            </a:r>
            <a:r>
              <a:rPr lang="en-IN"/>
              <a:t>(x, y, marker='o') # Plots a line graph with circular markers at each point </a:t>
            </a:r>
          </a:p>
          <a:p>
            <a:pPr marL="615950" lvl="1" indent="0">
              <a:buFont typeface="+mj-lt"/>
              <a:buNone/>
            </a:pPr>
            <a:r>
              <a:rPr lang="en-IN" err="1"/>
              <a:t>plt.title</a:t>
            </a:r>
            <a:r>
              <a:rPr lang="en-IN"/>
              <a:t>('Line Plot Example’) </a:t>
            </a:r>
          </a:p>
          <a:p>
            <a:pPr marL="615950" lvl="1" indent="0">
              <a:buFont typeface="+mj-lt"/>
              <a:buNone/>
            </a:pPr>
            <a:r>
              <a:rPr lang="en-IN" err="1"/>
              <a:t>plt.show</a:t>
            </a:r>
            <a:r>
              <a:rPr lang="en-IN"/>
              <a:t>() </a:t>
            </a:r>
          </a:p>
          <a:p>
            <a:pPr marL="158750" indent="0">
              <a:buFont typeface="+mj-lt"/>
              <a:buNone/>
            </a:pPr>
            <a:endParaRPr lang="en-IN"/>
          </a:p>
          <a:p>
            <a:pPr marL="158750" indent="0">
              <a:buFont typeface="+mj-lt"/>
              <a:buNone/>
            </a:pPr>
            <a:r>
              <a:rPr lang="en-IN" b="1"/>
              <a:t>scatter()</a:t>
            </a:r>
            <a:r>
              <a:rPr lang="en-IN"/>
              <a:t>:</a:t>
            </a:r>
          </a:p>
          <a:p>
            <a:pPr marL="158750" indent="0">
              <a:buFont typeface="+mj-lt"/>
              <a:buNone/>
            </a:pPr>
            <a:r>
              <a:rPr lang="en-IN"/>
              <a:t>Creates a scatter plot, which displays values for two variables as points in a Cartesian plane.</a:t>
            </a:r>
          </a:p>
          <a:p>
            <a:pPr marL="158750" indent="0">
              <a:buFont typeface="+mj-lt"/>
              <a:buNone/>
            </a:pPr>
            <a:r>
              <a:rPr lang="en-IN" b="1"/>
              <a:t>Example</a:t>
            </a:r>
            <a:r>
              <a:rPr lang="en-IN"/>
              <a:t>:</a:t>
            </a:r>
          </a:p>
          <a:p>
            <a:pPr marL="615950" lvl="1" indent="0">
              <a:buFont typeface="+mj-lt"/>
              <a:buNone/>
            </a:pPr>
            <a:r>
              <a:rPr lang="en-IN"/>
              <a:t>import </a:t>
            </a:r>
            <a:r>
              <a:rPr lang="en-IN" err="1"/>
              <a:t>matplotlib.pyplot</a:t>
            </a:r>
            <a:r>
              <a:rPr lang="en-IN"/>
              <a:t> as </a:t>
            </a:r>
            <a:r>
              <a:rPr lang="en-IN" err="1"/>
              <a:t>plt</a:t>
            </a:r>
            <a:r>
              <a:rPr lang="en-IN"/>
              <a:t> </a:t>
            </a:r>
          </a:p>
          <a:p>
            <a:pPr marL="615950" lvl="1" indent="0">
              <a:buFont typeface="+mj-lt"/>
              <a:buNone/>
            </a:pPr>
            <a:r>
              <a:rPr lang="en-IN"/>
              <a:t>x = [1, 2, 3, 4] </a:t>
            </a:r>
          </a:p>
          <a:p>
            <a:pPr marL="615950" lvl="1" indent="0">
              <a:buFont typeface="+mj-lt"/>
              <a:buNone/>
            </a:pPr>
            <a:r>
              <a:rPr lang="en-IN"/>
              <a:t>y = [10, 20, 25, 30] </a:t>
            </a:r>
          </a:p>
          <a:p>
            <a:pPr marL="615950" lvl="1" indent="0">
              <a:buFont typeface="+mj-lt"/>
              <a:buNone/>
            </a:pPr>
            <a:r>
              <a:rPr lang="en-IN" err="1"/>
              <a:t>plt.scatter</a:t>
            </a:r>
            <a:r>
              <a:rPr lang="en-IN"/>
              <a:t>(x, y, </a:t>
            </a:r>
            <a:r>
              <a:rPr lang="en-IN" err="1"/>
              <a:t>color</a:t>
            </a:r>
            <a:r>
              <a:rPr lang="en-IN"/>
              <a:t>='blue') # Plots a scatter plot of x vs y </a:t>
            </a:r>
          </a:p>
          <a:p>
            <a:pPr marL="615950" lvl="1" indent="0">
              <a:buFont typeface="+mj-lt"/>
              <a:buNone/>
            </a:pPr>
            <a:r>
              <a:rPr lang="en-IN" err="1"/>
              <a:t>plt.title</a:t>
            </a:r>
            <a:r>
              <a:rPr lang="en-IN"/>
              <a:t>('Scatter Plot Example’) </a:t>
            </a:r>
          </a:p>
          <a:p>
            <a:pPr marL="615950" lvl="1" indent="0">
              <a:buFont typeface="+mj-lt"/>
              <a:buNone/>
            </a:pPr>
            <a:r>
              <a:rPr lang="en-IN" err="1"/>
              <a:t>plt.xlabel</a:t>
            </a:r>
            <a:r>
              <a:rPr lang="en-IN"/>
              <a:t>('X-axis’) </a:t>
            </a:r>
          </a:p>
          <a:p>
            <a:pPr marL="615950" lvl="1" indent="0">
              <a:buFont typeface="+mj-lt"/>
              <a:buNone/>
            </a:pPr>
            <a:r>
              <a:rPr lang="en-IN" err="1"/>
              <a:t>plt.ylabel</a:t>
            </a:r>
            <a:r>
              <a:rPr lang="en-IN"/>
              <a:t>('Y-axis’) </a:t>
            </a:r>
          </a:p>
          <a:p>
            <a:pPr marL="615950" lvl="1" indent="0">
              <a:buFont typeface="+mj-lt"/>
              <a:buNone/>
            </a:pPr>
            <a:r>
              <a:rPr lang="en-IN" err="1"/>
              <a:t>plt.show</a:t>
            </a:r>
            <a:r>
              <a:rPr lang="en-IN"/>
              <a:t>() </a:t>
            </a:r>
          </a:p>
          <a:p>
            <a:pPr marL="615950" lvl="1" indent="0">
              <a:buFont typeface="+mj-lt"/>
              <a:buNone/>
            </a:pPr>
            <a:endParaRPr lang="en-IN"/>
          </a:p>
          <a:p>
            <a:pPr marL="158750" indent="0">
              <a:buFont typeface="+mj-lt"/>
              <a:buNone/>
            </a:pPr>
            <a:r>
              <a:rPr lang="en-IN" b="1"/>
              <a:t>bar()</a:t>
            </a:r>
            <a:r>
              <a:rPr lang="en-IN"/>
              <a:t>:</a:t>
            </a:r>
          </a:p>
          <a:p>
            <a:pPr marL="158750" indent="0">
              <a:buFont typeface="+mj-lt"/>
              <a:buNone/>
            </a:pPr>
            <a:r>
              <a:rPr lang="en-IN"/>
              <a:t>Generates a bar graph to compare different categories or groups of data.</a:t>
            </a:r>
          </a:p>
          <a:p>
            <a:pPr marL="158750" indent="0">
              <a:buFont typeface="+mj-lt"/>
              <a:buNone/>
            </a:pPr>
            <a:r>
              <a:rPr lang="en-IN" b="1"/>
              <a:t>Example</a:t>
            </a:r>
            <a:r>
              <a:rPr lang="en-IN"/>
              <a:t>:</a:t>
            </a:r>
          </a:p>
          <a:p>
            <a:pPr marL="615950" marR="0" lvl="1" indent="0" algn="l" defTabSz="914400" rtl="0" eaLnBrk="1" fontAlgn="auto" latinLnBrk="0" hangingPunct="1">
              <a:lnSpc>
                <a:spcPct val="100000"/>
              </a:lnSpc>
              <a:spcBef>
                <a:spcPts val="0"/>
              </a:spcBef>
              <a:spcAft>
                <a:spcPts val="0"/>
              </a:spcAft>
              <a:buClr>
                <a:srgbClr val="000000"/>
              </a:buClr>
              <a:buSzPts val="1100"/>
              <a:buFont typeface="+mj-lt"/>
              <a:buNone/>
              <a:tabLst/>
              <a:defRPr/>
            </a:pPr>
            <a:r>
              <a:rPr lang="en-IN"/>
              <a:t>import </a:t>
            </a:r>
            <a:r>
              <a:rPr lang="en-IN" err="1"/>
              <a:t>matplotlib.pyplot</a:t>
            </a:r>
            <a:r>
              <a:rPr lang="en-IN"/>
              <a:t> as </a:t>
            </a:r>
            <a:r>
              <a:rPr lang="en-IN" err="1"/>
              <a:t>plt</a:t>
            </a:r>
            <a:r>
              <a:rPr lang="en-IN"/>
              <a:t> </a:t>
            </a:r>
          </a:p>
          <a:p>
            <a:pPr marL="615950" lvl="1" indent="0">
              <a:buFont typeface="+mj-lt"/>
              <a:buNone/>
            </a:pPr>
            <a:r>
              <a:rPr lang="en-IN"/>
              <a:t>categories = ['A', 'B', 'C’] </a:t>
            </a:r>
          </a:p>
          <a:p>
            <a:pPr marL="615950" lvl="1" indent="0">
              <a:buFont typeface="+mj-lt"/>
              <a:buNone/>
            </a:pPr>
            <a:r>
              <a:rPr lang="en-IN"/>
              <a:t>values = [3, 7, 5] </a:t>
            </a:r>
          </a:p>
          <a:p>
            <a:pPr marL="615950" lvl="1" indent="0">
              <a:buFont typeface="+mj-lt"/>
              <a:buNone/>
            </a:pPr>
            <a:r>
              <a:rPr lang="en-IN" err="1"/>
              <a:t>plt.bar</a:t>
            </a:r>
            <a:r>
              <a:rPr lang="en-IN"/>
              <a:t>(categories, values, </a:t>
            </a:r>
            <a:r>
              <a:rPr lang="en-IN" err="1"/>
              <a:t>color</a:t>
            </a:r>
            <a:r>
              <a:rPr lang="en-IN"/>
              <a:t>='orange') # Creates a vertical bar graph </a:t>
            </a:r>
          </a:p>
          <a:p>
            <a:pPr marL="615950" lvl="1" indent="0">
              <a:buFont typeface="+mj-lt"/>
              <a:buNone/>
            </a:pPr>
            <a:r>
              <a:rPr lang="en-IN" err="1"/>
              <a:t>plt.title</a:t>
            </a:r>
            <a:r>
              <a:rPr lang="en-IN"/>
              <a:t>('Bar Graph Example’) </a:t>
            </a:r>
          </a:p>
          <a:p>
            <a:pPr marL="615950" lvl="1" indent="0">
              <a:buFont typeface="+mj-lt"/>
              <a:buNone/>
            </a:pPr>
            <a:r>
              <a:rPr lang="en-IN" err="1"/>
              <a:t>plt.show</a:t>
            </a:r>
            <a:r>
              <a:rPr lang="en-IN"/>
              <a:t>() </a:t>
            </a:r>
          </a:p>
          <a:p>
            <a:pPr marL="615950" lvl="1" indent="0">
              <a:buFont typeface="+mj-lt"/>
              <a:buNone/>
            </a:pPr>
            <a:endParaRPr lang="en-IN"/>
          </a:p>
          <a:p>
            <a:pPr marL="158750" indent="0">
              <a:buFont typeface="+mj-lt"/>
              <a:buNone/>
            </a:pPr>
            <a:r>
              <a:rPr lang="en-IN" b="1" err="1"/>
              <a:t>barh</a:t>
            </a:r>
            <a:r>
              <a:rPr lang="en-IN" b="1"/>
              <a:t>()</a:t>
            </a:r>
            <a:r>
              <a:rPr lang="en-IN"/>
              <a:t>:</a:t>
            </a:r>
          </a:p>
          <a:p>
            <a:pPr marL="158750" indent="0">
              <a:buFont typeface="+mj-lt"/>
              <a:buNone/>
            </a:pPr>
            <a:r>
              <a:rPr lang="en-IN"/>
              <a:t>Similar to bar(), but creates a horizontal bar graph, which can be useful for displaying long category names.</a:t>
            </a:r>
          </a:p>
          <a:p>
            <a:pPr marL="158750" indent="0">
              <a:buFont typeface="+mj-lt"/>
              <a:buNone/>
            </a:pPr>
            <a:r>
              <a:rPr lang="en-IN" b="1"/>
              <a:t>Example</a:t>
            </a:r>
            <a:r>
              <a:rPr lang="en-IN"/>
              <a:t>:</a:t>
            </a:r>
          </a:p>
          <a:p>
            <a:pPr marL="615950" marR="0" lvl="1" indent="0" algn="l" defTabSz="914400" rtl="0" eaLnBrk="1" fontAlgn="auto" latinLnBrk="0" hangingPunct="1">
              <a:lnSpc>
                <a:spcPct val="100000"/>
              </a:lnSpc>
              <a:spcBef>
                <a:spcPts val="0"/>
              </a:spcBef>
              <a:spcAft>
                <a:spcPts val="0"/>
              </a:spcAft>
              <a:buClr>
                <a:srgbClr val="000000"/>
              </a:buClr>
              <a:buSzPts val="1100"/>
              <a:buFont typeface="+mj-lt"/>
              <a:buNone/>
              <a:tabLst/>
              <a:defRPr/>
            </a:pPr>
            <a:r>
              <a:rPr lang="en-IN"/>
              <a:t>import </a:t>
            </a:r>
            <a:r>
              <a:rPr lang="en-IN" err="1"/>
              <a:t>matplotlib.pyplot</a:t>
            </a:r>
            <a:r>
              <a:rPr lang="en-IN"/>
              <a:t> as </a:t>
            </a:r>
            <a:r>
              <a:rPr lang="en-IN" err="1"/>
              <a:t>plt</a:t>
            </a:r>
            <a:r>
              <a:rPr lang="en-IN"/>
              <a:t> </a:t>
            </a:r>
          </a:p>
          <a:p>
            <a:pPr marL="615950" lvl="1" indent="0">
              <a:buFont typeface="+mj-lt"/>
              <a:buNone/>
            </a:pPr>
            <a:r>
              <a:rPr lang="en-IN"/>
              <a:t>categories = ['A', 'B', 'C’] </a:t>
            </a:r>
          </a:p>
          <a:p>
            <a:pPr marL="615950" lvl="1" indent="0">
              <a:buFont typeface="+mj-lt"/>
              <a:buNone/>
            </a:pPr>
            <a:r>
              <a:rPr lang="en-IN"/>
              <a:t>values = [3, 7, 5] </a:t>
            </a:r>
          </a:p>
          <a:p>
            <a:pPr marL="615950" lvl="1" indent="0">
              <a:buFont typeface="+mj-lt"/>
              <a:buNone/>
            </a:pPr>
            <a:r>
              <a:rPr lang="en-IN" err="1"/>
              <a:t>plt.barh</a:t>
            </a:r>
            <a:r>
              <a:rPr lang="en-IN"/>
              <a:t>(categories, values, </a:t>
            </a:r>
            <a:r>
              <a:rPr lang="en-IN" err="1"/>
              <a:t>color</a:t>
            </a:r>
            <a:r>
              <a:rPr lang="en-IN"/>
              <a:t>='green') # Creates a horizontal bar graph </a:t>
            </a:r>
          </a:p>
          <a:p>
            <a:pPr marL="615950" lvl="1" indent="0">
              <a:buFont typeface="+mj-lt"/>
              <a:buNone/>
            </a:pPr>
            <a:r>
              <a:rPr lang="en-IN" err="1"/>
              <a:t>plt.title</a:t>
            </a:r>
            <a:r>
              <a:rPr lang="en-IN"/>
              <a:t>('Horizontal Bar Graph Example’) </a:t>
            </a:r>
          </a:p>
          <a:p>
            <a:pPr marL="615950" lvl="1" indent="0">
              <a:buFont typeface="+mj-lt"/>
              <a:buNone/>
            </a:pPr>
            <a:r>
              <a:rPr lang="en-IN" err="1"/>
              <a:t>plt.show</a:t>
            </a:r>
            <a:r>
              <a:rPr lang="en-IN"/>
              <a:t>() </a:t>
            </a:r>
          </a:p>
          <a:p>
            <a:pPr marL="615950" lvl="1" indent="0">
              <a:buFont typeface="+mj-lt"/>
              <a:buNone/>
            </a:pPr>
            <a:endParaRPr lang="en-IN"/>
          </a:p>
          <a:p>
            <a:pPr marL="158750" indent="0">
              <a:buFont typeface="+mj-lt"/>
              <a:buNone/>
            </a:pPr>
            <a:r>
              <a:rPr lang="en-IN" b="1"/>
              <a:t>hist()</a:t>
            </a:r>
            <a:r>
              <a:rPr lang="en-IN"/>
              <a:t>:</a:t>
            </a:r>
          </a:p>
          <a:p>
            <a:pPr marL="158750" indent="0">
              <a:buFont typeface="+mj-lt"/>
              <a:buNone/>
            </a:pPr>
            <a:r>
              <a:rPr lang="en-IN"/>
              <a:t>Plots a histogram to visualize the distribution of a dataset by grouping data into bins.</a:t>
            </a:r>
          </a:p>
          <a:p>
            <a:pPr marL="158750" indent="0">
              <a:buFont typeface="+mj-lt"/>
              <a:buNone/>
            </a:pPr>
            <a:r>
              <a:rPr lang="en-IN" b="1"/>
              <a:t>Example</a:t>
            </a:r>
            <a:r>
              <a:rPr lang="en-IN"/>
              <a:t>:</a:t>
            </a:r>
          </a:p>
          <a:p>
            <a:pPr marL="615950" marR="0" lvl="1" indent="0" algn="l" defTabSz="914400" rtl="0" eaLnBrk="1" fontAlgn="auto" latinLnBrk="0" hangingPunct="1">
              <a:lnSpc>
                <a:spcPct val="100000"/>
              </a:lnSpc>
              <a:spcBef>
                <a:spcPts val="0"/>
              </a:spcBef>
              <a:spcAft>
                <a:spcPts val="0"/>
              </a:spcAft>
              <a:buClr>
                <a:srgbClr val="000000"/>
              </a:buClr>
              <a:buSzPts val="1100"/>
              <a:buFont typeface="+mj-lt"/>
              <a:buNone/>
              <a:tabLst/>
              <a:defRPr/>
            </a:pPr>
            <a:r>
              <a:rPr lang="en-IN"/>
              <a:t>import </a:t>
            </a:r>
            <a:r>
              <a:rPr lang="en-IN" err="1"/>
              <a:t>matplotlib.pyplot</a:t>
            </a:r>
            <a:r>
              <a:rPr lang="en-IN"/>
              <a:t> as </a:t>
            </a:r>
            <a:r>
              <a:rPr lang="en-IN" err="1"/>
              <a:t>plt</a:t>
            </a:r>
            <a:r>
              <a:rPr lang="en-IN"/>
              <a:t> </a:t>
            </a:r>
          </a:p>
          <a:p>
            <a:pPr marL="615950" lvl="1" indent="0">
              <a:buFont typeface="+mj-lt"/>
              <a:buNone/>
            </a:pPr>
            <a:r>
              <a:rPr lang="en-IN"/>
              <a:t>data = [1, 2, 2, 3, 3, 3, 4, 4, 5] </a:t>
            </a:r>
          </a:p>
          <a:p>
            <a:pPr marL="615950" lvl="1" indent="0">
              <a:buFont typeface="+mj-lt"/>
              <a:buNone/>
            </a:pPr>
            <a:r>
              <a:rPr lang="en-IN" err="1"/>
              <a:t>plt.hist</a:t>
            </a:r>
            <a:r>
              <a:rPr lang="en-IN"/>
              <a:t>(data, bins=5, </a:t>
            </a:r>
            <a:r>
              <a:rPr lang="en-IN" err="1"/>
              <a:t>color</a:t>
            </a:r>
            <a:r>
              <a:rPr lang="en-IN"/>
              <a:t>='purple', alpha=0.7) # Creates a histogram with 5 bins </a:t>
            </a:r>
          </a:p>
          <a:p>
            <a:pPr marL="615950" lvl="1" indent="0">
              <a:buFont typeface="+mj-lt"/>
              <a:buNone/>
            </a:pPr>
            <a:r>
              <a:rPr lang="en-IN" err="1"/>
              <a:t>plt.title</a:t>
            </a:r>
            <a:r>
              <a:rPr lang="en-IN"/>
              <a:t>('Histogram Example’) </a:t>
            </a:r>
          </a:p>
          <a:p>
            <a:pPr marL="615950" lvl="1" indent="0">
              <a:buFont typeface="+mj-lt"/>
              <a:buNone/>
            </a:pPr>
            <a:r>
              <a:rPr lang="en-IN" err="1"/>
              <a:t>plt.show</a:t>
            </a:r>
            <a:r>
              <a:rPr lang="en-IN"/>
              <a:t>() </a:t>
            </a:r>
          </a:p>
          <a:p>
            <a:pPr marL="158750" indent="0">
              <a:buFont typeface="+mj-lt"/>
              <a:buNone/>
            </a:pPr>
            <a:endParaRPr lang="en-IN"/>
          </a:p>
          <a:p>
            <a:pPr marL="158750" indent="0">
              <a:buFont typeface="+mj-lt"/>
              <a:buNone/>
            </a:pPr>
            <a:r>
              <a:rPr lang="en-IN" b="1"/>
              <a:t>hist2d()</a:t>
            </a:r>
            <a:r>
              <a:rPr lang="en-IN"/>
              <a:t>:</a:t>
            </a:r>
          </a:p>
          <a:p>
            <a:pPr marL="158750" indent="0">
              <a:buFont typeface="+mj-lt"/>
              <a:buNone/>
            </a:pPr>
            <a:r>
              <a:rPr lang="en-IN"/>
              <a:t>Creates a 2D histogram plot, which is useful for visualizing the joint distribution of two variables.</a:t>
            </a:r>
          </a:p>
          <a:p>
            <a:pPr marL="158750" indent="0">
              <a:buFont typeface="+mj-lt"/>
              <a:buNone/>
            </a:pPr>
            <a:r>
              <a:rPr lang="en-IN" b="1"/>
              <a:t>Example</a:t>
            </a:r>
            <a:r>
              <a:rPr lang="en-IN"/>
              <a:t>:</a:t>
            </a:r>
          </a:p>
          <a:p>
            <a:pPr marL="615950" lvl="1" indent="0">
              <a:buFont typeface="+mj-lt"/>
              <a:buNone/>
            </a:pPr>
            <a:r>
              <a:rPr lang="en-IN"/>
              <a:t>import </a:t>
            </a:r>
            <a:r>
              <a:rPr lang="en-IN" err="1"/>
              <a:t>numpy</a:t>
            </a:r>
            <a:r>
              <a:rPr lang="en-IN"/>
              <a:t> as np </a:t>
            </a:r>
          </a:p>
          <a:p>
            <a:pPr marL="615950" lvl="1" indent="0">
              <a:buFont typeface="+mj-lt"/>
              <a:buNone/>
            </a:pPr>
            <a:r>
              <a:rPr lang="en-IN"/>
              <a:t>x = </a:t>
            </a:r>
            <a:r>
              <a:rPr lang="en-IN" err="1"/>
              <a:t>np.random.randn</a:t>
            </a:r>
            <a:r>
              <a:rPr lang="en-IN"/>
              <a:t>(1000) </a:t>
            </a:r>
          </a:p>
          <a:p>
            <a:pPr marL="615950" lvl="1" indent="0">
              <a:buFont typeface="+mj-lt"/>
              <a:buNone/>
            </a:pPr>
            <a:r>
              <a:rPr lang="en-IN"/>
              <a:t>y = </a:t>
            </a:r>
            <a:r>
              <a:rPr lang="en-IN" err="1"/>
              <a:t>np.random.randn</a:t>
            </a:r>
            <a:r>
              <a:rPr lang="en-IN"/>
              <a:t>(1000) </a:t>
            </a:r>
          </a:p>
          <a:p>
            <a:pPr marL="615950" lvl="1" indent="0">
              <a:buFont typeface="+mj-lt"/>
              <a:buNone/>
            </a:pPr>
            <a:r>
              <a:rPr lang="en-IN"/>
              <a:t>plt.hist2d(x, y, bins=30, </a:t>
            </a:r>
            <a:r>
              <a:rPr lang="en-IN" err="1"/>
              <a:t>cmap</a:t>
            </a:r>
            <a:r>
              <a:rPr lang="en-IN"/>
              <a:t>='Blues') # Creates a 2D histogram </a:t>
            </a:r>
          </a:p>
          <a:p>
            <a:pPr marL="615950" lvl="1" indent="0">
              <a:buFont typeface="+mj-lt"/>
              <a:buNone/>
            </a:pPr>
            <a:r>
              <a:rPr lang="en-IN" err="1"/>
              <a:t>plt.title</a:t>
            </a:r>
            <a:r>
              <a:rPr lang="en-IN"/>
              <a:t>('2D Histogram Example’) </a:t>
            </a:r>
          </a:p>
          <a:p>
            <a:pPr marL="615950" lvl="1" indent="0">
              <a:buFont typeface="+mj-lt"/>
              <a:buNone/>
            </a:pPr>
            <a:r>
              <a:rPr lang="en-IN" err="1"/>
              <a:t>plt.colorbar</a:t>
            </a:r>
            <a:r>
              <a:rPr lang="en-IN"/>
              <a:t>() # Adds a </a:t>
            </a:r>
            <a:r>
              <a:rPr lang="en-IN" err="1"/>
              <a:t>color</a:t>
            </a:r>
            <a:r>
              <a:rPr lang="en-IN"/>
              <a:t> bar to indicate frequency </a:t>
            </a:r>
          </a:p>
          <a:p>
            <a:pPr marL="615950" lvl="1" indent="0">
              <a:buFont typeface="+mj-lt"/>
              <a:buNone/>
            </a:pPr>
            <a:r>
              <a:rPr lang="en-IN" err="1"/>
              <a:t>plt.show</a:t>
            </a:r>
            <a:r>
              <a:rPr lang="en-IN"/>
              <a:t>() </a:t>
            </a:r>
          </a:p>
          <a:p>
            <a:pPr marL="615950" lvl="1" indent="0">
              <a:buFont typeface="+mj-lt"/>
              <a:buNone/>
            </a:pPr>
            <a:endParaRPr lang="en-IN"/>
          </a:p>
          <a:p>
            <a:pPr marL="158750" indent="0">
              <a:buFont typeface="+mj-lt"/>
              <a:buNone/>
            </a:pPr>
            <a:r>
              <a:rPr lang="en-IN" b="1"/>
              <a:t>boxplot()</a:t>
            </a:r>
            <a:r>
              <a:rPr lang="en-IN"/>
              <a:t>:</a:t>
            </a:r>
          </a:p>
          <a:p>
            <a:pPr marL="158750" indent="0">
              <a:buFont typeface="+mj-lt"/>
              <a:buNone/>
            </a:pPr>
            <a:r>
              <a:rPr lang="en-IN"/>
              <a:t>Generates a box and whisker plot, which summarizes the distribution of data based on a five-number summary: minimum, first quartile, median, third quartile, and maximum.</a:t>
            </a:r>
          </a:p>
          <a:p>
            <a:pPr marL="158750" indent="0">
              <a:buFont typeface="+mj-lt"/>
              <a:buNone/>
            </a:pPr>
            <a:r>
              <a:rPr lang="en-IN" b="1"/>
              <a:t>Example</a:t>
            </a:r>
            <a:r>
              <a:rPr lang="en-IN"/>
              <a:t>:</a:t>
            </a:r>
          </a:p>
          <a:p>
            <a:pPr marL="615950" marR="0" lvl="1" indent="0" algn="l" defTabSz="914400" rtl="0" eaLnBrk="1" fontAlgn="auto" latinLnBrk="0" hangingPunct="1">
              <a:lnSpc>
                <a:spcPct val="100000"/>
              </a:lnSpc>
              <a:spcBef>
                <a:spcPts val="0"/>
              </a:spcBef>
              <a:spcAft>
                <a:spcPts val="0"/>
              </a:spcAft>
              <a:buClr>
                <a:srgbClr val="000000"/>
              </a:buClr>
              <a:buSzPts val="1100"/>
              <a:buFont typeface="+mj-lt"/>
              <a:buNone/>
              <a:tabLst/>
              <a:defRPr/>
            </a:pPr>
            <a:r>
              <a:rPr lang="en-IN"/>
              <a:t>import </a:t>
            </a:r>
            <a:r>
              <a:rPr lang="en-IN" err="1"/>
              <a:t>numpy</a:t>
            </a:r>
            <a:r>
              <a:rPr lang="en-IN"/>
              <a:t> as np </a:t>
            </a:r>
          </a:p>
          <a:p>
            <a:pPr marL="615950" lvl="1" indent="0">
              <a:buFont typeface="+mj-lt"/>
              <a:buNone/>
            </a:pPr>
            <a:r>
              <a:rPr lang="en-IN"/>
              <a:t>data = [</a:t>
            </a:r>
            <a:r>
              <a:rPr lang="en-IN" err="1"/>
              <a:t>np.random.normal</a:t>
            </a:r>
            <a:r>
              <a:rPr lang="en-IN"/>
              <a:t>(0, std, 100) for std in range(1, 4)] </a:t>
            </a:r>
          </a:p>
          <a:p>
            <a:pPr marL="615950" lvl="1" indent="0">
              <a:buFont typeface="+mj-lt"/>
              <a:buNone/>
            </a:pPr>
            <a:r>
              <a:rPr lang="en-IN" err="1"/>
              <a:t>plt.boxplot</a:t>
            </a:r>
            <a:r>
              <a:rPr lang="en-IN"/>
              <a:t>(data) # Creates a box plot for multiple datasets </a:t>
            </a:r>
          </a:p>
          <a:p>
            <a:pPr marL="615950" lvl="1" indent="0">
              <a:buFont typeface="+mj-lt"/>
              <a:buNone/>
            </a:pPr>
            <a:r>
              <a:rPr lang="en-IN" err="1"/>
              <a:t>plt.title</a:t>
            </a:r>
            <a:r>
              <a:rPr lang="en-IN"/>
              <a:t>('Box Plot Example’) </a:t>
            </a:r>
          </a:p>
          <a:p>
            <a:pPr marL="615950" lvl="1" indent="0">
              <a:buFont typeface="+mj-lt"/>
              <a:buNone/>
            </a:pPr>
            <a:r>
              <a:rPr lang="en-IN" err="1"/>
              <a:t>plt.xticks</a:t>
            </a:r>
            <a:r>
              <a:rPr lang="en-IN"/>
              <a:t>([1, 2, 3], ['STD 1', 'STD 2', 'STD 3’]) </a:t>
            </a:r>
          </a:p>
          <a:p>
            <a:pPr marL="615950" lvl="1" indent="0">
              <a:buFont typeface="+mj-lt"/>
              <a:buNone/>
            </a:pPr>
            <a:r>
              <a:rPr lang="en-IN" err="1"/>
              <a:t>plt.show</a:t>
            </a:r>
            <a:r>
              <a:rPr lang="en-IN"/>
              <a:t>() </a:t>
            </a:r>
          </a:p>
          <a:p>
            <a:pPr marL="615950" lvl="1" indent="0">
              <a:buFont typeface="+mj-lt"/>
              <a:buNone/>
            </a:pPr>
            <a:endParaRPr lang="en-IN"/>
          </a:p>
          <a:p>
            <a:pPr marL="158750" indent="0">
              <a:buFont typeface="+mj-lt"/>
              <a:buNone/>
            </a:pPr>
            <a:r>
              <a:rPr lang="en-IN" b="1"/>
              <a:t>pie()</a:t>
            </a:r>
            <a:r>
              <a:rPr lang="en-IN"/>
              <a:t>:</a:t>
            </a:r>
          </a:p>
          <a:p>
            <a:pPr marL="158750" indent="0">
              <a:buFont typeface="+mj-lt"/>
              <a:buNone/>
            </a:pPr>
            <a:r>
              <a:rPr lang="en-IN"/>
              <a:t>Plots a pie chart to display the proportions of a whole for different categories.</a:t>
            </a:r>
          </a:p>
          <a:p>
            <a:pPr marL="158750" indent="0">
              <a:buFont typeface="+mj-lt"/>
              <a:buNone/>
            </a:pPr>
            <a:r>
              <a:rPr lang="en-IN" b="1"/>
              <a:t>Example</a:t>
            </a:r>
            <a:r>
              <a:rPr lang="en-IN"/>
              <a:t>:</a:t>
            </a:r>
          </a:p>
          <a:p>
            <a:pPr marL="615950" lvl="1" indent="0">
              <a:buFont typeface="+mj-lt"/>
              <a:buNone/>
            </a:pPr>
            <a:r>
              <a:rPr lang="en-IN"/>
              <a:t>import </a:t>
            </a:r>
            <a:r>
              <a:rPr lang="en-IN" err="1"/>
              <a:t>numpy</a:t>
            </a:r>
            <a:r>
              <a:rPr lang="en-IN"/>
              <a:t> as np</a:t>
            </a:r>
          </a:p>
          <a:p>
            <a:pPr marL="615950" lvl="1" indent="0">
              <a:buFont typeface="+mj-lt"/>
              <a:buNone/>
            </a:pPr>
            <a:r>
              <a:rPr lang="en-IN"/>
              <a:t>sizes = [15, 30, 45, 10] # Proportions of each category </a:t>
            </a:r>
          </a:p>
          <a:p>
            <a:pPr marL="615950" lvl="1" indent="0">
              <a:buFont typeface="+mj-lt"/>
              <a:buNone/>
            </a:pPr>
            <a:r>
              <a:rPr lang="en-IN"/>
              <a:t>labels = ['Category A', 'Category B', 'Category C', 'Category D’] </a:t>
            </a:r>
          </a:p>
          <a:p>
            <a:pPr marL="615950" lvl="1" indent="0">
              <a:buFont typeface="+mj-lt"/>
              <a:buNone/>
            </a:pPr>
            <a:r>
              <a:rPr lang="en-IN" err="1"/>
              <a:t>plt.pie</a:t>
            </a:r>
            <a:r>
              <a:rPr lang="en-IN"/>
              <a:t>(sizes, labels=labels, </a:t>
            </a:r>
            <a:r>
              <a:rPr lang="en-IN" err="1"/>
              <a:t>autopct</a:t>
            </a:r>
            <a:r>
              <a:rPr lang="en-IN"/>
              <a:t>='%1.1f%%', </a:t>
            </a:r>
            <a:r>
              <a:rPr lang="en-IN" err="1"/>
              <a:t>startangle</a:t>
            </a:r>
            <a:r>
              <a:rPr lang="en-IN"/>
              <a:t>=140) # Creates a pie chart </a:t>
            </a:r>
          </a:p>
          <a:p>
            <a:pPr marL="615950" lvl="1" indent="0">
              <a:buFont typeface="+mj-lt"/>
              <a:buNone/>
            </a:pPr>
            <a:r>
              <a:rPr lang="en-IN" err="1"/>
              <a:t>plt.title</a:t>
            </a:r>
            <a:r>
              <a:rPr lang="en-IN"/>
              <a:t>('Pie Chart Example’) </a:t>
            </a:r>
          </a:p>
          <a:p>
            <a:pPr marL="615950" lvl="1" indent="0">
              <a:buFont typeface="+mj-lt"/>
              <a:buNone/>
            </a:pPr>
            <a:r>
              <a:rPr lang="en-IN" err="1"/>
              <a:t>plt.axis</a:t>
            </a:r>
            <a:r>
              <a:rPr lang="en-IN"/>
              <a:t>('equal') # Equal aspect ratio ensures that pie chart is circular </a:t>
            </a:r>
          </a:p>
          <a:p>
            <a:pPr marL="615950" lvl="1" indent="0">
              <a:buFont typeface="+mj-lt"/>
              <a:buNone/>
            </a:pPr>
            <a:r>
              <a:rPr lang="en-IN" err="1"/>
              <a:t>plt.show</a:t>
            </a:r>
            <a:r>
              <a:rPr lang="en-IN"/>
              <a:t>()</a:t>
            </a:r>
          </a:p>
          <a:p>
            <a:pPr marL="158750" indent="0">
              <a:buNone/>
            </a:pPr>
            <a:endParaRPr lang="en-I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438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a:t>This code creates a simple line plot using the matplotlib library in Python. </a:t>
            </a:r>
          </a:p>
          <a:p>
            <a:pPr marL="457200" indent="-298450"/>
            <a:r>
              <a:rPr lang="en-US" b="1"/>
              <a:t>Importing Matplotlib</a:t>
            </a:r>
            <a:r>
              <a:rPr lang="en-US"/>
              <a:t>: </a:t>
            </a:r>
            <a:r>
              <a:rPr lang="en-US" err="1"/>
              <a:t>matplotlib.pyplot</a:t>
            </a:r>
            <a:r>
              <a:rPr lang="en-US"/>
              <a:t> is imported as </a:t>
            </a:r>
            <a:r>
              <a:rPr lang="en-US" err="1"/>
              <a:t>plt</a:t>
            </a:r>
            <a:r>
              <a:rPr lang="en-US"/>
              <a:t>, allowing access to plotting functions.</a:t>
            </a:r>
          </a:p>
          <a:p>
            <a:pPr marL="457200" indent="-298450"/>
            <a:r>
              <a:rPr lang="en-US" b="1"/>
              <a:t>Defining Data</a:t>
            </a:r>
            <a:r>
              <a:rPr lang="en-US"/>
              <a:t>: The lists x and y define the data points for the x-axis and y-axis, respectively. In this case, x = [5, 2, 7] and y = [2, 16, 4].</a:t>
            </a:r>
          </a:p>
          <a:p>
            <a:pPr marL="457200" indent="-298450"/>
            <a:r>
              <a:rPr lang="en-US" b="1"/>
              <a:t>Plotting the Data</a:t>
            </a:r>
            <a:r>
              <a:rPr lang="en-US"/>
              <a:t>: </a:t>
            </a:r>
            <a:r>
              <a:rPr lang="en-US" err="1"/>
              <a:t>plt.plot</a:t>
            </a:r>
            <a:r>
              <a:rPr lang="en-US"/>
              <a:t>(x, y) generates a line plot where points in x are paired with points in y.</a:t>
            </a:r>
          </a:p>
          <a:p>
            <a:pPr marL="457200" indent="-298450"/>
            <a:r>
              <a:rPr lang="en-US" b="1"/>
              <a:t>Adding Titles and Labels</a:t>
            </a:r>
            <a:r>
              <a:rPr lang="en-US"/>
              <a:t>:</a:t>
            </a:r>
          </a:p>
          <a:p>
            <a:pPr marL="742950" lvl="1" indent="-285750"/>
            <a:r>
              <a:rPr lang="en-US" err="1"/>
              <a:t>plt.title</a:t>
            </a:r>
            <a:r>
              <a:rPr lang="en-US"/>
              <a:t>('Info') sets the title of the plot to "Info".</a:t>
            </a:r>
          </a:p>
          <a:p>
            <a:pPr marL="742950" lvl="1" indent="-285750"/>
            <a:r>
              <a:rPr lang="en-US" err="1"/>
              <a:t>plt.ylabel</a:t>
            </a:r>
            <a:r>
              <a:rPr lang="en-US"/>
              <a:t>('Y axis') labels the y-axis as "Y axis".</a:t>
            </a:r>
          </a:p>
          <a:p>
            <a:pPr marL="742950" lvl="1" indent="-285750"/>
            <a:r>
              <a:rPr lang="en-US" err="1"/>
              <a:t>plt.xlabel</a:t>
            </a:r>
            <a:r>
              <a:rPr lang="en-US"/>
              <a:t>('X axis') labels the x-axis as "X axis".</a:t>
            </a:r>
          </a:p>
          <a:p>
            <a:pPr marL="457200" indent="-298450"/>
            <a:r>
              <a:rPr lang="en-US" b="1"/>
              <a:t>Displaying the Plot</a:t>
            </a:r>
            <a:r>
              <a:rPr lang="en-US"/>
              <a:t>: </a:t>
            </a:r>
            <a:r>
              <a:rPr lang="en-US" err="1"/>
              <a:t>plt.show</a:t>
            </a:r>
            <a:r>
              <a:rPr lang="en-US"/>
              <a:t>() renders the plot on the screen.</a:t>
            </a:r>
          </a:p>
          <a:p>
            <a:pPr marL="158750" indent="0">
              <a:buNone/>
            </a:pPr>
            <a:endParaRPr lang="en-US"/>
          </a:p>
          <a:p>
            <a:pPr marL="158750" indent="0">
              <a:buNone/>
            </a:pPr>
            <a:r>
              <a:rPr lang="en-US"/>
              <a:t>This code results in a simple line plot with labeled axes and a title.</a:t>
            </a:r>
          </a:p>
          <a:p>
            <a:pPr marL="158750" indent="0">
              <a:buNone/>
            </a:pPr>
            <a:endParaRPr lang="en-I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7491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a:t>Applications of Matplotlib</a:t>
            </a:r>
          </a:p>
          <a:p>
            <a:r>
              <a:rPr lang="en-US"/>
              <a:t>Matplotlib is widely used across data science, research, and industry for creating clear and informative visualizations. It offers versatility, making it an essential tool for understanding data, producing publication-ready graphics, and seamlessly integrating with other data science libraries.</a:t>
            </a:r>
          </a:p>
          <a:p>
            <a:pPr marL="457200" indent="-298450"/>
            <a:endParaRPr lang="en-US" b="1"/>
          </a:p>
          <a:p>
            <a:pPr marL="457200" indent="-298450"/>
            <a:r>
              <a:rPr lang="en-US" b="1"/>
              <a:t>Data Exploration</a:t>
            </a:r>
            <a:r>
              <a:rPr lang="en-US"/>
              <a:t>:</a:t>
            </a:r>
          </a:p>
          <a:p>
            <a:pPr marL="742950" lvl="1" indent="-285750"/>
            <a:r>
              <a:rPr lang="en-US" b="1"/>
              <a:t>Purpose</a:t>
            </a:r>
            <a:r>
              <a:rPr lang="en-US"/>
              <a:t>: Visualizing data distributions, patterns, and relationships to gain insights during data exploration.</a:t>
            </a:r>
          </a:p>
          <a:p>
            <a:pPr marL="742950" lvl="1" indent="-285750"/>
            <a:r>
              <a:rPr lang="en-US" b="1"/>
              <a:t>Applications</a:t>
            </a:r>
            <a:r>
              <a:rPr lang="en-US"/>
              <a:t>:</a:t>
            </a:r>
          </a:p>
          <a:p>
            <a:pPr marL="1143000" lvl="2" indent="-228600"/>
            <a:r>
              <a:rPr lang="en-US" b="1"/>
              <a:t>Exploratory Data Analysis (EDA)</a:t>
            </a:r>
            <a:r>
              <a:rPr lang="en-US"/>
              <a:t>: Histograms, scatter plots, and box plots allow users to understand data distributions, identify outliers, and analyze correlations between variables.</a:t>
            </a:r>
          </a:p>
          <a:p>
            <a:pPr marL="1143000" lvl="2" indent="-228600"/>
            <a:r>
              <a:rPr lang="en-US" b="1"/>
              <a:t>Pattern Identification</a:t>
            </a:r>
            <a:r>
              <a:rPr lang="en-US"/>
              <a:t>: Line and bar graphs make it easy to spot trends over time or across categories, helping analysts detect seasonality, cyclic patterns, or anomalies in datasets.</a:t>
            </a:r>
          </a:p>
          <a:p>
            <a:pPr marL="742950" lvl="1" indent="-285750"/>
            <a:r>
              <a:rPr lang="en-US" b="1"/>
              <a:t>Example Use Case</a:t>
            </a:r>
            <a:r>
              <a:rPr lang="en-US"/>
              <a:t>: A data scientist might use Matplotlib to quickly generate histograms of different variables in a dataset to understand their spread, or use scatter plots to examine relationships between features.</a:t>
            </a:r>
          </a:p>
          <a:p>
            <a:pPr marL="457200" indent="-298450"/>
            <a:endParaRPr lang="en-US" b="1"/>
          </a:p>
          <a:p>
            <a:pPr marL="457200" indent="-298450"/>
            <a:r>
              <a:rPr lang="en-US" b="1"/>
              <a:t>Publication Quality Plots</a:t>
            </a:r>
            <a:r>
              <a:rPr lang="en-US"/>
              <a:t>:</a:t>
            </a:r>
          </a:p>
          <a:p>
            <a:pPr marL="742950" lvl="1" indent="-285750"/>
            <a:r>
              <a:rPr lang="en-US" b="1"/>
              <a:t>Purpose</a:t>
            </a:r>
            <a:r>
              <a:rPr lang="en-US"/>
              <a:t>: Creating detailed and customizable plots suitable for professional and academic publications.</a:t>
            </a:r>
          </a:p>
          <a:p>
            <a:pPr marL="742950" lvl="1" indent="-285750"/>
            <a:r>
              <a:rPr lang="en-US" b="1"/>
              <a:t>Applications</a:t>
            </a:r>
            <a:r>
              <a:rPr lang="en-US"/>
              <a:t>:</a:t>
            </a:r>
          </a:p>
          <a:p>
            <a:pPr marL="1143000" lvl="2" indent="-228600"/>
            <a:r>
              <a:rPr lang="en-US" b="1"/>
              <a:t>High-Resolution Visuals</a:t>
            </a:r>
            <a:r>
              <a:rPr lang="en-US"/>
              <a:t>: Matplotlib supports high-quality outputs in various formats (PNG, PDF, SVG), making it easy to produce clear graphics for reports, papers, or presentations.</a:t>
            </a:r>
          </a:p>
          <a:p>
            <a:pPr marL="1143000" lvl="2" indent="-228600"/>
            <a:r>
              <a:rPr lang="en-US" b="1"/>
              <a:t>Customization Options</a:t>
            </a:r>
            <a:r>
              <a:rPr lang="en-US"/>
              <a:t>: With Matplotlib, users can adjust color schemes, font sizes, line thickness, and add complex annotations, making it possible to meet specific publication or presentation standards.</a:t>
            </a:r>
          </a:p>
          <a:p>
            <a:pPr marL="1143000" lvl="2" indent="-228600"/>
            <a:r>
              <a:rPr lang="en-US" b="1"/>
              <a:t>Consistency Across Graphics</a:t>
            </a:r>
            <a:r>
              <a:rPr lang="en-US"/>
              <a:t>: Matplotlib’s flexibility allows users to create consistent themes across multiple visualizations, which is valuable in creating cohesive figures for publications.</a:t>
            </a:r>
          </a:p>
          <a:p>
            <a:pPr marL="742950" lvl="1" indent="-285750"/>
            <a:r>
              <a:rPr lang="en-US" b="1"/>
              <a:t>Example Use Case</a:t>
            </a:r>
            <a:r>
              <a:rPr lang="en-US"/>
              <a:t>: A researcher preparing a paper might use Matplotlib to generate a line chart with customized colors and annotations to clearly explain findings or trends.</a:t>
            </a:r>
          </a:p>
          <a:p>
            <a:pPr marL="457200" indent="-298450"/>
            <a:endParaRPr lang="en-US" b="1"/>
          </a:p>
          <a:p>
            <a:pPr marL="457200" indent="-298450"/>
            <a:r>
              <a:rPr lang="en-US" b="1"/>
              <a:t>Integration with Other Libraries</a:t>
            </a:r>
            <a:r>
              <a:rPr lang="en-US"/>
              <a:t>:</a:t>
            </a:r>
          </a:p>
          <a:p>
            <a:pPr marL="742950" lvl="1" indent="-285750"/>
            <a:r>
              <a:rPr lang="en-US" b="1"/>
              <a:t>Purpose</a:t>
            </a:r>
            <a:r>
              <a:rPr lang="en-US"/>
              <a:t>: Matplotlib works seamlessly </a:t>
            </a:r>
            <a:r>
              <a:rPr lang="en-US" b="0"/>
              <a:t>with NumPy and Pandas, making </a:t>
            </a:r>
            <a:r>
              <a:rPr lang="en-US"/>
              <a:t>it easy to visualize data directly from these data-processing libraries.</a:t>
            </a:r>
          </a:p>
          <a:p>
            <a:pPr marL="742950" lvl="1" indent="-285750"/>
            <a:r>
              <a:rPr lang="en-US" b="1"/>
              <a:t>Applications</a:t>
            </a:r>
            <a:r>
              <a:rPr lang="en-US"/>
              <a:t>:</a:t>
            </a:r>
          </a:p>
          <a:p>
            <a:pPr marL="1143000" lvl="2" indent="-228600"/>
            <a:r>
              <a:rPr lang="en-US" b="1"/>
              <a:t>Data Analysis Pipelines</a:t>
            </a:r>
            <a:r>
              <a:rPr lang="en-US"/>
              <a:t>: By integrating with Pandas and NumPy, users can plot data directly from </a:t>
            </a:r>
            <a:r>
              <a:rPr lang="en-US" err="1"/>
              <a:t>DataFrames</a:t>
            </a:r>
            <a:r>
              <a:rPr lang="en-US"/>
              <a:t> or arrays, streamlining the process of transitioning from data processing to data visualization.</a:t>
            </a:r>
          </a:p>
          <a:p>
            <a:pPr marL="1143000" lvl="2" indent="-228600"/>
            <a:r>
              <a:rPr lang="en-US" b="1"/>
              <a:t>Combined Analysis</a:t>
            </a:r>
            <a:r>
              <a:rPr lang="en-US"/>
              <a:t>: Users can perform calculations and transformations with Pandas and NumPy, then use Matplotlib for immediate visualization, making iterative analysis and visualization much faster.</a:t>
            </a:r>
          </a:p>
          <a:p>
            <a:pPr marL="1143000" lvl="2" indent="-228600"/>
            <a:r>
              <a:rPr lang="en-US" b="1"/>
              <a:t>Complementary Libraries</a:t>
            </a:r>
            <a:r>
              <a:rPr lang="en-US"/>
              <a:t>: Matplotlib’s foundational role allows it to complement </a:t>
            </a:r>
            <a:r>
              <a:rPr lang="en-US" b="0"/>
              <a:t>libraries like Seaborn (for </a:t>
            </a:r>
            <a:r>
              <a:rPr lang="en-US"/>
              <a:t>advanced statistical visualizations) </a:t>
            </a:r>
            <a:r>
              <a:rPr lang="en-US" b="0"/>
              <a:t>and </a:t>
            </a:r>
            <a:r>
              <a:rPr lang="en-US" b="0" err="1"/>
              <a:t>Plotly</a:t>
            </a:r>
            <a:r>
              <a:rPr lang="en-US" b="0"/>
              <a:t> (for interactive </a:t>
            </a:r>
            <a:r>
              <a:rPr lang="en-US"/>
              <a:t>visualizations).</a:t>
            </a:r>
          </a:p>
          <a:p>
            <a:pPr marL="742950" lvl="1" indent="-285750"/>
            <a:r>
              <a:rPr lang="en-US" b="1"/>
              <a:t>Example Use Case</a:t>
            </a:r>
            <a:r>
              <a:rPr lang="en-US"/>
              <a:t>: An analyst can perform data cleaning and calculations with Pandas, then use Matplotlib to generate bar and line charts from the cleaned data for quick interpretation and insights.</a:t>
            </a:r>
          </a:p>
          <a:p>
            <a:pPr marL="158750" indent="0">
              <a:buNone/>
            </a:pPr>
            <a:endParaRPr lang="en-I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379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matplotlib.org/stable/tutorials/introductory/pyplot.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9659573" y="2975421"/>
            <a:ext cx="1362874" cy="477054"/>
          </a:xfrm>
          <a:prstGeom prst="rect">
            <a:avLst/>
          </a:prstGeom>
          <a:noFill/>
        </p:spPr>
        <p:txBody>
          <a:bodyPr wrap="none" rtlCol="0">
            <a:spAutoFit/>
          </a:bodyPr>
          <a:lstStyle/>
          <a:p>
            <a:pPr algn="r"/>
            <a:r>
              <a:rPr lang="en-US" sz="2500" b="1" dirty="0">
                <a:solidFill>
                  <a:schemeClr val="bg1"/>
                </a:solidFill>
                <a:latin typeface="Arial" panose="020B0604020202020204" pitchFamily="34" charset="0"/>
                <a:cs typeface="Arial" panose="020B0604020202020204" pitchFamily="34" charset="0"/>
              </a:rPr>
              <a:t>Unit  - 3</a:t>
            </a:r>
          </a:p>
        </p:txBody>
      </p:sp>
      <p:sp>
        <p:nvSpPr>
          <p:cNvPr id="5" name="Rectangle: Rounded Corners 4">
            <a:extLst>
              <a:ext uri="{FF2B5EF4-FFF2-40B4-BE49-F238E27FC236}">
                <a16:creationId xmlns:a16="http://schemas.microsoft.com/office/drawing/2014/main" id="{BB9AA95F-56F4-3F03-5804-8F7C6AFCE0BB}"/>
              </a:ext>
            </a:extLst>
          </p:cNvPr>
          <p:cNvSpPr/>
          <p:nvPr/>
        </p:nvSpPr>
        <p:spPr>
          <a:xfrm>
            <a:off x="7481454" y="584200"/>
            <a:ext cx="3065895"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6359008" y="3429000"/>
            <a:ext cx="4663439" cy="1323439"/>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Data Visualization using Python</a:t>
            </a: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1943" y="867733"/>
            <a:ext cx="1263157" cy="410834"/>
          </a:xfrm>
          <a:prstGeom prst="rect">
            <a:avLst/>
          </a:prstGeom>
        </p:spPr>
      </p:pic>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1833993" cy="400110"/>
          </a:xfrm>
          <a:prstGeom prst="rect">
            <a:avLst/>
          </a:prstGeom>
          <a:noFill/>
        </p:spPr>
        <p:txBody>
          <a:bodyPr wrap="square">
            <a:spAutoFit/>
          </a:bodyPr>
          <a:lstStyle/>
          <a:p>
            <a:r>
              <a:rPr lang="en-IN" sz="2000" b="1">
                <a:solidFill>
                  <a:srgbClr val="213163"/>
                </a:solidFill>
              </a:rPr>
              <a:t>Lab Activity</a:t>
            </a:r>
            <a:endParaRPr lang="en-IN" sz="2000">
              <a:solidFill>
                <a:srgbClr val="213163"/>
              </a:solidFill>
            </a:endParaRPr>
          </a:p>
        </p:txBody>
      </p:sp>
      <p:sp>
        <p:nvSpPr>
          <p:cNvPr id="3" name="Rectangle: Rounded Corners 2">
            <a:extLst>
              <a:ext uri="{FF2B5EF4-FFF2-40B4-BE49-F238E27FC236}">
                <a16:creationId xmlns:a16="http://schemas.microsoft.com/office/drawing/2014/main" id="{1DAC23F4-4B01-13D8-94B2-61A167D7A610}"/>
              </a:ext>
            </a:extLst>
          </p:cNvPr>
          <p:cNvSpPr/>
          <p:nvPr/>
        </p:nvSpPr>
        <p:spPr>
          <a:xfrm>
            <a:off x="358848" y="3320281"/>
            <a:ext cx="8888022" cy="2429541"/>
          </a:xfrm>
          <a:prstGeom prst="roundRect">
            <a:avLst>
              <a:gd name="adj" fmla="val 12903"/>
            </a:avLst>
          </a:prstGeom>
          <a:solidFill>
            <a:srgbClr val="ED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8" name="Text Placeholder 4">
            <a:extLst>
              <a:ext uri="{FF2B5EF4-FFF2-40B4-BE49-F238E27FC236}">
                <a16:creationId xmlns:a16="http://schemas.microsoft.com/office/drawing/2014/main" id="{1C9BD820-ADD0-0C49-72E9-19EBCC262C85}"/>
              </a:ext>
            </a:extLst>
          </p:cNvPr>
          <p:cNvSpPr>
            <a:spLocks noGrp="1"/>
          </p:cNvSpPr>
          <p:nvPr/>
        </p:nvSpPr>
        <p:spPr>
          <a:xfrm>
            <a:off x="538995" y="4679472"/>
            <a:ext cx="6382800" cy="803217"/>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ts val="0"/>
              </a:spcBef>
              <a:buSzPct val="100000"/>
            </a:pPr>
            <a:r>
              <a:rPr lang="en-US" sz="1800" dirty="0"/>
              <a:t>Visualization Using Matplotlib. </a:t>
            </a:r>
          </a:p>
        </p:txBody>
      </p:sp>
      <p:sp>
        <p:nvSpPr>
          <p:cNvPr id="10" name="Title 3">
            <a:extLst>
              <a:ext uri="{FF2B5EF4-FFF2-40B4-BE49-F238E27FC236}">
                <a16:creationId xmlns:a16="http://schemas.microsoft.com/office/drawing/2014/main" id="{CD452298-22D1-2E47-E112-EB87E8640B5E}"/>
              </a:ext>
            </a:extLst>
          </p:cNvPr>
          <p:cNvSpPr txBox="1">
            <a:spLocks/>
          </p:cNvSpPr>
          <p:nvPr/>
        </p:nvSpPr>
        <p:spPr>
          <a:xfrm>
            <a:off x="2516659" y="3504485"/>
            <a:ext cx="2118256" cy="568842"/>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a:solidFill>
                  <a:srgbClr val="002060"/>
                </a:solidFill>
              </a:rPr>
              <a:t>Hands On</a:t>
            </a:r>
          </a:p>
        </p:txBody>
      </p:sp>
      <p:sp>
        <p:nvSpPr>
          <p:cNvPr id="11" name="Text Placeholder 4">
            <a:extLst>
              <a:ext uri="{FF2B5EF4-FFF2-40B4-BE49-F238E27FC236}">
                <a16:creationId xmlns:a16="http://schemas.microsoft.com/office/drawing/2014/main" id="{088B9E43-099B-A1CD-742B-85F47FD0BDBA}"/>
              </a:ext>
            </a:extLst>
          </p:cNvPr>
          <p:cNvSpPr txBox="1">
            <a:spLocks/>
          </p:cNvSpPr>
          <p:nvPr/>
        </p:nvSpPr>
        <p:spPr>
          <a:xfrm>
            <a:off x="528363" y="4222259"/>
            <a:ext cx="885910" cy="532083"/>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00000"/>
              </a:lnSpc>
              <a:spcBef>
                <a:spcPts val="0"/>
              </a:spcBef>
              <a:buSzPct val="100000"/>
              <a:buFont typeface="Arial" panose="020B0604020202020204" pitchFamily="34" charset="0"/>
              <a:buNone/>
            </a:pPr>
            <a:r>
              <a:rPr lang="en-US" b="1"/>
              <a:t>Lab 1</a:t>
            </a:r>
            <a:endParaRPr lang="en-US">
              <a:solidFill>
                <a:srgbClr val="0000FF"/>
              </a:solidFill>
            </a:endParaRPr>
          </a:p>
        </p:txBody>
      </p:sp>
      <p:pic>
        <p:nvPicPr>
          <p:cNvPr id="14" name="Picture 13" descr="A cartoon of a person holding a clock&#10;&#10;Description automatically generated">
            <a:extLst>
              <a:ext uri="{FF2B5EF4-FFF2-40B4-BE49-F238E27FC236}">
                <a16:creationId xmlns:a16="http://schemas.microsoft.com/office/drawing/2014/main" id="{1053818D-4B91-E027-2A85-5A9F577EB5D8}"/>
              </a:ext>
            </a:extLst>
          </p:cNvPr>
          <p:cNvPicPr>
            <a:picLocks noChangeAspect="1"/>
          </p:cNvPicPr>
          <p:nvPr/>
        </p:nvPicPr>
        <p:blipFill>
          <a:blip r:embed="rId3"/>
          <a:stretch>
            <a:fillRect/>
          </a:stretch>
        </p:blipFill>
        <p:spPr>
          <a:xfrm>
            <a:off x="7008876" y="1475994"/>
            <a:ext cx="5004054" cy="5004054"/>
          </a:xfrm>
          <a:prstGeom prst="rect">
            <a:avLst/>
          </a:prstGeom>
        </p:spPr>
      </p:pic>
    </p:spTree>
    <p:extLst>
      <p:ext uri="{BB962C8B-B14F-4D97-AF65-F5344CB8AC3E}">
        <p14:creationId xmlns:p14="http://schemas.microsoft.com/office/powerpoint/2010/main" val="106954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a:solidFill>
                  <a:srgbClr val="213163"/>
                </a:solidFill>
              </a:rPr>
              <a:t>Conclusion</a:t>
            </a:r>
            <a:endParaRPr lang="en-IN" sz="200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95937" y="1361256"/>
            <a:ext cx="6746180" cy="656655"/>
          </a:xfrm>
          <a:prstGeom prst="rect">
            <a:avLst/>
          </a:prstGeom>
          <a:noFill/>
        </p:spPr>
        <p:txBody>
          <a:bodyPr wrap="square" lIns="91440" tIns="45720" rIns="91440" bIns="45720" rtlCol="0" anchor="t">
            <a:spAutoFit/>
          </a:bodyPr>
          <a:lstStyle/>
          <a:p>
            <a:endParaRPr lang="en-US" dirty="0"/>
          </a:p>
          <a:p>
            <a:pPr marL="285750" indent="-285750">
              <a:buChar char="•"/>
            </a:pPr>
            <a:r>
              <a:rPr lang="en-US" sz="1800" dirty="0">
                <a:latin typeface="+mn-lt"/>
              </a:rPr>
              <a:t>This overview provides a structured approach to learning</a:t>
            </a:r>
            <a:endParaRPr lang="en-US" dirty="0"/>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a:solidFill>
                  <a:srgbClr val="213163"/>
                </a:solidFill>
              </a:rPr>
              <a:t>References</a:t>
            </a:r>
            <a:endParaRPr lang="en-IN" sz="200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9733786" cy="665695"/>
          </a:xfrm>
          <a:prstGeom prst="rect">
            <a:avLst/>
          </a:prstGeom>
          <a:noFill/>
        </p:spPr>
        <p:txBody>
          <a:bodyPr wrap="square" rtlCol="0">
            <a:spAutoFit/>
          </a:bodyPr>
          <a:lstStyle/>
          <a:p>
            <a:pPr algn="just">
              <a:lnSpc>
                <a:spcPct val="107000"/>
              </a:lnSpc>
              <a:spcBef>
                <a:spcPts val="800"/>
              </a:spcBef>
            </a:pPr>
            <a:r>
              <a:rPr lang="en-US" sz="1800" u="sng" dirty="0">
                <a:solidFill>
                  <a:srgbClr val="0563C1"/>
                </a:solidFill>
                <a:effectLst/>
                <a:latin typeface="Arial" panose="020B0604020202020204" pitchFamily="34" charset="0"/>
                <a:ea typeface="Calibri" panose="020F0502020204030204" pitchFamily="34" charset="0"/>
                <a:cs typeface="Gautami" panose="020B0502040204020203" pitchFamily="34" charset="0"/>
                <a:hlinkClick r:id="rId3"/>
              </a:rPr>
              <a:t>https://matplotlib.org/stable/tutorials/introductory/pyplot.html</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228600" indent="-228600">
              <a:spcAft>
                <a:spcPts val="800"/>
              </a:spcAft>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273036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026" name="Picture 2" descr="yellow question symbol falls on white question symbols ask sign mark  background idea concept abstract animation 3d">
            <a:extLst>
              <a:ext uri="{FF2B5EF4-FFF2-40B4-BE49-F238E27FC236}">
                <a16:creationId xmlns:a16="http://schemas.microsoft.com/office/drawing/2014/main" id="{272F6BF9-E0B6-39C7-2B38-A384504338AF}"/>
              </a:ext>
            </a:extLst>
          </p:cNvPr>
          <p:cNvPicPr>
            <a:picLocks noChangeAspect="1" noChangeArrowheads="1"/>
          </p:cNvPicPr>
          <p:nvPr/>
        </p:nvPicPr>
        <p:blipFill rotWithShape="1">
          <a:blip r:embed="rId3">
            <a:alphaModFix amt="9000"/>
            <a:extLst>
              <a:ext uri="{28A0092B-C50C-407E-A947-70E740481C1C}">
                <a14:useLocalDpi xmlns:a14="http://schemas.microsoft.com/office/drawing/2010/main" val="0"/>
              </a:ext>
            </a:extLst>
          </a:blip>
          <a:srcRect t="10666" b="1777"/>
          <a:stretch/>
        </p:blipFill>
        <p:spPr bwMode="auto">
          <a:xfrm>
            <a:off x="0" y="731520"/>
            <a:ext cx="12192000" cy="60045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ue and yellow question marks&#10;&#10;Description automatically generated">
            <a:extLst>
              <a:ext uri="{FF2B5EF4-FFF2-40B4-BE49-F238E27FC236}">
                <a16:creationId xmlns:a16="http://schemas.microsoft.com/office/drawing/2014/main" id="{977FF981-F203-FF99-8745-5BA1558CFDA5}"/>
              </a:ext>
            </a:extLst>
          </p:cNvPr>
          <p:cNvPicPr>
            <a:picLocks noChangeAspect="1"/>
          </p:cNvPicPr>
          <p:nvPr/>
        </p:nvPicPr>
        <p:blipFill>
          <a:blip r:embed="rId4"/>
          <a:stretch>
            <a:fillRect/>
          </a:stretch>
        </p:blipFill>
        <p:spPr>
          <a:xfrm>
            <a:off x="330608" y="889000"/>
            <a:ext cx="11530784" cy="5753099"/>
          </a:xfrm>
          <a:prstGeom prst="rect">
            <a:avLst/>
          </a:prstGeom>
        </p:spPr>
      </p:pic>
      <p:sp>
        <p:nvSpPr>
          <p:cNvPr id="6" name="Title 3">
            <a:extLst>
              <a:ext uri="{FF2B5EF4-FFF2-40B4-BE49-F238E27FC236}">
                <a16:creationId xmlns:a16="http://schemas.microsoft.com/office/drawing/2014/main" id="{DA496F42-3B1B-46ED-9EA1-090FE09CA2FA}"/>
              </a:ext>
            </a:extLst>
          </p:cNvPr>
          <p:cNvSpPr txBox="1">
            <a:spLocks/>
          </p:cNvSpPr>
          <p:nvPr/>
        </p:nvSpPr>
        <p:spPr>
          <a:xfrm>
            <a:off x="6096000" y="5999580"/>
            <a:ext cx="1881314"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600" b="1">
                <a:solidFill>
                  <a:srgbClr val="484F9E"/>
                </a:solidFill>
                <a:latin typeface="Arial" panose="020B0604020202020204" pitchFamily="34" charset="0"/>
                <a:cs typeface="Arial" panose="020B0604020202020204" pitchFamily="34" charset="0"/>
              </a:rPr>
              <a:t>Let’s Start</a:t>
            </a:r>
          </a:p>
        </p:txBody>
      </p:sp>
    </p:spTree>
    <p:extLst>
      <p:ext uri="{BB962C8B-B14F-4D97-AF65-F5344CB8AC3E}">
        <p14:creationId xmlns:p14="http://schemas.microsoft.com/office/powerpoint/2010/main" val="253074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78C59E6-70CC-5071-DE58-F2CFB1F4EB57}"/>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D79D8730-03B7-DAD4-2AE9-88523FE5477A}"/>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250E568F-BC17-39D4-CB1B-33308DC1A49A}"/>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5A4C8B68-CB97-302D-B9EC-CA15FEF7E66B}"/>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168717EE-748E-83EF-71C4-41786D04B9CD}"/>
                </a:ext>
              </a:extLst>
            </p:cNvPr>
            <p:cNvSpPr txBox="1"/>
            <p:nvPr/>
          </p:nvSpPr>
          <p:spPr>
            <a:xfrm>
              <a:off x="446628" y="4386401"/>
              <a:ext cx="6834373" cy="43362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B</a:t>
              </a:r>
            </a:p>
            <a:p>
              <a:r>
                <a:rPr lang="en-US" sz="2000" dirty="0">
                  <a:latin typeface="Arial" panose="020B0604020202020204" pitchFamily="34" charset="0"/>
                  <a:cs typeface="Arial" panose="020B0604020202020204" pitchFamily="34" charset="0"/>
                </a:rPr>
                <a:t>To create a wide array of visualizations</a:t>
              </a:r>
            </a:p>
          </p:txBody>
        </p:sp>
      </p:grpSp>
      <p:sp>
        <p:nvSpPr>
          <p:cNvPr id="8" name="TextBox 7">
            <a:extLst>
              <a:ext uri="{FF2B5EF4-FFF2-40B4-BE49-F238E27FC236}">
                <a16:creationId xmlns:a16="http://schemas.microsoft.com/office/drawing/2014/main" id="{1C3F8D13-0E4B-3437-EA54-8BF95D60F9EF}"/>
              </a:ext>
            </a:extLst>
          </p:cNvPr>
          <p:cNvSpPr txBox="1"/>
          <p:nvPr/>
        </p:nvSpPr>
        <p:spPr>
          <a:xfrm>
            <a:off x="193647" y="1426878"/>
            <a:ext cx="6543976" cy="2647328"/>
          </a:xfrm>
          <a:prstGeom prst="rect">
            <a:avLst/>
          </a:prstGeom>
          <a:noFill/>
        </p:spPr>
        <p:txBody>
          <a:bodyPr wrap="square" lIns="121920" tIns="60960" rIns="121920" bIns="60960" rtlCol="0" anchor="t">
            <a:spAutoFit/>
          </a:bodyPr>
          <a:lstStyle/>
          <a:p>
            <a:pPr marL="342900" indent="-342900">
              <a:spcAft>
                <a:spcPts val="800"/>
              </a:spcAft>
              <a:buAutoNum type="arabicPeriod"/>
            </a:pPr>
            <a:r>
              <a:rPr lang="en-US" b="1" dirty="0">
                <a:latin typeface="Arial" panose="020B0604020202020204" pitchFamily="34" charset="0"/>
                <a:cs typeface="Arial" panose="020B0604020202020204" pitchFamily="34" charset="0"/>
              </a:rPr>
              <a:t>What is the primary purpose of the Matplotlib library in Python?</a:t>
            </a:r>
          </a:p>
          <a:p>
            <a:pPr marL="342900" indent="-342900">
              <a:spcAft>
                <a:spcPts val="800"/>
              </a:spcAft>
              <a:buAutoNum type="arabicPeriod"/>
            </a:pPr>
            <a:endParaRPr lang="en-US" b="1" dirty="0">
              <a:latin typeface="Arial" panose="020B0604020202020204" pitchFamily="34" charset="0"/>
              <a:cs typeface="Arial" panose="020B0604020202020204" pitchFamily="34" charset="0"/>
            </a:endParaRPr>
          </a:p>
          <a:p>
            <a:pPr>
              <a:spcAft>
                <a:spcPts val="800"/>
              </a:spcAft>
            </a:pPr>
            <a:r>
              <a:rPr lang="en-US" dirty="0">
                <a:latin typeface="Arial" panose="020B0604020202020204" pitchFamily="34" charset="0"/>
                <a:cs typeface="Arial" panose="020B0604020202020204" pitchFamily="34" charset="0"/>
              </a:rPr>
              <a:t>A) To manage databases</a:t>
            </a:r>
          </a:p>
          <a:p>
            <a:pPr>
              <a:spcAft>
                <a:spcPts val="800"/>
              </a:spcAft>
            </a:pPr>
            <a:r>
              <a:rPr lang="en-US" dirty="0">
                <a:latin typeface="Arial" panose="020B0604020202020204" pitchFamily="34" charset="0"/>
                <a:cs typeface="Arial" panose="020B0604020202020204" pitchFamily="34" charset="0"/>
              </a:rPr>
              <a:t>B) To create a wide array of visualizations</a:t>
            </a:r>
          </a:p>
          <a:p>
            <a:pPr>
              <a:spcAft>
                <a:spcPts val="800"/>
              </a:spcAft>
            </a:pPr>
            <a:r>
              <a:rPr lang="en-US" dirty="0">
                <a:latin typeface="Arial" panose="020B0604020202020204" pitchFamily="34" charset="0"/>
                <a:cs typeface="Arial" panose="020B0604020202020204" pitchFamily="34" charset="0"/>
              </a:rPr>
              <a:t>C) To perform statistical analysis</a:t>
            </a:r>
          </a:p>
          <a:p>
            <a:pPr>
              <a:spcAft>
                <a:spcPts val="800"/>
              </a:spcAft>
            </a:pPr>
            <a:r>
              <a:rPr lang="en-US" dirty="0">
                <a:latin typeface="Arial" panose="020B0604020202020204" pitchFamily="34" charset="0"/>
                <a:cs typeface="Arial" panose="020B0604020202020204" pitchFamily="34" charset="0"/>
              </a:rPr>
              <a:t>D) To handle file input and output</a:t>
            </a:r>
          </a:p>
        </p:txBody>
      </p:sp>
      <p:pic>
        <p:nvPicPr>
          <p:cNvPr id="9" name="Picture 8" descr="A cartoon of a person standing next to a question mark&#10;&#10;Description automatically generated">
            <a:extLst>
              <a:ext uri="{FF2B5EF4-FFF2-40B4-BE49-F238E27FC236}">
                <a16:creationId xmlns:a16="http://schemas.microsoft.com/office/drawing/2014/main" id="{F564E6AB-B27B-21CB-ADA8-DD21629C8F55}"/>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Tree>
    <p:extLst>
      <p:ext uri="{BB962C8B-B14F-4D97-AF65-F5344CB8AC3E}">
        <p14:creationId xmlns:p14="http://schemas.microsoft.com/office/powerpoint/2010/main" val="183450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A2C7E403-EB01-174E-1E14-51A4556177A3}"/>
            </a:ext>
          </a:extLst>
        </p:cNvPr>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F383452F-E28F-BE12-90BF-72F7A085508D}"/>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D03EC9AE-B1BE-176F-CC05-9988D3D7A35F}"/>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C7043CDF-F5F3-B2F7-CCF3-692D09CB5801}"/>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A0009932-2EEB-321A-D5BE-28A67050D27D}"/>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9BC3CB93-1714-48C8-6462-A042BA91CA6A}"/>
                </a:ext>
              </a:extLst>
            </p:cNvPr>
            <p:cNvSpPr txBox="1"/>
            <p:nvPr/>
          </p:nvSpPr>
          <p:spPr>
            <a:xfrm>
              <a:off x="446628" y="4386401"/>
              <a:ext cx="6834373" cy="43362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C</a:t>
              </a:r>
            </a:p>
            <a:p>
              <a:r>
                <a:rPr lang="en-US" sz="2000" dirty="0">
                  <a:latin typeface="Arial" panose="020B0604020202020204" pitchFamily="34" charset="0"/>
                  <a:cs typeface="Arial" panose="020B0604020202020204" pitchFamily="34" charset="0"/>
                </a:rPr>
                <a:t>Heat Maps</a:t>
              </a:r>
            </a:p>
          </p:txBody>
        </p:sp>
      </p:grpSp>
      <p:sp>
        <p:nvSpPr>
          <p:cNvPr id="8" name="TextBox 7">
            <a:extLst>
              <a:ext uri="{FF2B5EF4-FFF2-40B4-BE49-F238E27FC236}">
                <a16:creationId xmlns:a16="http://schemas.microsoft.com/office/drawing/2014/main" id="{56CBC04C-E259-D118-5421-53466AF4E15A}"/>
              </a:ext>
            </a:extLst>
          </p:cNvPr>
          <p:cNvSpPr txBox="1"/>
          <p:nvPr/>
        </p:nvSpPr>
        <p:spPr>
          <a:xfrm>
            <a:off x="193647" y="1426878"/>
            <a:ext cx="6543976" cy="2647328"/>
          </a:xfrm>
          <a:prstGeom prst="rect">
            <a:avLst/>
          </a:prstGeom>
          <a:noFill/>
        </p:spPr>
        <p:txBody>
          <a:bodyPr wrap="square" lIns="121920" tIns="60960" rIns="121920" bIns="60960" rtlCol="0" anchor="t">
            <a:spAutoFit/>
          </a:bodyPr>
          <a:lstStyle/>
          <a:p>
            <a:pPr>
              <a:spcAft>
                <a:spcPts val="800"/>
              </a:spcAft>
            </a:pPr>
            <a:r>
              <a:rPr lang="en-US" b="1" dirty="0">
                <a:latin typeface="Arial" panose="020B0604020202020204" pitchFamily="34" charset="0"/>
                <a:cs typeface="Arial" panose="020B0604020202020204" pitchFamily="34" charset="0"/>
              </a:rPr>
              <a:t>2.  Which of the following types of plots is NOT supported by Matplotlib?</a:t>
            </a:r>
          </a:p>
          <a:p>
            <a:pPr marL="342900" indent="-342900">
              <a:spcAft>
                <a:spcPts val="800"/>
              </a:spcAft>
              <a:buAutoNum type="arabicPeriod"/>
            </a:pPr>
            <a:endParaRPr lang="en-US" b="1" dirty="0">
              <a:latin typeface="Arial" panose="020B0604020202020204" pitchFamily="34" charset="0"/>
              <a:cs typeface="Arial" panose="020B0604020202020204" pitchFamily="34" charset="0"/>
            </a:endParaRPr>
          </a:p>
          <a:p>
            <a:pPr>
              <a:spcAft>
                <a:spcPts val="800"/>
              </a:spcAft>
            </a:pPr>
            <a:r>
              <a:rPr lang="en-US" dirty="0">
                <a:latin typeface="Arial" panose="020B0604020202020204" pitchFamily="34" charset="0"/>
                <a:cs typeface="Arial" panose="020B0604020202020204" pitchFamily="34" charset="0"/>
              </a:rPr>
              <a:t>A) Line Plots</a:t>
            </a:r>
          </a:p>
          <a:p>
            <a:pPr>
              <a:spcAft>
                <a:spcPts val="800"/>
              </a:spcAft>
            </a:pPr>
            <a:r>
              <a:rPr lang="en-US" dirty="0">
                <a:latin typeface="Arial" panose="020B0604020202020204" pitchFamily="34" charset="0"/>
                <a:cs typeface="Arial" panose="020B0604020202020204" pitchFamily="34" charset="0"/>
              </a:rPr>
              <a:t>B) Bar Charts</a:t>
            </a:r>
          </a:p>
          <a:p>
            <a:pPr>
              <a:spcAft>
                <a:spcPts val="800"/>
              </a:spcAft>
            </a:pPr>
            <a:r>
              <a:rPr lang="en-US" dirty="0">
                <a:latin typeface="Arial" panose="020B0604020202020204" pitchFamily="34" charset="0"/>
                <a:cs typeface="Arial" panose="020B0604020202020204" pitchFamily="34" charset="0"/>
              </a:rPr>
              <a:t>C) Heat Maps</a:t>
            </a:r>
          </a:p>
          <a:p>
            <a:pPr>
              <a:spcAft>
                <a:spcPts val="800"/>
              </a:spcAft>
            </a:pPr>
            <a:r>
              <a:rPr lang="en-US" dirty="0">
                <a:latin typeface="Arial" panose="020B0604020202020204" pitchFamily="34" charset="0"/>
                <a:cs typeface="Arial" panose="020B0604020202020204" pitchFamily="34" charset="0"/>
              </a:rPr>
              <a:t>D) Scatter Plots</a:t>
            </a:r>
          </a:p>
        </p:txBody>
      </p:sp>
      <p:pic>
        <p:nvPicPr>
          <p:cNvPr id="9" name="Picture 8" descr="A cartoon of a person standing next to a question mark&#10;&#10;Description automatically generated">
            <a:extLst>
              <a:ext uri="{FF2B5EF4-FFF2-40B4-BE49-F238E27FC236}">
                <a16:creationId xmlns:a16="http://schemas.microsoft.com/office/drawing/2014/main" id="{E6E514DD-7EAF-F9EE-9922-2B5F269C8B36}"/>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Tree>
    <p:extLst>
      <p:ext uri="{BB962C8B-B14F-4D97-AF65-F5344CB8AC3E}">
        <p14:creationId xmlns:p14="http://schemas.microsoft.com/office/powerpoint/2010/main" val="178731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60D7B944-FC53-5549-0F1A-4239EDB5EC99}"/>
            </a:ext>
          </a:extLst>
        </p:cNvPr>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2BA78C24-7F08-ABD9-FC04-1E568823836B}"/>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B8DB9112-EF7F-7D5B-A258-45F9F9453D88}"/>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49BC1416-B289-F163-B1B0-194CA982ADE4}"/>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15149ED0-51CD-BE68-C5F1-A4BFFD327756}"/>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F33C99AA-897A-FAA6-002A-35128D6381C2}"/>
                </a:ext>
              </a:extLst>
            </p:cNvPr>
            <p:cNvSpPr txBox="1"/>
            <p:nvPr/>
          </p:nvSpPr>
          <p:spPr>
            <a:xfrm>
              <a:off x="446628" y="4386401"/>
              <a:ext cx="6834373" cy="43362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C</a:t>
              </a:r>
            </a:p>
            <a:p>
              <a:r>
                <a:rPr lang="en-US" sz="2000" dirty="0">
                  <a:latin typeface="Arial" panose="020B0604020202020204" pitchFamily="34" charset="0"/>
                  <a:cs typeface="Arial" panose="020B0604020202020204" pitchFamily="34" charset="0"/>
                </a:rPr>
                <a:t>Through extensive customization options for colors, labels, and scales</a:t>
              </a:r>
            </a:p>
          </p:txBody>
        </p:sp>
      </p:grpSp>
      <p:sp>
        <p:nvSpPr>
          <p:cNvPr id="8" name="TextBox 7">
            <a:extLst>
              <a:ext uri="{FF2B5EF4-FFF2-40B4-BE49-F238E27FC236}">
                <a16:creationId xmlns:a16="http://schemas.microsoft.com/office/drawing/2014/main" id="{270DA964-6655-0346-3C6D-9328527BE8FD}"/>
              </a:ext>
            </a:extLst>
          </p:cNvPr>
          <p:cNvSpPr txBox="1"/>
          <p:nvPr/>
        </p:nvSpPr>
        <p:spPr>
          <a:xfrm>
            <a:off x="193647" y="1426878"/>
            <a:ext cx="6543976" cy="2934650"/>
          </a:xfrm>
          <a:prstGeom prst="rect">
            <a:avLst/>
          </a:prstGeom>
          <a:noFill/>
        </p:spPr>
        <p:txBody>
          <a:bodyPr wrap="square" lIns="121920" tIns="60960" rIns="121920" bIns="60960" rtlCol="0" anchor="t">
            <a:spAutoFit/>
          </a:bodyPr>
          <a:lstStyle/>
          <a:p>
            <a:pPr>
              <a:spcAft>
                <a:spcPts val="800"/>
              </a:spcAft>
            </a:pPr>
            <a:r>
              <a:rPr lang="en-US" b="1" dirty="0">
                <a:latin typeface="Arial" panose="020B0604020202020204" pitchFamily="34" charset="0"/>
                <a:cs typeface="Arial" panose="020B0604020202020204" pitchFamily="34" charset="0"/>
              </a:rPr>
              <a:t>3.  How does Matplotlib allow users to enhance the visual appeal of their plots?</a:t>
            </a:r>
          </a:p>
          <a:p>
            <a:pPr marL="342900" indent="-342900">
              <a:spcAft>
                <a:spcPts val="800"/>
              </a:spcAft>
              <a:buAutoNum type="arabicPeriod"/>
            </a:pPr>
            <a:endParaRPr lang="en-US" b="1" dirty="0">
              <a:latin typeface="Arial" panose="020B0604020202020204" pitchFamily="34" charset="0"/>
              <a:cs typeface="Arial" panose="020B0604020202020204" pitchFamily="34" charset="0"/>
            </a:endParaRPr>
          </a:p>
          <a:p>
            <a:pPr>
              <a:spcAft>
                <a:spcPts val="800"/>
              </a:spcAft>
            </a:pPr>
            <a:r>
              <a:rPr lang="en-US" dirty="0">
                <a:latin typeface="Arial" panose="020B0604020202020204" pitchFamily="34" charset="0"/>
                <a:cs typeface="Arial" panose="020B0604020202020204" pitchFamily="34" charset="0"/>
              </a:rPr>
              <a:t>A) By limiting color options</a:t>
            </a:r>
          </a:p>
          <a:p>
            <a:pPr>
              <a:spcAft>
                <a:spcPts val="800"/>
              </a:spcAft>
            </a:pPr>
            <a:r>
              <a:rPr lang="en-US" dirty="0">
                <a:latin typeface="Arial" panose="020B0604020202020204" pitchFamily="34" charset="0"/>
                <a:cs typeface="Arial" panose="020B0604020202020204" pitchFamily="34" charset="0"/>
              </a:rPr>
              <a:t>B) By providing pre-defined styles only</a:t>
            </a:r>
          </a:p>
          <a:p>
            <a:pPr>
              <a:spcAft>
                <a:spcPts val="800"/>
              </a:spcAft>
            </a:pPr>
            <a:r>
              <a:rPr lang="en-US" dirty="0">
                <a:latin typeface="Arial" panose="020B0604020202020204" pitchFamily="34" charset="0"/>
                <a:cs typeface="Arial" panose="020B0604020202020204" pitchFamily="34" charset="0"/>
              </a:rPr>
              <a:t>C) Through extensive customization options for colors, labels, and scales</a:t>
            </a:r>
          </a:p>
          <a:p>
            <a:pPr>
              <a:spcAft>
                <a:spcPts val="800"/>
              </a:spcAft>
            </a:pPr>
            <a:r>
              <a:rPr lang="en-US" dirty="0">
                <a:latin typeface="Arial" panose="020B0604020202020204" pitchFamily="34" charset="0"/>
                <a:cs typeface="Arial" panose="020B0604020202020204" pitchFamily="34" charset="0"/>
              </a:rPr>
              <a:t>D) By restricting the type of visualizations available</a:t>
            </a:r>
          </a:p>
        </p:txBody>
      </p:sp>
      <p:pic>
        <p:nvPicPr>
          <p:cNvPr id="9" name="Picture 8" descr="A cartoon of a person standing next to a question mark&#10;&#10;Description automatically generated">
            <a:extLst>
              <a:ext uri="{FF2B5EF4-FFF2-40B4-BE49-F238E27FC236}">
                <a16:creationId xmlns:a16="http://schemas.microsoft.com/office/drawing/2014/main" id="{9215DAF3-394A-E91A-808F-24E67F592986}"/>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Tree>
    <p:extLst>
      <p:ext uri="{BB962C8B-B14F-4D97-AF65-F5344CB8AC3E}">
        <p14:creationId xmlns:p14="http://schemas.microsoft.com/office/powerpoint/2010/main" val="342279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F1EEA5EC-8358-C990-1695-CFFE61D5CEF0}"/>
            </a:ext>
          </a:extLst>
        </p:cNvPr>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A04E6F8F-B757-0700-C018-177DF9DDD2AB}"/>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334F2F2B-878A-8606-F431-4926C030CE86}"/>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1A5CB87F-296B-F16D-9E68-1D3EBE54391A}"/>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02B98E65-3BFE-825E-04C4-2ABCEC15CC9E}"/>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572AD38A-73D4-3946-68CD-458BC3790028}"/>
                </a:ext>
              </a:extLst>
            </p:cNvPr>
            <p:cNvSpPr txBox="1"/>
            <p:nvPr/>
          </p:nvSpPr>
          <p:spPr>
            <a:xfrm>
              <a:off x="446628" y="4386401"/>
              <a:ext cx="6834373" cy="43362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C</a:t>
              </a:r>
            </a:p>
            <a:p>
              <a:r>
                <a:rPr lang="en-US" sz="2000" dirty="0">
                  <a:latin typeface="Arial" panose="020B0604020202020204" pitchFamily="34" charset="0"/>
                  <a:cs typeface="Arial" panose="020B0604020202020204" pitchFamily="34" charset="0"/>
                </a:rPr>
                <a:t>scatter()</a:t>
              </a:r>
            </a:p>
          </p:txBody>
        </p:sp>
      </p:grpSp>
      <p:sp>
        <p:nvSpPr>
          <p:cNvPr id="8" name="TextBox 7">
            <a:extLst>
              <a:ext uri="{FF2B5EF4-FFF2-40B4-BE49-F238E27FC236}">
                <a16:creationId xmlns:a16="http://schemas.microsoft.com/office/drawing/2014/main" id="{14EEBB84-9C60-1750-25FC-66643EFC1C07}"/>
              </a:ext>
            </a:extLst>
          </p:cNvPr>
          <p:cNvSpPr txBox="1"/>
          <p:nvPr/>
        </p:nvSpPr>
        <p:spPr>
          <a:xfrm>
            <a:off x="193647" y="1426878"/>
            <a:ext cx="6543976" cy="3037242"/>
          </a:xfrm>
          <a:prstGeom prst="rect">
            <a:avLst/>
          </a:prstGeom>
          <a:noFill/>
        </p:spPr>
        <p:txBody>
          <a:bodyPr wrap="square" lIns="121920" tIns="60960" rIns="121920" bIns="60960" rtlCol="0" anchor="t">
            <a:spAutoFit/>
          </a:bodyPr>
          <a:lstStyle/>
          <a:p>
            <a:pPr>
              <a:spcAft>
                <a:spcPts val="800"/>
              </a:spcAft>
            </a:pPr>
            <a:r>
              <a:rPr lang="en-US" b="1" dirty="0">
                <a:latin typeface="Arial" panose="020B0604020202020204" pitchFamily="34" charset="0"/>
                <a:cs typeface="Arial" panose="020B0604020202020204" pitchFamily="34" charset="0"/>
              </a:rPr>
              <a:t>4. Which function in Matplotlib is used to create a scatter plot?</a:t>
            </a:r>
          </a:p>
          <a:p>
            <a:pPr marL="342900" indent="-342900">
              <a:spcAft>
                <a:spcPts val="800"/>
              </a:spcAft>
              <a:buAutoNum type="arabicPeriod"/>
            </a:pPr>
            <a:endParaRPr lang="en-US" b="1" dirty="0">
              <a:latin typeface="Arial" panose="020B0604020202020204" pitchFamily="34" charset="0"/>
              <a:cs typeface="Arial" panose="020B0604020202020204" pitchFamily="34" charset="0"/>
            </a:endParaRPr>
          </a:p>
          <a:p>
            <a:pPr>
              <a:spcAft>
                <a:spcPts val="800"/>
              </a:spcAft>
            </a:pPr>
            <a:r>
              <a:rPr lang="en-US" dirty="0">
                <a:latin typeface="Arial" panose="020B0604020202020204" pitchFamily="34" charset="0"/>
                <a:cs typeface="Arial" panose="020B0604020202020204" pitchFamily="34" charset="0"/>
              </a:rPr>
              <a:t>A) plot()</a:t>
            </a:r>
          </a:p>
          <a:p>
            <a:pPr>
              <a:spcAft>
                <a:spcPts val="800"/>
              </a:spcAft>
            </a:pPr>
            <a:r>
              <a:rPr lang="en-US" dirty="0">
                <a:latin typeface="Arial" panose="020B0604020202020204" pitchFamily="34" charset="0"/>
                <a:cs typeface="Arial" panose="020B0604020202020204" pitchFamily="34" charset="0"/>
              </a:rPr>
              <a:t>B) bar()</a:t>
            </a:r>
          </a:p>
          <a:p>
            <a:pPr>
              <a:spcAft>
                <a:spcPts val="800"/>
              </a:spcAft>
            </a:pPr>
            <a:r>
              <a:rPr lang="en-US" dirty="0">
                <a:latin typeface="Arial" panose="020B0604020202020204" pitchFamily="34" charset="0"/>
                <a:cs typeface="Arial" panose="020B0604020202020204" pitchFamily="34" charset="0"/>
              </a:rPr>
              <a:t>C) scatter()</a:t>
            </a:r>
          </a:p>
          <a:p>
            <a:pPr>
              <a:spcAft>
                <a:spcPts val="800"/>
              </a:spcAft>
            </a:pPr>
            <a:r>
              <a:rPr lang="en-US" dirty="0">
                <a:latin typeface="Arial" panose="020B0604020202020204" pitchFamily="34" charset="0"/>
                <a:cs typeface="Arial" panose="020B0604020202020204" pitchFamily="34" charset="0"/>
              </a:rPr>
              <a:t>D) hist()</a:t>
            </a:r>
          </a:p>
          <a:p>
            <a:pPr marL="342900" indent="-342900">
              <a:spcAft>
                <a:spcPts val="800"/>
              </a:spcAft>
              <a:buAutoNum type="arabicPeriod"/>
            </a:pPr>
            <a:endParaRPr lang="en-US" b="1" dirty="0">
              <a:latin typeface="Arial" panose="020B0604020202020204" pitchFamily="34" charset="0"/>
              <a:cs typeface="Arial" panose="020B0604020202020204" pitchFamily="34" charset="0"/>
            </a:endParaRPr>
          </a:p>
        </p:txBody>
      </p:sp>
      <p:pic>
        <p:nvPicPr>
          <p:cNvPr id="9" name="Picture 8" descr="A cartoon of a person standing next to a question mark&#10;&#10;Description automatically generated">
            <a:extLst>
              <a:ext uri="{FF2B5EF4-FFF2-40B4-BE49-F238E27FC236}">
                <a16:creationId xmlns:a16="http://schemas.microsoft.com/office/drawing/2014/main" id="{E320716B-22BC-57EC-A1BA-C75957F37E19}"/>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Tree>
    <p:extLst>
      <p:ext uri="{BB962C8B-B14F-4D97-AF65-F5344CB8AC3E}">
        <p14:creationId xmlns:p14="http://schemas.microsoft.com/office/powerpoint/2010/main" val="292523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C9094544-C9D5-7A57-B10A-82A8A4458B3A}"/>
            </a:ext>
          </a:extLst>
        </p:cNvPr>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E4A914C4-2FC6-9D09-6535-E2A234C8A1DF}"/>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5BD73194-B5ED-06F0-2AD8-0B075737CFC0}"/>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878F8D1F-E3D1-350A-DEAA-5C80224592AB}"/>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6AE5497C-84EE-0793-82F5-24C6C5081573}"/>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727419FA-4ACD-5A8B-741F-857E8056B709}"/>
                </a:ext>
              </a:extLst>
            </p:cNvPr>
            <p:cNvSpPr txBox="1"/>
            <p:nvPr/>
          </p:nvSpPr>
          <p:spPr>
            <a:xfrm>
              <a:off x="446628" y="4386401"/>
              <a:ext cx="6834373" cy="43362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D</a:t>
              </a:r>
            </a:p>
            <a:p>
              <a:r>
                <a:rPr lang="en-US" sz="2000" dirty="0">
                  <a:latin typeface="Arial" panose="020B0604020202020204" pitchFamily="34" charset="0"/>
                  <a:cs typeface="Arial" panose="020B0604020202020204" pitchFamily="34" charset="0"/>
                </a:rPr>
                <a:t>All of the above</a:t>
              </a:r>
            </a:p>
          </p:txBody>
        </p:sp>
      </p:grpSp>
      <p:sp>
        <p:nvSpPr>
          <p:cNvPr id="8" name="TextBox 7">
            <a:extLst>
              <a:ext uri="{FF2B5EF4-FFF2-40B4-BE49-F238E27FC236}">
                <a16:creationId xmlns:a16="http://schemas.microsoft.com/office/drawing/2014/main" id="{9B31A2C3-B7AD-6BA2-40A9-9A7191060840}"/>
              </a:ext>
            </a:extLst>
          </p:cNvPr>
          <p:cNvSpPr txBox="1"/>
          <p:nvPr/>
        </p:nvSpPr>
        <p:spPr>
          <a:xfrm>
            <a:off x="193647" y="1426878"/>
            <a:ext cx="6543976" cy="3037242"/>
          </a:xfrm>
          <a:prstGeom prst="rect">
            <a:avLst/>
          </a:prstGeom>
          <a:noFill/>
        </p:spPr>
        <p:txBody>
          <a:bodyPr wrap="square" lIns="121920" tIns="60960" rIns="121920" bIns="60960" rtlCol="0" anchor="t">
            <a:spAutoFit/>
          </a:bodyPr>
          <a:lstStyle/>
          <a:p>
            <a:pPr>
              <a:spcAft>
                <a:spcPts val="800"/>
              </a:spcAft>
            </a:pPr>
            <a:r>
              <a:rPr lang="en-US" b="1" dirty="0">
                <a:latin typeface="Arial" panose="020B0604020202020204" pitchFamily="34" charset="0"/>
                <a:cs typeface="Arial" panose="020B0604020202020204" pitchFamily="34" charset="0"/>
              </a:rPr>
              <a:t>5.  Which of the following types of plots can you create using Matplotlib?</a:t>
            </a:r>
          </a:p>
          <a:p>
            <a:pPr marL="342900" indent="-342900">
              <a:spcAft>
                <a:spcPts val="800"/>
              </a:spcAft>
              <a:buAutoNum type="arabicPeriod"/>
            </a:pPr>
            <a:endParaRPr lang="en-US" b="1" dirty="0">
              <a:latin typeface="Arial" panose="020B0604020202020204" pitchFamily="34" charset="0"/>
              <a:cs typeface="Arial" panose="020B0604020202020204" pitchFamily="34" charset="0"/>
            </a:endParaRPr>
          </a:p>
          <a:p>
            <a:pPr>
              <a:spcAft>
                <a:spcPts val="800"/>
              </a:spcAft>
            </a:pPr>
            <a:r>
              <a:rPr lang="en-US" dirty="0">
                <a:latin typeface="Arial" panose="020B0604020202020204" pitchFamily="34" charset="0"/>
                <a:cs typeface="Arial" panose="020B0604020202020204" pitchFamily="34" charset="0"/>
              </a:rPr>
              <a:t>A) Line Plots</a:t>
            </a:r>
          </a:p>
          <a:p>
            <a:pPr>
              <a:spcAft>
                <a:spcPts val="800"/>
              </a:spcAft>
            </a:pPr>
            <a:r>
              <a:rPr lang="en-US" dirty="0">
                <a:latin typeface="Arial" panose="020B0604020202020204" pitchFamily="34" charset="0"/>
                <a:cs typeface="Arial" panose="020B0604020202020204" pitchFamily="34" charset="0"/>
              </a:rPr>
              <a:t>B) Bar Charts</a:t>
            </a:r>
          </a:p>
          <a:p>
            <a:pPr>
              <a:spcAft>
                <a:spcPts val="800"/>
              </a:spcAft>
            </a:pPr>
            <a:r>
              <a:rPr lang="en-US" dirty="0">
                <a:latin typeface="Arial" panose="020B0604020202020204" pitchFamily="34" charset="0"/>
                <a:cs typeface="Arial" panose="020B0604020202020204" pitchFamily="34" charset="0"/>
              </a:rPr>
              <a:t>C) Scatter Plots</a:t>
            </a:r>
          </a:p>
          <a:p>
            <a:pPr>
              <a:spcAft>
                <a:spcPts val="800"/>
              </a:spcAft>
            </a:pPr>
            <a:r>
              <a:rPr lang="en-US" dirty="0">
                <a:latin typeface="Arial" panose="020B0604020202020204" pitchFamily="34" charset="0"/>
                <a:cs typeface="Arial" panose="020B0604020202020204" pitchFamily="34" charset="0"/>
              </a:rPr>
              <a:t>D) All of the above</a:t>
            </a:r>
          </a:p>
          <a:p>
            <a:pPr marL="342900" indent="-342900">
              <a:spcAft>
                <a:spcPts val="800"/>
              </a:spcAft>
              <a:buAutoNum type="arabicPeriod"/>
            </a:pPr>
            <a:endParaRPr lang="en-US" b="1" dirty="0">
              <a:latin typeface="Arial" panose="020B0604020202020204" pitchFamily="34" charset="0"/>
              <a:cs typeface="Arial" panose="020B0604020202020204" pitchFamily="34" charset="0"/>
            </a:endParaRPr>
          </a:p>
        </p:txBody>
      </p:sp>
      <p:pic>
        <p:nvPicPr>
          <p:cNvPr id="9" name="Picture 8" descr="A cartoon of a person standing next to a question mark&#10;&#10;Description automatically generated">
            <a:extLst>
              <a:ext uri="{FF2B5EF4-FFF2-40B4-BE49-F238E27FC236}">
                <a16:creationId xmlns:a16="http://schemas.microsoft.com/office/drawing/2014/main" id="{4084496A-EA0D-D896-042D-2F62BB91D1AD}"/>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Tree>
    <p:extLst>
      <p:ext uri="{BB962C8B-B14F-4D97-AF65-F5344CB8AC3E}">
        <p14:creationId xmlns:p14="http://schemas.microsoft.com/office/powerpoint/2010/main" val="206984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a:solidFill>
                  <a:srgbClr val="213163"/>
                </a:solidFill>
              </a:rPr>
              <a:t>Thank You</a:t>
            </a:r>
            <a:endParaRPr lang="en-US" sz="500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95AAC-1E60-2462-14F1-2450E67CDEB1}"/>
              </a:ext>
            </a:extLst>
          </p:cNvPr>
          <p:cNvSpPr txBox="1"/>
          <p:nvPr/>
        </p:nvSpPr>
        <p:spPr>
          <a:xfrm>
            <a:off x="181321" y="954028"/>
            <a:ext cx="3694488" cy="430887"/>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223366"/>
                </a:solidFill>
              </a:rPr>
              <a:t>Chapters for Discussion</a:t>
            </a:r>
          </a:p>
        </p:txBody>
      </p:sp>
      <p:grpSp>
        <p:nvGrpSpPr>
          <p:cNvPr id="21" name="Group 20">
            <a:extLst>
              <a:ext uri="{FF2B5EF4-FFF2-40B4-BE49-F238E27FC236}">
                <a16:creationId xmlns:a16="http://schemas.microsoft.com/office/drawing/2014/main" id="{1C55FBBB-BC84-7462-4458-AE6C9F92B532}"/>
              </a:ext>
            </a:extLst>
          </p:cNvPr>
          <p:cNvGrpSpPr/>
          <p:nvPr/>
        </p:nvGrpSpPr>
        <p:grpSpPr>
          <a:xfrm>
            <a:off x="1894840" y="2826789"/>
            <a:ext cx="8402320" cy="924560"/>
            <a:chOff x="3454400" y="1595120"/>
            <a:chExt cx="8402320" cy="924560"/>
          </a:xfrm>
        </p:grpSpPr>
        <p:sp>
          <p:nvSpPr>
            <p:cNvPr id="4" name="Rectangle: Rounded Corners 3">
              <a:extLst>
                <a:ext uri="{FF2B5EF4-FFF2-40B4-BE49-F238E27FC236}">
                  <a16:creationId xmlns:a16="http://schemas.microsoft.com/office/drawing/2014/main" id="{2BAF505E-9C5C-097E-169E-969254F1873C}"/>
                </a:ext>
              </a:extLst>
            </p:cNvPr>
            <p:cNvSpPr/>
            <p:nvPr/>
          </p:nvSpPr>
          <p:spPr>
            <a:xfrm>
              <a:off x="3454400" y="1691640"/>
              <a:ext cx="8402320" cy="731520"/>
            </a:xfrm>
            <a:prstGeom prst="roundRect">
              <a:avLst>
                <a:gd name="adj" fmla="val 0"/>
              </a:avLst>
            </a:prstGeom>
            <a:solidFill>
              <a:srgbClr val="D3DA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DDE3985B-A79A-2CEA-9577-57B943E95D69}"/>
                </a:ext>
              </a:extLst>
            </p:cNvPr>
            <p:cNvSpPr/>
            <p:nvPr/>
          </p:nvSpPr>
          <p:spPr>
            <a:xfrm>
              <a:off x="3454400" y="1595120"/>
              <a:ext cx="1483360" cy="92456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B7F18F0-E962-4DE2-6F5E-4E40E56EF77A}"/>
                </a:ext>
              </a:extLst>
            </p:cNvPr>
            <p:cNvSpPr txBox="1"/>
            <p:nvPr/>
          </p:nvSpPr>
          <p:spPr>
            <a:xfrm>
              <a:off x="3464561" y="1857345"/>
              <a:ext cx="1473200"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Chapter - 1</a:t>
              </a:r>
            </a:p>
          </p:txBody>
        </p:sp>
        <p:sp>
          <p:nvSpPr>
            <p:cNvPr id="10" name="TextBox 9">
              <a:extLst>
                <a:ext uri="{FF2B5EF4-FFF2-40B4-BE49-F238E27FC236}">
                  <a16:creationId xmlns:a16="http://schemas.microsoft.com/office/drawing/2014/main" id="{3FBB638C-7649-C6C3-02BF-8250AAFB8141}"/>
                </a:ext>
              </a:extLst>
            </p:cNvPr>
            <p:cNvSpPr txBox="1"/>
            <p:nvPr/>
          </p:nvSpPr>
          <p:spPr>
            <a:xfrm>
              <a:off x="5005761" y="1880205"/>
              <a:ext cx="3754699"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tx1"/>
                  </a:solidFill>
                </a:rPr>
                <a:t>Data Visualization Using Python</a:t>
              </a:r>
            </a:p>
          </p:txBody>
        </p:sp>
        <p:sp>
          <p:nvSpPr>
            <p:cNvPr id="20" name="Rectangle: Rounded Corners 19">
              <a:extLst>
                <a:ext uri="{FF2B5EF4-FFF2-40B4-BE49-F238E27FC236}">
                  <a16:creationId xmlns:a16="http://schemas.microsoft.com/office/drawing/2014/main" id="{DD2BC226-D9A3-4B96-7DE6-858D2753E87B}"/>
                </a:ext>
              </a:extLst>
            </p:cNvPr>
            <p:cNvSpPr/>
            <p:nvPr/>
          </p:nvSpPr>
          <p:spPr>
            <a:xfrm>
              <a:off x="11724640" y="1714500"/>
              <a:ext cx="121920" cy="71374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7993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frame with a white background&#10;&#10;Description automatically generated">
            <a:extLst>
              <a:ext uri="{FF2B5EF4-FFF2-40B4-BE49-F238E27FC236}">
                <a16:creationId xmlns:a16="http://schemas.microsoft.com/office/drawing/2014/main" id="{EA63E77B-2755-D21F-51BC-42BE4453849D}"/>
              </a:ext>
            </a:extLst>
          </p:cNvPr>
          <p:cNvPicPr>
            <a:picLocks noChangeAspect="1"/>
          </p:cNvPicPr>
          <p:nvPr/>
        </p:nvPicPr>
        <p:blipFill>
          <a:blip r:embed="rId3"/>
          <a:stretch>
            <a:fillRect/>
          </a:stretch>
        </p:blipFill>
        <p:spPr>
          <a:xfrm>
            <a:off x="1117724" y="2339974"/>
            <a:ext cx="9956552" cy="3032125"/>
          </a:xfrm>
          <a:prstGeom prst="rect">
            <a:avLst/>
          </a:prstGeom>
        </p:spPr>
      </p:pic>
      <p:sp>
        <p:nvSpPr>
          <p:cNvPr id="10" name="TextBox 9">
            <a:extLst>
              <a:ext uri="{FF2B5EF4-FFF2-40B4-BE49-F238E27FC236}">
                <a16:creationId xmlns:a16="http://schemas.microsoft.com/office/drawing/2014/main" id="{FAFEE84B-060E-0646-61C1-61E6884BACC3}"/>
              </a:ext>
            </a:extLst>
          </p:cNvPr>
          <p:cNvSpPr txBox="1"/>
          <p:nvPr/>
        </p:nvSpPr>
        <p:spPr>
          <a:xfrm>
            <a:off x="3930230" y="3195424"/>
            <a:ext cx="5712541" cy="1077218"/>
          </a:xfrm>
          <a:prstGeom prst="rect">
            <a:avLst/>
          </a:prstGeom>
          <a:noFill/>
        </p:spPr>
        <p:txBody>
          <a:bodyPr wrap="square" rtlCol="0" anchor="ctr">
            <a:spAutoFit/>
          </a:bodyPr>
          <a:lstStyle/>
          <a:p>
            <a:r>
              <a:rPr lang="en-US" sz="3200" dirty="0">
                <a:solidFill>
                  <a:schemeClr val="tx1"/>
                </a:solidFill>
              </a:rPr>
              <a:t>Data Visualization using Python</a:t>
            </a:r>
          </a:p>
        </p:txBody>
      </p:sp>
      <p:grpSp>
        <p:nvGrpSpPr>
          <p:cNvPr id="9" name="Group 8">
            <a:extLst>
              <a:ext uri="{FF2B5EF4-FFF2-40B4-BE49-F238E27FC236}">
                <a16:creationId xmlns:a16="http://schemas.microsoft.com/office/drawing/2014/main" id="{B077393A-5DE6-A8BC-919A-8588BC3EF4D9}"/>
              </a:ext>
            </a:extLst>
          </p:cNvPr>
          <p:cNvGrpSpPr/>
          <p:nvPr/>
        </p:nvGrpSpPr>
        <p:grpSpPr>
          <a:xfrm>
            <a:off x="1732335" y="3251433"/>
            <a:ext cx="1696665" cy="1267430"/>
            <a:chOff x="2138735" y="3162533"/>
            <a:chExt cx="1023565" cy="1267430"/>
          </a:xfrm>
        </p:grpSpPr>
        <p:sp>
          <p:nvSpPr>
            <p:cNvPr id="13" name="TextBox 12">
              <a:extLst>
                <a:ext uri="{FF2B5EF4-FFF2-40B4-BE49-F238E27FC236}">
                  <a16:creationId xmlns:a16="http://schemas.microsoft.com/office/drawing/2014/main" id="{AD7940F8-47B2-3605-4FFD-62224135AD9A}"/>
                </a:ext>
              </a:extLst>
            </p:cNvPr>
            <p:cNvSpPr txBox="1"/>
            <p:nvPr/>
          </p:nvSpPr>
          <p:spPr>
            <a:xfrm>
              <a:off x="2138735" y="3162533"/>
              <a:ext cx="1023565" cy="1015663"/>
            </a:xfrm>
            <a:prstGeom prst="rect">
              <a:avLst/>
            </a:prstGeom>
            <a:noFill/>
          </p:spPr>
          <p:txBody>
            <a:bodyPr wrap="square" rtlCol="0">
              <a:spAutoFit/>
            </a:bodyPr>
            <a:lstStyle/>
            <a:p>
              <a:r>
                <a:rPr lang="en-US" sz="3000" b="1" dirty="0">
                  <a:solidFill>
                    <a:schemeClr val="bg1"/>
                  </a:solidFill>
                </a:rPr>
                <a:t>Chapter</a:t>
              </a:r>
            </a:p>
          </p:txBody>
        </p:sp>
        <p:sp>
          <p:nvSpPr>
            <p:cNvPr id="8" name="TextBox 7">
              <a:extLst>
                <a:ext uri="{FF2B5EF4-FFF2-40B4-BE49-F238E27FC236}">
                  <a16:creationId xmlns:a16="http://schemas.microsoft.com/office/drawing/2014/main" id="{867A801B-F1E2-4D3C-C8D7-74B4B5E5C5D1}"/>
                </a:ext>
              </a:extLst>
            </p:cNvPr>
            <p:cNvSpPr txBox="1"/>
            <p:nvPr/>
          </p:nvSpPr>
          <p:spPr>
            <a:xfrm>
              <a:off x="2395910" y="3645133"/>
              <a:ext cx="509215" cy="784830"/>
            </a:xfrm>
            <a:prstGeom prst="rect">
              <a:avLst/>
            </a:prstGeom>
            <a:noFill/>
          </p:spPr>
          <p:txBody>
            <a:bodyPr wrap="square" rtlCol="0">
              <a:spAutoFit/>
            </a:bodyPr>
            <a:lstStyle/>
            <a:p>
              <a:pPr algn="ctr"/>
              <a:r>
                <a:rPr lang="en-US" sz="4500" b="1" dirty="0">
                  <a:solidFill>
                    <a:schemeClr val="bg1"/>
                  </a:solidFill>
                </a:rPr>
                <a:t>3</a:t>
              </a:r>
            </a:p>
          </p:txBody>
        </p:sp>
      </p:grpSp>
    </p:spTree>
    <p:extLst>
      <p:ext uri="{BB962C8B-B14F-4D97-AF65-F5344CB8AC3E}">
        <p14:creationId xmlns:p14="http://schemas.microsoft.com/office/powerpoint/2010/main" val="378113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10;&#10;Description automatically generated">
            <a:extLst>
              <a:ext uri="{FF2B5EF4-FFF2-40B4-BE49-F238E27FC236}">
                <a16:creationId xmlns:a16="http://schemas.microsoft.com/office/drawing/2014/main" id="{0D115830-8139-821D-6ED7-DD51CFB9FAEB}"/>
              </a:ext>
            </a:extLst>
          </p:cNvPr>
          <p:cNvPicPr>
            <a:picLocks noChangeAspect="1"/>
          </p:cNvPicPr>
          <p:nvPr/>
        </p:nvPicPr>
        <p:blipFill>
          <a:blip r:embed="rId3"/>
          <a:stretch>
            <a:fillRect/>
          </a:stretch>
        </p:blipFill>
        <p:spPr>
          <a:xfrm>
            <a:off x="1461521" y="1266824"/>
            <a:ext cx="9268958" cy="4803775"/>
          </a:xfrm>
          <a:prstGeom prst="rect">
            <a:avLst/>
          </a:prstGeom>
        </p:spPr>
      </p:pic>
      <p:pic>
        <p:nvPicPr>
          <p:cNvPr id="9" name="Picture 8" descr="A red triangle with a white exclamation mark&#10;&#10;Description automatically generated">
            <a:extLst>
              <a:ext uri="{FF2B5EF4-FFF2-40B4-BE49-F238E27FC236}">
                <a16:creationId xmlns:a16="http://schemas.microsoft.com/office/drawing/2014/main" id="{D9957559-7A75-900A-3EDB-F58D5DCA2008}"/>
              </a:ext>
            </a:extLst>
          </p:cNvPr>
          <p:cNvPicPr>
            <a:picLocks noChangeAspect="1"/>
          </p:cNvPicPr>
          <p:nvPr/>
        </p:nvPicPr>
        <p:blipFill>
          <a:blip r:embed="rId4">
            <a:alphaModFix amt="6000"/>
          </a:blip>
          <a:stretch>
            <a:fillRect/>
          </a:stretch>
        </p:blipFill>
        <p:spPr>
          <a:xfrm>
            <a:off x="3935118" y="2019301"/>
            <a:ext cx="4321765" cy="3770050"/>
          </a:xfrm>
          <a:prstGeom prst="rect">
            <a:avLst/>
          </a:prstGeom>
        </p:spPr>
      </p:pic>
      <p:grpSp>
        <p:nvGrpSpPr>
          <p:cNvPr id="2" name="Group 1">
            <a:extLst>
              <a:ext uri="{FF2B5EF4-FFF2-40B4-BE49-F238E27FC236}">
                <a16:creationId xmlns:a16="http://schemas.microsoft.com/office/drawing/2014/main" id="{5D5BEDCB-FE1D-F30A-769C-395C14FDAF4A}"/>
              </a:ext>
            </a:extLst>
          </p:cNvPr>
          <p:cNvGrpSpPr/>
          <p:nvPr/>
        </p:nvGrpSpPr>
        <p:grpSpPr>
          <a:xfrm>
            <a:off x="2298700" y="2847345"/>
            <a:ext cx="7381748" cy="1642732"/>
            <a:chOff x="2298700" y="3186775"/>
            <a:chExt cx="7381748" cy="1642732"/>
          </a:xfrm>
        </p:grpSpPr>
        <p:sp>
          <p:nvSpPr>
            <p:cNvPr id="6" name="TextBox 5">
              <a:extLst>
                <a:ext uri="{FF2B5EF4-FFF2-40B4-BE49-F238E27FC236}">
                  <a16:creationId xmlns:a16="http://schemas.microsoft.com/office/drawing/2014/main" id="{F1A1D897-46DC-0676-920A-89FA122EA6E5}"/>
                </a:ext>
              </a:extLst>
            </p:cNvPr>
            <p:cNvSpPr txBox="1"/>
            <p:nvPr/>
          </p:nvSpPr>
          <p:spPr>
            <a:xfrm>
              <a:off x="4168228" y="3186775"/>
              <a:ext cx="3855544" cy="800219"/>
            </a:xfrm>
            <a:prstGeom prst="rect">
              <a:avLst/>
            </a:prstGeom>
            <a:noFill/>
          </p:spPr>
          <p:txBody>
            <a:bodyPr wrap="none" rtlCol="0">
              <a:spAutoFit/>
            </a:bodyPr>
            <a:lstStyle/>
            <a:p>
              <a:pPr algn="ctr"/>
              <a:r>
                <a:rPr lang="en-US" sz="4600" b="1">
                  <a:solidFill>
                    <a:schemeClr val="tx1"/>
                  </a:solidFill>
                </a:rPr>
                <a:t>DISCLAIMER</a:t>
              </a:r>
            </a:p>
          </p:txBody>
        </p:sp>
        <p:sp>
          <p:nvSpPr>
            <p:cNvPr id="11" name="TextBox 10">
              <a:extLst>
                <a:ext uri="{FF2B5EF4-FFF2-40B4-BE49-F238E27FC236}">
                  <a16:creationId xmlns:a16="http://schemas.microsoft.com/office/drawing/2014/main" id="{4797845F-F959-88CB-A4ED-3AA0360C1A9D}"/>
                </a:ext>
              </a:extLst>
            </p:cNvPr>
            <p:cNvSpPr txBox="1"/>
            <p:nvPr/>
          </p:nvSpPr>
          <p:spPr>
            <a:xfrm>
              <a:off x="2298700" y="4060066"/>
              <a:ext cx="7381748" cy="769441"/>
            </a:xfrm>
            <a:prstGeom prst="rect">
              <a:avLst/>
            </a:prstGeom>
            <a:noFill/>
          </p:spPr>
          <p:txBody>
            <a:bodyPr wrap="square" rtlCol="0">
              <a:spAutoFit/>
            </a:bodyPr>
            <a:lstStyle/>
            <a:p>
              <a:pPr algn="ctr"/>
              <a:r>
                <a:rPr lang="en-US" sz="2200">
                  <a:solidFill>
                    <a:schemeClr val="tx1"/>
                  </a:solidFill>
                </a:rPr>
                <a:t>The content is curated from online/offline resources and used for educational purpose only.</a:t>
              </a:r>
            </a:p>
          </p:txBody>
        </p:sp>
      </p:grpSp>
    </p:spTree>
    <p:extLst>
      <p:ext uri="{BB962C8B-B14F-4D97-AF65-F5344CB8AC3E}">
        <p14:creationId xmlns:p14="http://schemas.microsoft.com/office/powerpoint/2010/main" val="398702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49184034-7E5A-8703-FC62-41A270A3CFA1}"/>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grpSp>
        <p:nvGrpSpPr>
          <p:cNvPr id="3" name="Group 2">
            <a:extLst>
              <a:ext uri="{FF2B5EF4-FFF2-40B4-BE49-F238E27FC236}">
                <a16:creationId xmlns:a16="http://schemas.microsoft.com/office/drawing/2014/main" id="{B039156F-A932-5941-7C6C-55401BAB8C1C}"/>
              </a:ext>
            </a:extLst>
          </p:cNvPr>
          <p:cNvGrpSpPr/>
          <p:nvPr/>
        </p:nvGrpSpPr>
        <p:grpSpPr>
          <a:xfrm>
            <a:off x="0" y="6055360"/>
            <a:ext cx="12192000" cy="356968"/>
            <a:chOff x="0" y="6055360"/>
            <a:chExt cx="12192000" cy="356968"/>
          </a:xfrm>
        </p:grpSpPr>
        <p:sp>
          <p:nvSpPr>
            <p:cNvPr id="12" name="TextBox 11">
              <a:extLst>
                <a:ext uri="{FF2B5EF4-FFF2-40B4-BE49-F238E27FC236}">
                  <a16:creationId xmlns:a16="http://schemas.microsoft.com/office/drawing/2014/main" id="{82B1456E-9C82-2BE0-34DA-790DDD330C70}"/>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13" name="TextBox 12">
              <a:extLst>
                <a:ext uri="{FF2B5EF4-FFF2-40B4-BE49-F238E27FC236}">
                  <a16:creationId xmlns:a16="http://schemas.microsoft.com/office/drawing/2014/main" id="{D2E04AEF-F8A2-DDF4-F5A8-ECCEA347452C}"/>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a:solidFill>
                  <a:srgbClr val="0000FF"/>
                </a:solidFill>
                <a:latin typeface="+mn-lt"/>
              </a:endParaRPr>
            </a:p>
          </p:txBody>
        </p:sp>
        <p:cxnSp>
          <p:nvCxnSpPr>
            <p:cNvPr id="14" name="Straight Connector 13">
              <a:extLst>
                <a:ext uri="{FF2B5EF4-FFF2-40B4-BE49-F238E27FC236}">
                  <a16:creationId xmlns:a16="http://schemas.microsoft.com/office/drawing/2014/main" id="{FD309382-A8C5-B988-83E3-25D1853C282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4" name="Picture 3" descr="A ladder leading to a large yellow circle&#10;&#10;Description automatically generated">
            <a:extLst>
              <a:ext uri="{FF2B5EF4-FFF2-40B4-BE49-F238E27FC236}">
                <a16:creationId xmlns:a16="http://schemas.microsoft.com/office/drawing/2014/main" id="{65ABC316-78BC-ED0E-5AEE-F736AE599E22}"/>
              </a:ext>
            </a:extLst>
          </p:cNvPr>
          <p:cNvPicPr>
            <a:picLocks noChangeAspect="1"/>
          </p:cNvPicPr>
          <p:nvPr/>
        </p:nvPicPr>
        <p:blipFill rotWithShape="1">
          <a:blip r:embed="rId4">
            <a:alphaModFix amt="85000"/>
          </a:blip>
          <a:srcRect l="13763" t="6135" r="13650"/>
          <a:stretch/>
        </p:blipFill>
        <p:spPr>
          <a:xfrm>
            <a:off x="7345680" y="1442720"/>
            <a:ext cx="4500880" cy="4632960"/>
          </a:xfrm>
          <a:prstGeom prst="rect">
            <a:avLst/>
          </a:prstGeom>
        </p:spPr>
      </p:pic>
      <p:sp>
        <p:nvSpPr>
          <p:cNvPr id="5" name="TextBox 4">
            <a:extLst>
              <a:ext uri="{FF2B5EF4-FFF2-40B4-BE49-F238E27FC236}">
                <a16:creationId xmlns:a16="http://schemas.microsoft.com/office/drawing/2014/main" id="{4CC30D45-D368-BF73-F9AB-4680383FF118}"/>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a:solidFill>
                  <a:schemeClr val="tx1"/>
                </a:solidFill>
                <a:latin typeface="+mn-lt"/>
              </a:rPr>
              <a:t>GOAL</a:t>
            </a:r>
          </a:p>
        </p:txBody>
      </p:sp>
      <p:sp>
        <p:nvSpPr>
          <p:cNvPr id="8" name="Rectangle 2">
            <a:extLst>
              <a:ext uri="{FF2B5EF4-FFF2-40B4-BE49-F238E27FC236}">
                <a16:creationId xmlns:a16="http://schemas.microsoft.com/office/drawing/2014/main" id="{491C5EED-9D7C-034D-2E0C-B4DAE80DB0C2}"/>
              </a:ext>
            </a:extLst>
          </p:cNvPr>
          <p:cNvSpPr>
            <a:spLocks noChangeArrowheads="1"/>
          </p:cNvSpPr>
          <p:nvPr/>
        </p:nvSpPr>
        <p:spPr bwMode="auto">
          <a:xfrm>
            <a:off x="191911" y="1473057"/>
            <a:ext cx="669544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Matplotlib to create a variety of visualizations, including line, bar, pie, and scatter plots, to effectively represent data trends, comparisons, distributions, and relationships.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Customize Matplotlib plots by adding titles, labels, legends, and adjusting colors and styles to enhance clarity and visual appeal.</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 and interpret data insights from Matplotlib visualizations, using them to support data-driven analysis and effective communication. </a:t>
            </a:r>
          </a:p>
        </p:txBody>
      </p:sp>
    </p:spTree>
    <p:extLst>
      <p:ext uri="{BB962C8B-B14F-4D97-AF65-F5344CB8AC3E}">
        <p14:creationId xmlns:p14="http://schemas.microsoft.com/office/powerpoint/2010/main" val="190931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0306" y="874204"/>
            <a:ext cx="7906863"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Introduction to Matplotlib</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173178" y="1467681"/>
            <a:ext cx="11291194" cy="2646878"/>
          </a:xfrm>
          <a:prstGeom prst="rect">
            <a:avLst/>
          </a:prstGeom>
          <a:noFill/>
        </p:spPr>
        <p:txBody>
          <a:bodyPr wrap="square">
            <a:spAutoFit/>
          </a:bodyPr>
          <a:lstStyle/>
          <a:p>
            <a:pPr>
              <a:spcAft>
                <a:spcPts val="800"/>
              </a:spcAft>
            </a:pPr>
            <a:r>
              <a:rPr lang="en-US" sz="1800" b="1">
                <a:latin typeface="+mn-lt"/>
              </a:rPr>
              <a:t>What is Matplotlib?</a:t>
            </a:r>
          </a:p>
          <a:p>
            <a:pPr marL="374904" indent="-228600">
              <a:spcAft>
                <a:spcPts val="800"/>
              </a:spcAft>
              <a:buFont typeface="Arial" panose="020B0604020202020204" pitchFamily="34" charset="0"/>
              <a:buChar char="•"/>
            </a:pPr>
            <a:r>
              <a:rPr lang="en-US" sz="1800">
                <a:latin typeface="+mn-lt"/>
              </a:rPr>
              <a:t>Matplotlib is a plotting library for creating static, animated, and interactive visualizations in Python.</a:t>
            </a:r>
          </a:p>
          <a:p>
            <a:pPr marL="374904" indent="-228600">
              <a:spcAft>
                <a:spcPts val="800"/>
              </a:spcAft>
              <a:buFont typeface="Arial" panose="020B0604020202020204" pitchFamily="34" charset="0"/>
              <a:buChar char="•"/>
            </a:pPr>
            <a:r>
              <a:rPr lang="en-US" sz="1800">
                <a:latin typeface="+mn-lt"/>
              </a:rPr>
              <a:t>Highly customizable and versatile.</a:t>
            </a:r>
          </a:p>
          <a:p>
            <a:pPr marL="374904" indent="-228600">
              <a:spcAft>
                <a:spcPts val="800"/>
              </a:spcAft>
              <a:buFont typeface="Arial" panose="020B0604020202020204" pitchFamily="34" charset="0"/>
              <a:buChar char="•"/>
            </a:pPr>
            <a:endParaRPr lang="en-US" sz="1800">
              <a:latin typeface="+mn-lt"/>
            </a:endParaRPr>
          </a:p>
          <a:p>
            <a:pPr>
              <a:spcAft>
                <a:spcPts val="800"/>
              </a:spcAft>
            </a:pPr>
            <a:r>
              <a:rPr lang="en-US" sz="1800" b="1">
                <a:latin typeface="+mn-lt"/>
              </a:rPr>
              <a:t>Key Features:</a:t>
            </a:r>
          </a:p>
          <a:p>
            <a:pPr marL="374904" indent="-228600">
              <a:spcAft>
                <a:spcPts val="800"/>
              </a:spcAft>
              <a:buFont typeface="Arial" panose="020B0604020202020204" pitchFamily="34" charset="0"/>
              <a:buChar char="•"/>
            </a:pPr>
            <a:r>
              <a:rPr lang="en-US" sz="1800">
                <a:latin typeface="+mn-lt"/>
              </a:rPr>
              <a:t>Wide range of plots: line, bar, scatter, histogram, etc.</a:t>
            </a:r>
          </a:p>
          <a:p>
            <a:pPr marL="374904" indent="-228600">
              <a:spcAft>
                <a:spcPts val="800"/>
              </a:spcAft>
              <a:buFont typeface="Arial" panose="020B0604020202020204" pitchFamily="34" charset="0"/>
              <a:buChar char="•"/>
            </a:pPr>
            <a:r>
              <a:rPr lang="en-US" sz="1800">
                <a:latin typeface="+mn-lt"/>
              </a:rPr>
              <a:t>Control over plot appearance (colors, labels, scales).</a:t>
            </a:r>
          </a:p>
        </p:txBody>
      </p:sp>
      <p:pic>
        <p:nvPicPr>
          <p:cNvPr id="2" name="Picture 8" descr="Customising figures in Matplotlib">
            <a:extLst>
              <a:ext uri="{FF2B5EF4-FFF2-40B4-BE49-F238E27FC236}">
                <a16:creationId xmlns:a16="http://schemas.microsoft.com/office/drawing/2014/main" id="{9A7F6534-B46C-1EC5-E772-206F4EDEDB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913" t="20855" r="7100" b="22604"/>
          <a:stretch/>
        </p:blipFill>
        <p:spPr bwMode="auto">
          <a:xfrm>
            <a:off x="6204432" y="3888670"/>
            <a:ext cx="5987568" cy="132780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B7B67B6F-8B11-4AAD-12CE-91AD922BA27A}"/>
              </a:ext>
            </a:extLst>
          </p:cNvPr>
          <p:cNvGrpSpPr/>
          <p:nvPr/>
        </p:nvGrpSpPr>
        <p:grpSpPr>
          <a:xfrm>
            <a:off x="0" y="6055360"/>
            <a:ext cx="12192000" cy="356968"/>
            <a:chOff x="0" y="6055360"/>
            <a:chExt cx="12192000" cy="356968"/>
          </a:xfrm>
        </p:grpSpPr>
        <p:sp>
          <p:nvSpPr>
            <p:cNvPr id="7" name="TextBox 6">
              <a:extLst>
                <a:ext uri="{FF2B5EF4-FFF2-40B4-BE49-F238E27FC236}">
                  <a16:creationId xmlns:a16="http://schemas.microsoft.com/office/drawing/2014/main" id="{38660B16-1F5E-AFF2-1E53-931737C4321E}"/>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8" name="TextBox 7">
              <a:extLst>
                <a:ext uri="{FF2B5EF4-FFF2-40B4-BE49-F238E27FC236}">
                  <a16:creationId xmlns:a16="http://schemas.microsoft.com/office/drawing/2014/main" id="{530EC7C0-7D37-8037-9C86-F552CFC7670A}"/>
                </a:ext>
              </a:extLst>
            </p:cNvPr>
            <p:cNvSpPr txBox="1"/>
            <p:nvPr/>
          </p:nvSpPr>
          <p:spPr>
            <a:xfrm>
              <a:off x="880528" y="6135329"/>
              <a:ext cx="10701871" cy="276999"/>
            </a:xfrm>
            <a:prstGeom prst="rect">
              <a:avLst/>
            </a:prstGeom>
            <a:noFill/>
          </p:spPr>
          <p:txBody>
            <a:bodyPr wrap="square" rtlCol="0">
              <a:spAutoFit/>
            </a:bodyPr>
            <a:lstStyle/>
            <a:p>
              <a:pPr>
                <a:spcAft>
                  <a:spcPts val="800"/>
                </a:spcAft>
              </a:pPr>
              <a:r>
                <a:rPr lang="en-IN" sz="1200">
                  <a:solidFill>
                    <a:srgbClr val="0000FF"/>
                  </a:solidFill>
                  <a:latin typeface="+mn-lt"/>
                </a:rPr>
                <a:t>https://www.scaler.com/topics/architecture-of-data-warehouse/</a:t>
              </a:r>
            </a:p>
          </p:txBody>
        </p:sp>
        <p:cxnSp>
          <p:nvCxnSpPr>
            <p:cNvPr id="9" name="Straight Connector 8">
              <a:extLst>
                <a:ext uri="{FF2B5EF4-FFF2-40B4-BE49-F238E27FC236}">
                  <a16:creationId xmlns:a16="http://schemas.microsoft.com/office/drawing/2014/main" id="{2D683831-F623-8844-7581-7A3A7CE52D1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310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0306" y="874204"/>
            <a:ext cx="7906863"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Common </a:t>
            </a:r>
            <a:r>
              <a:rPr lang="en-GB" sz="2000" b="1" err="1">
                <a:solidFill>
                  <a:srgbClr val="213163"/>
                </a:solidFill>
                <a:latin typeface="Arial" panose="020B0604020202020204" pitchFamily="34" charset="0"/>
                <a:cs typeface="Arial" panose="020B0604020202020204" pitchFamily="34" charset="0"/>
              </a:rPr>
              <a:t>matplotlib.pyplot</a:t>
            </a:r>
            <a:r>
              <a:rPr lang="en-GB" sz="2000" b="1">
                <a:solidFill>
                  <a:srgbClr val="213163"/>
                </a:solidFill>
                <a:latin typeface="Arial" panose="020B0604020202020204" pitchFamily="34" charset="0"/>
                <a:cs typeface="Arial" panose="020B0604020202020204" pitchFamily="34" charset="0"/>
              </a:rPr>
              <a:t> Functions</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173178" y="1467681"/>
            <a:ext cx="11291194" cy="3000821"/>
          </a:xfrm>
          <a:prstGeom prst="rect">
            <a:avLst/>
          </a:prstGeom>
          <a:noFill/>
        </p:spPr>
        <p:txBody>
          <a:bodyPr wrap="square">
            <a:spAutoFit/>
          </a:bodyPr>
          <a:lstStyle/>
          <a:p>
            <a:pPr marL="334645" indent="-307340">
              <a:lnSpc>
                <a:spcPct val="100000"/>
              </a:lnSpc>
              <a:spcBef>
                <a:spcPts val="384"/>
              </a:spcBef>
              <a:buSzPct val="120000"/>
              <a:buFont typeface="Noto Sans Symbols"/>
              <a:buChar char="∙"/>
              <a:tabLst>
                <a:tab pos="334645" algn="l"/>
                <a:tab pos="335280" algn="l"/>
              </a:tabLst>
            </a:pPr>
            <a:r>
              <a:rPr lang="en-IN" sz="1800" spc="-5">
                <a:latin typeface="Arial"/>
                <a:cs typeface="Arial"/>
              </a:rPr>
              <a:t>plot() </a:t>
            </a:r>
            <a:r>
              <a:rPr lang="en-IN" sz="1800">
                <a:latin typeface="Arial"/>
                <a:cs typeface="Arial"/>
              </a:rPr>
              <a:t>– </a:t>
            </a:r>
            <a:r>
              <a:rPr lang="en-IN" sz="1800" spc="-5">
                <a:latin typeface="Arial"/>
                <a:cs typeface="Arial"/>
              </a:rPr>
              <a:t>plot lines or </a:t>
            </a:r>
            <a:r>
              <a:rPr lang="en-IN" sz="1800">
                <a:latin typeface="Arial"/>
                <a:cs typeface="Arial"/>
              </a:rPr>
              <a:t>markers </a:t>
            </a:r>
            <a:r>
              <a:rPr lang="en-IN" sz="1800" spc="-5">
                <a:latin typeface="Arial"/>
                <a:cs typeface="Arial"/>
              </a:rPr>
              <a:t>to</a:t>
            </a:r>
            <a:r>
              <a:rPr lang="en-IN" sz="1800" spc="-55">
                <a:latin typeface="Arial"/>
                <a:cs typeface="Arial"/>
              </a:rPr>
              <a:t> </a:t>
            </a:r>
            <a:r>
              <a:rPr lang="en-IN" sz="1800" spc="-5">
                <a:latin typeface="Arial"/>
                <a:cs typeface="Arial"/>
              </a:rPr>
              <a:t>axes</a:t>
            </a:r>
            <a:endParaRPr lang="en-IN" sz="1800">
              <a:latin typeface="Arial"/>
              <a:cs typeface="Arial"/>
            </a:endParaRPr>
          </a:p>
          <a:p>
            <a:pPr marL="334645" indent="-307340">
              <a:lnSpc>
                <a:spcPct val="100000"/>
              </a:lnSpc>
              <a:spcBef>
                <a:spcPts val="740"/>
              </a:spcBef>
              <a:buSzPct val="120000"/>
              <a:buFont typeface="Noto Sans Symbols"/>
              <a:buChar char="∙"/>
              <a:tabLst>
                <a:tab pos="334645" algn="l"/>
                <a:tab pos="335280" algn="l"/>
              </a:tabLst>
            </a:pPr>
            <a:r>
              <a:rPr lang="en-IN" sz="1800">
                <a:latin typeface="Arial"/>
                <a:cs typeface="Arial"/>
              </a:rPr>
              <a:t>scatter() – makes scatter </a:t>
            </a:r>
            <a:r>
              <a:rPr lang="en-IN" sz="1800" spc="-5">
                <a:latin typeface="Arial"/>
                <a:cs typeface="Arial"/>
              </a:rPr>
              <a:t>plot for </a:t>
            </a:r>
            <a:r>
              <a:rPr lang="en-IN" sz="1800">
                <a:latin typeface="Arial"/>
                <a:cs typeface="Arial"/>
              </a:rPr>
              <a:t>X vs</a:t>
            </a:r>
            <a:r>
              <a:rPr lang="en-IN" sz="1800" spc="-155">
                <a:latin typeface="Arial"/>
                <a:cs typeface="Arial"/>
              </a:rPr>
              <a:t> </a:t>
            </a:r>
            <a:r>
              <a:rPr lang="en-IN" sz="1800">
                <a:latin typeface="Arial"/>
                <a:cs typeface="Arial"/>
              </a:rPr>
              <a:t>Y</a:t>
            </a:r>
          </a:p>
          <a:p>
            <a:pPr marL="334645" indent="-307340">
              <a:lnSpc>
                <a:spcPct val="100000"/>
              </a:lnSpc>
              <a:spcBef>
                <a:spcPts val="775"/>
              </a:spcBef>
              <a:buSzPct val="120000"/>
              <a:buFont typeface="Noto Sans Symbols"/>
              <a:buChar char="∙"/>
              <a:tabLst>
                <a:tab pos="334645" algn="l"/>
                <a:tab pos="335280" algn="l"/>
              </a:tabLst>
            </a:pPr>
            <a:r>
              <a:rPr lang="en-IN" sz="1800" spc="-5">
                <a:latin typeface="Arial"/>
                <a:cs typeface="Arial"/>
              </a:rPr>
              <a:t>bar() </a:t>
            </a:r>
            <a:r>
              <a:rPr lang="en-IN" sz="1800">
                <a:latin typeface="Arial"/>
                <a:cs typeface="Arial"/>
              </a:rPr>
              <a:t>– makes a </a:t>
            </a:r>
            <a:r>
              <a:rPr lang="en-IN" sz="1800" spc="-5">
                <a:latin typeface="Arial"/>
                <a:cs typeface="Arial"/>
              </a:rPr>
              <a:t>bar</a:t>
            </a:r>
            <a:r>
              <a:rPr lang="en-IN" sz="1800" spc="-40">
                <a:latin typeface="Arial"/>
                <a:cs typeface="Arial"/>
              </a:rPr>
              <a:t> </a:t>
            </a:r>
            <a:r>
              <a:rPr lang="en-IN" sz="1800" spc="-5">
                <a:latin typeface="Arial"/>
                <a:cs typeface="Arial"/>
              </a:rPr>
              <a:t>graph</a:t>
            </a:r>
            <a:endParaRPr lang="en-IN" sz="1800">
              <a:latin typeface="Arial"/>
              <a:cs typeface="Arial"/>
            </a:endParaRPr>
          </a:p>
          <a:p>
            <a:pPr marL="334645" indent="-307340">
              <a:lnSpc>
                <a:spcPct val="100000"/>
              </a:lnSpc>
              <a:spcBef>
                <a:spcPts val="730"/>
              </a:spcBef>
              <a:buSzPct val="120000"/>
              <a:buFont typeface="Noto Sans Symbols"/>
              <a:buChar char="∙"/>
              <a:tabLst>
                <a:tab pos="334645" algn="l"/>
                <a:tab pos="335280" algn="l"/>
              </a:tabLst>
            </a:pPr>
            <a:r>
              <a:rPr lang="en-IN" sz="1800" spc="-5" err="1">
                <a:latin typeface="Arial"/>
                <a:cs typeface="Arial"/>
              </a:rPr>
              <a:t>barh</a:t>
            </a:r>
            <a:r>
              <a:rPr lang="en-IN" sz="1800" spc="-5">
                <a:latin typeface="Arial"/>
                <a:cs typeface="Arial"/>
              </a:rPr>
              <a:t>() </a:t>
            </a:r>
            <a:r>
              <a:rPr lang="en-IN" sz="1800">
                <a:latin typeface="Arial"/>
                <a:cs typeface="Arial"/>
              </a:rPr>
              <a:t>– makes a </a:t>
            </a:r>
            <a:r>
              <a:rPr lang="en-IN" sz="1800" spc="-5">
                <a:latin typeface="Arial"/>
                <a:cs typeface="Arial"/>
              </a:rPr>
              <a:t>horizontal bar</a:t>
            </a:r>
            <a:r>
              <a:rPr lang="en-IN" sz="1800" spc="-75">
                <a:latin typeface="Arial"/>
                <a:cs typeface="Arial"/>
              </a:rPr>
              <a:t> </a:t>
            </a:r>
            <a:r>
              <a:rPr lang="en-IN" sz="1800" spc="-5">
                <a:latin typeface="Arial"/>
                <a:cs typeface="Arial"/>
              </a:rPr>
              <a:t>graph</a:t>
            </a:r>
            <a:endParaRPr lang="en-IN" sz="1800">
              <a:latin typeface="Arial"/>
              <a:cs typeface="Arial"/>
            </a:endParaRPr>
          </a:p>
          <a:p>
            <a:pPr marL="334645" indent="-307340">
              <a:lnSpc>
                <a:spcPct val="100000"/>
              </a:lnSpc>
              <a:spcBef>
                <a:spcPts val="800"/>
              </a:spcBef>
              <a:buSzPct val="120000"/>
              <a:buFont typeface="Noto Sans Symbols"/>
              <a:buChar char="∙"/>
              <a:tabLst>
                <a:tab pos="334645" algn="l"/>
                <a:tab pos="335280" algn="l"/>
              </a:tabLst>
            </a:pPr>
            <a:r>
              <a:rPr lang="en-IN" sz="1800" spc="-5">
                <a:latin typeface="Arial"/>
                <a:cs typeface="Arial"/>
              </a:rPr>
              <a:t>hist() </a:t>
            </a:r>
            <a:r>
              <a:rPr lang="en-IN" sz="1800">
                <a:latin typeface="Arial"/>
                <a:cs typeface="Arial"/>
              </a:rPr>
              <a:t>– </a:t>
            </a:r>
            <a:r>
              <a:rPr lang="en-IN" sz="1800" spc="-5">
                <a:latin typeface="Arial"/>
                <a:cs typeface="Arial"/>
              </a:rPr>
              <a:t>plot </a:t>
            </a:r>
            <a:r>
              <a:rPr lang="en-IN" sz="1800">
                <a:latin typeface="Arial"/>
                <a:cs typeface="Arial"/>
              </a:rPr>
              <a:t>a</a:t>
            </a:r>
            <a:r>
              <a:rPr lang="en-IN" sz="1800" spc="-25">
                <a:latin typeface="Arial"/>
                <a:cs typeface="Arial"/>
              </a:rPr>
              <a:t> </a:t>
            </a:r>
            <a:r>
              <a:rPr lang="en-IN" sz="1800" spc="-5">
                <a:latin typeface="Arial"/>
                <a:cs typeface="Arial"/>
              </a:rPr>
              <a:t>histogram</a:t>
            </a:r>
            <a:endParaRPr lang="en-IN" sz="1800">
              <a:latin typeface="Arial"/>
              <a:cs typeface="Arial"/>
            </a:endParaRPr>
          </a:p>
          <a:p>
            <a:pPr marL="334645" indent="-307340">
              <a:lnSpc>
                <a:spcPct val="100000"/>
              </a:lnSpc>
              <a:spcBef>
                <a:spcPts val="790"/>
              </a:spcBef>
              <a:buSzPct val="120000"/>
              <a:buFont typeface="Noto Sans Symbols"/>
              <a:buChar char="∙"/>
              <a:tabLst>
                <a:tab pos="334645" algn="l"/>
                <a:tab pos="335280" algn="l"/>
              </a:tabLst>
            </a:pPr>
            <a:r>
              <a:rPr lang="en-IN" sz="1800" spc="-5">
                <a:latin typeface="Arial"/>
                <a:cs typeface="Arial"/>
              </a:rPr>
              <a:t>hist2d() </a:t>
            </a:r>
            <a:r>
              <a:rPr lang="en-IN" sz="1800">
                <a:latin typeface="Arial"/>
                <a:cs typeface="Arial"/>
              </a:rPr>
              <a:t>– make a </a:t>
            </a:r>
            <a:r>
              <a:rPr lang="en-IN" sz="1800" spc="-5">
                <a:latin typeface="Arial"/>
                <a:cs typeface="Arial"/>
              </a:rPr>
              <a:t>2D histogram</a:t>
            </a:r>
            <a:r>
              <a:rPr lang="en-IN" sz="1800" spc="-60">
                <a:latin typeface="Arial"/>
                <a:cs typeface="Arial"/>
              </a:rPr>
              <a:t> </a:t>
            </a:r>
            <a:r>
              <a:rPr lang="en-IN" sz="1800" spc="-5">
                <a:latin typeface="Arial"/>
                <a:cs typeface="Arial"/>
              </a:rPr>
              <a:t>plot</a:t>
            </a:r>
            <a:endParaRPr lang="en-IN" sz="1800">
              <a:latin typeface="Arial"/>
              <a:cs typeface="Arial"/>
            </a:endParaRPr>
          </a:p>
          <a:p>
            <a:pPr marL="334645" indent="-307340">
              <a:lnSpc>
                <a:spcPct val="100000"/>
              </a:lnSpc>
              <a:spcBef>
                <a:spcPts val="785"/>
              </a:spcBef>
              <a:buSzPct val="120000"/>
              <a:buFont typeface="Noto Sans Symbols"/>
              <a:buChar char="∙"/>
              <a:tabLst>
                <a:tab pos="334645" algn="l"/>
                <a:tab pos="335280" algn="l"/>
              </a:tabLst>
            </a:pPr>
            <a:r>
              <a:rPr lang="en-IN" sz="1800" spc="-5">
                <a:latin typeface="Arial"/>
                <a:cs typeface="Arial"/>
              </a:rPr>
              <a:t>boxplot() </a:t>
            </a:r>
            <a:r>
              <a:rPr lang="en-IN" sz="1800">
                <a:latin typeface="Arial"/>
                <a:cs typeface="Arial"/>
              </a:rPr>
              <a:t>– make a </a:t>
            </a:r>
            <a:r>
              <a:rPr lang="en-IN" sz="1800" spc="-5">
                <a:latin typeface="Arial"/>
                <a:cs typeface="Arial"/>
              </a:rPr>
              <a:t>box and whisker</a:t>
            </a:r>
            <a:r>
              <a:rPr lang="en-IN" sz="1800" spc="-100">
                <a:latin typeface="Arial"/>
                <a:cs typeface="Arial"/>
              </a:rPr>
              <a:t> </a:t>
            </a:r>
            <a:r>
              <a:rPr lang="en-IN" sz="1800" spc="-5">
                <a:latin typeface="Arial"/>
                <a:cs typeface="Arial"/>
              </a:rPr>
              <a:t>plot</a:t>
            </a:r>
          </a:p>
          <a:p>
            <a:pPr marL="334645" indent="-307340">
              <a:lnSpc>
                <a:spcPct val="100000"/>
              </a:lnSpc>
              <a:spcBef>
                <a:spcPts val="785"/>
              </a:spcBef>
              <a:buSzPct val="120000"/>
              <a:buFont typeface="Noto Sans Symbols"/>
              <a:buChar char="∙"/>
              <a:tabLst>
                <a:tab pos="334645" algn="l"/>
                <a:tab pos="335280" algn="l"/>
              </a:tabLst>
            </a:pPr>
            <a:r>
              <a:rPr lang="en-IN" sz="1800" spc="-5">
                <a:latin typeface="Arial"/>
                <a:cs typeface="Arial"/>
              </a:rPr>
              <a:t>pie() – plot a pie graph</a:t>
            </a:r>
            <a:endParaRPr lang="en-IN" sz="1800">
              <a:latin typeface="Arial"/>
              <a:cs typeface="Arial"/>
            </a:endParaRPr>
          </a:p>
        </p:txBody>
      </p:sp>
      <p:grpSp>
        <p:nvGrpSpPr>
          <p:cNvPr id="6" name="Group 5">
            <a:extLst>
              <a:ext uri="{FF2B5EF4-FFF2-40B4-BE49-F238E27FC236}">
                <a16:creationId xmlns:a16="http://schemas.microsoft.com/office/drawing/2014/main" id="{B7B67B6F-8B11-4AAD-12CE-91AD922BA27A}"/>
              </a:ext>
            </a:extLst>
          </p:cNvPr>
          <p:cNvGrpSpPr/>
          <p:nvPr/>
        </p:nvGrpSpPr>
        <p:grpSpPr>
          <a:xfrm>
            <a:off x="0" y="6055360"/>
            <a:ext cx="12192000" cy="356968"/>
            <a:chOff x="0" y="6055360"/>
            <a:chExt cx="12192000" cy="356968"/>
          </a:xfrm>
        </p:grpSpPr>
        <p:sp>
          <p:nvSpPr>
            <p:cNvPr id="7" name="TextBox 6">
              <a:extLst>
                <a:ext uri="{FF2B5EF4-FFF2-40B4-BE49-F238E27FC236}">
                  <a16:creationId xmlns:a16="http://schemas.microsoft.com/office/drawing/2014/main" id="{38660B16-1F5E-AFF2-1E53-931737C4321E}"/>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8" name="TextBox 7">
              <a:extLst>
                <a:ext uri="{FF2B5EF4-FFF2-40B4-BE49-F238E27FC236}">
                  <a16:creationId xmlns:a16="http://schemas.microsoft.com/office/drawing/2014/main" id="{530EC7C0-7D37-8037-9C86-F552CFC7670A}"/>
                </a:ext>
              </a:extLst>
            </p:cNvPr>
            <p:cNvSpPr txBox="1"/>
            <p:nvPr/>
          </p:nvSpPr>
          <p:spPr>
            <a:xfrm>
              <a:off x="880528" y="6135329"/>
              <a:ext cx="10701871" cy="276999"/>
            </a:xfrm>
            <a:prstGeom prst="rect">
              <a:avLst/>
            </a:prstGeom>
            <a:noFill/>
          </p:spPr>
          <p:txBody>
            <a:bodyPr wrap="square" rtlCol="0">
              <a:spAutoFit/>
            </a:bodyPr>
            <a:lstStyle/>
            <a:p>
              <a:pPr>
                <a:spcAft>
                  <a:spcPts val="800"/>
                </a:spcAft>
              </a:pPr>
              <a:r>
                <a:rPr lang="en-IN" sz="1200">
                  <a:solidFill>
                    <a:srgbClr val="0000FF"/>
                  </a:solidFill>
                  <a:latin typeface="+mn-lt"/>
                </a:rPr>
                <a:t>https://www.edureka.co/blog/how-to-become-a-python-developer/</a:t>
              </a:r>
            </a:p>
          </p:txBody>
        </p:sp>
        <p:cxnSp>
          <p:nvCxnSpPr>
            <p:cNvPr id="9" name="Straight Connector 8">
              <a:extLst>
                <a:ext uri="{FF2B5EF4-FFF2-40B4-BE49-F238E27FC236}">
                  <a16:creationId xmlns:a16="http://schemas.microsoft.com/office/drawing/2014/main" id="{2D683831-F623-8844-7581-7A3A7CE52D1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 name="object 5">
            <a:extLst>
              <a:ext uri="{FF2B5EF4-FFF2-40B4-BE49-F238E27FC236}">
                <a16:creationId xmlns:a16="http://schemas.microsoft.com/office/drawing/2014/main" id="{880A0312-10C8-FF84-AD24-40EED8E8E680}"/>
              </a:ext>
            </a:extLst>
          </p:cNvPr>
          <p:cNvSpPr/>
          <p:nvPr/>
        </p:nvSpPr>
        <p:spPr>
          <a:xfrm>
            <a:off x="5935362" y="2419725"/>
            <a:ext cx="5906855" cy="154511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2572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0306" y="874204"/>
            <a:ext cx="7906863" cy="446047"/>
          </a:xfrm>
          <a:prstGeom prst="rect">
            <a:avLst/>
          </a:prstGeom>
          <a:noFill/>
          <a:ln>
            <a:noFill/>
          </a:ln>
        </p:spPr>
        <p:txBody>
          <a:bodyPr spcFirstLastPara="1" wrap="square" lIns="121900" tIns="121900" rIns="121900" bIns="121900" anchor="t" anchorCtr="0">
            <a:noAutofit/>
          </a:bodyPr>
          <a:lstStyle/>
          <a:p>
            <a:pPr>
              <a:buSzPts val="2800"/>
            </a:pPr>
            <a:r>
              <a:rPr lang="en-US" sz="2000" b="1">
                <a:solidFill>
                  <a:srgbClr val="213163"/>
                </a:solidFill>
                <a:latin typeface="Arial" panose="020B0604020202020204" pitchFamily="34" charset="0"/>
                <a:cs typeface="Arial" panose="020B0604020202020204" pitchFamily="34" charset="0"/>
              </a:rPr>
              <a:t>Example of Matplotlib Plot</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349783" y="2200999"/>
            <a:ext cx="5746217" cy="2809102"/>
          </a:xfrm>
          <a:prstGeom prst="rect">
            <a:avLst/>
          </a:prstGeom>
          <a:noFill/>
        </p:spPr>
        <p:txBody>
          <a:bodyPr wrap="square">
            <a:spAutoFit/>
          </a:bodyPr>
          <a:lstStyle/>
          <a:p>
            <a:pPr marL="12700" marR="5080">
              <a:lnSpc>
                <a:spcPts val="2850"/>
              </a:lnSpc>
              <a:spcBef>
                <a:spcPts val="219"/>
              </a:spcBef>
              <a:tabLst>
                <a:tab pos="347345" algn="l"/>
                <a:tab pos="2617470" algn="l"/>
                <a:tab pos="4820285" algn="l"/>
                <a:tab pos="5321935" algn="l"/>
              </a:tabLst>
            </a:pPr>
            <a:r>
              <a:rPr lang="en-IN" sz="1800">
                <a:solidFill>
                  <a:schemeClr val="tx1"/>
                </a:solidFill>
                <a:latin typeface="Consolas" panose="020B0609020204030204" pitchFamily="49" charset="0"/>
              </a:rPr>
              <a:t>from matplotlib import </a:t>
            </a:r>
            <a:r>
              <a:rPr lang="en-IN" sz="1800" err="1">
                <a:solidFill>
                  <a:schemeClr val="tx1"/>
                </a:solidFill>
                <a:latin typeface="Consolas" panose="020B0609020204030204" pitchFamily="49" charset="0"/>
              </a:rPr>
              <a:t>pyplot</a:t>
            </a:r>
            <a:r>
              <a:rPr lang="en-IN" sz="1800">
                <a:solidFill>
                  <a:schemeClr val="tx1"/>
                </a:solidFill>
                <a:latin typeface="Consolas" panose="020B0609020204030204" pitchFamily="49" charset="0"/>
              </a:rPr>
              <a:t> as </a:t>
            </a:r>
            <a:r>
              <a:rPr lang="en-IN" sz="1800" err="1">
                <a:solidFill>
                  <a:schemeClr val="tx1"/>
                </a:solidFill>
                <a:latin typeface="Consolas" panose="020B0609020204030204" pitchFamily="49" charset="0"/>
              </a:rPr>
              <a:t>plt</a:t>
            </a:r>
            <a:endParaRPr lang="en-IN" sz="1800">
              <a:solidFill>
                <a:schemeClr val="tx1"/>
              </a:solidFill>
              <a:latin typeface="Consolas" panose="020B0609020204030204" pitchFamily="49" charset="0"/>
            </a:endParaRPr>
          </a:p>
          <a:p>
            <a:pPr marL="12700" marR="5080">
              <a:lnSpc>
                <a:spcPts val="2850"/>
              </a:lnSpc>
              <a:spcBef>
                <a:spcPts val="219"/>
              </a:spcBef>
              <a:tabLst>
                <a:tab pos="347345" algn="l"/>
                <a:tab pos="2617470" algn="l"/>
                <a:tab pos="4820285" algn="l"/>
                <a:tab pos="5321935" algn="l"/>
              </a:tabLst>
            </a:pPr>
            <a:r>
              <a:rPr lang="en-IN" sz="1800">
                <a:solidFill>
                  <a:schemeClr val="tx1"/>
                </a:solidFill>
                <a:latin typeface="Consolas" panose="020B0609020204030204" pitchFamily="49" charset="0"/>
              </a:rPr>
              <a:t>x = [5,2,7]</a:t>
            </a:r>
          </a:p>
          <a:p>
            <a:pPr marL="12700" marR="5080">
              <a:lnSpc>
                <a:spcPts val="2850"/>
              </a:lnSpc>
              <a:spcBef>
                <a:spcPts val="219"/>
              </a:spcBef>
              <a:tabLst>
                <a:tab pos="347345" algn="l"/>
                <a:tab pos="2617470" algn="l"/>
                <a:tab pos="4820285" algn="l"/>
                <a:tab pos="5321935" algn="l"/>
              </a:tabLst>
            </a:pPr>
            <a:r>
              <a:rPr lang="en-IN" sz="1800">
                <a:solidFill>
                  <a:schemeClr val="tx1"/>
                </a:solidFill>
                <a:latin typeface="Consolas" panose="020B0609020204030204" pitchFamily="49" charset="0"/>
              </a:rPr>
              <a:t>y = [2,16,4]</a:t>
            </a:r>
          </a:p>
          <a:p>
            <a:pPr marL="12700" marR="5080">
              <a:lnSpc>
                <a:spcPts val="2850"/>
              </a:lnSpc>
              <a:spcBef>
                <a:spcPts val="219"/>
              </a:spcBef>
              <a:tabLst>
                <a:tab pos="347345" algn="l"/>
                <a:tab pos="2617470" algn="l"/>
                <a:tab pos="4820285" algn="l"/>
                <a:tab pos="5321935" algn="l"/>
              </a:tabLst>
            </a:pPr>
            <a:r>
              <a:rPr lang="en-IN" sz="1800" err="1">
                <a:solidFill>
                  <a:schemeClr val="tx1"/>
                </a:solidFill>
                <a:latin typeface="Consolas" panose="020B0609020204030204" pitchFamily="49" charset="0"/>
              </a:rPr>
              <a:t>plt.plot</a:t>
            </a:r>
            <a:r>
              <a:rPr lang="en-IN" sz="1800">
                <a:solidFill>
                  <a:schemeClr val="tx1"/>
                </a:solidFill>
                <a:latin typeface="Consolas" panose="020B0609020204030204" pitchFamily="49" charset="0"/>
              </a:rPr>
              <a:t>(</a:t>
            </a:r>
            <a:r>
              <a:rPr lang="en-IN" sz="1800" err="1">
                <a:solidFill>
                  <a:schemeClr val="tx1"/>
                </a:solidFill>
                <a:latin typeface="Consolas" panose="020B0609020204030204" pitchFamily="49" charset="0"/>
              </a:rPr>
              <a:t>x,y</a:t>
            </a:r>
            <a:r>
              <a:rPr lang="en-IN" sz="1800">
                <a:solidFill>
                  <a:schemeClr val="tx1"/>
                </a:solidFill>
                <a:latin typeface="Consolas" panose="020B0609020204030204" pitchFamily="49" charset="0"/>
              </a:rPr>
              <a:t>)</a:t>
            </a:r>
          </a:p>
          <a:p>
            <a:pPr marL="12700" marR="5080">
              <a:lnSpc>
                <a:spcPts val="2850"/>
              </a:lnSpc>
              <a:spcBef>
                <a:spcPts val="219"/>
              </a:spcBef>
              <a:tabLst>
                <a:tab pos="347345" algn="l"/>
                <a:tab pos="2617470" algn="l"/>
                <a:tab pos="4820285" algn="l"/>
                <a:tab pos="5321935" algn="l"/>
              </a:tabLst>
            </a:pPr>
            <a:r>
              <a:rPr lang="en-IN" sz="1800" err="1">
                <a:solidFill>
                  <a:schemeClr val="tx1"/>
                </a:solidFill>
                <a:latin typeface="Consolas" panose="020B0609020204030204" pitchFamily="49" charset="0"/>
              </a:rPr>
              <a:t>plt.title</a:t>
            </a:r>
            <a:r>
              <a:rPr lang="en-IN" sz="1800">
                <a:solidFill>
                  <a:schemeClr val="tx1"/>
                </a:solidFill>
                <a:latin typeface="Consolas" panose="020B0609020204030204" pitchFamily="49" charset="0"/>
              </a:rPr>
              <a:t>('Info')	</a:t>
            </a:r>
          </a:p>
          <a:p>
            <a:pPr marL="12700" marR="5080">
              <a:lnSpc>
                <a:spcPts val="2850"/>
              </a:lnSpc>
              <a:spcBef>
                <a:spcPts val="219"/>
              </a:spcBef>
              <a:tabLst>
                <a:tab pos="347345" algn="l"/>
                <a:tab pos="2617470" algn="l"/>
                <a:tab pos="4820285" algn="l"/>
                <a:tab pos="5321935" algn="l"/>
              </a:tabLst>
            </a:pPr>
            <a:r>
              <a:rPr lang="en-IN" sz="1800" err="1">
                <a:solidFill>
                  <a:schemeClr val="tx1"/>
                </a:solidFill>
                <a:latin typeface="Consolas" panose="020B0609020204030204" pitchFamily="49" charset="0"/>
              </a:rPr>
              <a:t>plt.ylabel</a:t>
            </a:r>
            <a:r>
              <a:rPr lang="en-IN" sz="1800">
                <a:solidFill>
                  <a:schemeClr val="tx1"/>
                </a:solidFill>
                <a:latin typeface="Consolas" panose="020B0609020204030204" pitchFamily="49" charset="0"/>
              </a:rPr>
              <a:t>('Y axis') </a:t>
            </a:r>
            <a:r>
              <a:rPr lang="en-IN" sz="1800" err="1">
                <a:solidFill>
                  <a:schemeClr val="tx1"/>
                </a:solidFill>
                <a:latin typeface="Consolas" panose="020B0609020204030204" pitchFamily="49" charset="0"/>
              </a:rPr>
              <a:t>plt.xlabel</a:t>
            </a:r>
            <a:r>
              <a:rPr lang="en-IN" sz="1800">
                <a:solidFill>
                  <a:schemeClr val="tx1"/>
                </a:solidFill>
                <a:latin typeface="Consolas" panose="020B0609020204030204" pitchFamily="49" charset="0"/>
              </a:rPr>
              <a:t>('X axis') </a:t>
            </a:r>
          </a:p>
          <a:p>
            <a:pPr marL="12700" marR="5080">
              <a:lnSpc>
                <a:spcPts val="2850"/>
              </a:lnSpc>
              <a:spcBef>
                <a:spcPts val="219"/>
              </a:spcBef>
              <a:tabLst>
                <a:tab pos="347345" algn="l"/>
                <a:tab pos="2617470" algn="l"/>
                <a:tab pos="4820285" algn="l"/>
                <a:tab pos="5321935" algn="l"/>
              </a:tabLst>
            </a:pPr>
            <a:r>
              <a:rPr lang="en-IN" sz="1800" err="1">
                <a:solidFill>
                  <a:schemeClr val="tx1"/>
                </a:solidFill>
                <a:latin typeface="Consolas" panose="020B0609020204030204" pitchFamily="49" charset="0"/>
              </a:rPr>
              <a:t>plt.show</a:t>
            </a:r>
            <a:r>
              <a:rPr lang="en-IN" sz="1800">
                <a:solidFill>
                  <a:schemeClr val="tx1"/>
                </a:solidFill>
                <a:latin typeface="Consolas" panose="020B0609020204030204" pitchFamily="49" charset="0"/>
              </a:rPr>
              <a:t>()</a:t>
            </a:r>
          </a:p>
        </p:txBody>
      </p:sp>
      <p:pic>
        <p:nvPicPr>
          <p:cNvPr id="2" name="Picture 2">
            <a:extLst>
              <a:ext uri="{FF2B5EF4-FFF2-40B4-BE49-F238E27FC236}">
                <a16:creationId xmlns:a16="http://schemas.microsoft.com/office/drawing/2014/main" id="{58F894DD-5189-6B06-623F-E649586F6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769" y="2054101"/>
            <a:ext cx="5060208" cy="368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182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75592" y="886561"/>
            <a:ext cx="7906863"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Matplotlib Applications</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210248" y="1504752"/>
            <a:ext cx="11291194" cy="2267287"/>
          </a:xfrm>
          <a:prstGeom prst="rect">
            <a:avLst/>
          </a:prstGeom>
          <a:noFill/>
        </p:spPr>
        <p:txBody>
          <a:bodyPr wrap="square">
            <a:spAutoFit/>
          </a:bodyPr>
          <a:lstStyle/>
          <a:p>
            <a:pPr marL="228600" indent="-228600">
              <a:spcAft>
                <a:spcPts val="800"/>
              </a:spcAft>
              <a:buFont typeface="Arial" panose="020B0604020202020204" pitchFamily="34" charset="0"/>
              <a:buChar char="•"/>
            </a:pPr>
            <a:r>
              <a:rPr lang="en-US" sz="1800" b="1">
                <a:latin typeface="+mn-lt"/>
              </a:rPr>
              <a:t>Data Exploration:</a:t>
            </a:r>
          </a:p>
          <a:p>
            <a:pPr marL="374904" indent="-228600">
              <a:spcAft>
                <a:spcPts val="800"/>
              </a:spcAft>
              <a:buFont typeface="Arial" panose="020B0604020202020204" pitchFamily="34" charset="0"/>
              <a:buChar char="•"/>
            </a:pPr>
            <a:r>
              <a:rPr lang="en-US" sz="1800">
                <a:latin typeface="+mn-lt"/>
              </a:rPr>
              <a:t>Visualizing data distributions and relationships.</a:t>
            </a:r>
          </a:p>
          <a:p>
            <a:pPr marL="228600" indent="-228600">
              <a:spcAft>
                <a:spcPts val="800"/>
              </a:spcAft>
              <a:buFont typeface="Arial" panose="020B0604020202020204" pitchFamily="34" charset="0"/>
              <a:buChar char="•"/>
            </a:pPr>
            <a:r>
              <a:rPr lang="en-US" sz="1800" b="1">
                <a:latin typeface="+mn-lt"/>
              </a:rPr>
              <a:t>Publication Quality Plots:</a:t>
            </a:r>
          </a:p>
          <a:p>
            <a:pPr marL="374904" indent="-228600">
              <a:spcAft>
                <a:spcPts val="800"/>
              </a:spcAft>
              <a:buFont typeface="Arial" panose="020B0604020202020204" pitchFamily="34" charset="0"/>
              <a:buChar char="•"/>
            </a:pPr>
            <a:r>
              <a:rPr lang="en-US" sz="1800">
                <a:latin typeface="+mn-lt"/>
              </a:rPr>
              <a:t>Creating detailed and customizable plots suitable for publications.</a:t>
            </a:r>
          </a:p>
          <a:p>
            <a:pPr marL="228600" indent="-228600">
              <a:spcAft>
                <a:spcPts val="800"/>
              </a:spcAft>
              <a:buFont typeface="Arial" panose="020B0604020202020204" pitchFamily="34" charset="0"/>
              <a:buChar char="•"/>
            </a:pPr>
            <a:r>
              <a:rPr lang="en-US" sz="1800" b="1">
                <a:latin typeface="+mn-lt"/>
              </a:rPr>
              <a:t>Integration:</a:t>
            </a:r>
          </a:p>
          <a:p>
            <a:pPr marL="374904" indent="-228600">
              <a:spcAft>
                <a:spcPts val="800"/>
              </a:spcAft>
              <a:buFont typeface="Arial" panose="020B0604020202020204" pitchFamily="34" charset="0"/>
              <a:buChar char="•"/>
            </a:pPr>
            <a:r>
              <a:rPr lang="en-US" sz="1800">
                <a:latin typeface="+mn-lt"/>
              </a:rPr>
              <a:t>Works well with NumPy and Pandas for data visualization.</a:t>
            </a:r>
          </a:p>
        </p:txBody>
      </p:sp>
    </p:spTree>
    <p:extLst>
      <p:ext uri="{BB962C8B-B14F-4D97-AF65-F5344CB8AC3E}">
        <p14:creationId xmlns:p14="http://schemas.microsoft.com/office/powerpoint/2010/main" val="272770435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105</TotalTime>
  <Words>2534</Words>
  <Application>Microsoft Office PowerPoint</Application>
  <PresentationFormat>Widescreen</PresentationFormat>
  <Paragraphs>261</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Simple Light</vt:lpstr>
      <vt:lpstr>PowerPoint Presentation</vt:lpstr>
      <vt:lpstr>PowerPoint Presentation</vt:lpstr>
      <vt:lpstr>PowerPoint Presentation</vt:lpstr>
      <vt:lpstr>PowerPoint Presentation</vt:lpstr>
      <vt:lpstr>PowerPoint Presentation</vt:lpstr>
      <vt:lpstr>Introduction to Matplotlib</vt:lpstr>
      <vt:lpstr>Common matplotlib.pyplot Functions</vt:lpstr>
      <vt:lpstr>Example of Matplotlib Plot</vt:lpstr>
      <vt:lpstr>Matplotlib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Vijayalakshmi Gnanavel</cp:lastModifiedBy>
  <cp:revision>9</cp:revision>
  <dcterms:modified xsi:type="dcterms:W3CDTF">2025-02-11T11:54:03Z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