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36"/>
  </p:notesMasterIdLst>
  <p:sldIdLst>
    <p:sldId id="1300" r:id="rId5"/>
    <p:sldId id="1086" r:id="rId6"/>
    <p:sldId id="1085" r:id="rId7"/>
    <p:sldId id="1249" r:id="rId8"/>
    <p:sldId id="1290" r:id="rId9"/>
    <p:sldId id="1333" r:id="rId10"/>
    <p:sldId id="1422" r:id="rId11"/>
    <p:sldId id="1423" r:id="rId12"/>
    <p:sldId id="1426" r:id="rId13"/>
    <p:sldId id="1334" r:id="rId14"/>
    <p:sldId id="1438" r:id="rId15"/>
    <p:sldId id="1335" r:id="rId16"/>
    <p:sldId id="1421" r:id="rId17"/>
    <p:sldId id="1342" r:id="rId18"/>
    <p:sldId id="1432" r:id="rId19"/>
    <p:sldId id="1433" r:id="rId20"/>
    <p:sldId id="1336" r:id="rId21"/>
    <p:sldId id="1413" r:id="rId22"/>
    <p:sldId id="1414" r:id="rId23"/>
    <p:sldId id="1415" r:id="rId24"/>
    <p:sldId id="1416" r:id="rId25"/>
    <p:sldId id="1417" r:id="rId26"/>
    <p:sldId id="1418" r:id="rId27"/>
    <p:sldId id="1301" r:id="rId28"/>
    <p:sldId id="1295" r:id="rId29"/>
    <p:sldId id="1296" r:id="rId30"/>
    <p:sldId id="1297" r:id="rId31"/>
    <p:sldId id="1298" r:id="rId32"/>
    <p:sldId id="1434" r:id="rId33"/>
    <p:sldId id="1435" r:id="rId34"/>
    <p:sldId id="1250" r:id="rId3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224" autoAdjust="0"/>
  </p:normalViewPr>
  <p:slideViewPr>
    <p:cSldViewPr snapToGrid="0">
      <p:cViewPr varScale="1">
        <p:scale>
          <a:sx n="64" d="100"/>
          <a:sy n="64" d="100"/>
        </p:scale>
        <p:origin x="1397" y="67"/>
      </p:cViewPr>
      <p:guideLst>
        <p:guide orient="horz" pos="792"/>
        <p:guide pos="192"/>
        <p:guide orient="horz" pos="10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22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222" Type="http://schemas.openxmlformats.org/officeDocument/2006/relationships/viewProps" Target="viewProps.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r>
              <a:rPr lang="en-US" b="1" dirty="0"/>
              <a:t>Applications of NumPy</a:t>
            </a:r>
            <a:endParaRPr lang="en-US" dirty="0"/>
          </a:p>
          <a:p>
            <a:r>
              <a:rPr lang="en-US" dirty="0"/>
              <a:t>NumPy is an essential library for numerical computing in Python, with a wide range of applications in data analysis, scientific computing, and machine learning. Here are some key areas where NumPy shines:</a:t>
            </a:r>
          </a:p>
          <a:p>
            <a:pPr marL="457200" indent="-298450"/>
            <a:r>
              <a:rPr lang="en-US" b="1" dirty="0"/>
              <a:t>Array Manipulation</a:t>
            </a:r>
            <a:r>
              <a:rPr lang="en-US" dirty="0"/>
              <a:t>:</a:t>
            </a:r>
          </a:p>
          <a:p>
            <a:pPr marL="742950" lvl="1" indent="-285750"/>
            <a:r>
              <a:rPr lang="en-US" b="1" dirty="0"/>
              <a:t>Creation</a:t>
            </a:r>
            <a:r>
              <a:rPr lang="en-US" dirty="0"/>
              <a:t>: NumPy allows for the easy creation of arrays from lists, tuples, or even other arrays. This flexibility makes it straightforward to initialize data structures for various applications.</a:t>
            </a:r>
          </a:p>
          <a:p>
            <a:pPr marL="742950" lvl="1" indent="-285750"/>
            <a:r>
              <a:rPr lang="en-US" b="1" dirty="0"/>
              <a:t>Manipulation</a:t>
            </a:r>
            <a:r>
              <a:rPr lang="en-US" dirty="0"/>
              <a:t>: With NumPy, you can efficiently manipulate arrays by reshaping, merging, or splitting them, enabling complex data transformations.</a:t>
            </a:r>
          </a:p>
          <a:p>
            <a:pPr marL="742950" lvl="1" indent="-285750"/>
            <a:r>
              <a:rPr lang="en-US" b="1" dirty="0"/>
              <a:t>Slicing</a:t>
            </a:r>
            <a:r>
              <a:rPr lang="en-US" dirty="0"/>
              <a:t>: NumPy provides powerful slicing capabilities, allowing users to extract specific portions of arrays. This feature is crucial for data analysis tasks, where you often need to focus on particular subsets of your data.</a:t>
            </a:r>
          </a:p>
          <a:p>
            <a:pPr marL="457200" indent="-298450"/>
            <a:r>
              <a:rPr lang="en-US" b="1" dirty="0"/>
              <a:t>Mathematical Operations</a:t>
            </a:r>
            <a:r>
              <a:rPr lang="en-US" dirty="0"/>
              <a:t>:</a:t>
            </a:r>
          </a:p>
          <a:p>
            <a:pPr marL="742950" lvl="1" indent="-285750"/>
            <a:r>
              <a:rPr lang="en-US" b="1" dirty="0"/>
              <a:t>Element-Wise Operations</a:t>
            </a:r>
            <a:r>
              <a:rPr lang="en-US" dirty="0"/>
              <a:t>: NumPy enables element-wise operations on arrays, allowing you to perform calculations on entire datasets without explicit loops. This leads to cleaner and more efficient code.</a:t>
            </a:r>
          </a:p>
          <a:p>
            <a:pPr marL="742950" lvl="1" indent="-285750"/>
            <a:r>
              <a:rPr lang="en-US" b="1" dirty="0"/>
              <a:t>Linear Algebra</a:t>
            </a:r>
            <a:r>
              <a:rPr lang="en-US" dirty="0"/>
              <a:t>: NumPy provides comprehensive support for linear algebra operations, such as matrix multiplication, determinants, and eigenvalues, which are fundamental in various scientific and engineering applications.</a:t>
            </a:r>
          </a:p>
          <a:p>
            <a:pPr marL="742950" lvl="1" indent="-285750"/>
            <a:r>
              <a:rPr lang="en-US" b="1" dirty="0"/>
              <a:t>Statistical Operations</a:t>
            </a:r>
            <a:r>
              <a:rPr lang="en-US" dirty="0"/>
              <a:t>: The library includes a wide array of statistical functions (mean, median, standard deviation, etc.) that help analyze data distributions and trends, making it essential for data analysis tasks.</a:t>
            </a:r>
          </a:p>
          <a:p>
            <a:pPr marL="457200" indent="-298450"/>
            <a:r>
              <a:rPr lang="en-US" b="1" dirty="0"/>
              <a:t>Integration with Other Libraries</a:t>
            </a:r>
            <a:r>
              <a:rPr lang="en-US" dirty="0"/>
              <a:t>:</a:t>
            </a:r>
          </a:p>
          <a:p>
            <a:pPr marL="742950" lvl="1" indent="-285750"/>
            <a:r>
              <a:rPr lang="en-US" dirty="0"/>
              <a:t>NumPy works seamlessly with other popular Python libraries, such as </a:t>
            </a:r>
            <a:r>
              <a:rPr lang="en-US" b="1" dirty="0"/>
              <a:t>Pandas</a:t>
            </a:r>
            <a:r>
              <a:rPr lang="en-US" dirty="0"/>
              <a:t> (for data manipulation), </a:t>
            </a:r>
            <a:r>
              <a:rPr lang="en-US" b="1" dirty="0"/>
              <a:t>SciPy</a:t>
            </a:r>
            <a:r>
              <a:rPr lang="en-US" dirty="0"/>
              <a:t> (for scientific computing), and </a:t>
            </a:r>
            <a:r>
              <a:rPr lang="en-US" b="1" dirty="0"/>
              <a:t>Matplotlib</a:t>
            </a:r>
            <a:r>
              <a:rPr lang="en-US" dirty="0"/>
              <a:t> (for data visualization). This integration enhances its functionality and allows users to leverage the strengths of each library in their data workflows.</a:t>
            </a:r>
          </a:p>
          <a:p>
            <a:pPr marL="457200" indent="-298450"/>
            <a:r>
              <a:rPr lang="en-US" b="1" dirty="0"/>
              <a:t>Performance</a:t>
            </a:r>
            <a:r>
              <a:rPr lang="en-US" dirty="0"/>
              <a:t>:</a:t>
            </a:r>
          </a:p>
          <a:p>
            <a:pPr marL="742950" lvl="1" indent="-285750"/>
            <a:r>
              <a:rPr lang="en-US" dirty="0"/>
              <a:t>NumPy is optimized for speed and performance, making it ideal for </a:t>
            </a:r>
            <a:r>
              <a:rPr lang="en-US" b="1" dirty="0"/>
              <a:t>large-scale data analysis</a:t>
            </a:r>
            <a:r>
              <a:rPr lang="en-US" dirty="0"/>
              <a:t>. It uses efficient memory management and vectorized operations, enabling computations to be executed much faster than with traditional Python lists. This efficiency is crucial for handling big data and complex numerical tasks in fields like machine learning, statistics, and scientific research.</a:t>
            </a:r>
          </a:p>
          <a:p>
            <a:pPr marL="158750" indent="0">
              <a:buNone/>
            </a:pPr>
            <a:endParaRPr lang="en-IN"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69814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C57B4729-FA5B-FD09-60AB-81CD6E7FC35E}"/>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18CE6790-3E63-482B-5EB0-5933F46C088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a:extLst>
              <a:ext uri="{FF2B5EF4-FFF2-40B4-BE49-F238E27FC236}">
                <a16:creationId xmlns:a16="http://schemas.microsoft.com/office/drawing/2014/main" id="{64ECCFC2-CEB9-191E-2C1C-01039B9DA94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22798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r>
              <a:rPr lang="en-US" b="1" dirty="0"/>
              <a:t>What is Pandas?</a:t>
            </a:r>
            <a:endParaRPr lang="en-US" dirty="0"/>
          </a:p>
          <a:p>
            <a:r>
              <a:rPr lang="en-US" b="0" dirty="0"/>
              <a:t>Pandas is an open-source library specifically designed for data manipulation and analysis, widely used in Python programming. It’s a powerful tool that enables data scientists and analysts to work efficiently with large datasets, offering an array of versatile tools for handling, cleaning, and analyzing data.</a:t>
            </a:r>
          </a:p>
          <a:p>
            <a:r>
              <a:rPr lang="en-US" b="0" dirty="0"/>
              <a:t>Foundation on NumPy: Pandas is built on top of another core library in Python, called NumPy, which provides support for large multi-dimensional arrays and matrices. NumPy helps with high-performance operations, and Pandas utilizes these features to enable fast, efficient data manipulation.</a:t>
            </a:r>
          </a:p>
          <a:p>
            <a:pPr marL="158750" indent="0">
              <a:buNone/>
            </a:pPr>
            <a:r>
              <a:rPr lang="en-US" b="1" dirty="0"/>
              <a:t>Key Data Structures:</a:t>
            </a:r>
            <a:r>
              <a:rPr lang="en-US" dirty="0"/>
              <a:t> </a:t>
            </a:r>
          </a:p>
          <a:p>
            <a:pPr marL="158750" indent="0">
              <a:buNone/>
            </a:pPr>
            <a:r>
              <a:rPr lang="en-US" dirty="0"/>
              <a:t>Pandas </a:t>
            </a:r>
            <a:r>
              <a:rPr lang="en-US" b="0" dirty="0"/>
              <a:t>provides two main data structures </a:t>
            </a:r>
            <a:r>
              <a:rPr lang="en-US" dirty="0"/>
              <a:t>that allow us to work with data in different formats:</a:t>
            </a:r>
          </a:p>
          <a:p>
            <a:pPr>
              <a:buFont typeface="Arial" panose="020B0604020202020204" pitchFamily="34" charset="0"/>
              <a:buChar char="•"/>
            </a:pPr>
            <a:r>
              <a:rPr lang="en-US" b="1" dirty="0"/>
              <a:t>Series</a:t>
            </a:r>
            <a:r>
              <a:rPr lang="en-US" dirty="0"/>
              <a:t>: A one-dimensional labeled array that can hold any data type (integers, strings, floats, etc.). Think of it as a single column in a spreadsheet or database.</a:t>
            </a:r>
          </a:p>
          <a:p>
            <a:pPr>
              <a:buFont typeface="Arial" panose="020B0604020202020204" pitchFamily="34" charset="0"/>
              <a:buChar char="•"/>
            </a:pPr>
            <a:r>
              <a:rPr lang="en-US" b="1" dirty="0" err="1"/>
              <a:t>DataFrame</a:t>
            </a:r>
            <a:r>
              <a:rPr lang="en-US" dirty="0"/>
              <a:t>: A two-dimensional, size-mutable, and heterogeneous tabular data structure. You can think of it as a complete spreadsheet or table with labeled axes (rows and columns).</a:t>
            </a:r>
          </a:p>
          <a:p>
            <a:pPr>
              <a:buFont typeface="Arial" panose="020B0604020202020204" pitchFamily="34" charset="0"/>
              <a:buChar char="•"/>
            </a:pPr>
            <a:endParaRPr lang="en-US" dirty="0"/>
          </a:p>
          <a:p>
            <a:pPr marL="158750" indent="0">
              <a:buNone/>
            </a:pPr>
            <a:r>
              <a:rPr lang="en-US" b="1" dirty="0"/>
              <a:t>Key Features of Pandas:</a:t>
            </a:r>
            <a:endParaRPr lang="en-US" dirty="0"/>
          </a:p>
          <a:p>
            <a:pPr marL="457200" indent="-298450"/>
            <a:r>
              <a:rPr lang="en-US" b="1" dirty="0"/>
              <a:t>High-level data manipulation tools</a:t>
            </a:r>
            <a:r>
              <a:rPr lang="en-US" dirty="0"/>
              <a:t>: Pandas provides a set of powerful tools for reshaping, sorting, and filtering data, making it simpler to conduct data analysis.</a:t>
            </a:r>
          </a:p>
          <a:p>
            <a:pPr marL="457200" indent="-298450"/>
            <a:r>
              <a:rPr lang="en-US" b="1" dirty="0"/>
              <a:t>Data Cleaning, Transformation, and Aggregation</a:t>
            </a:r>
            <a:r>
              <a:rPr lang="en-US" dirty="0"/>
              <a:t>: With Pandas, you can handle missing data, perform calculations, modify data formats, and aggregate data to gain insights.</a:t>
            </a:r>
          </a:p>
          <a:p>
            <a:pPr marL="457200" indent="-298450"/>
            <a:r>
              <a:rPr lang="en-US" b="1" dirty="0"/>
              <a:t>Merging and Joining Datasets</a:t>
            </a:r>
            <a:r>
              <a:rPr lang="en-US" dirty="0"/>
              <a:t>: Pandas makes it easy to merge and join data from multiple sources, which is essential in real-world analysis where data may come from different files, databases, or APIs.</a:t>
            </a:r>
          </a:p>
          <a:p>
            <a:pPr marL="158750" indent="0">
              <a:buNone/>
            </a:pPr>
            <a:endParaRPr lang="en-IN"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90907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r>
              <a:rPr lang="en-US" b="1"/>
              <a:t>Pandas Series</a:t>
            </a:r>
            <a:endParaRPr lang="en-US"/>
          </a:p>
          <a:p>
            <a:r>
              <a:rPr lang="en-US" b="0"/>
              <a:t>A Pandas Series is a labeled one-dimensional array capable of holding any type of data, such as integers, strings, floats, or even complex Python objects. Think of a Pandas Series as being similar to a single column in an Excel spreadsheet—it provides both values and labels (or indexes) for each entry, making data organization simple and accessible.</a:t>
            </a:r>
          </a:p>
          <a:p>
            <a:pPr marL="158750" indent="0">
              <a:buNone/>
            </a:pPr>
            <a:endParaRPr lang="en-US" b="1"/>
          </a:p>
          <a:p>
            <a:pPr marL="158750" indent="0">
              <a:buNone/>
            </a:pPr>
            <a:r>
              <a:rPr lang="en-US" b="1"/>
              <a:t>Key Points about Pandas Series:</a:t>
            </a:r>
            <a:endParaRPr lang="en-US"/>
          </a:p>
          <a:p>
            <a:pPr>
              <a:buFont typeface="Arial" panose="020B0604020202020204" pitchFamily="34" charset="0"/>
              <a:buChar char="•"/>
            </a:pPr>
            <a:r>
              <a:rPr lang="en-US" b="1"/>
              <a:t>Versatile Data Types</a:t>
            </a:r>
            <a:r>
              <a:rPr lang="en-US"/>
              <a:t>: A Series can contain different types of data within one column, making it flexible for various kinds of data analysis and manipulation.</a:t>
            </a:r>
          </a:p>
          <a:p>
            <a:pPr>
              <a:buFont typeface="Arial" panose="020B0604020202020204" pitchFamily="34" charset="0"/>
              <a:buChar char="•"/>
            </a:pPr>
            <a:r>
              <a:rPr lang="en-US" b="1"/>
              <a:t>Intuitive Labeling</a:t>
            </a:r>
            <a:r>
              <a:rPr lang="en-US"/>
              <a:t>: Each entry in a Series has an associated index label. This indexing helps to quickly access, manipulate, and retrieve specific elements from the Series. Labels can be default numerical values (0, 1, 2, etc.) or custom labels as defined by the user.</a:t>
            </a:r>
          </a:p>
          <a:p>
            <a:pPr marL="158750" indent="0">
              <a:buNone/>
            </a:pPr>
            <a:endParaRPr lang="en-US" b="1"/>
          </a:p>
          <a:p>
            <a:pPr marL="158750" indent="0">
              <a:buNone/>
            </a:pPr>
            <a:r>
              <a:rPr lang="en-US" b="1"/>
              <a:t>Creating a Pandas Series with Series() Method:</a:t>
            </a:r>
            <a:endParaRPr lang="en-US"/>
          </a:p>
          <a:p>
            <a:pPr marL="158750" indent="0">
              <a:buNone/>
            </a:pPr>
            <a:r>
              <a:rPr lang="en-US"/>
              <a:t>The </a:t>
            </a:r>
            <a:r>
              <a:rPr lang="en-US" b="1"/>
              <a:t>Series() method</a:t>
            </a:r>
            <a:r>
              <a:rPr lang="en-US"/>
              <a:t> allows us to easily convert other data structures, like lists, tuples, or dictionaries, into a Series object:</a:t>
            </a:r>
          </a:p>
          <a:p>
            <a:pPr>
              <a:buFont typeface="Arial" panose="020B0604020202020204" pitchFamily="34" charset="0"/>
              <a:buChar char="•"/>
            </a:pPr>
            <a:r>
              <a:rPr lang="en-US" b="1"/>
              <a:t>From a list or tuple</a:t>
            </a:r>
            <a:r>
              <a:rPr lang="en-US"/>
              <a:t>: The elements become values in the Series, with default numeric indexing.</a:t>
            </a:r>
          </a:p>
          <a:p>
            <a:pPr>
              <a:buFont typeface="Arial" panose="020B0604020202020204" pitchFamily="34" charset="0"/>
              <a:buChar char="•"/>
            </a:pPr>
            <a:r>
              <a:rPr lang="en-US" b="1"/>
              <a:t>From a dictionary</a:t>
            </a:r>
            <a:r>
              <a:rPr lang="en-US"/>
              <a:t>: Keys of the dictionary become the index labels of the Series, while the values become the entries in the Series.</a:t>
            </a:r>
          </a:p>
          <a:p>
            <a:pPr marL="0" lvl="0" indent="0" algn="l" rtl="0">
              <a:lnSpc>
                <a:spcPct val="100000"/>
              </a:lnSpc>
              <a:spcBef>
                <a:spcPts val="0"/>
              </a:spcBef>
              <a:spcAft>
                <a:spcPts val="0"/>
              </a:spcAft>
              <a:buSzPts val="1100"/>
              <a:buNone/>
            </a:pPr>
            <a:endParaRPr lang="en-IN"/>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64939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r>
              <a:rPr lang="en-US" b="1" dirty="0"/>
              <a:t>Pandas </a:t>
            </a:r>
            <a:r>
              <a:rPr lang="en-US" b="1" dirty="0" err="1"/>
              <a:t>DataFrame</a:t>
            </a:r>
            <a:endParaRPr lang="en-US" dirty="0"/>
          </a:p>
          <a:p>
            <a:r>
              <a:rPr lang="en-US" b="0" dirty="0"/>
              <a:t>A Pandas </a:t>
            </a:r>
            <a:r>
              <a:rPr lang="en-US" b="0" dirty="0" err="1"/>
              <a:t>DataFrame</a:t>
            </a:r>
            <a:r>
              <a:rPr lang="en-US" b="0" dirty="0"/>
              <a:t> is a core data structure in the Pandas library and one of the most versatile tools for handling data in Python. It’s a two-dimensional data structure with labeled rows and columns, making it similar to a table in a SQL database, an Excel spreadsheet, or a Google Sheet.</a:t>
            </a:r>
          </a:p>
          <a:p>
            <a:pPr marL="158750" indent="0">
              <a:buNone/>
            </a:pPr>
            <a:endParaRPr lang="en-US" b="1" dirty="0"/>
          </a:p>
          <a:p>
            <a:pPr marL="158750" indent="0">
              <a:buNone/>
            </a:pPr>
            <a:r>
              <a:rPr lang="en-US" b="1" dirty="0"/>
              <a:t>Key Characteristics of a </a:t>
            </a:r>
            <a:r>
              <a:rPr lang="en-US" b="1" dirty="0" err="1"/>
              <a:t>DataFrame</a:t>
            </a:r>
            <a:r>
              <a:rPr lang="en-US" b="1" dirty="0"/>
              <a:t>:</a:t>
            </a:r>
            <a:endParaRPr lang="en-US" dirty="0"/>
          </a:p>
          <a:p>
            <a:pPr>
              <a:buFont typeface="Arial" panose="020B0604020202020204" pitchFamily="34" charset="0"/>
              <a:buChar char="•"/>
            </a:pPr>
            <a:r>
              <a:rPr lang="en-US" b="1" dirty="0"/>
              <a:t>Two-Dimensional Format</a:t>
            </a:r>
            <a:r>
              <a:rPr lang="en-US" dirty="0"/>
              <a:t>: </a:t>
            </a:r>
            <a:r>
              <a:rPr lang="en-US" dirty="0" err="1"/>
              <a:t>DataFrames</a:t>
            </a:r>
            <a:r>
              <a:rPr lang="en-US" dirty="0"/>
              <a:t> are structured with both rows and columns, allowing users to store and manipulate complex datasets in a structured way. Each row and column is labeled, enabling easy access to specific data points.</a:t>
            </a:r>
          </a:p>
          <a:p>
            <a:pPr>
              <a:buFont typeface="Arial" panose="020B0604020202020204" pitchFamily="34" charset="0"/>
              <a:buChar char="•"/>
            </a:pPr>
            <a:r>
              <a:rPr lang="en-US" b="1" dirty="0"/>
              <a:t>Intuitive Similarity to Common Data Formats</a:t>
            </a:r>
            <a:r>
              <a:rPr lang="en-US" dirty="0"/>
              <a:t>: The structure of a </a:t>
            </a:r>
            <a:r>
              <a:rPr lang="en-US" dirty="0" err="1"/>
              <a:t>DataFrame</a:t>
            </a:r>
            <a:r>
              <a:rPr lang="en-US" dirty="0"/>
              <a:t> is similar to common data formats, like spreadsheets or SQL tables, making it easier to grasp for users already familiar with these tools.</a:t>
            </a:r>
          </a:p>
          <a:p>
            <a:pPr marL="158750" indent="0">
              <a:buNone/>
            </a:pPr>
            <a:endParaRPr lang="en-US" b="1" dirty="0"/>
          </a:p>
          <a:p>
            <a:pPr marL="158750" indent="0">
              <a:buNone/>
            </a:pPr>
            <a:r>
              <a:rPr lang="en-US" b="1" dirty="0"/>
              <a:t>Three Main Components of a </a:t>
            </a:r>
            <a:r>
              <a:rPr lang="en-US" b="1" dirty="0" err="1"/>
              <a:t>DataFrame</a:t>
            </a:r>
            <a:r>
              <a:rPr lang="en-US" b="1" dirty="0"/>
              <a:t>:</a:t>
            </a:r>
            <a:endParaRPr lang="en-US" dirty="0"/>
          </a:p>
          <a:p>
            <a:pPr marL="457200" indent="-298450"/>
            <a:r>
              <a:rPr lang="en-US" b="1" dirty="0"/>
              <a:t>Data</a:t>
            </a:r>
            <a:r>
              <a:rPr lang="en-US" dirty="0"/>
              <a:t>: The actual data stored in the </a:t>
            </a:r>
            <a:r>
              <a:rPr lang="en-US" dirty="0" err="1"/>
              <a:t>DataFrame</a:t>
            </a:r>
            <a:r>
              <a:rPr lang="en-US" dirty="0"/>
              <a:t>, which can include multiple data types—strings, integers, floats, or even more complex data types.</a:t>
            </a:r>
          </a:p>
          <a:p>
            <a:pPr marL="457200" indent="-298450"/>
            <a:r>
              <a:rPr lang="en-US" b="1" dirty="0"/>
              <a:t>Index</a:t>
            </a:r>
            <a:r>
              <a:rPr lang="en-US" dirty="0"/>
              <a:t>: The labels assigned to rows, which help uniquely identify each row. Indexing provides flexibility for quick data access and retrieval.</a:t>
            </a:r>
          </a:p>
          <a:p>
            <a:pPr marL="457200" indent="-298450"/>
            <a:r>
              <a:rPr lang="en-US" b="1" dirty="0"/>
              <a:t>Columns</a:t>
            </a:r>
            <a:r>
              <a:rPr lang="en-US" dirty="0"/>
              <a:t>: Each column has a unique label, allowing easy reference, filtering, and sorting by specific data points.</a:t>
            </a:r>
          </a:p>
          <a:p>
            <a:endParaRPr lang="en-US" b="1" dirty="0"/>
          </a:p>
          <a:p>
            <a:pPr marL="158750" indent="0">
              <a:buNone/>
            </a:pPr>
            <a:r>
              <a:rPr lang="en-US" b="1" dirty="0"/>
              <a:t>Creating and Working with </a:t>
            </a:r>
            <a:r>
              <a:rPr lang="en-US" b="1" dirty="0" err="1"/>
              <a:t>DataFrames</a:t>
            </a:r>
            <a:r>
              <a:rPr lang="en-US" b="1" dirty="0"/>
              <a:t>:</a:t>
            </a:r>
            <a:r>
              <a:rPr lang="en-US" dirty="0"/>
              <a:t> </a:t>
            </a:r>
            <a:r>
              <a:rPr lang="en-US" dirty="0" err="1"/>
              <a:t>DataFrames</a:t>
            </a:r>
            <a:r>
              <a:rPr lang="en-US" dirty="0"/>
              <a:t> can be created from various sources, including lists of lists, dictionaries of lists, external CSV files, SQL databases, or even directly from other </a:t>
            </a:r>
            <a:r>
              <a:rPr lang="en-US" dirty="0" err="1"/>
              <a:t>DataFrames</a:t>
            </a:r>
            <a:r>
              <a:rPr lang="en-US" dirty="0"/>
              <a:t>. This adaptability makes </a:t>
            </a:r>
            <a:r>
              <a:rPr lang="en-US" dirty="0" err="1"/>
              <a:t>DataFrames</a:t>
            </a:r>
            <a:r>
              <a:rPr lang="en-US" dirty="0"/>
              <a:t> ideal for data analysis, exploration, and manipulation.</a:t>
            </a:r>
          </a:p>
          <a:p>
            <a:pPr marL="0" lvl="0" indent="0" algn="l" rtl="0">
              <a:lnSpc>
                <a:spcPct val="100000"/>
              </a:lnSpc>
              <a:spcBef>
                <a:spcPts val="0"/>
              </a:spcBef>
              <a:spcAft>
                <a:spcPts val="0"/>
              </a:spcAft>
              <a:buSzPts val="1100"/>
              <a:buNone/>
            </a:pPr>
            <a:endParaRPr lang="en-US"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69788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r>
              <a:rPr lang="en-IN" b="1" dirty="0"/>
              <a:t>Basic Operations with Pandas</a:t>
            </a:r>
          </a:p>
          <a:p>
            <a:r>
              <a:rPr lang="en-IN" dirty="0"/>
              <a:t>Pandas is a powerful data manipulation library in Python that provides a wide range of functions to work with structured data. Below are some basic operations you can perform using Pandas, including loading data, inspecting it, and selecting specific data subsets.</a:t>
            </a:r>
          </a:p>
          <a:p>
            <a:pPr marL="158750" indent="0">
              <a:buNone/>
            </a:pPr>
            <a:endParaRPr lang="en-IN" b="1" dirty="0"/>
          </a:p>
          <a:p>
            <a:pPr marL="158750" indent="0">
              <a:buNone/>
            </a:pPr>
            <a:r>
              <a:rPr lang="en-IN" b="1" dirty="0"/>
              <a:t>1. Loading Data</a:t>
            </a:r>
          </a:p>
          <a:p>
            <a:pPr marL="158750" indent="0">
              <a:buNone/>
            </a:pPr>
            <a:r>
              <a:rPr lang="en-IN" dirty="0"/>
              <a:t>Pandas allows you to load data from various formats, making it easy to </a:t>
            </a:r>
            <a:r>
              <a:rPr lang="en-IN" dirty="0" err="1"/>
              <a:t>analyze</a:t>
            </a:r>
            <a:r>
              <a:rPr lang="en-IN" dirty="0"/>
              <a:t> and manipulate datasets. Here are some common methods:</a:t>
            </a:r>
          </a:p>
          <a:p>
            <a:pPr>
              <a:buFont typeface="Arial" panose="020B0604020202020204" pitchFamily="34" charset="0"/>
              <a:buChar char="•"/>
            </a:pPr>
            <a:r>
              <a:rPr lang="en-IN" b="1" dirty="0"/>
              <a:t>Read CSV Files</a:t>
            </a:r>
            <a:r>
              <a:rPr lang="en-IN" dirty="0"/>
              <a:t>:</a:t>
            </a:r>
          </a:p>
          <a:p>
            <a:pPr marL="158750" indent="0" rtl="0">
              <a:buFont typeface="Arial" panose="020B0604020202020204" pitchFamily="34" charset="0"/>
              <a:buNone/>
            </a:pPr>
            <a:r>
              <a:rPr lang="en-IN" dirty="0"/>
              <a:t>	import pandas as pd </a:t>
            </a:r>
          </a:p>
          <a:p>
            <a:pPr marL="158750" indent="0" rtl="0">
              <a:buFont typeface="Arial" panose="020B0604020202020204" pitchFamily="34" charset="0"/>
              <a:buNone/>
            </a:pPr>
            <a:r>
              <a:rPr lang="en-IN" dirty="0"/>
              <a:t>	# Load a CSV file into a </a:t>
            </a:r>
            <a:r>
              <a:rPr lang="en-IN" dirty="0" err="1"/>
              <a:t>DataFrame</a:t>
            </a:r>
            <a:r>
              <a:rPr lang="en-IN" dirty="0"/>
              <a:t> </a:t>
            </a:r>
          </a:p>
          <a:p>
            <a:pPr marL="158750" indent="0" rtl="0">
              <a:buFont typeface="Arial" panose="020B0604020202020204" pitchFamily="34" charset="0"/>
              <a:buNone/>
            </a:pPr>
            <a:r>
              <a:rPr lang="en-IN" dirty="0"/>
              <a:t>	</a:t>
            </a:r>
            <a:r>
              <a:rPr lang="en-IN" dirty="0" err="1"/>
              <a:t>df</a:t>
            </a:r>
            <a:r>
              <a:rPr lang="en-IN" dirty="0"/>
              <a:t> = </a:t>
            </a:r>
            <a:r>
              <a:rPr lang="en-IN" dirty="0" err="1"/>
              <a:t>pd.read_csv</a:t>
            </a:r>
            <a:r>
              <a:rPr lang="en-IN" dirty="0"/>
              <a:t>('data.csv’) </a:t>
            </a:r>
          </a:p>
          <a:p>
            <a:pPr marL="158750" indent="0" rtl="0">
              <a:buFont typeface="Arial" panose="020B0604020202020204" pitchFamily="34" charset="0"/>
              <a:buNone/>
            </a:pPr>
            <a:endParaRPr lang="en-IN" dirty="0"/>
          </a:p>
          <a:p>
            <a:pPr>
              <a:buFont typeface="Arial" panose="020B0604020202020204" pitchFamily="34" charset="0"/>
              <a:buChar char="•"/>
            </a:pPr>
            <a:r>
              <a:rPr lang="en-IN" b="1" dirty="0"/>
              <a:t>Read Excel Files</a:t>
            </a:r>
            <a:r>
              <a:rPr lang="en-IN" dirty="0"/>
              <a:t>:</a:t>
            </a:r>
          </a:p>
          <a:p>
            <a:pPr marL="158750" indent="0">
              <a:buFont typeface="Arial" panose="020B0604020202020204" pitchFamily="34" charset="0"/>
              <a:buNone/>
            </a:pPr>
            <a:r>
              <a:rPr lang="en-IN" dirty="0"/>
              <a:t>	# Load an Excel file into a </a:t>
            </a:r>
            <a:r>
              <a:rPr lang="en-IN" dirty="0" err="1"/>
              <a:t>DataFrame</a:t>
            </a:r>
            <a:r>
              <a:rPr lang="en-IN" dirty="0"/>
              <a:t> </a:t>
            </a:r>
          </a:p>
          <a:p>
            <a:pPr marL="158750" indent="0">
              <a:buFont typeface="Arial" panose="020B0604020202020204" pitchFamily="34" charset="0"/>
              <a:buNone/>
            </a:pPr>
            <a:r>
              <a:rPr lang="en-IN" dirty="0"/>
              <a:t>	</a:t>
            </a:r>
            <a:r>
              <a:rPr lang="en-IN" dirty="0" err="1"/>
              <a:t>df</a:t>
            </a:r>
            <a:r>
              <a:rPr lang="en-IN" dirty="0"/>
              <a:t> = </a:t>
            </a:r>
            <a:r>
              <a:rPr lang="en-IN" dirty="0" err="1"/>
              <a:t>pd.read_excel</a:t>
            </a:r>
            <a:r>
              <a:rPr lang="en-IN" dirty="0"/>
              <a:t>('data.xlsx', </a:t>
            </a:r>
            <a:r>
              <a:rPr lang="en-IN" dirty="0" err="1"/>
              <a:t>sheet_name</a:t>
            </a:r>
            <a:r>
              <a:rPr lang="en-IN" dirty="0"/>
              <a:t>='Sheet1') # Specify sheet name if needed </a:t>
            </a:r>
          </a:p>
          <a:p>
            <a:pPr marL="615950" lvl="1" indent="0" rtl="0">
              <a:buFont typeface="Arial" panose="020B0604020202020204" pitchFamily="34" charset="0"/>
              <a:buNone/>
            </a:pPr>
            <a:endParaRPr lang="en-IN" dirty="0"/>
          </a:p>
          <a:p>
            <a:pPr>
              <a:buFont typeface="Arial" panose="020B0604020202020204" pitchFamily="34" charset="0"/>
              <a:buChar char="•"/>
            </a:pPr>
            <a:r>
              <a:rPr lang="en-IN" b="1" dirty="0"/>
              <a:t>Read SQL Databases</a:t>
            </a:r>
            <a:r>
              <a:rPr lang="en-IN" dirty="0"/>
              <a:t>:</a:t>
            </a:r>
          </a:p>
          <a:p>
            <a:pPr marL="158750" indent="0" rtl="0">
              <a:buFont typeface="Arial" panose="020B0604020202020204" pitchFamily="34" charset="0"/>
              <a:buNone/>
            </a:pPr>
            <a:r>
              <a:rPr lang="en-IN" dirty="0"/>
              <a:t>	from </a:t>
            </a:r>
            <a:r>
              <a:rPr lang="en-IN" dirty="0" err="1"/>
              <a:t>sqlalchemy</a:t>
            </a:r>
            <a:r>
              <a:rPr lang="en-IN" dirty="0"/>
              <a:t> import </a:t>
            </a:r>
            <a:r>
              <a:rPr lang="en-IN" dirty="0" err="1"/>
              <a:t>create_engine</a:t>
            </a:r>
            <a:r>
              <a:rPr lang="en-IN" dirty="0"/>
              <a:t> </a:t>
            </a:r>
          </a:p>
          <a:p>
            <a:pPr marL="158750" indent="0" rtl="0">
              <a:buFont typeface="Arial" panose="020B0604020202020204" pitchFamily="34" charset="0"/>
              <a:buNone/>
            </a:pPr>
            <a:r>
              <a:rPr lang="en-IN" dirty="0"/>
              <a:t>	# Create a database connection </a:t>
            </a:r>
          </a:p>
          <a:p>
            <a:pPr marL="158750" indent="0" rtl="0">
              <a:buFont typeface="Arial" panose="020B0604020202020204" pitchFamily="34" charset="0"/>
              <a:buNone/>
            </a:pPr>
            <a:r>
              <a:rPr lang="en-IN" dirty="0"/>
              <a:t>	engine = </a:t>
            </a:r>
            <a:r>
              <a:rPr lang="en-IN" dirty="0" err="1"/>
              <a:t>create_engine</a:t>
            </a:r>
            <a:r>
              <a:rPr lang="en-IN" dirty="0"/>
              <a:t>('</a:t>
            </a:r>
            <a:r>
              <a:rPr lang="en-IN" dirty="0" err="1"/>
              <a:t>sqlite</a:t>
            </a:r>
            <a:r>
              <a:rPr lang="en-IN" dirty="0"/>
              <a:t>:///</a:t>
            </a:r>
            <a:r>
              <a:rPr lang="en-IN" dirty="0" err="1"/>
              <a:t>database.db</a:t>
            </a:r>
            <a:r>
              <a:rPr lang="en-IN" dirty="0"/>
              <a:t>') # Example with SQLite </a:t>
            </a:r>
          </a:p>
          <a:p>
            <a:pPr marL="158750" indent="0" rtl="0">
              <a:buFont typeface="Arial" panose="020B0604020202020204" pitchFamily="34" charset="0"/>
              <a:buNone/>
            </a:pPr>
            <a:r>
              <a:rPr lang="en-IN" dirty="0"/>
              <a:t>	# Load data from a SQL query into a </a:t>
            </a:r>
            <a:r>
              <a:rPr lang="en-IN" dirty="0" err="1"/>
              <a:t>DataFrame</a:t>
            </a:r>
            <a:r>
              <a:rPr lang="en-IN" dirty="0"/>
              <a:t> </a:t>
            </a:r>
          </a:p>
          <a:p>
            <a:pPr marL="158750" indent="0" rtl="0">
              <a:buFont typeface="Arial" panose="020B0604020202020204" pitchFamily="34" charset="0"/>
              <a:buNone/>
            </a:pPr>
            <a:r>
              <a:rPr lang="en-IN" dirty="0"/>
              <a:t>	</a:t>
            </a:r>
            <a:r>
              <a:rPr lang="en-IN" dirty="0" err="1"/>
              <a:t>df</a:t>
            </a:r>
            <a:r>
              <a:rPr lang="en-IN" dirty="0"/>
              <a:t> = </a:t>
            </a:r>
            <a:r>
              <a:rPr lang="en-IN" dirty="0" err="1"/>
              <a:t>pd.read_sql_query</a:t>
            </a:r>
            <a:r>
              <a:rPr lang="en-IN" dirty="0"/>
              <a:t>('SELECT * FROM </a:t>
            </a:r>
            <a:r>
              <a:rPr lang="en-IN" dirty="0" err="1"/>
              <a:t>table_name</a:t>
            </a:r>
            <a:r>
              <a:rPr lang="en-IN" dirty="0"/>
              <a:t>', engine) </a:t>
            </a:r>
          </a:p>
          <a:p>
            <a:pPr marL="158750" indent="0" rtl="0">
              <a:buFont typeface="Arial" panose="020B0604020202020204" pitchFamily="34" charset="0"/>
              <a:buNone/>
            </a:pPr>
            <a:endParaRPr lang="en-IN" dirty="0"/>
          </a:p>
          <a:p>
            <a:pPr marL="158750" indent="0">
              <a:buNone/>
            </a:pPr>
            <a:r>
              <a:rPr lang="en-IN" b="1" dirty="0"/>
              <a:t>2. Data Inspection</a:t>
            </a:r>
          </a:p>
          <a:p>
            <a:pPr marL="158750" indent="0">
              <a:buNone/>
            </a:pPr>
            <a:r>
              <a:rPr lang="en-IN" dirty="0"/>
              <a:t>Once you have loaded your data, it's essential to inspect it to understand its structure and contents.</a:t>
            </a:r>
          </a:p>
          <a:p>
            <a:pPr>
              <a:buFont typeface="Arial" panose="020B0604020202020204" pitchFamily="34" charset="0"/>
              <a:buChar char="•"/>
            </a:pPr>
            <a:r>
              <a:rPr lang="en-IN" b="1" dirty="0"/>
              <a:t>View the First Few Rows</a:t>
            </a:r>
            <a:r>
              <a:rPr lang="en-IN" dirty="0"/>
              <a:t>:</a:t>
            </a:r>
          </a:p>
          <a:p>
            <a:pPr marL="158750" indent="0" rtl="0">
              <a:buFont typeface="Arial" panose="020B0604020202020204" pitchFamily="34" charset="0"/>
              <a:buNone/>
            </a:pPr>
            <a:r>
              <a:rPr lang="en-IN" dirty="0"/>
              <a:t>	# Display the first 5 rows of the </a:t>
            </a:r>
            <a:r>
              <a:rPr lang="en-IN" dirty="0" err="1"/>
              <a:t>DataFrame</a:t>
            </a:r>
            <a:r>
              <a:rPr lang="en-IN" dirty="0"/>
              <a:t> </a:t>
            </a:r>
          </a:p>
          <a:p>
            <a:pPr marL="158750" indent="0" rtl="0">
              <a:buFont typeface="Arial" panose="020B0604020202020204" pitchFamily="34" charset="0"/>
              <a:buNone/>
            </a:pPr>
            <a:r>
              <a:rPr lang="en-IN" dirty="0"/>
              <a:t>	print(</a:t>
            </a:r>
            <a:r>
              <a:rPr lang="en-IN" dirty="0" err="1"/>
              <a:t>df.head</a:t>
            </a:r>
            <a:r>
              <a:rPr lang="en-IN" dirty="0"/>
              <a:t>()) </a:t>
            </a:r>
          </a:p>
          <a:p>
            <a:pPr marL="158750" indent="0" rtl="0">
              <a:buFont typeface="Arial" panose="020B0604020202020204" pitchFamily="34" charset="0"/>
              <a:buNone/>
            </a:pPr>
            <a:endParaRPr lang="en-IN" dirty="0"/>
          </a:p>
          <a:p>
            <a:pPr>
              <a:buFont typeface="Arial" panose="020B0604020202020204" pitchFamily="34" charset="0"/>
              <a:buChar char="•"/>
            </a:pPr>
            <a:r>
              <a:rPr lang="en-IN" b="1" dirty="0"/>
              <a:t>Summary Statistics</a:t>
            </a:r>
            <a:r>
              <a:rPr lang="en-IN" dirty="0"/>
              <a:t>:</a:t>
            </a:r>
          </a:p>
          <a:p>
            <a:pPr marL="158750" indent="0" rtl="0">
              <a:buFont typeface="Arial" panose="020B0604020202020204" pitchFamily="34" charset="0"/>
              <a:buNone/>
            </a:pPr>
            <a:r>
              <a:rPr lang="en-IN" dirty="0"/>
              <a:t>	# Get summary statistics for numerical columns </a:t>
            </a:r>
          </a:p>
          <a:p>
            <a:pPr marL="158750" indent="0" rtl="0">
              <a:buFont typeface="Arial" panose="020B0604020202020204" pitchFamily="34" charset="0"/>
              <a:buNone/>
            </a:pPr>
            <a:r>
              <a:rPr lang="en-IN" dirty="0"/>
              <a:t>	</a:t>
            </a:r>
            <a:r>
              <a:rPr lang="en-IN" dirty="0" err="1"/>
              <a:t>df.describe</a:t>
            </a:r>
            <a:r>
              <a:rPr lang="en-IN" dirty="0"/>
              <a:t>()</a:t>
            </a:r>
          </a:p>
          <a:p>
            <a:pPr marL="158750" indent="0" rtl="0">
              <a:buFont typeface="Arial" panose="020B0604020202020204" pitchFamily="34" charset="0"/>
              <a:buNone/>
            </a:pPr>
            <a:endParaRPr lang="en-IN" dirty="0"/>
          </a:p>
          <a:p>
            <a:pPr>
              <a:buFont typeface="Arial" panose="020B0604020202020204" pitchFamily="34" charset="0"/>
              <a:buChar char="•"/>
            </a:pPr>
            <a:r>
              <a:rPr lang="en-IN" b="1" dirty="0"/>
              <a:t>View </a:t>
            </a:r>
            <a:r>
              <a:rPr lang="en-IN" b="1" dirty="0" err="1"/>
              <a:t>DataFrame</a:t>
            </a:r>
            <a:r>
              <a:rPr lang="en-IN" b="1" dirty="0"/>
              <a:t> Information</a:t>
            </a:r>
            <a:r>
              <a:rPr lang="en-IN" dirty="0"/>
              <a:t>:</a:t>
            </a:r>
          </a:p>
          <a:p>
            <a:pPr marL="158750" indent="0" rtl="0">
              <a:buFont typeface="Arial" panose="020B0604020202020204" pitchFamily="34" charset="0"/>
              <a:buNone/>
            </a:pPr>
            <a:r>
              <a:rPr lang="en-IN" dirty="0"/>
              <a:t>	# Display information about the </a:t>
            </a:r>
            <a:r>
              <a:rPr lang="en-IN" dirty="0" err="1"/>
              <a:t>DataFrame</a:t>
            </a:r>
            <a:r>
              <a:rPr lang="en-IN" dirty="0"/>
              <a:t>, including data types and non-null counts </a:t>
            </a:r>
          </a:p>
          <a:p>
            <a:pPr marL="158750" indent="0" rtl="0">
              <a:buFont typeface="Arial" panose="020B0604020202020204" pitchFamily="34" charset="0"/>
              <a:buNone/>
            </a:pPr>
            <a:r>
              <a:rPr lang="en-IN" dirty="0"/>
              <a:t>	print(df.info()) </a:t>
            </a:r>
          </a:p>
          <a:p>
            <a:pPr marL="158750" indent="0" rtl="0">
              <a:buFont typeface="Arial" panose="020B0604020202020204" pitchFamily="34" charset="0"/>
              <a:buNone/>
            </a:pPr>
            <a:endParaRPr lang="en-IN" dirty="0"/>
          </a:p>
          <a:p>
            <a:pPr marL="158750" indent="0">
              <a:buNone/>
            </a:pPr>
            <a:r>
              <a:rPr lang="en-IN" b="1" dirty="0"/>
              <a:t>3. Data Selection</a:t>
            </a:r>
          </a:p>
          <a:p>
            <a:pPr marL="158750" indent="0">
              <a:buNone/>
            </a:pPr>
            <a:r>
              <a:rPr lang="en-IN" dirty="0"/>
              <a:t>Pandas makes it easy to select specific rows and columns from a </a:t>
            </a:r>
            <a:r>
              <a:rPr lang="en-IN" dirty="0" err="1"/>
              <a:t>DataFrame</a:t>
            </a:r>
            <a:r>
              <a:rPr lang="en-IN" dirty="0"/>
              <a:t>.</a:t>
            </a:r>
          </a:p>
          <a:p>
            <a:pPr>
              <a:buFont typeface="Arial" panose="020B0604020202020204" pitchFamily="34" charset="0"/>
              <a:buChar char="•"/>
            </a:pPr>
            <a:r>
              <a:rPr lang="en-IN" b="1" dirty="0"/>
              <a:t>Selecting Columns</a:t>
            </a:r>
            <a:r>
              <a:rPr lang="en-IN" dirty="0"/>
              <a:t>:</a:t>
            </a:r>
          </a:p>
          <a:p>
            <a:pPr marL="158750" indent="0" rtl="0">
              <a:buFont typeface="Arial" panose="020B0604020202020204" pitchFamily="34" charset="0"/>
              <a:buNone/>
            </a:pPr>
            <a:r>
              <a:rPr lang="en-IN" dirty="0"/>
              <a:t>	# Select a single column </a:t>
            </a:r>
          </a:p>
          <a:p>
            <a:pPr marL="158750" indent="0" rtl="0">
              <a:buFont typeface="Arial" panose="020B0604020202020204" pitchFamily="34" charset="0"/>
              <a:buNone/>
            </a:pPr>
            <a:r>
              <a:rPr lang="en-IN" dirty="0"/>
              <a:t>	</a:t>
            </a:r>
            <a:r>
              <a:rPr lang="en-IN" dirty="0" err="1"/>
              <a:t>column_data</a:t>
            </a:r>
            <a:r>
              <a:rPr lang="en-IN" dirty="0"/>
              <a:t> = </a:t>
            </a:r>
            <a:r>
              <a:rPr lang="en-IN" dirty="0" err="1"/>
              <a:t>df</a:t>
            </a:r>
            <a:r>
              <a:rPr lang="en-IN" dirty="0"/>
              <a:t>['</a:t>
            </a:r>
            <a:r>
              <a:rPr lang="en-IN" dirty="0" err="1"/>
              <a:t>column_name</a:t>
            </a:r>
            <a:r>
              <a:rPr lang="en-IN" dirty="0"/>
              <a:t>’] </a:t>
            </a:r>
          </a:p>
          <a:p>
            <a:pPr marL="158750" indent="0" rtl="0">
              <a:buFont typeface="Arial" panose="020B0604020202020204" pitchFamily="34" charset="0"/>
              <a:buNone/>
            </a:pPr>
            <a:r>
              <a:rPr lang="en-IN" dirty="0"/>
              <a:t>	# Select multiple columns </a:t>
            </a:r>
          </a:p>
          <a:p>
            <a:pPr marL="158750" indent="0" rtl="0">
              <a:buFont typeface="Arial" panose="020B0604020202020204" pitchFamily="34" charset="0"/>
              <a:buNone/>
            </a:pPr>
            <a:r>
              <a:rPr lang="en-IN" dirty="0"/>
              <a:t>	</a:t>
            </a:r>
            <a:r>
              <a:rPr lang="en-IN" dirty="0" err="1"/>
              <a:t>subset_df</a:t>
            </a:r>
            <a:r>
              <a:rPr lang="en-IN" dirty="0"/>
              <a:t> = </a:t>
            </a:r>
            <a:r>
              <a:rPr lang="en-IN" dirty="0" err="1"/>
              <a:t>df</a:t>
            </a:r>
            <a:r>
              <a:rPr lang="en-IN" dirty="0"/>
              <a:t>[['column1', 'column2’]] </a:t>
            </a:r>
          </a:p>
          <a:p>
            <a:pPr marL="158750" indent="0" rtl="0">
              <a:buFont typeface="Arial" panose="020B0604020202020204" pitchFamily="34" charset="0"/>
              <a:buNone/>
            </a:pPr>
            <a:endParaRPr lang="en-IN" dirty="0"/>
          </a:p>
          <a:p>
            <a:pPr>
              <a:buFont typeface="Arial" panose="020B0604020202020204" pitchFamily="34" charset="0"/>
              <a:buChar char="•"/>
            </a:pPr>
            <a:r>
              <a:rPr lang="en-IN" b="1" dirty="0"/>
              <a:t>Selecting Rows</a:t>
            </a:r>
            <a:r>
              <a:rPr lang="en-IN" dirty="0"/>
              <a:t>:</a:t>
            </a:r>
          </a:p>
          <a:p>
            <a:pPr marL="158750" indent="0" rtl="0">
              <a:buFont typeface="Arial" panose="020B0604020202020204" pitchFamily="34" charset="0"/>
              <a:buNone/>
            </a:pPr>
            <a:r>
              <a:rPr lang="en-IN" dirty="0"/>
              <a:t>	# Select rows by index (e.g., first 10 rows) </a:t>
            </a:r>
          </a:p>
          <a:p>
            <a:pPr marL="158750" indent="0" rtl="0">
              <a:buFont typeface="Arial" panose="020B0604020202020204" pitchFamily="34" charset="0"/>
              <a:buNone/>
            </a:pPr>
            <a:r>
              <a:rPr lang="en-IN" dirty="0"/>
              <a:t>	</a:t>
            </a:r>
            <a:r>
              <a:rPr lang="en-IN" dirty="0" err="1"/>
              <a:t>first_ten_rows</a:t>
            </a:r>
            <a:r>
              <a:rPr lang="en-IN" dirty="0"/>
              <a:t> = </a:t>
            </a:r>
            <a:r>
              <a:rPr lang="en-IN" dirty="0" err="1"/>
              <a:t>df.iloc</a:t>
            </a:r>
            <a:r>
              <a:rPr lang="en-IN" dirty="0"/>
              <a:t>[:10] </a:t>
            </a:r>
          </a:p>
          <a:p>
            <a:pPr marL="158750" indent="0" rtl="0">
              <a:buFont typeface="Arial" panose="020B0604020202020204" pitchFamily="34" charset="0"/>
              <a:buNone/>
            </a:pPr>
            <a:r>
              <a:rPr lang="en-IN" dirty="0"/>
              <a:t>	# Select specific rows based on a condition </a:t>
            </a:r>
          </a:p>
          <a:p>
            <a:pPr marL="158750" indent="0" rtl="0">
              <a:buFont typeface="Arial" panose="020B0604020202020204" pitchFamily="34" charset="0"/>
              <a:buNone/>
            </a:pPr>
            <a:r>
              <a:rPr lang="en-IN" dirty="0"/>
              <a:t>	</a:t>
            </a:r>
            <a:r>
              <a:rPr lang="en-IN" dirty="0" err="1"/>
              <a:t>filtered_df</a:t>
            </a:r>
            <a:r>
              <a:rPr lang="en-IN" dirty="0"/>
              <a:t> = </a:t>
            </a:r>
            <a:r>
              <a:rPr lang="en-IN" dirty="0" err="1"/>
              <a:t>df</a:t>
            </a:r>
            <a:r>
              <a:rPr lang="en-IN" dirty="0"/>
              <a:t>[</a:t>
            </a:r>
            <a:r>
              <a:rPr lang="en-IN" dirty="0" err="1"/>
              <a:t>df</a:t>
            </a:r>
            <a:r>
              <a:rPr lang="en-IN" dirty="0"/>
              <a:t>['</a:t>
            </a:r>
            <a:r>
              <a:rPr lang="en-IN" dirty="0" err="1"/>
              <a:t>column_name</a:t>
            </a:r>
            <a:r>
              <a:rPr lang="en-IN" dirty="0"/>
              <a:t>'] &gt; value] # Replace 'value' with your condition </a:t>
            </a:r>
          </a:p>
          <a:p>
            <a:pPr marL="158750" indent="0" rtl="0">
              <a:buFont typeface="Arial" panose="020B0604020202020204" pitchFamily="34" charset="0"/>
              <a:buNone/>
            </a:pPr>
            <a:endParaRPr lang="en-IN" dirty="0"/>
          </a:p>
          <a:p>
            <a:pPr>
              <a:buFont typeface="Arial" panose="020B0604020202020204" pitchFamily="34" charset="0"/>
              <a:buChar char="•"/>
            </a:pPr>
            <a:r>
              <a:rPr lang="en-IN" b="1" dirty="0"/>
              <a:t>Using .loc[] for Label-based Selection</a:t>
            </a:r>
            <a:r>
              <a:rPr lang="en-IN" dirty="0"/>
              <a:t>:</a:t>
            </a:r>
          </a:p>
          <a:p>
            <a:pPr marL="158750" indent="0" rtl="0">
              <a:buFont typeface="Arial" panose="020B0604020202020204" pitchFamily="34" charset="0"/>
              <a:buNone/>
            </a:pPr>
            <a:r>
              <a:rPr lang="en-IN" dirty="0"/>
              <a:t>	# Select rows and columns by labels </a:t>
            </a:r>
          </a:p>
          <a:p>
            <a:pPr marL="158750" indent="0" rtl="0">
              <a:buFont typeface="Arial" panose="020B0604020202020204" pitchFamily="34" charset="0"/>
              <a:buNone/>
            </a:pPr>
            <a:r>
              <a:rPr lang="en-IN" dirty="0"/>
              <a:t>	</a:t>
            </a:r>
            <a:r>
              <a:rPr lang="en-IN" dirty="0" err="1"/>
              <a:t>selected_data</a:t>
            </a:r>
            <a:r>
              <a:rPr lang="en-IN" dirty="0"/>
              <a:t> = </a:t>
            </a:r>
            <a:r>
              <a:rPr lang="en-IN" dirty="0" err="1"/>
              <a:t>df.loc</a:t>
            </a:r>
            <a:r>
              <a:rPr lang="en-IN" dirty="0"/>
              <a:t>[5:10, ['column1', 'column2']] # Rows 5 to 10 for specific columns </a:t>
            </a:r>
          </a:p>
          <a:p>
            <a:pPr marL="158750" indent="0" rtl="0">
              <a:buFont typeface="Arial" panose="020B0604020202020204" pitchFamily="34" charset="0"/>
              <a:buNone/>
            </a:pPr>
            <a:endParaRPr lang="en-IN" dirty="0"/>
          </a:p>
          <a:p>
            <a:pPr>
              <a:buFont typeface="Arial" panose="020B0604020202020204" pitchFamily="34" charset="0"/>
              <a:buChar char="•"/>
            </a:pPr>
            <a:r>
              <a:rPr lang="en-IN" b="1" dirty="0"/>
              <a:t>Using .</a:t>
            </a:r>
            <a:r>
              <a:rPr lang="en-IN" b="1" dirty="0" err="1"/>
              <a:t>iloc</a:t>
            </a:r>
            <a:r>
              <a:rPr lang="en-IN" b="1" dirty="0"/>
              <a:t>[] for Position-based Selection</a:t>
            </a:r>
            <a:r>
              <a:rPr lang="en-IN" dirty="0"/>
              <a:t>:</a:t>
            </a:r>
          </a:p>
          <a:p>
            <a:pPr marL="158750" indent="0" rtl="0">
              <a:buFont typeface="Arial" panose="020B0604020202020204" pitchFamily="34" charset="0"/>
              <a:buNone/>
            </a:pPr>
            <a:r>
              <a:rPr lang="en-IN" dirty="0"/>
              <a:t>	# Select rows and columns by index positions </a:t>
            </a:r>
          </a:p>
          <a:p>
            <a:pPr marL="158750" indent="0" rtl="0">
              <a:buFont typeface="Arial" panose="020B0604020202020204" pitchFamily="34" charset="0"/>
              <a:buNone/>
            </a:pPr>
            <a:r>
              <a:rPr lang="en-IN" dirty="0"/>
              <a:t>	</a:t>
            </a:r>
            <a:r>
              <a:rPr lang="en-IN" dirty="0" err="1"/>
              <a:t>selected_data</a:t>
            </a:r>
            <a:r>
              <a:rPr lang="en-IN" dirty="0"/>
              <a:t> = </a:t>
            </a:r>
            <a:r>
              <a:rPr lang="en-IN" dirty="0" err="1"/>
              <a:t>df.iloc</a:t>
            </a:r>
            <a:r>
              <a:rPr lang="en-IN" dirty="0"/>
              <a:t>[0:5, 0:2] # First 5 rows and first 2 columns </a:t>
            </a:r>
          </a:p>
          <a:p>
            <a:pPr marL="0" lvl="0" indent="0" algn="l" rtl="0">
              <a:lnSpc>
                <a:spcPct val="100000"/>
              </a:lnSpc>
              <a:spcBef>
                <a:spcPts val="0"/>
              </a:spcBef>
              <a:spcAft>
                <a:spcPts val="0"/>
              </a:spcAft>
              <a:buSzPts val="1100"/>
              <a:buNone/>
            </a:pPr>
            <a:endParaRPr lang="en-US"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51163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r>
              <a:rPr lang="en-US" b="1" dirty="0"/>
              <a:t>Data Manipulation Techniques in Pandas</a:t>
            </a:r>
          </a:p>
          <a:p>
            <a:r>
              <a:rPr lang="en-US" dirty="0"/>
              <a:t>Pandas provides a powerful set of tools for data manipulation, allowing users to filter, add or modify columns, and group data for aggregation. Here’s a closer look at these techniques:</a:t>
            </a:r>
          </a:p>
          <a:p>
            <a:pPr marL="158750" indent="0">
              <a:buNone/>
            </a:pPr>
            <a:endParaRPr lang="en-US" b="1" dirty="0"/>
          </a:p>
          <a:p>
            <a:pPr marL="158750" indent="0">
              <a:buNone/>
            </a:pPr>
            <a:r>
              <a:rPr lang="en-US" b="1" dirty="0"/>
              <a:t>1. Filtering Data</a:t>
            </a:r>
          </a:p>
          <a:p>
            <a:pPr marL="158750" indent="0">
              <a:buNone/>
            </a:pPr>
            <a:r>
              <a:rPr lang="en-US" dirty="0"/>
              <a:t>Filtering is a crucial technique used to select subsets of data based on specific conditions.</a:t>
            </a:r>
          </a:p>
          <a:p>
            <a:pPr>
              <a:buFont typeface="Arial" panose="020B0604020202020204" pitchFamily="34" charset="0"/>
              <a:buChar char="•"/>
            </a:pPr>
            <a:r>
              <a:rPr lang="en-US" b="1" dirty="0"/>
              <a:t>Conditional Selection</a:t>
            </a:r>
            <a:r>
              <a:rPr lang="en-US" dirty="0"/>
              <a:t>: You can filter </a:t>
            </a:r>
            <a:r>
              <a:rPr lang="en-US" dirty="0" err="1"/>
              <a:t>DataFrames</a:t>
            </a:r>
            <a:r>
              <a:rPr lang="en-US" dirty="0"/>
              <a:t> using </a:t>
            </a:r>
            <a:r>
              <a:rPr lang="en-US" dirty="0" err="1"/>
              <a:t>boolean</a:t>
            </a:r>
            <a:r>
              <a:rPr lang="en-US" dirty="0"/>
              <a:t> indexing to retrieve rows that meet certain criteria.</a:t>
            </a:r>
          </a:p>
          <a:p>
            <a:pPr marL="158750" indent="0" rtl="0">
              <a:buFont typeface="Arial" panose="020B0604020202020204" pitchFamily="34" charset="0"/>
              <a:buNone/>
            </a:pPr>
            <a:r>
              <a:rPr lang="en-US" dirty="0"/>
              <a:t>	import pandas as pd </a:t>
            </a:r>
          </a:p>
          <a:p>
            <a:pPr marL="158750" indent="0" rtl="0">
              <a:buFont typeface="Arial" panose="020B0604020202020204" pitchFamily="34" charset="0"/>
              <a:buNone/>
            </a:pPr>
            <a:r>
              <a:rPr lang="en-US" dirty="0"/>
              <a:t>	# Example </a:t>
            </a:r>
            <a:r>
              <a:rPr lang="en-US" dirty="0" err="1"/>
              <a:t>DataFrame</a:t>
            </a:r>
            <a:r>
              <a:rPr lang="en-US" dirty="0"/>
              <a:t> </a:t>
            </a:r>
          </a:p>
          <a:p>
            <a:pPr marL="158750" indent="0" rtl="0">
              <a:buFont typeface="Arial" panose="020B0604020202020204" pitchFamily="34" charset="0"/>
              <a:buNone/>
            </a:pPr>
            <a:r>
              <a:rPr lang="en-US" dirty="0"/>
              <a:t>	data = { 'Name': ['Alice', 'Bob', 'Charlie', 'David'], 'Age': [24, 30, 22, 35], 'Salary': [50000, 60000, 52000, 58000] } </a:t>
            </a:r>
          </a:p>
          <a:p>
            <a:pPr marL="158750" indent="0" rtl="0">
              <a:buFont typeface="Arial" panose="020B0604020202020204" pitchFamily="34" charset="0"/>
              <a:buNone/>
            </a:pPr>
            <a:r>
              <a:rPr lang="en-US" dirty="0"/>
              <a:t>	</a:t>
            </a:r>
            <a:r>
              <a:rPr lang="en-US" dirty="0" err="1"/>
              <a:t>df</a:t>
            </a:r>
            <a:r>
              <a:rPr lang="en-US" dirty="0"/>
              <a:t> = </a:t>
            </a:r>
            <a:r>
              <a:rPr lang="en-US" dirty="0" err="1"/>
              <a:t>pd.DataFrame</a:t>
            </a:r>
            <a:r>
              <a:rPr lang="en-US" dirty="0"/>
              <a:t>(data) </a:t>
            </a:r>
          </a:p>
          <a:p>
            <a:pPr marL="158750" indent="0" rtl="0">
              <a:buFont typeface="Arial" panose="020B0604020202020204" pitchFamily="34" charset="0"/>
              <a:buNone/>
            </a:pPr>
            <a:r>
              <a:rPr lang="en-US" dirty="0"/>
              <a:t>	# Filter rows where Age is greater than 25 </a:t>
            </a:r>
          </a:p>
          <a:p>
            <a:pPr marL="158750" indent="0" rtl="0">
              <a:buFont typeface="Arial" panose="020B0604020202020204" pitchFamily="34" charset="0"/>
              <a:buNone/>
            </a:pPr>
            <a:r>
              <a:rPr lang="en-US" dirty="0"/>
              <a:t>	</a:t>
            </a:r>
            <a:r>
              <a:rPr lang="en-US" dirty="0" err="1"/>
              <a:t>filtered_df</a:t>
            </a:r>
            <a:r>
              <a:rPr lang="en-US" dirty="0"/>
              <a:t> = </a:t>
            </a:r>
            <a:r>
              <a:rPr lang="en-US" dirty="0" err="1"/>
              <a:t>df</a:t>
            </a:r>
            <a:r>
              <a:rPr lang="en-US" dirty="0"/>
              <a:t>[</a:t>
            </a:r>
            <a:r>
              <a:rPr lang="en-US" dirty="0" err="1"/>
              <a:t>df</a:t>
            </a:r>
            <a:r>
              <a:rPr lang="en-US" dirty="0"/>
              <a:t>['Age'] &gt; 25] </a:t>
            </a:r>
          </a:p>
          <a:p>
            <a:pPr marL="158750" indent="0" rtl="0">
              <a:buFont typeface="Arial" panose="020B0604020202020204" pitchFamily="34" charset="0"/>
              <a:buNone/>
            </a:pPr>
            <a:r>
              <a:rPr lang="en-US" dirty="0"/>
              <a:t>	print(</a:t>
            </a:r>
            <a:r>
              <a:rPr lang="en-US" dirty="0" err="1"/>
              <a:t>filtered_df</a:t>
            </a:r>
            <a:r>
              <a:rPr lang="en-US" dirty="0"/>
              <a:t>) </a:t>
            </a:r>
          </a:p>
          <a:p>
            <a:pPr marL="158750" indent="0" rtl="0">
              <a:buFont typeface="Arial" panose="020B0604020202020204" pitchFamily="34" charset="0"/>
              <a:buNone/>
            </a:pPr>
            <a:endParaRPr lang="en-US" dirty="0"/>
          </a:p>
          <a:p>
            <a:pPr>
              <a:buFont typeface="Arial" panose="020B0604020202020204" pitchFamily="34" charset="0"/>
              <a:buChar char="•"/>
            </a:pPr>
            <a:r>
              <a:rPr lang="en-US" b="1" dirty="0"/>
              <a:t>Multiple Conditions</a:t>
            </a:r>
            <a:r>
              <a:rPr lang="en-US" dirty="0"/>
              <a:t>: You can also combine multiple conditions using logical operators (&amp; for AND, | for OR).</a:t>
            </a:r>
          </a:p>
          <a:p>
            <a:pPr marL="158750" indent="0" rtl="0">
              <a:buFont typeface="Arial" panose="020B0604020202020204" pitchFamily="34" charset="0"/>
              <a:buNone/>
            </a:pPr>
            <a:r>
              <a:rPr lang="en-US" dirty="0"/>
              <a:t>	# Filter rows where Age is greater than 25 and Salary is less than 60000 </a:t>
            </a:r>
          </a:p>
          <a:p>
            <a:pPr marL="158750" indent="0" rtl="0">
              <a:buFont typeface="Arial" panose="020B0604020202020204" pitchFamily="34" charset="0"/>
              <a:buNone/>
            </a:pPr>
            <a:r>
              <a:rPr lang="en-US" dirty="0"/>
              <a:t>	</a:t>
            </a:r>
            <a:r>
              <a:rPr lang="en-US" dirty="0" err="1"/>
              <a:t>filtered_df</a:t>
            </a:r>
            <a:r>
              <a:rPr lang="en-US" dirty="0"/>
              <a:t> = </a:t>
            </a:r>
            <a:r>
              <a:rPr lang="en-US" dirty="0" err="1"/>
              <a:t>df</a:t>
            </a:r>
            <a:r>
              <a:rPr lang="en-US" dirty="0"/>
              <a:t>[(</a:t>
            </a:r>
            <a:r>
              <a:rPr lang="en-US" dirty="0" err="1"/>
              <a:t>df</a:t>
            </a:r>
            <a:r>
              <a:rPr lang="en-US" dirty="0"/>
              <a:t>['Age'] &gt; 25) &amp; (</a:t>
            </a:r>
            <a:r>
              <a:rPr lang="en-US" dirty="0" err="1"/>
              <a:t>df</a:t>
            </a:r>
            <a:r>
              <a:rPr lang="en-US" dirty="0"/>
              <a:t>['Salary'] &lt; 60000)] </a:t>
            </a:r>
          </a:p>
          <a:p>
            <a:pPr marL="158750" indent="0" rtl="0">
              <a:buFont typeface="Arial" panose="020B0604020202020204" pitchFamily="34" charset="0"/>
              <a:buNone/>
            </a:pPr>
            <a:r>
              <a:rPr lang="en-US" dirty="0"/>
              <a:t>	print(</a:t>
            </a:r>
            <a:r>
              <a:rPr lang="en-US" dirty="0" err="1"/>
              <a:t>filtered_df</a:t>
            </a:r>
            <a:r>
              <a:rPr lang="en-US" dirty="0"/>
              <a:t>) </a:t>
            </a:r>
          </a:p>
          <a:p>
            <a:pPr marL="158750" indent="0" rtl="0">
              <a:buFont typeface="Arial" panose="020B0604020202020204" pitchFamily="34" charset="0"/>
              <a:buNone/>
            </a:pPr>
            <a:endParaRPr lang="en-US" dirty="0"/>
          </a:p>
          <a:p>
            <a:pPr marL="158750" indent="0">
              <a:buNone/>
            </a:pPr>
            <a:r>
              <a:rPr lang="en-US" b="1" dirty="0"/>
              <a:t>2. Adding/Modifying Columns</a:t>
            </a:r>
          </a:p>
          <a:p>
            <a:pPr marL="158750" indent="0">
              <a:buNone/>
            </a:pPr>
            <a:r>
              <a:rPr lang="en-US" dirty="0"/>
              <a:t>Pandas allows you to create new columns or modify existing ones easily.</a:t>
            </a:r>
          </a:p>
          <a:p>
            <a:pPr>
              <a:buFont typeface="Arial" panose="020B0604020202020204" pitchFamily="34" charset="0"/>
              <a:buChar char="•"/>
            </a:pPr>
            <a:r>
              <a:rPr lang="en-US" b="1" dirty="0"/>
              <a:t>Adding a New Column</a:t>
            </a:r>
            <a:r>
              <a:rPr lang="en-US" dirty="0"/>
              <a:t>: You can create a new column by assigning values based on existing columns.</a:t>
            </a:r>
          </a:p>
          <a:p>
            <a:pPr marL="158750" indent="0" rtl="0">
              <a:buFont typeface="Arial" panose="020B0604020202020204" pitchFamily="34" charset="0"/>
              <a:buNone/>
            </a:pPr>
            <a:r>
              <a:rPr lang="en-US" dirty="0"/>
              <a:t>	# Add a new column 'Tax' which is 10% of Salary </a:t>
            </a:r>
          </a:p>
          <a:p>
            <a:pPr marL="158750" indent="0" rtl="0">
              <a:buFont typeface="Arial" panose="020B0604020202020204" pitchFamily="34" charset="0"/>
              <a:buNone/>
            </a:pPr>
            <a:r>
              <a:rPr lang="en-US" dirty="0"/>
              <a:t>	</a:t>
            </a:r>
            <a:r>
              <a:rPr lang="en-US" dirty="0" err="1"/>
              <a:t>df</a:t>
            </a:r>
            <a:r>
              <a:rPr lang="en-US" dirty="0"/>
              <a:t>['Tax'] = </a:t>
            </a:r>
            <a:r>
              <a:rPr lang="en-US" dirty="0" err="1"/>
              <a:t>df</a:t>
            </a:r>
            <a:r>
              <a:rPr lang="en-US" dirty="0"/>
              <a:t>['Salary'] * 0.10 </a:t>
            </a:r>
          </a:p>
          <a:p>
            <a:pPr marL="158750" indent="0" rtl="0">
              <a:buFont typeface="Arial" panose="020B0604020202020204" pitchFamily="34" charset="0"/>
              <a:buNone/>
            </a:pPr>
            <a:r>
              <a:rPr lang="en-US" dirty="0"/>
              <a:t>	print(</a:t>
            </a:r>
            <a:r>
              <a:rPr lang="en-US" dirty="0" err="1"/>
              <a:t>df</a:t>
            </a:r>
            <a:r>
              <a:rPr lang="en-US" dirty="0"/>
              <a:t>) </a:t>
            </a:r>
          </a:p>
          <a:p>
            <a:pPr marL="158750" indent="0" rtl="0">
              <a:buFont typeface="Arial" panose="020B0604020202020204" pitchFamily="34" charset="0"/>
              <a:buNone/>
            </a:pPr>
            <a:endParaRPr lang="en-US" dirty="0"/>
          </a:p>
          <a:p>
            <a:pPr>
              <a:buFont typeface="Arial" panose="020B0604020202020204" pitchFamily="34" charset="0"/>
              <a:buChar char="•"/>
            </a:pPr>
            <a:r>
              <a:rPr lang="en-US" b="1" dirty="0"/>
              <a:t>Modifying an Existing Column</a:t>
            </a:r>
            <a:r>
              <a:rPr lang="en-US" dirty="0"/>
              <a:t>: You can update values in an existing column by performing operations on it.</a:t>
            </a:r>
          </a:p>
          <a:p>
            <a:pPr marL="158750" indent="0" rtl="0">
              <a:buFont typeface="Arial" panose="020B0604020202020204" pitchFamily="34" charset="0"/>
              <a:buNone/>
            </a:pPr>
            <a:r>
              <a:rPr lang="en-US" dirty="0"/>
              <a:t>	# Increase the Salary by 5% </a:t>
            </a:r>
          </a:p>
          <a:p>
            <a:pPr marL="158750" indent="0" rtl="0">
              <a:buFont typeface="Arial" panose="020B0604020202020204" pitchFamily="34" charset="0"/>
              <a:buNone/>
            </a:pPr>
            <a:r>
              <a:rPr lang="en-US" dirty="0"/>
              <a:t>	</a:t>
            </a:r>
            <a:r>
              <a:rPr lang="en-US" dirty="0" err="1"/>
              <a:t>df</a:t>
            </a:r>
            <a:r>
              <a:rPr lang="en-US" dirty="0"/>
              <a:t>['Salary'] = </a:t>
            </a:r>
            <a:r>
              <a:rPr lang="en-US" dirty="0" err="1"/>
              <a:t>df</a:t>
            </a:r>
            <a:r>
              <a:rPr lang="en-US" dirty="0"/>
              <a:t>['Salary'] * 1.05 </a:t>
            </a:r>
          </a:p>
          <a:p>
            <a:pPr marL="158750" indent="0" rtl="0">
              <a:buFont typeface="Arial" panose="020B0604020202020204" pitchFamily="34" charset="0"/>
              <a:buNone/>
            </a:pPr>
            <a:r>
              <a:rPr lang="en-US" dirty="0"/>
              <a:t>	print(</a:t>
            </a:r>
            <a:r>
              <a:rPr lang="en-US" dirty="0" err="1"/>
              <a:t>df</a:t>
            </a:r>
            <a:r>
              <a:rPr lang="en-US" dirty="0"/>
              <a:t>) </a:t>
            </a:r>
          </a:p>
          <a:p>
            <a:pPr marL="158750" indent="0" rtl="0">
              <a:buFont typeface="Arial" panose="020B0604020202020204" pitchFamily="34" charset="0"/>
              <a:buNone/>
            </a:pPr>
            <a:endParaRPr lang="en-US" dirty="0"/>
          </a:p>
          <a:p>
            <a:pPr>
              <a:buFont typeface="Arial" panose="020B0604020202020204" pitchFamily="34" charset="0"/>
              <a:buChar char="•"/>
            </a:pPr>
            <a:r>
              <a:rPr lang="en-US" b="1" dirty="0"/>
              <a:t>Using apply() to Modify Columns</a:t>
            </a:r>
            <a:r>
              <a:rPr lang="en-US" dirty="0"/>
              <a:t>: The apply() function allows you to apply a function to a </a:t>
            </a:r>
            <a:r>
              <a:rPr lang="en-US" dirty="0" err="1"/>
              <a:t>DataFrame</a:t>
            </a:r>
            <a:r>
              <a:rPr lang="en-US" dirty="0"/>
              <a:t> column.</a:t>
            </a:r>
          </a:p>
          <a:p>
            <a:pPr marL="158750" indent="0" rtl="0">
              <a:buFont typeface="Arial" panose="020B0604020202020204" pitchFamily="34" charset="0"/>
              <a:buNone/>
            </a:pPr>
            <a:r>
              <a:rPr lang="en-US" dirty="0"/>
              <a:t>	# Define a function to categorize ages </a:t>
            </a:r>
          </a:p>
          <a:p>
            <a:pPr marL="158750" indent="0" rtl="0">
              <a:buFont typeface="Arial" panose="020B0604020202020204" pitchFamily="34" charset="0"/>
              <a:buNone/>
            </a:pPr>
            <a:r>
              <a:rPr lang="en-US" dirty="0"/>
              <a:t>	def </a:t>
            </a:r>
            <a:r>
              <a:rPr lang="en-US" dirty="0" err="1"/>
              <a:t>categorize_age</a:t>
            </a:r>
            <a:r>
              <a:rPr lang="en-US" dirty="0"/>
              <a:t>(age): </a:t>
            </a:r>
          </a:p>
          <a:p>
            <a:pPr marL="158750" indent="0" rtl="0">
              <a:buFont typeface="Arial" panose="020B0604020202020204" pitchFamily="34" charset="0"/>
              <a:buNone/>
            </a:pPr>
            <a:r>
              <a:rPr lang="en-US" dirty="0"/>
              <a:t>	      if age &lt; 30: </a:t>
            </a:r>
          </a:p>
          <a:p>
            <a:pPr marL="158750" indent="0" rtl="0">
              <a:buFont typeface="Arial" panose="020B0604020202020204" pitchFamily="34" charset="0"/>
              <a:buNone/>
            </a:pPr>
            <a:r>
              <a:rPr lang="en-US" dirty="0"/>
              <a:t>	             return 'Young’ </a:t>
            </a:r>
          </a:p>
          <a:p>
            <a:pPr marL="158750" indent="0" rtl="0">
              <a:buFont typeface="Arial" panose="020B0604020202020204" pitchFamily="34" charset="0"/>
              <a:buNone/>
            </a:pPr>
            <a:r>
              <a:rPr lang="en-US" dirty="0"/>
              <a:t>	      else: </a:t>
            </a:r>
          </a:p>
          <a:p>
            <a:pPr marL="158750" indent="0" rtl="0">
              <a:buFont typeface="Arial" panose="020B0604020202020204" pitchFamily="34" charset="0"/>
              <a:buNone/>
            </a:pPr>
            <a:r>
              <a:rPr lang="en-US" dirty="0"/>
              <a:t>	             return 'Old’ </a:t>
            </a:r>
          </a:p>
          <a:p>
            <a:pPr marL="158750" indent="0" rtl="0">
              <a:buFont typeface="Arial" panose="020B0604020202020204" pitchFamily="34" charset="0"/>
              <a:buNone/>
            </a:pPr>
            <a:r>
              <a:rPr lang="en-US" dirty="0"/>
              <a:t>	</a:t>
            </a:r>
          </a:p>
          <a:p>
            <a:pPr marL="158750" indent="0" rtl="0">
              <a:buFont typeface="Arial" panose="020B0604020202020204" pitchFamily="34" charset="0"/>
              <a:buNone/>
            </a:pPr>
            <a:r>
              <a:rPr lang="en-US" dirty="0"/>
              <a:t>	# Apply the function to create a new column 'Age Group’ </a:t>
            </a:r>
          </a:p>
          <a:p>
            <a:pPr marL="158750" indent="0" rtl="0">
              <a:buFont typeface="Arial" panose="020B0604020202020204" pitchFamily="34" charset="0"/>
              <a:buNone/>
            </a:pPr>
            <a:r>
              <a:rPr lang="en-US" dirty="0"/>
              <a:t>	</a:t>
            </a:r>
            <a:r>
              <a:rPr lang="en-US" dirty="0" err="1"/>
              <a:t>df</a:t>
            </a:r>
            <a:r>
              <a:rPr lang="en-US" dirty="0"/>
              <a:t>['Age Group'] = </a:t>
            </a:r>
            <a:r>
              <a:rPr lang="en-US" dirty="0" err="1"/>
              <a:t>df</a:t>
            </a:r>
            <a:r>
              <a:rPr lang="en-US" dirty="0"/>
              <a:t>['Age'].apply(</a:t>
            </a:r>
            <a:r>
              <a:rPr lang="en-US" dirty="0" err="1"/>
              <a:t>categorize_age</a:t>
            </a:r>
            <a:r>
              <a:rPr lang="en-US" dirty="0"/>
              <a:t>) </a:t>
            </a:r>
          </a:p>
          <a:p>
            <a:pPr marL="158750" indent="0" rtl="0">
              <a:buFont typeface="Arial" panose="020B0604020202020204" pitchFamily="34" charset="0"/>
              <a:buNone/>
            </a:pPr>
            <a:r>
              <a:rPr lang="en-US" dirty="0"/>
              <a:t>	print(</a:t>
            </a:r>
            <a:r>
              <a:rPr lang="en-US" dirty="0" err="1"/>
              <a:t>df</a:t>
            </a:r>
            <a:r>
              <a:rPr lang="en-US" dirty="0"/>
              <a:t>) </a:t>
            </a:r>
          </a:p>
          <a:p>
            <a:pPr marL="158750" indent="0" rtl="0">
              <a:buFont typeface="Arial" panose="020B0604020202020204" pitchFamily="34" charset="0"/>
              <a:buNone/>
            </a:pPr>
            <a:endParaRPr lang="en-US" dirty="0"/>
          </a:p>
          <a:p>
            <a:pPr marL="158750" indent="0">
              <a:buNone/>
            </a:pPr>
            <a:r>
              <a:rPr lang="en-US" b="1" dirty="0"/>
              <a:t>3. Group By</a:t>
            </a:r>
          </a:p>
          <a:p>
            <a:pPr marL="158750" indent="0">
              <a:buNone/>
            </a:pPr>
            <a:r>
              <a:rPr lang="en-US" dirty="0"/>
              <a:t>Grouping data is essential for aggregation and summary statistics.</a:t>
            </a:r>
          </a:p>
          <a:p>
            <a:pPr>
              <a:buFont typeface="Arial" panose="020B0604020202020204" pitchFamily="34" charset="0"/>
              <a:buChar char="•"/>
            </a:pPr>
            <a:r>
              <a:rPr lang="en-US" b="1" dirty="0"/>
              <a:t>Group By for Aggregation</a:t>
            </a:r>
            <a:r>
              <a:rPr lang="en-US" dirty="0"/>
              <a:t>: The </a:t>
            </a:r>
            <a:r>
              <a:rPr lang="en-US" dirty="0" err="1"/>
              <a:t>groupby</a:t>
            </a:r>
            <a:r>
              <a:rPr lang="en-US" dirty="0"/>
              <a:t>() method allows you to group data by one or more columns and then apply aggregation functions like sum(), mean(), count(), etc.</a:t>
            </a:r>
          </a:p>
          <a:p>
            <a:pPr marL="158750" indent="0" rtl="0">
              <a:buFont typeface="Arial" panose="020B0604020202020204" pitchFamily="34" charset="0"/>
              <a:buNone/>
            </a:pPr>
            <a:r>
              <a:rPr lang="en-US" dirty="0"/>
              <a:t>	# Group by 'Age Group' and calculate the average Salary </a:t>
            </a:r>
          </a:p>
          <a:p>
            <a:pPr marL="158750" indent="0" rtl="0">
              <a:buFont typeface="Arial" panose="020B0604020202020204" pitchFamily="34" charset="0"/>
              <a:buNone/>
            </a:pPr>
            <a:r>
              <a:rPr lang="en-US" dirty="0"/>
              <a:t>	</a:t>
            </a:r>
            <a:r>
              <a:rPr lang="en-US" dirty="0" err="1"/>
              <a:t>group_df</a:t>
            </a:r>
            <a:r>
              <a:rPr lang="en-US" dirty="0"/>
              <a:t> = </a:t>
            </a:r>
            <a:r>
              <a:rPr lang="en-US" dirty="0" err="1"/>
              <a:t>df.groupby</a:t>
            </a:r>
            <a:r>
              <a:rPr lang="en-US" dirty="0"/>
              <a:t>('Age Group')['Salary'].mean().</a:t>
            </a:r>
            <a:r>
              <a:rPr lang="en-US" dirty="0" err="1"/>
              <a:t>reset_index</a:t>
            </a:r>
            <a:r>
              <a:rPr lang="en-US" dirty="0"/>
              <a:t>() </a:t>
            </a:r>
          </a:p>
          <a:p>
            <a:pPr marL="158750" indent="0" rtl="0">
              <a:buFont typeface="Arial" panose="020B0604020202020204" pitchFamily="34" charset="0"/>
              <a:buNone/>
            </a:pPr>
            <a:r>
              <a:rPr lang="en-US" dirty="0"/>
              <a:t>	print(</a:t>
            </a:r>
            <a:r>
              <a:rPr lang="en-US" dirty="0" err="1"/>
              <a:t>group_df</a:t>
            </a:r>
            <a:r>
              <a:rPr lang="en-US" dirty="0"/>
              <a:t>) </a:t>
            </a:r>
          </a:p>
          <a:p>
            <a:pPr marL="158750" indent="0" rtl="0">
              <a:buFont typeface="Arial" panose="020B0604020202020204" pitchFamily="34" charset="0"/>
              <a:buNone/>
            </a:pPr>
            <a:endParaRPr lang="en-US" dirty="0"/>
          </a:p>
          <a:p>
            <a:pPr>
              <a:buFont typeface="Arial" panose="020B0604020202020204" pitchFamily="34" charset="0"/>
              <a:buChar char="•"/>
            </a:pPr>
            <a:r>
              <a:rPr lang="en-US" b="1" dirty="0"/>
              <a:t>Multiple Aggregations</a:t>
            </a:r>
            <a:r>
              <a:rPr lang="en-US" dirty="0"/>
              <a:t>: You can perform multiple aggregation operations using the </a:t>
            </a:r>
            <a:r>
              <a:rPr lang="en-US" dirty="0" err="1"/>
              <a:t>agg</a:t>
            </a:r>
            <a:r>
              <a:rPr lang="en-US" dirty="0"/>
              <a:t>() method.</a:t>
            </a:r>
          </a:p>
          <a:p>
            <a:pPr marL="158750" indent="0" rtl="0">
              <a:buFont typeface="Arial" panose="020B0604020202020204" pitchFamily="34" charset="0"/>
              <a:buNone/>
            </a:pPr>
            <a:r>
              <a:rPr lang="en-US" dirty="0"/>
              <a:t>	# Group by 'Age Group' and get multiple statistics </a:t>
            </a:r>
          </a:p>
          <a:p>
            <a:pPr marL="158750" indent="0" rtl="0">
              <a:buFont typeface="Arial" panose="020B0604020202020204" pitchFamily="34" charset="0"/>
              <a:buNone/>
            </a:pPr>
            <a:r>
              <a:rPr lang="en-US" dirty="0"/>
              <a:t>	</a:t>
            </a:r>
            <a:r>
              <a:rPr lang="en-US" dirty="0" err="1"/>
              <a:t>agg_df</a:t>
            </a:r>
            <a:r>
              <a:rPr lang="en-US" dirty="0"/>
              <a:t> = </a:t>
            </a:r>
            <a:r>
              <a:rPr lang="en-US" dirty="0" err="1"/>
              <a:t>df.groupby</a:t>
            </a:r>
            <a:r>
              <a:rPr lang="en-US" dirty="0"/>
              <a:t>('Age Group').</a:t>
            </a:r>
            <a:r>
              <a:rPr lang="en-US" dirty="0" err="1"/>
              <a:t>agg</a:t>
            </a:r>
            <a:r>
              <a:rPr lang="en-US" dirty="0"/>
              <a:t>({ 'Salary': ['mean', 'max', 'min'], 'Age': 'count' }).</a:t>
            </a:r>
            <a:r>
              <a:rPr lang="en-US" dirty="0" err="1"/>
              <a:t>reset_index</a:t>
            </a:r>
            <a:r>
              <a:rPr lang="en-US" dirty="0"/>
              <a:t>() </a:t>
            </a:r>
          </a:p>
          <a:p>
            <a:pPr marL="158750" indent="0" rtl="0">
              <a:buFont typeface="Arial" panose="020B0604020202020204" pitchFamily="34" charset="0"/>
              <a:buNone/>
            </a:pPr>
            <a:r>
              <a:rPr lang="en-US" dirty="0"/>
              <a:t>	print(</a:t>
            </a:r>
            <a:r>
              <a:rPr lang="en-US" dirty="0" err="1"/>
              <a:t>agg_df</a:t>
            </a:r>
            <a:r>
              <a:rPr lang="en-US" dirty="0"/>
              <a:t>) </a:t>
            </a:r>
          </a:p>
          <a:p>
            <a:pPr marL="158750" indent="0" rtl="0">
              <a:buFont typeface="Arial" panose="020B0604020202020204" pitchFamily="34" charset="0"/>
              <a:buNone/>
            </a:pPr>
            <a:endParaRPr lang="en-US"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10568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r>
              <a:rPr lang="en-US" b="1" dirty="0"/>
              <a:t>Applications of Pandas</a:t>
            </a:r>
            <a:endParaRPr lang="en-US" dirty="0"/>
          </a:p>
          <a:p>
            <a:pPr marL="158750" indent="0">
              <a:buNone/>
            </a:pPr>
            <a:r>
              <a:rPr lang="en-US" dirty="0"/>
              <a:t>Pandas is an essential library for data science and analytics, with applications that span several key areas. Here’s a breakdown of its primary uses:</a:t>
            </a:r>
          </a:p>
          <a:p>
            <a:pPr marL="457200" indent="-298450"/>
            <a:r>
              <a:rPr lang="en-US" b="1" dirty="0"/>
              <a:t>Data Handling</a:t>
            </a:r>
            <a:r>
              <a:rPr lang="en-US" dirty="0"/>
              <a:t>:</a:t>
            </a:r>
          </a:p>
          <a:p>
            <a:pPr marL="742950" lvl="1" indent="-285750"/>
            <a:r>
              <a:rPr lang="en-US" b="1" dirty="0"/>
              <a:t>Importing Data</a:t>
            </a:r>
            <a:r>
              <a:rPr lang="en-US" dirty="0"/>
              <a:t>: Pandas can import data from various sources and formats, including </a:t>
            </a:r>
            <a:r>
              <a:rPr lang="en-US" b="1" dirty="0"/>
              <a:t>CSV files, Excel spreadsheets, SQL databases</a:t>
            </a:r>
            <a:r>
              <a:rPr lang="en-US" dirty="0"/>
              <a:t>, and even JSON files. This versatility simplifies working with data from different systems and makes it easy to integrate data sources for analysis.</a:t>
            </a:r>
          </a:p>
          <a:p>
            <a:pPr marL="742950" lvl="1" indent="-285750"/>
            <a:r>
              <a:rPr lang="en-US" b="1" dirty="0"/>
              <a:t>Handling Missing Data</a:t>
            </a:r>
            <a:r>
              <a:rPr lang="en-US" dirty="0"/>
              <a:t>: In real-world data, missing values are common. Pandas provides tools to </a:t>
            </a:r>
            <a:r>
              <a:rPr lang="en-US" b="1" dirty="0"/>
              <a:t>identify, fill, replace, or drop missing data</a:t>
            </a:r>
            <a:r>
              <a:rPr lang="en-US" dirty="0"/>
              <a:t>, making it easier to clean datasets and prepare them for analysis.</a:t>
            </a:r>
          </a:p>
          <a:p>
            <a:pPr marL="457200" indent="-298450"/>
            <a:r>
              <a:rPr lang="en-US" b="1" dirty="0"/>
              <a:t>Data Wrangling</a:t>
            </a:r>
            <a:r>
              <a:rPr lang="en-US" dirty="0"/>
              <a:t>:</a:t>
            </a:r>
          </a:p>
          <a:p>
            <a:pPr marL="742950" lvl="1" indent="-285750"/>
            <a:r>
              <a:rPr lang="en-US" b="1" dirty="0"/>
              <a:t>Filtering and Grouping</a:t>
            </a:r>
            <a:r>
              <a:rPr lang="en-US" dirty="0"/>
              <a:t>: Pandas offers intuitive ways to </a:t>
            </a:r>
            <a:r>
              <a:rPr lang="en-US" b="1" dirty="0"/>
              <a:t>filter data</a:t>
            </a:r>
            <a:r>
              <a:rPr lang="en-US" dirty="0"/>
              <a:t> based on conditions, and </a:t>
            </a:r>
            <a:r>
              <a:rPr lang="en-US" b="1" dirty="0"/>
              <a:t>group data</a:t>
            </a:r>
            <a:r>
              <a:rPr lang="en-US" dirty="0"/>
              <a:t> by specific columns to obtain insights from different segments within a dataset.</a:t>
            </a:r>
          </a:p>
          <a:p>
            <a:pPr marL="742950" lvl="1" indent="-285750"/>
            <a:r>
              <a:rPr lang="en-US" b="1" dirty="0"/>
              <a:t>Merging and Joining</a:t>
            </a:r>
            <a:r>
              <a:rPr lang="en-US" dirty="0"/>
              <a:t>: You can </a:t>
            </a:r>
            <a:r>
              <a:rPr lang="en-US" b="1" dirty="0"/>
              <a:t>merge or join multiple datasets</a:t>
            </a:r>
            <a:r>
              <a:rPr lang="en-US" dirty="0"/>
              <a:t> based on shared keys or indexes, which is valuable when working with related data from multiple sources.</a:t>
            </a:r>
          </a:p>
          <a:p>
            <a:pPr marL="742950" lvl="1" indent="-285750"/>
            <a:r>
              <a:rPr lang="en-US" b="1" dirty="0"/>
              <a:t>Reshaping Data</a:t>
            </a:r>
            <a:r>
              <a:rPr lang="en-US" dirty="0"/>
              <a:t>: Pandas allows data reshaping through </a:t>
            </a:r>
            <a:r>
              <a:rPr lang="en-US" b="1" dirty="0"/>
              <a:t>pivoting, stacking, and unstacking</a:t>
            </a:r>
            <a:r>
              <a:rPr lang="en-US" dirty="0"/>
              <a:t>, which helps to reorganize data to fit analysis needs better.</a:t>
            </a:r>
          </a:p>
          <a:p>
            <a:pPr marL="457200" indent="-298450"/>
            <a:r>
              <a:rPr lang="en-US" b="1" dirty="0"/>
              <a:t>Exploratory Data Analysis (EDA)</a:t>
            </a:r>
            <a:r>
              <a:rPr lang="en-US" dirty="0"/>
              <a:t>:</a:t>
            </a:r>
          </a:p>
          <a:p>
            <a:pPr marL="742950" lvl="1" indent="-285750"/>
            <a:r>
              <a:rPr lang="en-US" b="1" dirty="0"/>
              <a:t>Descriptive Statistics</a:t>
            </a:r>
            <a:r>
              <a:rPr lang="en-US" dirty="0"/>
              <a:t>: Pandas provides quick access to </a:t>
            </a:r>
            <a:r>
              <a:rPr lang="en-US" b="1" dirty="0"/>
              <a:t>summary statistics</a:t>
            </a:r>
            <a:r>
              <a:rPr lang="en-US" dirty="0"/>
              <a:t> like mean, median, min, max, and standard deviation, which helps understand data distributions and identify outliers.</a:t>
            </a:r>
          </a:p>
          <a:p>
            <a:pPr marL="742950" lvl="1" indent="-285750"/>
            <a:r>
              <a:rPr lang="en-US" b="1" dirty="0"/>
              <a:t>Data Visualization Support</a:t>
            </a:r>
            <a:r>
              <a:rPr lang="en-US" dirty="0"/>
              <a:t>: Though Pandas isn’t a dedicated visualization library, it integrates with </a:t>
            </a:r>
            <a:r>
              <a:rPr lang="en-US" b="1" dirty="0"/>
              <a:t>Matplotlib and Seaborn</a:t>
            </a:r>
            <a:r>
              <a:rPr lang="en-US" dirty="0"/>
              <a:t> for visualizing data, enabling quick, simple charts directly from </a:t>
            </a:r>
            <a:r>
              <a:rPr lang="en-US" dirty="0" err="1"/>
              <a:t>DataFrames</a:t>
            </a:r>
            <a:r>
              <a:rPr lang="en-US" dirty="0"/>
              <a:t> to visualize trends and patterns in the data.</a:t>
            </a:r>
          </a:p>
          <a:p>
            <a:pPr marL="158750" indent="0">
              <a:buNone/>
            </a:pPr>
            <a:endParaRPr lang="en-IN"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90373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r>
              <a:rPr lang="en-US" b="1" dirty="0"/>
              <a:t>Data Preprocessing</a:t>
            </a:r>
            <a:endParaRPr lang="en-US" b="0" dirty="0"/>
          </a:p>
          <a:p>
            <a:pPr marL="457200" indent="-298450"/>
            <a:r>
              <a:rPr lang="en-US" b="0" dirty="0"/>
              <a:t>Data preprocessing is a crucial process that transforms raw data into a clean, organized, and usable format that is suitable for analysis. It lays the foundation for effective data analysis by ensuring that the data is accurate, consistent, and ready for the next steps in any analytical workflow.</a:t>
            </a:r>
          </a:p>
          <a:p>
            <a:pPr marL="457200" indent="-298450"/>
            <a:r>
              <a:rPr lang="en-US" b="0" dirty="0"/>
              <a:t>Data preprocessing involves several essential tasks that enhance data quality and ensure consistency. Properly preprocessed data improves the reliability of analysis, leading to more accurate insights and better decision-making.</a:t>
            </a:r>
          </a:p>
          <a:p>
            <a:pPr marL="158750" indent="0">
              <a:buNone/>
            </a:pPr>
            <a:endParaRPr lang="en-US" b="0" dirty="0"/>
          </a:p>
          <a:p>
            <a:pPr marL="158750" indent="0">
              <a:spcAft>
                <a:spcPts val="800"/>
              </a:spcAft>
              <a:buNone/>
            </a:pPr>
            <a:r>
              <a:rPr lang="en-US" sz="1100" dirty="0">
                <a:latin typeface="+mn-lt"/>
              </a:rPr>
              <a:t>Data preprocessing typically involves four key steps:</a:t>
            </a:r>
          </a:p>
          <a:p>
            <a:pPr marL="457200" indent="-298450">
              <a:spcAft>
                <a:spcPts val="800"/>
              </a:spcAft>
            </a:pPr>
            <a:r>
              <a:rPr lang="en-US" sz="1100" dirty="0">
                <a:latin typeface="+mn-lt"/>
              </a:rPr>
              <a:t>Discovery: Understanding the data, identifying its structure, format, and potential issues.</a:t>
            </a:r>
          </a:p>
          <a:p>
            <a:pPr marL="457200" indent="-298450">
              <a:spcAft>
                <a:spcPts val="800"/>
              </a:spcAft>
            </a:pPr>
            <a:r>
              <a:rPr lang="en-US" sz="1100" dirty="0">
                <a:latin typeface="+mn-lt"/>
              </a:rPr>
              <a:t>Transformation: Converting data into a suitable format for analysis, including handling missing values, outliers, and inconsistencies.</a:t>
            </a:r>
          </a:p>
          <a:p>
            <a:pPr marL="457200" indent="-298450">
              <a:spcAft>
                <a:spcPts val="800"/>
              </a:spcAft>
            </a:pPr>
            <a:r>
              <a:rPr lang="en-US" sz="1100" dirty="0">
                <a:latin typeface="+mn-lt"/>
              </a:rPr>
              <a:t>Validation: Ensuring data accuracy and consistency through checks and verification.</a:t>
            </a:r>
          </a:p>
          <a:p>
            <a:pPr marL="457200" indent="-298450">
              <a:spcAft>
                <a:spcPts val="800"/>
              </a:spcAft>
            </a:pPr>
            <a:r>
              <a:rPr lang="en-US" sz="1100" dirty="0">
                <a:latin typeface="+mn-lt"/>
              </a:rPr>
              <a:t>Publishing: Preparing the processed data for analysis and consumption.</a:t>
            </a:r>
          </a:p>
          <a:p>
            <a:pPr marL="158750" indent="0">
              <a:buNone/>
            </a:pPr>
            <a:endParaRPr lang="en-US" b="0" dirty="0"/>
          </a:p>
          <a:p>
            <a:pPr marL="158750" indent="0">
              <a:buNone/>
            </a:pPr>
            <a:endParaRPr lang="en-US"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819524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r>
              <a:rPr lang="en-US" b="1" dirty="0"/>
              <a:t>Discovery Phase</a:t>
            </a:r>
          </a:p>
          <a:p>
            <a:r>
              <a:rPr lang="en-US" b="0" dirty="0"/>
              <a:t>The primary goal of the Discovery Phase is to understand the data in the context of the specific use case. This involves gaining insights into the data's characteristics, structure, and potential challenges that might affect analysis.</a:t>
            </a:r>
          </a:p>
          <a:p>
            <a:pPr marL="158750" indent="0">
              <a:buNone/>
            </a:pPr>
            <a:endParaRPr lang="en-US" b="1" dirty="0"/>
          </a:p>
          <a:p>
            <a:pPr marL="158750" indent="0">
              <a:buNone/>
            </a:pPr>
            <a:r>
              <a:rPr lang="en-US" b="1" dirty="0"/>
              <a:t>Activities</a:t>
            </a:r>
            <a:r>
              <a:rPr lang="en-US" dirty="0"/>
              <a:t>:</a:t>
            </a:r>
          </a:p>
          <a:p>
            <a:pPr marL="457200" indent="-298450"/>
            <a:r>
              <a:rPr lang="en-US" b="1" dirty="0"/>
              <a:t>Clean</a:t>
            </a:r>
            <a:r>
              <a:rPr lang="en-US" dirty="0"/>
              <a:t>: Identify and address initial data quality issues, such as missing values or outliers that could impact the analysis.</a:t>
            </a:r>
          </a:p>
          <a:p>
            <a:pPr marL="457200" indent="-298450"/>
            <a:r>
              <a:rPr lang="en-US" b="1" dirty="0"/>
              <a:t>Structure</a:t>
            </a:r>
            <a:r>
              <a:rPr lang="en-US" dirty="0"/>
              <a:t>: Determine how the data is organized and whether it is in a suitable format for analysis. This may involve assessing whether the data is in tabular form, time-series format, etc.</a:t>
            </a:r>
          </a:p>
          <a:p>
            <a:pPr marL="457200" indent="-298450"/>
            <a:r>
              <a:rPr lang="en-US" b="1" dirty="0"/>
              <a:t>Organize</a:t>
            </a:r>
            <a:r>
              <a:rPr lang="en-US" dirty="0"/>
              <a:t>: Arrange the data logically to facilitate further processing. This might include categorizing variables or defining the relationships between different datasets.</a:t>
            </a:r>
          </a:p>
          <a:p>
            <a:pPr marL="457200" indent="-298450"/>
            <a:r>
              <a:rPr lang="en-US" b="1" dirty="0"/>
              <a:t>Map Data</a:t>
            </a:r>
            <a:r>
              <a:rPr lang="en-US" dirty="0"/>
              <a:t>: Create a data dictionary or schema that outlines the data types, variable definitions, and relationships among different datasets. This helps clarify how each piece of data contributes to the analysis.</a:t>
            </a:r>
          </a:p>
          <a:p>
            <a:r>
              <a:rPr lang="en-US" b="1" dirty="0"/>
              <a:t>Outcome</a:t>
            </a:r>
            <a:r>
              <a:rPr lang="en-US" dirty="0"/>
              <a:t>: The outcome of the Discovery </a:t>
            </a:r>
            <a:r>
              <a:rPr lang="en-US" b="0" dirty="0"/>
              <a:t>Phase is to determine the best approach for data preprocessing. By </a:t>
            </a:r>
            <a:r>
              <a:rPr lang="en-US" dirty="0"/>
              <a:t>thoroughly understanding the data, you can make informed decisions about the methods and techniques that will be most effective for transforming the data into a usable format for analysis.</a:t>
            </a:r>
          </a:p>
          <a:p>
            <a:pPr marL="158750" indent="0">
              <a:buNone/>
            </a:pPr>
            <a:endParaRPr lang="en-US" b="1" dirty="0"/>
          </a:p>
          <a:p>
            <a:pPr marL="158750" indent="0">
              <a:buNone/>
            </a:pPr>
            <a:r>
              <a:rPr lang="en-US" b="1" dirty="0"/>
              <a:t>Transformation Phase</a:t>
            </a:r>
          </a:p>
          <a:p>
            <a:pPr marL="158750" indent="0">
              <a:buNone/>
            </a:pPr>
            <a:r>
              <a:rPr lang="en-US" b="0" dirty="0"/>
              <a:t>The Transformation Phase focuses on preparing the data for analysis through various techniques. </a:t>
            </a:r>
          </a:p>
          <a:p>
            <a:pPr marL="158750" indent="0">
              <a:buNone/>
            </a:pPr>
            <a:r>
              <a:rPr lang="en-US" b="1" dirty="0"/>
              <a:t>Key activities include:</a:t>
            </a:r>
          </a:p>
          <a:p>
            <a:pPr marL="457200" indent="-298450"/>
            <a:r>
              <a:rPr lang="en-US" b="1" dirty="0"/>
              <a:t>Structuring</a:t>
            </a:r>
            <a:r>
              <a:rPr lang="en-US" dirty="0"/>
              <a:t>:</a:t>
            </a:r>
          </a:p>
          <a:p>
            <a:pPr marL="742950" lvl="1" indent="-285750"/>
            <a:r>
              <a:rPr lang="en-US" dirty="0"/>
              <a:t>Organizing data into a specific format suitable for analysis, such as converting data into tabular formats or creating structured datasets from unstructured sources.</a:t>
            </a:r>
          </a:p>
          <a:p>
            <a:pPr marL="742950" lvl="1" indent="-285750"/>
            <a:r>
              <a:rPr lang="en-US" b="1" dirty="0"/>
              <a:t>Example</a:t>
            </a:r>
            <a:r>
              <a:rPr lang="en-US" dirty="0"/>
              <a:t>: Transforming raw text data into a structured table with columns for different attributes.</a:t>
            </a:r>
          </a:p>
          <a:p>
            <a:pPr marL="457200" indent="-298450"/>
            <a:r>
              <a:rPr lang="en-US" b="1" dirty="0"/>
              <a:t>Normalizing</a:t>
            </a:r>
            <a:r>
              <a:rPr lang="en-US" dirty="0"/>
              <a:t>:</a:t>
            </a:r>
          </a:p>
          <a:p>
            <a:pPr marL="742950" lvl="1" indent="-285750"/>
            <a:r>
              <a:rPr lang="en-US" dirty="0"/>
              <a:t>Adjusting data values to a common scale to ensure that no particular feature disproportionately affects the results. This is essential in algorithms sensitive to the scale of input data.</a:t>
            </a:r>
          </a:p>
          <a:p>
            <a:pPr marL="742950" lvl="1" indent="-285750"/>
            <a:r>
              <a:rPr lang="en-US" b="1" dirty="0"/>
              <a:t>Example</a:t>
            </a:r>
            <a:r>
              <a:rPr lang="en-US" dirty="0"/>
              <a:t>: Scaling numerical features to a range between 0 and 1, or standardizing them to have a mean of 0 and a standard deviation of 1.</a:t>
            </a:r>
          </a:p>
          <a:p>
            <a:pPr marL="457200" indent="-298450"/>
            <a:r>
              <a:rPr lang="en-US" b="1" dirty="0"/>
              <a:t>De-normalizing</a:t>
            </a:r>
            <a:r>
              <a:rPr lang="en-US" dirty="0"/>
              <a:t>:</a:t>
            </a:r>
          </a:p>
          <a:p>
            <a:pPr marL="742950" lvl="1" indent="-285750"/>
            <a:r>
              <a:rPr lang="en-US" dirty="0"/>
              <a:t>Converting normalized data back into its original format or scale, if needed, to interpret results in a more understandable context.</a:t>
            </a:r>
          </a:p>
          <a:p>
            <a:pPr marL="742950" lvl="1" indent="-285750"/>
            <a:r>
              <a:rPr lang="en-US" b="1" dirty="0"/>
              <a:t>Example</a:t>
            </a:r>
            <a:r>
              <a:rPr lang="en-US" dirty="0"/>
              <a:t>: Converting scaled values back to their original units for reporting or presentation purposes.</a:t>
            </a:r>
          </a:p>
          <a:p>
            <a:pPr marL="457200" indent="-298450"/>
            <a:r>
              <a:rPr lang="en-US" b="1" dirty="0"/>
              <a:t>Cleaning</a:t>
            </a:r>
            <a:r>
              <a:rPr lang="en-US" dirty="0"/>
              <a:t>:</a:t>
            </a:r>
          </a:p>
          <a:p>
            <a:pPr marL="742950" lvl="1" indent="-285750"/>
            <a:r>
              <a:rPr lang="en-US" dirty="0"/>
              <a:t>Removing or correcting errors in the data, such as inconsistencies, duplicates, or incorrect values. This is crucial for ensuring the integrity and reliability of the dataset.</a:t>
            </a:r>
          </a:p>
          <a:p>
            <a:pPr marL="742950" lvl="1" indent="-285750"/>
            <a:r>
              <a:rPr lang="en-US" b="1" dirty="0"/>
              <a:t>Example</a:t>
            </a:r>
            <a:r>
              <a:rPr lang="en-US" dirty="0"/>
              <a:t>: Identifying and correcting typos in categorical variables or removing duplicate records.</a:t>
            </a:r>
          </a:p>
          <a:p>
            <a:pPr marL="457200" indent="-298450"/>
            <a:r>
              <a:rPr lang="en-US" b="1" dirty="0"/>
              <a:t>Enriching</a:t>
            </a:r>
            <a:r>
              <a:rPr lang="en-US" dirty="0"/>
              <a:t>:</a:t>
            </a:r>
          </a:p>
          <a:p>
            <a:pPr marL="742950" lvl="1" indent="-285750"/>
            <a:r>
              <a:rPr lang="en-US" dirty="0"/>
              <a:t>Adding additional information to the data to provide more context or enhance the analysis. This could involve merging datasets, adding new features, or integrating external data sources.</a:t>
            </a:r>
          </a:p>
          <a:p>
            <a:pPr marL="742950" lvl="1" indent="-285750"/>
            <a:r>
              <a:rPr lang="en-US" b="1" dirty="0"/>
              <a:t>Example</a:t>
            </a:r>
            <a:r>
              <a:rPr lang="en-US" dirty="0"/>
              <a:t>: Combining customer data with demographic information to enrich insights for a marketing analysis.</a:t>
            </a:r>
          </a:p>
          <a:p>
            <a:pPr marL="158750" indent="0">
              <a:buNone/>
            </a:pPr>
            <a:endParaRPr lang="en-US"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3679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394113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r>
              <a:rPr lang="en-US" b="1" dirty="0"/>
              <a:t>Validation Phase</a:t>
            </a:r>
          </a:p>
          <a:p>
            <a:r>
              <a:rPr lang="en-US" b="0" dirty="0"/>
              <a:t>The Validation Phase is critical for evaluating the quality of data after transformation. This step ensures that the data meets specific standards of accuracy, reliability, and security, making it fit for analysis and decision-making.</a:t>
            </a:r>
          </a:p>
          <a:p>
            <a:pPr marL="158750" indent="0">
              <a:buNone/>
            </a:pPr>
            <a:r>
              <a:rPr lang="en-US" b="1" dirty="0"/>
              <a:t>Validation Rules</a:t>
            </a:r>
            <a:r>
              <a:rPr lang="en-US" dirty="0"/>
              <a:t>:</a:t>
            </a:r>
          </a:p>
          <a:p>
            <a:pPr>
              <a:buFont typeface="Arial" panose="020B0604020202020204" pitchFamily="34" charset="0"/>
              <a:buChar char="•"/>
            </a:pPr>
            <a:r>
              <a:rPr lang="en-US" b="0" dirty="0"/>
              <a:t>During this phase, a set of validation rules is applied. These are repetitive programming procedures designed to verify the integrity of the data. Key </a:t>
            </a:r>
            <a:r>
              <a:rPr lang="en-US" dirty="0"/>
              <a:t>aspects include:</a:t>
            </a:r>
          </a:p>
          <a:p>
            <a:pPr marL="742950" lvl="1" indent="-285750">
              <a:buFont typeface="Arial" panose="020B0604020202020204" pitchFamily="34" charset="0"/>
              <a:buChar char="•"/>
            </a:pPr>
            <a:r>
              <a:rPr lang="en-US" b="1" dirty="0"/>
              <a:t>Accuracy</a:t>
            </a:r>
            <a:r>
              <a:rPr lang="en-US" dirty="0"/>
              <a:t>: Ensuring that the data correctly represents the real-world scenarios it is supposed to depict. This may involve cross-checking against known values or validating calculations.</a:t>
            </a:r>
          </a:p>
          <a:p>
            <a:pPr marL="742950" lvl="1" indent="-285750">
              <a:buFont typeface="Arial" panose="020B0604020202020204" pitchFamily="34" charset="0"/>
              <a:buChar char="•"/>
            </a:pPr>
            <a:r>
              <a:rPr lang="en-US" b="1" dirty="0"/>
              <a:t>Reliability</a:t>
            </a:r>
            <a:r>
              <a:rPr lang="en-US" dirty="0"/>
              <a:t>: Confirming that the data remains consistent and trustworthy across different analyses or datasets. This might include checks for data consistency over time.</a:t>
            </a:r>
          </a:p>
          <a:p>
            <a:pPr marL="742950" lvl="1" indent="-285750">
              <a:buFont typeface="Arial" panose="020B0604020202020204" pitchFamily="34" charset="0"/>
              <a:buChar char="•"/>
            </a:pPr>
            <a:r>
              <a:rPr lang="en-US" b="1" dirty="0"/>
              <a:t>Security</a:t>
            </a:r>
            <a:r>
              <a:rPr lang="en-US" dirty="0"/>
              <a:t>: Ensuring that sensitive data is handled appropriately, adhering to privacy standards and regulations. This includes checking for unauthorized access and validating that data is stored securely.</a:t>
            </a:r>
          </a:p>
          <a:p>
            <a:pPr marL="742950" lvl="1" indent="-285750">
              <a:buFont typeface="Arial" panose="020B0604020202020204" pitchFamily="34" charset="0"/>
              <a:buChar char="•"/>
            </a:pPr>
            <a:endParaRPr lang="en-US" dirty="0"/>
          </a:p>
          <a:p>
            <a:pPr marL="158750" indent="0">
              <a:buNone/>
            </a:pPr>
            <a:r>
              <a:rPr lang="en-US" b="1" dirty="0"/>
              <a:t>Common Validation Techniques</a:t>
            </a:r>
            <a:r>
              <a:rPr lang="en-US" dirty="0"/>
              <a:t>:</a:t>
            </a:r>
          </a:p>
          <a:p>
            <a:pPr>
              <a:buFont typeface="Arial" panose="020B0604020202020204" pitchFamily="34" charset="0"/>
              <a:buChar char="•"/>
            </a:pPr>
            <a:r>
              <a:rPr lang="en-US" b="1" dirty="0"/>
              <a:t>Automated Scripts</a:t>
            </a:r>
            <a:r>
              <a:rPr lang="en-US" dirty="0"/>
              <a:t>: Utilizing scripts to run checks on data quality metrics, such as completeness, validity, and uniqueness.</a:t>
            </a:r>
          </a:p>
          <a:p>
            <a:pPr>
              <a:buFont typeface="Arial" panose="020B0604020202020204" pitchFamily="34" charset="0"/>
              <a:buChar char="•"/>
            </a:pPr>
            <a:r>
              <a:rPr lang="en-US" b="1" dirty="0"/>
              <a:t>Statistical Checks</a:t>
            </a:r>
            <a:r>
              <a:rPr lang="en-US" dirty="0"/>
              <a:t>: Applying statistical methods to validate distributions and ranges of numerical data.</a:t>
            </a:r>
          </a:p>
          <a:p>
            <a:pPr>
              <a:buFont typeface="Arial" panose="020B0604020202020204" pitchFamily="34" charset="0"/>
              <a:buChar char="•"/>
            </a:pPr>
            <a:r>
              <a:rPr lang="en-US" b="1" dirty="0"/>
              <a:t>Peer Review</a:t>
            </a:r>
            <a:r>
              <a:rPr lang="en-US" dirty="0"/>
              <a:t>: Involving team members in reviewing the data and the validation processes to catch potential issues that automated methods may miss.</a:t>
            </a:r>
          </a:p>
          <a:p>
            <a:pPr marL="158750" indent="0">
              <a:buNone/>
            </a:pPr>
            <a:endParaRPr lang="en-US" b="1" dirty="0"/>
          </a:p>
          <a:p>
            <a:pPr marL="158750" indent="0">
              <a:buNone/>
            </a:pPr>
            <a:r>
              <a:rPr lang="en-US" b="1" dirty="0"/>
              <a:t>Publishing Phase</a:t>
            </a:r>
          </a:p>
          <a:p>
            <a:r>
              <a:rPr lang="en-US" dirty="0"/>
              <a:t>The </a:t>
            </a:r>
            <a:r>
              <a:rPr lang="en-US" b="0" dirty="0"/>
              <a:t>Publishing Phase involves </a:t>
            </a:r>
            <a:r>
              <a:rPr lang="en-US" dirty="0"/>
              <a:t>the final delivery of the processed data for use in projects. This step is crucial for making the data accessible and usable for analysis and decision-making by stakeholders.</a:t>
            </a:r>
          </a:p>
          <a:p>
            <a:pPr marL="158750" indent="0">
              <a:buNone/>
            </a:pPr>
            <a:endParaRPr lang="en-US" b="1" dirty="0"/>
          </a:p>
          <a:p>
            <a:pPr marL="158750" indent="0">
              <a:buNone/>
            </a:pPr>
            <a:r>
              <a:rPr lang="en-US" b="1" dirty="0"/>
              <a:t>Includes</a:t>
            </a:r>
            <a:r>
              <a:rPr lang="en-US" dirty="0"/>
              <a:t>:</a:t>
            </a:r>
          </a:p>
          <a:p>
            <a:pPr marL="457200" indent="-298450"/>
            <a:r>
              <a:rPr lang="en-US" b="1" dirty="0"/>
              <a:t>Transformed and Validated Data</a:t>
            </a:r>
            <a:r>
              <a:rPr lang="en-US" dirty="0"/>
              <a:t>:</a:t>
            </a:r>
          </a:p>
          <a:p>
            <a:pPr marL="742950" lvl="1" indent="-285750"/>
            <a:r>
              <a:rPr lang="en-US" dirty="0"/>
              <a:t>The core output of this phase is the </a:t>
            </a:r>
            <a:r>
              <a:rPr lang="en-US" b="1" dirty="0"/>
              <a:t>cleaned and processed dataset</a:t>
            </a:r>
            <a:r>
              <a:rPr lang="en-US" dirty="0"/>
              <a:t>, which has undergone the entire preprocessing pipeline, ensuring its quality and reliability.</a:t>
            </a:r>
          </a:p>
          <a:p>
            <a:pPr marL="742950" lvl="1" indent="-285750"/>
            <a:r>
              <a:rPr lang="en-US" dirty="0"/>
              <a:t>This data is structured and ready for analysis, typically stored in formats such as CSV, JSON, or in databases.</a:t>
            </a:r>
          </a:p>
          <a:p>
            <a:pPr marL="457200" indent="-298450"/>
            <a:r>
              <a:rPr lang="en-US" b="1" dirty="0"/>
              <a:t>Metadata</a:t>
            </a:r>
            <a:r>
              <a:rPr lang="en-US" dirty="0"/>
              <a:t>:</a:t>
            </a:r>
          </a:p>
          <a:p>
            <a:pPr marL="742950" lvl="1" indent="-285750"/>
            <a:r>
              <a:rPr lang="en-US" dirty="0"/>
              <a:t>Along with the dataset, accompanying </a:t>
            </a:r>
            <a:r>
              <a:rPr lang="en-US" b="1" dirty="0"/>
              <a:t>metadata</a:t>
            </a:r>
            <a:r>
              <a:rPr lang="en-US" dirty="0"/>
              <a:t> is provided. Metadata includes important information about the data, such as:</a:t>
            </a:r>
          </a:p>
          <a:p>
            <a:pPr marL="1143000" lvl="2" indent="-228600"/>
            <a:r>
              <a:rPr lang="en-US" b="1" dirty="0"/>
              <a:t>Data Source</a:t>
            </a:r>
            <a:r>
              <a:rPr lang="en-US" dirty="0"/>
              <a:t>: Where the data was originally collected or obtained.</a:t>
            </a:r>
          </a:p>
          <a:p>
            <a:pPr marL="1143000" lvl="2" indent="-228600"/>
            <a:r>
              <a:rPr lang="en-US" b="1" dirty="0"/>
              <a:t>Transformation Steps</a:t>
            </a:r>
            <a:r>
              <a:rPr lang="en-US" dirty="0"/>
              <a:t>: A summary of the preprocessing steps taken, which is crucial for transparency and reproducibility.</a:t>
            </a:r>
          </a:p>
          <a:p>
            <a:pPr marL="1143000" lvl="2" indent="-228600"/>
            <a:r>
              <a:rPr lang="en-US" b="1" dirty="0"/>
              <a:t>Data Dictionary</a:t>
            </a:r>
            <a:r>
              <a:rPr lang="en-US" dirty="0"/>
              <a:t>: Definitions of each variable, including types and units of measurement, which helps users understand the data better.</a:t>
            </a:r>
          </a:p>
          <a:p>
            <a:r>
              <a:rPr lang="en-US" dirty="0"/>
              <a:t>The Publishing Phase ensures that the processed data is delivered in a way that is both usable and understandable, enabling effective utilization in analysis, reporting, and decision-making processes.</a:t>
            </a:r>
          </a:p>
          <a:p>
            <a:pPr marL="158750" indent="0">
              <a:buNone/>
            </a:pPr>
            <a:endParaRPr lang="en-US"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29106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r>
              <a:rPr lang="en-US" b="1" dirty="0"/>
              <a:t>Data Preprocessing Techniques - Data Cleaning</a:t>
            </a:r>
          </a:p>
          <a:p>
            <a:r>
              <a:rPr lang="en-US" b="0" dirty="0"/>
              <a:t>The primary goal of Data Cleaning is to handle incorrect, incomplete, inconsistent, or missing values in the dataset. Data cleaning is a critical step in </a:t>
            </a:r>
            <a:r>
              <a:rPr lang="en-US" dirty="0"/>
              <a:t>the preprocessing phase because the quality of data directly impacts the accuracy and reliability of the analysis. Proper data cleaning helps ensure that the insights derived from the data are valid and actionable.</a:t>
            </a:r>
          </a:p>
          <a:p>
            <a:pPr marL="158750" indent="0">
              <a:buNone/>
            </a:pPr>
            <a:endParaRPr lang="en-US" b="1" dirty="0"/>
          </a:p>
          <a:p>
            <a:pPr marL="158750" indent="0">
              <a:buNone/>
            </a:pPr>
            <a:r>
              <a:rPr lang="en-US" b="1" dirty="0"/>
              <a:t>Techniques for Data Cleaning</a:t>
            </a:r>
          </a:p>
          <a:p>
            <a:pPr marL="457200" indent="-298450"/>
            <a:r>
              <a:rPr lang="en-US" b="1" dirty="0"/>
              <a:t>Handling Missing Values</a:t>
            </a:r>
            <a:r>
              <a:rPr lang="en-US" dirty="0"/>
              <a:t>:</a:t>
            </a:r>
          </a:p>
          <a:p>
            <a:pPr marL="742950" lvl="1" indent="-285750"/>
            <a:r>
              <a:rPr lang="en-US" b="1" dirty="0"/>
              <a:t>Removing Rows/Columns</a:t>
            </a:r>
            <a:r>
              <a:rPr lang="en-US" dirty="0"/>
              <a:t>:</a:t>
            </a:r>
          </a:p>
          <a:p>
            <a:pPr marL="1143000" lvl="2" indent="-228600"/>
            <a:r>
              <a:rPr lang="en-US" dirty="0"/>
              <a:t>One straightforward approach is to </a:t>
            </a:r>
            <a:r>
              <a:rPr lang="en-US" b="0" dirty="0"/>
              <a:t>remove rows or columns that </a:t>
            </a:r>
            <a:r>
              <a:rPr lang="en-US" dirty="0"/>
              <a:t>contain NULL or missing values. This is useful when the amount of missing data is minimal and won’t significantly impact the overall dataset.</a:t>
            </a:r>
          </a:p>
          <a:p>
            <a:pPr marL="1143000" lvl="2" indent="-228600"/>
            <a:r>
              <a:rPr lang="en-US" b="1" dirty="0"/>
              <a:t>Example</a:t>
            </a:r>
            <a:r>
              <a:rPr lang="en-US" dirty="0"/>
              <a:t>: If a column has more than 50% missing values, it may be more practical to remove the entire column rather than trying to fill in those gaps.</a:t>
            </a:r>
          </a:p>
          <a:p>
            <a:pPr marL="742950" lvl="1" indent="-285750"/>
            <a:r>
              <a:rPr lang="en-US" b="1" dirty="0"/>
              <a:t>Imputing Missing Values</a:t>
            </a:r>
            <a:r>
              <a:rPr lang="en-US" dirty="0"/>
              <a:t>:</a:t>
            </a:r>
          </a:p>
          <a:p>
            <a:pPr marL="1143000" lvl="2" indent="-228600"/>
            <a:r>
              <a:rPr lang="en-US" dirty="0"/>
              <a:t>When it’s not feasible to remove missing </a:t>
            </a:r>
            <a:r>
              <a:rPr lang="en-US" b="0" dirty="0"/>
              <a:t>data, imputation techniques </a:t>
            </a:r>
            <a:r>
              <a:rPr lang="en-US" dirty="0"/>
              <a:t>can be employed to fill in the gaps. Common methods include:</a:t>
            </a:r>
          </a:p>
          <a:p>
            <a:pPr marL="1600200" lvl="3" indent="-228600"/>
            <a:r>
              <a:rPr lang="en-US" b="1" dirty="0"/>
              <a:t>Mean Imputation</a:t>
            </a:r>
            <a:r>
              <a:rPr lang="en-US" dirty="0"/>
              <a:t>: Replacing missing values with the mean of the available data for that variable. This method is straightforward but can distort the original data distribution.</a:t>
            </a:r>
          </a:p>
          <a:p>
            <a:pPr marL="1600200" lvl="3" indent="-228600"/>
            <a:r>
              <a:rPr lang="en-US" b="1" dirty="0"/>
              <a:t>Mode Imputation</a:t>
            </a:r>
            <a:r>
              <a:rPr lang="en-US" dirty="0"/>
              <a:t>: Using the mode (most frequent value) for categorical variables to fill in missing entries.</a:t>
            </a:r>
          </a:p>
          <a:p>
            <a:pPr marL="1600200" lvl="3" indent="-228600"/>
            <a:r>
              <a:rPr lang="en-US" b="1" dirty="0"/>
              <a:t>Regression Imputation</a:t>
            </a:r>
            <a:r>
              <a:rPr lang="en-US" dirty="0"/>
              <a:t>: Predicting missing values based on other variables in the dataset using regression techniques. This approach can be more accurate, especially when dealing with complex datasets.</a:t>
            </a:r>
          </a:p>
          <a:p>
            <a:pPr marL="1600200" lvl="3" indent="-228600"/>
            <a:r>
              <a:rPr lang="en-US" b="1" dirty="0"/>
              <a:t>K-Nearest Neighbors (KNN)</a:t>
            </a:r>
            <a:r>
              <a:rPr lang="en-US" dirty="0"/>
              <a:t>: Utilizing the KNN algorithm to find the nearest observations and using their values to impute the missing data. This method considers the relationships between different data points.</a:t>
            </a:r>
          </a:p>
          <a:p>
            <a:pPr marL="457200" indent="-298450"/>
            <a:r>
              <a:rPr lang="en-US" b="1" dirty="0"/>
              <a:t>De-noising</a:t>
            </a:r>
            <a:r>
              <a:rPr lang="en-US" dirty="0"/>
              <a:t>:</a:t>
            </a:r>
          </a:p>
          <a:p>
            <a:pPr marL="742950" lvl="1" indent="-285750"/>
            <a:r>
              <a:rPr lang="en-US" b="1" dirty="0"/>
              <a:t>Removing Noise</a:t>
            </a:r>
            <a:r>
              <a:rPr lang="en-US" dirty="0"/>
              <a:t>: Data often contains </a:t>
            </a:r>
            <a:r>
              <a:rPr lang="en-US" b="1" dirty="0"/>
              <a:t>noise</a:t>
            </a:r>
            <a:r>
              <a:rPr lang="en-US" dirty="0"/>
              <a:t>, which refers to random errors or fluctuations that can obscure the underlying trends in the data. Common sources of noise include entry errors, faulty data collection methods, or sensor inaccuracies.</a:t>
            </a:r>
          </a:p>
          <a:p>
            <a:pPr marL="742950" lvl="1" indent="-285750"/>
            <a:r>
              <a:rPr lang="en-US" b="1" dirty="0"/>
              <a:t>Techniques for De-noising</a:t>
            </a:r>
            <a:r>
              <a:rPr lang="en-US" dirty="0"/>
              <a:t>:</a:t>
            </a:r>
          </a:p>
          <a:p>
            <a:pPr marL="1143000" lvl="2" indent="-228600"/>
            <a:r>
              <a:rPr lang="en-US" b="1" dirty="0"/>
              <a:t>Binning</a:t>
            </a:r>
            <a:r>
              <a:rPr lang="en-US" dirty="0"/>
              <a:t>: This technique involves grouping continuous data into discrete intervals or "bins." By aggregating values into bins, you can reduce the impact of noise and highlight trends. For example, instead of analyzing individual temperatures, you could analyze temperature ranges (e.g., 0-10°C, 11-20°C).</a:t>
            </a:r>
          </a:p>
          <a:p>
            <a:pPr marL="1143000" lvl="2" indent="-228600"/>
            <a:r>
              <a:rPr lang="en-US" b="1" dirty="0"/>
              <a:t>Regression Smoothing</a:t>
            </a:r>
            <a:r>
              <a:rPr lang="en-US" dirty="0"/>
              <a:t>: This approach uses regression analysis to fit a smooth curve to the data, effectively filtering out noise while preserving the main trends. Techniques like polynomial regression can be useful here.</a:t>
            </a:r>
          </a:p>
          <a:p>
            <a:pPr marL="1143000" lvl="2" indent="-228600"/>
            <a:r>
              <a:rPr lang="en-US" b="1" dirty="0"/>
              <a:t>Clustering</a:t>
            </a:r>
            <a:r>
              <a:rPr lang="en-US" dirty="0"/>
              <a:t>: Clustering algorithms can identify and group similar data points, allowing you to detect and potentially remove outliers or erroneous entries that do not fit within any cluster. For instance, K-means clustering can help identify natural groupings in the data, making it easier to spot anomalies.</a:t>
            </a:r>
          </a:p>
          <a:p>
            <a:pPr marL="158750" indent="0" rtl="0">
              <a:buNone/>
            </a:pPr>
            <a:endParaRPr lang="en-US" dirty="0">
              <a:effectLst/>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630675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r>
              <a:rPr lang="en-US" b="1" dirty="0"/>
              <a:t>Data Preprocessing Techniques - Data Reduction</a:t>
            </a:r>
          </a:p>
          <a:p>
            <a:r>
              <a:rPr lang="en-US" b="0" dirty="0"/>
              <a:t>The primary purpose of Data Reduction is to reduce the volume of data while maintaining its integrity and meaning. This process enhances storage efficiency and improves the speed and performance of data analysis. By minimizing data complexity, analysts can focus on the most relevant information, </a:t>
            </a:r>
            <a:r>
              <a:rPr lang="en-US" dirty="0"/>
              <a:t>leading to faster and more insightful analyses.</a:t>
            </a:r>
          </a:p>
          <a:p>
            <a:pPr marL="158750" indent="0">
              <a:buNone/>
            </a:pPr>
            <a:endParaRPr lang="en-US" b="1" dirty="0"/>
          </a:p>
          <a:p>
            <a:pPr marL="158750" indent="0">
              <a:buNone/>
            </a:pPr>
            <a:r>
              <a:rPr lang="en-US" b="1" dirty="0"/>
              <a:t>Techniques for Data Reduction</a:t>
            </a:r>
          </a:p>
          <a:p>
            <a:pPr marL="457200" indent="-298450"/>
            <a:r>
              <a:rPr lang="en-US" b="1" dirty="0"/>
              <a:t>Dimensionality Reduction</a:t>
            </a:r>
            <a:r>
              <a:rPr lang="en-US" dirty="0"/>
              <a:t>:</a:t>
            </a:r>
          </a:p>
          <a:p>
            <a:pPr marL="742950" lvl="1" indent="-285750"/>
            <a:r>
              <a:rPr lang="en-US" b="1" dirty="0"/>
              <a:t>Goal</a:t>
            </a:r>
            <a:r>
              <a:rPr lang="en-US" dirty="0"/>
              <a:t>: To reduce the number of features (dimensions) in a dataset while retaining the most important information. High-dimensional data can be challenging to analyze due to the "curse of dimensionality," which can lead to overfitting and increased computational costs.</a:t>
            </a:r>
          </a:p>
          <a:p>
            <a:pPr marL="742950" lvl="1" indent="-285750"/>
            <a:r>
              <a:rPr lang="en-US" b="1" dirty="0"/>
              <a:t>Methods</a:t>
            </a:r>
            <a:r>
              <a:rPr lang="en-US" dirty="0"/>
              <a:t>:</a:t>
            </a:r>
          </a:p>
          <a:p>
            <a:pPr marL="1143000" lvl="2" indent="-228600"/>
            <a:r>
              <a:rPr lang="en-US" b="1" dirty="0"/>
              <a:t>Feature Selection</a:t>
            </a:r>
            <a:r>
              <a:rPr lang="en-US" dirty="0"/>
              <a:t>: This involves identifying and retaining only the most relevant features of the dataset while removing those that contribute little or no information. Techniques such as correlation analysis, recursive feature elimination, or using machine learning algorithms (like decision trees) can help in selecting significant features.</a:t>
            </a:r>
          </a:p>
          <a:p>
            <a:pPr marL="1143000" lvl="2" indent="-228600"/>
            <a:r>
              <a:rPr lang="en-US" b="1" dirty="0"/>
              <a:t>Principal Component Analysis (PCA)</a:t>
            </a:r>
            <a:r>
              <a:rPr lang="en-US" dirty="0"/>
              <a:t>: PCA is a mathematical technique that transforms the data into a new set of dimensions (principal components) that capture the maximum variance. This method reduces dimensionality by projecting the data onto fewer dimensions while preserving as much variance as possible. It’s widely used in exploratory data analysis and for visualizing high-dimensional datasets.</a:t>
            </a:r>
          </a:p>
          <a:p>
            <a:pPr marL="457200" indent="-298450"/>
            <a:r>
              <a:rPr lang="en-US" b="1" dirty="0"/>
              <a:t>Numerosity Reduction</a:t>
            </a:r>
            <a:r>
              <a:rPr lang="en-US" dirty="0"/>
              <a:t>:</a:t>
            </a:r>
          </a:p>
          <a:p>
            <a:pPr marL="742950" lvl="1" indent="-285750"/>
            <a:r>
              <a:rPr lang="en-US" b="1" dirty="0"/>
              <a:t>Goal</a:t>
            </a:r>
            <a:r>
              <a:rPr lang="en-US" dirty="0"/>
              <a:t>: To create smaller, more manageable data representations while retaining essential characteristics of the original data.</a:t>
            </a:r>
          </a:p>
          <a:p>
            <a:pPr marL="742950" lvl="1" indent="-285750"/>
            <a:r>
              <a:rPr lang="en-US" b="1" dirty="0"/>
              <a:t>Methods</a:t>
            </a:r>
            <a:r>
              <a:rPr lang="en-US" dirty="0"/>
              <a:t>:</a:t>
            </a:r>
          </a:p>
          <a:p>
            <a:pPr marL="1143000" lvl="2" indent="-228600"/>
            <a:r>
              <a:rPr lang="en-US" b="1" dirty="0"/>
              <a:t>Regression Models</a:t>
            </a:r>
            <a:r>
              <a:rPr lang="en-US" dirty="0"/>
              <a:t>: Utilizing regression techniques to summarize and represent relationships within the data can significantly reduce the data volume. Instead of working with raw data points, you can analyze the coefficients and predictions from regression models, effectively condensing the information.</a:t>
            </a:r>
          </a:p>
          <a:p>
            <a:pPr marL="1143000" lvl="2" indent="-228600"/>
            <a:r>
              <a:rPr lang="en-US" b="1" dirty="0"/>
              <a:t>Data Aggregation</a:t>
            </a:r>
            <a:r>
              <a:rPr lang="en-US" dirty="0"/>
              <a:t>: This technique involves summarizing data by combining multiple records into single data points. For example, instead of storing individual sales transactions, you could store total sales by month or category.</a:t>
            </a:r>
          </a:p>
          <a:p>
            <a:pPr marL="457200" indent="-298450"/>
            <a:r>
              <a:rPr lang="en-US" b="1" dirty="0"/>
              <a:t>Data Compression</a:t>
            </a:r>
            <a:r>
              <a:rPr lang="en-US" dirty="0"/>
              <a:t>:</a:t>
            </a:r>
          </a:p>
          <a:p>
            <a:pPr marL="742950" lvl="1" indent="-285750"/>
            <a:r>
              <a:rPr lang="en-US" b="1" dirty="0"/>
              <a:t>Goal</a:t>
            </a:r>
            <a:r>
              <a:rPr lang="en-US" dirty="0"/>
              <a:t>: To reduce the size of data files to save storage space and improve transmission speeds.</a:t>
            </a:r>
          </a:p>
          <a:p>
            <a:pPr marL="742950" lvl="1" indent="-285750"/>
            <a:r>
              <a:rPr lang="en-US" b="1" dirty="0"/>
              <a:t>Methods</a:t>
            </a:r>
            <a:r>
              <a:rPr lang="en-US" dirty="0"/>
              <a:t>:</a:t>
            </a:r>
          </a:p>
          <a:p>
            <a:pPr marL="1143000" lvl="2" indent="-228600"/>
            <a:r>
              <a:rPr lang="en-US" b="1" dirty="0"/>
              <a:t>Lossless Compression</a:t>
            </a:r>
            <a:r>
              <a:rPr lang="en-US" dirty="0"/>
              <a:t>: This method compresses data without any loss of information, allowing the original data to be perfectly reconstructed. Common lossless compression algorithms include ZIP and PNG for images. This is crucial when data integrity is paramount.</a:t>
            </a:r>
          </a:p>
          <a:p>
            <a:pPr marL="1143000" lvl="2" indent="-228600"/>
            <a:r>
              <a:rPr lang="en-US" b="1" dirty="0"/>
              <a:t>Lossy Compression</a:t>
            </a:r>
            <a:r>
              <a:rPr lang="en-US" dirty="0"/>
              <a:t>: In contrast, lossy compression reduces file size by removing less critical information, which can result in a loss of quality. This method is commonly used for media files, such as JPEG for images and MP3 for audio, where a slight loss of quality is acceptable in exchange for significantly reduced file sizes.</a:t>
            </a:r>
          </a:p>
          <a:p>
            <a:pPr marL="457200" indent="-298450"/>
            <a:endParaRPr lang="en-US"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015041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r>
              <a:rPr lang="en-US" b="1" dirty="0"/>
              <a:t>Data Preprocessing Techniques - Data Transformation</a:t>
            </a:r>
          </a:p>
          <a:p>
            <a:r>
              <a:rPr lang="en-US" dirty="0"/>
              <a:t>The </a:t>
            </a:r>
            <a:r>
              <a:rPr lang="en-US" b="0" dirty="0"/>
              <a:t>primary goal of Data Transformation is to convert data into a format that is suitable for efficient machine learning (ML) modeling and insightful anal</a:t>
            </a:r>
            <a:r>
              <a:rPr lang="en-US" dirty="0"/>
              <a:t>ysis. Transforming data helps enhance its quality and makes it more compatible with various algorithms, ultimately improving the performance of predictive models.</a:t>
            </a:r>
          </a:p>
          <a:p>
            <a:pPr marL="158750" indent="0">
              <a:buNone/>
            </a:pPr>
            <a:endParaRPr lang="en-US" b="1" dirty="0"/>
          </a:p>
          <a:p>
            <a:pPr marL="158750" indent="0">
              <a:buNone/>
            </a:pPr>
            <a:r>
              <a:rPr lang="en-US" b="1" dirty="0"/>
              <a:t>Methods for Data Transformation</a:t>
            </a:r>
          </a:p>
          <a:p>
            <a:pPr marL="457200" indent="-298450"/>
            <a:r>
              <a:rPr lang="en-US" b="1" dirty="0"/>
              <a:t>Smoothing</a:t>
            </a:r>
            <a:r>
              <a:rPr lang="en-US" dirty="0"/>
              <a:t>:</a:t>
            </a:r>
          </a:p>
          <a:p>
            <a:pPr marL="742950" lvl="1" indent="-285750"/>
            <a:r>
              <a:rPr lang="en-US" b="1" dirty="0"/>
              <a:t>Purpose</a:t>
            </a:r>
            <a:r>
              <a:rPr lang="en-US" dirty="0"/>
              <a:t>: To </a:t>
            </a:r>
            <a:r>
              <a:rPr lang="en-US" b="1" dirty="0"/>
              <a:t>remove noise</a:t>
            </a:r>
            <a:r>
              <a:rPr lang="en-US" dirty="0"/>
              <a:t> from the data and identify underlying patterns. Noise can obscure the true signals in the data, making it difficult to derive meaningful insights or train accurate models.</a:t>
            </a:r>
          </a:p>
          <a:p>
            <a:pPr marL="742950" lvl="1" indent="-285750"/>
            <a:r>
              <a:rPr lang="en-US" b="1" dirty="0"/>
              <a:t>Techniques</a:t>
            </a:r>
            <a:r>
              <a:rPr lang="en-US" dirty="0"/>
              <a:t>:</a:t>
            </a:r>
          </a:p>
          <a:p>
            <a:pPr marL="1143000" lvl="2" indent="-228600"/>
            <a:r>
              <a:rPr lang="en-US" b="1" dirty="0"/>
              <a:t>Moving Averages</a:t>
            </a:r>
            <a:r>
              <a:rPr lang="en-US" dirty="0"/>
              <a:t>: A technique that smooths data by averaging a fixed number of preceding values. This method is often used in time series analysis to identify trends over time.</a:t>
            </a:r>
          </a:p>
          <a:p>
            <a:pPr marL="1143000" lvl="2" indent="-228600"/>
            <a:r>
              <a:rPr lang="en-US" b="1" dirty="0"/>
              <a:t>Exponential Smoothing</a:t>
            </a:r>
            <a:r>
              <a:rPr lang="en-US" dirty="0"/>
              <a:t>: A more sophisticated smoothing technique that applies decreasing weights to older observations, making recent data more influential in the analysis.</a:t>
            </a:r>
          </a:p>
          <a:p>
            <a:pPr marL="1143000" lvl="2" indent="-228600"/>
            <a:r>
              <a:rPr lang="en-US" b="1" dirty="0"/>
              <a:t>Kernel Smoothing</a:t>
            </a:r>
            <a:r>
              <a:rPr lang="en-US" dirty="0"/>
              <a:t>: This technique uses a kernel function to weigh nearby data points differently, allowing for flexible smoothing that can adapt to the underlying data structure.</a:t>
            </a:r>
          </a:p>
          <a:p>
            <a:pPr marL="457200" indent="-298450"/>
            <a:r>
              <a:rPr lang="en-US" b="1" dirty="0"/>
              <a:t>Aggregation</a:t>
            </a:r>
            <a:r>
              <a:rPr lang="en-US" dirty="0"/>
              <a:t>:</a:t>
            </a:r>
          </a:p>
          <a:p>
            <a:pPr marL="742950" lvl="1" indent="-285750"/>
            <a:r>
              <a:rPr lang="en-US" b="1" dirty="0"/>
              <a:t>Purpose</a:t>
            </a:r>
            <a:r>
              <a:rPr lang="en-US" dirty="0"/>
              <a:t>: To </a:t>
            </a:r>
            <a:r>
              <a:rPr lang="en-US" b="1" dirty="0"/>
              <a:t>summarize large volumes of data</a:t>
            </a:r>
            <a:r>
              <a:rPr lang="en-US" dirty="0"/>
              <a:t> into more manageable and insightful formats. Aggregation helps in reducing data complexity and facilitating analysis by focusing on key metrics.</a:t>
            </a:r>
          </a:p>
          <a:p>
            <a:pPr marL="742950" lvl="1" indent="-285750"/>
            <a:r>
              <a:rPr lang="en-US" b="1" dirty="0"/>
              <a:t>Techniques</a:t>
            </a:r>
            <a:r>
              <a:rPr lang="en-US" dirty="0"/>
              <a:t>:</a:t>
            </a:r>
          </a:p>
          <a:p>
            <a:pPr marL="1143000" lvl="2" indent="-228600"/>
            <a:r>
              <a:rPr lang="en-US" b="1" dirty="0"/>
              <a:t>Group By Operations</a:t>
            </a:r>
            <a:r>
              <a:rPr lang="en-US" dirty="0"/>
              <a:t>: Summarizing data by grouping it based on one or more keys (e.g., summing sales data by product category or calculating averages by region).</a:t>
            </a:r>
          </a:p>
          <a:p>
            <a:pPr marL="1143000" lvl="2" indent="-228600"/>
            <a:r>
              <a:rPr lang="en-US" b="1" dirty="0"/>
              <a:t>Statistical Aggregation</a:t>
            </a:r>
            <a:r>
              <a:rPr lang="en-US" dirty="0"/>
              <a:t>: Calculating metrics such as mean, median, mode, and standard deviation to summarize data distributions. This helps in understanding central tendencies and variability within datasets.</a:t>
            </a:r>
          </a:p>
          <a:p>
            <a:pPr marL="457200" indent="-298450"/>
            <a:r>
              <a:rPr lang="en-US" b="1" dirty="0"/>
              <a:t>Discretization</a:t>
            </a:r>
            <a:r>
              <a:rPr lang="en-US" dirty="0"/>
              <a:t>:</a:t>
            </a:r>
          </a:p>
          <a:p>
            <a:pPr marL="742950" lvl="1" indent="-285750"/>
            <a:r>
              <a:rPr lang="en-US" b="1" dirty="0"/>
              <a:t>Purpose</a:t>
            </a:r>
            <a:r>
              <a:rPr lang="en-US" dirty="0"/>
              <a:t>: To convert </a:t>
            </a:r>
            <a:r>
              <a:rPr lang="en-US" b="1" dirty="0"/>
              <a:t>continuous variables</a:t>
            </a:r>
            <a:r>
              <a:rPr lang="en-US" dirty="0"/>
              <a:t> into discrete intervals or bins. This process can help in simplifying the analysis and making data more interpretable, especially for algorithms that perform better with categorical inputs.</a:t>
            </a:r>
          </a:p>
          <a:p>
            <a:pPr marL="742950" lvl="1" indent="-285750"/>
            <a:r>
              <a:rPr lang="en-US" b="1" dirty="0"/>
              <a:t>Techniques</a:t>
            </a:r>
            <a:r>
              <a:rPr lang="en-US" dirty="0"/>
              <a:t>:</a:t>
            </a:r>
          </a:p>
          <a:p>
            <a:pPr marL="1143000" lvl="2" indent="-228600"/>
            <a:r>
              <a:rPr lang="en-US" b="1" dirty="0"/>
              <a:t>Equal Width Binning</a:t>
            </a:r>
            <a:r>
              <a:rPr lang="en-US" dirty="0"/>
              <a:t>: Dividing the range of continuous data into intervals of equal size. This method is straightforward but may lead to bins with varying numbers of observations.</a:t>
            </a:r>
          </a:p>
          <a:p>
            <a:pPr marL="1143000" lvl="2" indent="-228600"/>
            <a:r>
              <a:rPr lang="en-US" b="1" dirty="0"/>
              <a:t>Equal Frequency Binning</a:t>
            </a:r>
            <a:r>
              <a:rPr lang="en-US" dirty="0"/>
              <a:t>: Creating bins so that each bin contains approximately the same number of data points. This method helps in maintaining a balanced representation across intervals.</a:t>
            </a:r>
          </a:p>
          <a:p>
            <a:pPr marL="1143000" lvl="2" indent="-228600"/>
            <a:r>
              <a:rPr lang="en-US" b="1" dirty="0"/>
              <a:t>Clustering-based Discretization</a:t>
            </a:r>
            <a:r>
              <a:rPr lang="en-US" dirty="0"/>
              <a:t>: Using clustering algorithms to determine the best boundaries for bins based on the distribution of data points.</a:t>
            </a:r>
          </a:p>
          <a:p>
            <a:pPr marL="457200" indent="-298450"/>
            <a:r>
              <a:rPr lang="en-US" b="1" dirty="0"/>
              <a:t>Normalization</a:t>
            </a:r>
            <a:r>
              <a:rPr lang="en-US" dirty="0"/>
              <a:t>:</a:t>
            </a:r>
          </a:p>
          <a:p>
            <a:pPr marL="742950" lvl="1" indent="-285750"/>
            <a:r>
              <a:rPr lang="en-US" b="1" dirty="0"/>
              <a:t>Purpose</a:t>
            </a:r>
            <a:r>
              <a:rPr lang="en-US" dirty="0"/>
              <a:t>: To adjust numeric variables to a specified range, typically between 0 and 1 or -1 and 1. Normalization is crucial when features have different scales, as many machine learning algorithms assume data is centered around zero or has comparable ranges.</a:t>
            </a:r>
          </a:p>
          <a:p>
            <a:pPr marL="457200" indent="-298450"/>
            <a:endParaRPr lang="en-US"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943684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480291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022613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635964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624ADFAE-7BDD-B086-97C2-F81B9456447D}"/>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1B294381-76DF-4097-2073-110D26DB5F9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a:extLst>
              <a:ext uri="{FF2B5EF4-FFF2-40B4-BE49-F238E27FC236}">
                <a16:creationId xmlns:a16="http://schemas.microsoft.com/office/drawing/2014/main" id="{D78179B5-CAC1-5674-0F25-B47355C3C9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67843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Dear Students,</a:t>
            </a:r>
            <a:br>
              <a:rPr lang="en-US"/>
            </a:br>
            <a:r>
              <a:rPr lang="en-US"/>
              <a:t>In today's session we are going to learn about Python.</a:t>
            </a:r>
          </a:p>
          <a:p>
            <a:pPr marL="158750" indent="0">
              <a:buNone/>
            </a:pPr>
            <a:endParaRPr lang="en-US">
              <a:latin typeface="Calibri"/>
              <a:cs typeface="Calibri"/>
            </a:endParaRPr>
          </a:p>
          <a:p>
            <a:pPr marL="158750" indent="0">
              <a:buNone/>
            </a:pPr>
            <a:endParaRPr lang="en-US">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3</a:t>
            </a:fld>
            <a:endParaRPr lang="en-US" sz="1400" b="0" strike="noStrike" spc="-1">
              <a:latin typeface="Times New Roman"/>
            </a:endParaRPr>
          </a:p>
        </p:txBody>
      </p:sp>
    </p:spTree>
    <p:extLst>
      <p:ext uri="{BB962C8B-B14F-4D97-AF65-F5344CB8AC3E}">
        <p14:creationId xmlns:p14="http://schemas.microsoft.com/office/powerpoint/2010/main" val="13818717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3723A855-5969-A23B-738B-832261312370}"/>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5BD32DB8-2849-C7FB-20AC-E4D2300E590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a:extLst>
              <a:ext uri="{FF2B5EF4-FFF2-40B4-BE49-F238E27FC236}">
                <a16:creationId xmlns:a16="http://schemas.microsoft.com/office/drawing/2014/main" id="{2231E534-618F-19D1-9BB7-995B905E82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941689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r>
              <a:rPr lang="en-US" b="1" dirty="0"/>
              <a:t>What is NumPy?</a:t>
            </a:r>
            <a:endParaRPr lang="en-US" dirty="0"/>
          </a:p>
          <a:p>
            <a:r>
              <a:rPr lang="en-US" b="0" dirty="0"/>
              <a:t>NumPy, short for Numerical Python, is one of the core libraries in Python for numerical computing. It’s a foundational package in the data science ecosystem, widely used for performing efficient and fast computations on large datasets. NumPy is designed to handle multi-dimensional arrays and matrices efficiently, which makes it essential for data analysis, machine learning, and scientific computing</a:t>
            </a:r>
            <a:r>
              <a:rPr lang="en-US" dirty="0"/>
              <a:t>.</a:t>
            </a:r>
          </a:p>
          <a:p>
            <a:pPr marL="158750" indent="0">
              <a:buNone/>
            </a:pPr>
            <a:endParaRPr lang="en-US" b="1" dirty="0"/>
          </a:p>
          <a:p>
            <a:pPr marL="158750" indent="0">
              <a:buNone/>
            </a:pPr>
            <a:r>
              <a:rPr lang="en-US" b="1" dirty="0"/>
              <a:t>Key Features of NumPy</a:t>
            </a:r>
            <a:r>
              <a:rPr lang="en-US" dirty="0"/>
              <a:t>:</a:t>
            </a:r>
          </a:p>
          <a:p>
            <a:pPr marL="457200" indent="-298450"/>
            <a:r>
              <a:rPr lang="en-US" b="1" dirty="0"/>
              <a:t>Efficient Handling of Numerical Data</a:t>
            </a:r>
            <a:r>
              <a:rPr lang="en-US" dirty="0"/>
              <a:t>:</a:t>
            </a:r>
          </a:p>
          <a:p>
            <a:pPr marL="742950" lvl="1" indent="-285750"/>
            <a:r>
              <a:rPr lang="en-US" dirty="0"/>
              <a:t>NumPy is optimized for operations on large arrays of data, which are stored in contiguous memory blocks. This setup allows for quick data access and computation, making NumPy much faster for numerical tasks compared to standard Python lists.</a:t>
            </a:r>
          </a:p>
          <a:p>
            <a:pPr marL="457200" indent="-298450"/>
            <a:r>
              <a:rPr lang="en-US" b="1" dirty="0"/>
              <a:t>Support for Multi-dimensional Arrays</a:t>
            </a:r>
            <a:r>
              <a:rPr lang="en-US" dirty="0"/>
              <a:t>:</a:t>
            </a:r>
          </a:p>
          <a:p>
            <a:pPr marL="742950" lvl="1" indent="-285750"/>
            <a:r>
              <a:rPr lang="en-US" dirty="0"/>
              <a:t>The </a:t>
            </a:r>
            <a:r>
              <a:rPr lang="en-US" b="1" dirty="0"/>
              <a:t>array</a:t>
            </a:r>
            <a:r>
              <a:rPr lang="en-US" dirty="0"/>
              <a:t> is the central data structure in NumPy, and it can be one-dimensional (vectors), two-dimensional (matrices), or multi-dimensional (tensors). This versatility makes NumPy suitable for complex mathematical operations and multi-dimensional data manipulation.</a:t>
            </a:r>
          </a:p>
          <a:p>
            <a:pPr marL="457200" indent="-298450"/>
            <a:r>
              <a:rPr lang="en-US" b="1" dirty="0"/>
              <a:t>Comprehensive Mathematical Functions</a:t>
            </a:r>
            <a:r>
              <a:rPr lang="en-US" dirty="0"/>
              <a:t>:</a:t>
            </a:r>
          </a:p>
          <a:p>
            <a:pPr marL="742950" lvl="1" indent="-285750"/>
            <a:r>
              <a:rPr lang="en-US" dirty="0"/>
              <a:t>NumPy provides a broad range of </a:t>
            </a:r>
            <a:r>
              <a:rPr lang="en-US" b="1" dirty="0"/>
              <a:t>mathematical functions</a:t>
            </a:r>
            <a:r>
              <a:rPr lang="en-US" dirty="0"/>
              <a:t> for array operations, including linear algebra, statistical functions, random sampling, and more. These functions make it easy to perform a wide array of calculations, from basic arithmetic to advanced linear algebra operations.</a:t>
            </a:r>
          </a:p>
          <a:p>
            <a:pPr marL="457200" indent="-298450"/>
            <a:r>
              <a:rPr lang="en-US" b="1" dirty="0"/>
              <a:t>Essential for Scientific Computing and Data Analysis</a:t>
            </a:r>
            <a:r>
              <a:rPr lang="en-US" dirty="0"/>
              <a:t>:</a:t>
            </a:r>
          </a:p>
          <a:p>
            <a:pPr marL="742950" lvl="1" indent="-285750"/>
            <a:r>
              <a:rPr lang="en-US" dirty="0"/>
              <a:t>Due to its speed and efficiency, NumPy serves as the backbone of many other Python libraries for </a:t>
            </a:r>
            <a:r>
              <a:rPr lang="en-US" b="1" dirty="0"/>
              <a:t>scientific computing and data analysis</a:t>
            </a:r>
            <a:r>
              <a:rPr lang="en-US" dirty="0"/>
              <a:t>, such as Pandas, Matplotlib, and SciPy. Together, they form a powerful ecosystem for analyzing, visualizing, and working with large-scale data.</a:t>
            </a:r>
          </a:p>
          <a:p>
            <a:pPr marL="158750" indent="0">
              <a:buFont typeface="Arial" panose="020B0604020202020204" pitchFamily="34" charset="0"/>
              <a:buNone/>
            </a:pPr>
            <a:endParaRPr lang="en-IN"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20121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r>
              <a:rPr lang="en-US" b="1" dirty="0"/>
              <a:t>NumPy Array</a:t>
            </a:r>
            <a:endParaRPr lang="en-US" dirty="0"/>
          </a:p>
          <a:p>
            <a:r>
              <a:rPr lang="en-US" b="0" dirty="0"/>
              <a:t>The NumPy array is a multi-dimensional data structure that serves as the foundation for scientific computing in Python. Arrays are the primary way of storing and manipulating numerical data in NumPy, and they are highly optimized for performance, making them essential in data analysis and machine learning.</a:t>
            </a:r>
          </a:p>
          <a:p>
            <a:pPr marL="158750" indent="0">
              <a:buNone/>
            </a:pPr>
            <a:endParaRPr lang="en-US" b="1" dirty="0"/>
          </a:p>
          <a:p>
            <a:pPr marL="158750" indent="0">
              <a:buNone/>
            </a:pPr>
            <a:r>
              <a:rPr lang="en-US" b="1" dirty="0"/>
              <a:t>Key Characteristics of NumPy Arrays</a:t>
            </a:r>
            <a:r>
              <a:rPr lang="en-US" dirty="0"/>
              <a:t>:</a:t>
            </a:r>
          </a:p>
          <a:p>
            <a:pPr marL="457200" indent="-298450"/>
            <a:r>
              <a:rPr lang="en-US" b="1" dirty="0"/>
              <a:t>Homogenous Data</a:t>
            </a:r>
            <a:r>
              <a:rPr lang="en-US" dirty="0"/>
              <a:t>: All values within a NumPy array </a:t>
            </a:r>
            <a:r>
              <a:rPr lang="en-US" b="0" dirty="0"/>
              <a:t>are homogenous, meaning they are of the same data type (e.g., all integers, all floats, etc.). This uniformity makes processing faster and more memory-efficient, as operations can </a:t>
            </a:r>
            <a:r>
              <a:rPr lang="en-US" dirty="0"/>
              <a:t>be applied uniformly across all elements.</a:t>
            </a:r>
          </a:p>
          <a:p>
            <a:pPr marL="457200" indent="-298450"/>
            <a:r>
              <a:rPr lang="en-US" b="1" dirty="0"/>
              <a:t>Multi-Dimensional Structure</a:t>
            </a:r>
            <a:r>
              <a:rPr lang="en-US" dirty="0"/>
              <a:t>: Unlike traditional lists in Python, NumPy arrays </a:t>
            </a:r>
            <a:r>
              <a:rPr lang="en-US" b="0" dirty="0"/>
              <a:t>can be multi-dimensional. This allows you to create arrays of any shape (1D vectors, 2D matrices, or higher-dimensional tensors), making them versatile and powerful </a:t>
            </a:r>
            <a:r>
              <a:rPr lang="en-US" dirty="0"/>
              <a:t>for representing complex data structures, such as images or time-series data.</a:t>
            </a:r>
          </a:p>
          <a:p>
            <a:pPr marL="457200" indent="-298450"/>
            <a:r>
              <a:rPr lang="en-US" b="1" dirty="0"/>
              <a:t>Automatic Vectorization and Broadcasting</a:t>
            </a:r>
            <a:r>
              <a:rPr lang="en-US" dirty="0"/>
              <a:t>:</a:t>
            </a:r>
          </a:p>
          <a:p>
            <a:pPr marL="742950" lvl="1" indent="-285750"/>
            <a:r>
              <a:rPr lang="en-US" b="1" dirty="0"/>
              <a:t>Vectorization</a:t>
            </a:r>
            <a:r>
              <a:rPr lang="en-US" dirty="0"/>
              <a:t>: NumPy arrays </a:t>
            </a:r>
            <a:r>
              <a:rPr lang="en-US" b="0" dirty="0"/>
              <a:t>support automatic vectorization, meaning </a:t>
            </a:r>
            <a:r>
              <a:rPr lang="en-US" dirty="0"/>
              <a:t>you can perform mathematical operations on entire arrays without explicit loops. This leads to code that is not only faster but also more concise and readable.</a:t>
            </a:r>
          </a:p>
          <a:p>
            <a:pPr marL="742950" lvl="1" indent="-285750"/>
            <a:r>
              <a:rPr lang="en-US" b="1" dirty="0"/>
              <a:t>Broadcasting</a:t>
            </a:r>
            <a:r>
              <a:rPr lang="en-US" dirty="0"/>
              <a:t>: </a:t>
            </a:r>
            <a:r>
              <a:rPr lang="en-US" b="0" dirty="0"/>
              <a:t>NumPy’s broadcasting feature </a:t>
            </a:r>
            <a:r>
              <a:rPr lang="en-US" dirty="0"/>
              <a:t>enables operations on arrays of different shapes, which simplifies many mathematical operations. For example, you can add a scalar value to an array, or add two arrays of different shapes, without extra code.</a:t>
            </a:r>
          </a:p>
          <a:p>
            <a:pPr marL="158750" indent="0">
              <a:buNone/>
            </a:pPr>
            <a:endParaRPr lang="en-US" b="1" dirty="0"/>
          </a:p>
          <a:p>
            <a:pPr marL="158750" indent="0">
              <a:buNone/>
            </a:pPr>
            <a:endParaRPr lang="en-US" b="1" dirty="0"/>
          </a:p>
          <a:p>
            <a:pPr marL="158750" indent="0">
              <a:buNone/>
            </a:pPr>
            <a:r>
              <a:rPr lang="en-US" b="1" dirty="0"/>
              <a:t>Explanation of the code:</a:t>
            </a:r>
          </a:p>
          <a:p>
            <a:pPr marL="457200" indent="-298450"/>
            <a:r>
              <a:rPr lang="en-US" dirty="0"/>
              <a:t>This code begins by importing the NumPy library as np, which is a popular library in Python for numerical computations. </a:t>
            </a:r>
          </a:p>
          <a:p>
            <a:pPr marL="457200" indent="-298450"/>
            <a:r>
              <a:rPr lang="en-US" dirty="0"/>
              <a:t>It then creates a one-dimensional (rank 1) array a containing the integers 0 through 3. </a:t>
            </a:r>
          </a:p>
          <a:p>
            <a:pPr marL="457200" indent="-298450"/>
            <a:r>
              <a:rPr lang="en-US" dirty="0"/>
              <a:t>The code proceeds to print the array a itself, displays its type (which will confirm it's a NumPy array), and checks the number of dimensions using </a:t>
            </a:r>
            <a:r>
              <a:rPr lang="en-US" dirty="0" err="1"/>
              <a:t>a.ndim</a:t>
            </a:r>
            <a:r>
              <a:rPr lang="en-US" dirty="0"/>
              <a:t>, which should return 1 for a one-dimensional array. </a:t>
            </a:r>
          </a:p>
          <a:p>
            <a:pPr marL="457200" indent="-298450"/>
            <a:r>
              <a:rPr lang="en-US" dirty="0"/>
              <a:t>Additionally, it retrieves and prints the shape of the array with </a:t>
            </a:r>
            <a:r>
              <a:rPr lang="en-US" dirty="0" err="1"/>
              <a:t>a.shape</a:t>
            </a:r>
            <a:r>
              <a:rPr lang="en-US" dirty="0"/>
              <a:t>, which indicates the size of each dimension; since a is one-dimensional, this will return a tuple with a single value representing the length of the array. </a:t>
            </a:r>
          </a:p>
          <a:p>
            <a:pPr marL="457200" indent="-298450"/>
            <a:r>
              <a:rPr lang="en-US" dirty="0"/>
              <a:t>Finally, it prints the length of the array using the built-in </a:t>
            </a:r>
            <a:r>
              <a:rPr lang="en-US" dirty="0" err="1"/>
              <a:t>len</a:t>
            </a:r>
            <a:r>
              <a:rPr lang="en-US" dirty="0"/>
              <a:t>() function, which confirms the number of elements in a, returning 4 in this case.</a:t>
            </a:r>
            <a:endParaRPr lang="en-IN"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16344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r>
              <a:rPr lang="en-US" b="1" dirty="0"/>
              <a:t>Creating a 2-D Array from a List</a:t>
            </a:r>
            <a:r>
              <a:rPr lang="en-US" dirty="0"/>
              <a:t>: </a:t>
            </a:r>
          </a:p>
          <a:p>
            <a:pPr marL="457200" indent="-298450"/>
            <a:r>
              <a:rPr lang="en-US" dirty="0"/>
              <a:t>The code first imports the NumPy library as np. It then defines a list called </a:t>
            </a:r>
            <a:r>
              <a:rPr lang="en-US" dirty="0" err="1"/>
              <a:t>mylist</a:t>
            </a:r>
            <a:r>
              <a:rPr lang="en-US" dirty="0"/>
              <a:t>, which is a nested list containing three </a:t>
            </a:r>
            <a:r>
              <a:rPr lang="en-US" dirty="0" err="1"/>
              <a:t>sublists</a:t>
            </a:r>
            <a:r>
              <a:rPr lang="en-US" dirty="0"/>
              <a:t>: [1, 2, 3], [4, 5, 6], and [7, 8, 9]. </a:t>
            </a:r>
          </a:p>
          <a:p>
            <a:pPr marL="457200" indent="-298450"/>
            <a:r>
              <a:rPr lang="en-US" dirty="0"/>
              <a:t>The </a:t>
            </a:r>
            <a:r>
              <a:rPr lang="en-US" dirty="0" err="1"/>
              <a:t>np.array</a:t>
            </a:r>
            <a:r>
              <a:rPr lang="en-US" dirty="0"/>
              <a:t>(</a:t>
            </a:r>
            <a:r>
              <a:rPr lang="en-US" dirty="0" err="1"/>
              <a:t>mylist</a:t>
            </a:r>
            <a:r>
              <a:rPr lang="en-US" dirty="0"/>
              <a:t>) function is used to convert this nested list into a 2-D NumPy array. This results in a 2-D array with three rows and three columns.</a:t>
            </a:r>
          </a:p>
          <a:p>
            <a:pPr marL="158750" indent="0">
              <a:buNone/>
            </a:pPr>
            <a:endParaRPr lang="en-US" b="1" dirty="0"/>
          </a:p>
          <a:p>
            <a:pPr marL="158750" indent="0">
              <a:buNone/>
            </a:pPr>
            <a:r>
              <a:rPr lang="en-US" b="1" dirty="0"/>
              <a:t>Creating Random Arrays</a:t>
            </a:r>
            <a:r>
              <a:rPr lang="en-US" dirty="0"/>
              <a:t>:</a:t>
            </a:r>
          </a:p>
          <a:p>
            <a:pPr marL="457200" indent="-298450"/>
            <a:r>
              <a:rPr lang="en-US" b="1" dirty="0" err="1"/>
              <a:t>np.random.rand</a:t>
            </a:r>
            <a:r>
              <a:rPr lang="en-US" b="1" dirty="0"/>
              <a:t>(5): </a:t>
            </a:r>
            <a:r>
              <a:rPr lang="en-US" dirty="0"/>
              <a:t>This function generates a 1-D array of 5 random values drawn from a uniform distribution between 0 and 1.</a:t>
            </a:r>
          </a:p>
          <a:p>
            <a:pPr marL="457200" indent="-298450"/>
            <a:r>
              <a:rPr lang="en-US" b="1" dirty="0" err="1"/>
              <a:t>np.random.rand</a:t>
            </a:r>
            <a:r>
              <a:rPr lang="en-US" b="1" dirty="0"/>
              <a:t>(4, 4): </a:t>
            </a:r>
            <a:r>
              <a:rPr lang="en-US" dirty="0"/>
              <a:t>This generates a 2-D array with 4 rows and 4 columns, filled with random values from a uniform distribution between 0 and 1.</a:t>
            </a:r>
          </a:p>
          <a:p>
            <a:pPr marL="457200" indent="-298450"/>
            <a:r>
              <a:rPr lang="en-US" b="1" dirty="0" err="1"/>
              <a:t>np.random.randn</a:t>
            </a:r>
            <a:r>
              <a:rPr lang="en-US" b="1" dirty="0"/>
              <a:t>(4): </a:t>
            </a:r>
            <a:r>
              <a:rPr lang="en-US" dirty="0"/>
              <a:t>This creates a 1-D array of 4 random values drawn from a standard normal distribution (mean 0 and standard deviation 1).</a:t>
            </a:r>
          </a:p>
          <a:p>
            <a:pPr marL="158750" indent="0">
              <a:buFont typeface="Arial" panose="020B0604020202020204" pitchFamily="34" charset="0"/>
              <a:buNone/>
            </a:pPr>
            <a:endParaRPr lang="en-IN"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6700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r>
              <a:rPr lang="en-US" b="1" dirty="0"/>
              <a:t>Commonly Used NumPy Methods</a:t>
            </a:r>
            <a:endParaRPr lang="en-US" dirty="0"/>
          </a:p>
          <a:p>
            <a:pPr marL="158750" indent="0">
              <a:buNone/>
            </a:pPr>
            <a:r>
              <a:rPr lang="en-US" dirty="0"/>
              <a:t>NumPy provides a variety of methods that are essential for creating and manipulating arrays. Here are some of the most commonly used functions:</a:t>
            </a:r>
          </a:p>
          <a:p>
            <a:pPr marL="457200" indent="-298450"/>
            <a:r>
              <a:rPr lang="en-US" b="1" dirty="0" err="1"/>
              <a:t>np.array</a:t>
            </a:r>
            <a:r>
              <a:rPr lang="en-US" b="1" dirty="0"/>
              <a:t>()</a:t>
            </a:r>
            <a:r>
              <a:rPr lang="en-US" dirty="0"/>
              <a:t>:</a:t>
            </a:r>
          </a:p>
          <a:p>
            <a:pPr marL="742950" lvl="1" indent="-285750"/>
            <a:r>
              <a:rPr lang="en-US" dirty="0"/>
              <a:t>This function creates a </a:t>
            </a:r>
            <a:r>
              <a:rPr lang="en-US" b="1" dirty="0"/>
              <a:t>NumPy array</a:t>
            </a:r>
            <a:r>
              <a:rPr lang="en-US" dirty="0"/>
              <a:t> from a list or any other </a:t>
            </a:r>
            <a:r>
              <a:rPr lang="en-US" dirty="0" err="1"/>
              <a:t>iterable</a:t>
            </a:r>
            <a:r>
              <a:rPr lang="en-US" dirty="0"/>
              <a:t>. It’s the fundamental method to convert standard Python data structures into NumPy arrays, enabling all the advantages of array operations.</a:t>
            </a:r>
          </a:p>
          <a:p>
            <a:pPr marL="742950" lvl="1" indent="-285750"/>
            <a:r>
              <a:rPr lang="en-US" b="1" dirty="0"/>
              <a:t>Example</a:t>
            </a:r>
            <a:r>
              <a:rPr lang="en-US" dirty="0"/>
              <a:t>: </a:t>
            </a:r>
            <a:r>
              <a:rPr lang="en-US" dirty="0" err="1"/>
              <a:t>np.array</a:t>
            </a:r>
            <a:r>
              <a:rPr lang="en-US" dirty="0"/>
              <a:t>([1, 2, 3]) creates a one-dimensional array with three elements.</a:t>
            </a:r>
          </a:p>
          <a:p>
            <a:pPr marL="742950" lvl="1" indent="-285750"/>
            <a:endParaRPr lang="en-US" dirty="0"/>
          </a:p>
          <a:p>
            <a:pPr marL="457200" indent="-298450"/>
            <a:r>
              <a:rPr lang="en-US" b="1" dirty="0" err="1"/>
              <a:t>np.random.randint</a:t>
            </a:r>
            <a:r>
              <a:rPr lang="en-US" b="1" dirty="0"/>
              <a:t>(0, 10, 1)</a:t>
            </a:r>
            <a:r>
              <a:rPr lang="en-US" dirty="0"/>
              <a:t>:</a:t>
            </a:r>
          </a:p>
          <a:p>
            <a:pPr marL="742950" lvl="1" indent="-285750"/>
            <a:r>
              <a:rPr lang="en-US" dirty="0"/>
              <a:t>Generates a </a:t>
            </a:r>
            <a:r>
              <a:rPr lang="en-US" b="1" dirty="0"/>
              <a:t>random integer</a:t>
            </a:r>
            <a:r>
              <a:rPr lang="en-US" dirty="0"/>
              <a:t> between 0 and 10, with the specified size. This method is useful for simulations and random sampling.</a:t>
            </a:r>
          </a:p>
          <a:p>
            <a:pPr marL="742950" lvl="1" indent="-285750"/>
            <a:r>
              <a:rPr lang="en-US" b="1" dirty="0"/>
              <a:t>Example</a:t>
            </a:r>
            <a:r>
              <a:rPr lang="en-US" dirty="0"/>
              <a:t>: </a:t>
            </a:r>
            <a:r>
              <a:rPr lang="en-US" dirty="0" err="1"/>
              <a:t>np.random.randint</a:t>
            </a:r>
            <a:r>
              <a:rPr lang="en-US" dirty="0"/>
              <a:t>(0, 10, 1) might produce an output like array([4]).</a:t>
            </a:r>
          </a:p>
          <a:p>
            <a:pPr marL="742950" lvl="1" indent="-285750"/>
            <a:endParaRPr lang="en-US" dirty="0"/>
          </a:p>
          <a:p>
            <a:pPr marL="457200" indent="-298450"/>
            <a:r>
              <a:rPr lang="en-US" b="1" dirty="0" err="1"/>
              <a:t>np.unique</a:t>
            </a:r>
            <a:r>
              <a:rPr lang="en-US" b="1" dirty="0"/>
              <a:t>()</a:t>
            </a:r>
            <a:r>
              <a:rPr lang="en-US" dirty="0"/>
              <a:t>:</a:t>
            </a:r>
          </a:p>
          <a:p>
            <a:pPr marL="742950" lvl="1" indent="-285750"/>
            <a:r>
              <a:rPr lang="en-US" dirty="0"/>
              <a:t>Finds the </a:t>
            </a:r>
            <a:r>
              <a:rPr lang="en-US" b="1" dirty="0"/>
              <a:t>unique elements</a:t>
            </a:r>
            <a:r>
              <a:rPr lang="en-US" dirty="0"/>
              <a:t> in an array and returns them in sorted order. This is particularly useful for data analysis when you want to identify distinct values.</a:t>
            </a:r>
          </a:p>
          <a:p>
            <a:pPr marL="742950" lvl="1" indent="-285750"/>
            <a:r>
              <a:rPr lang="en-US" b="1" dirty="0"/>
              <a:t>Example</a:t>
            </a:r>
            <a:r>
              <a:rPr lang="en-US" dirty="0"/>
              <a:t>: </a:t>
            </a:r>
            <a:r>
              <a:rPr lang="en-US" dirty="0" err="1"/>
              <a:t>np.unique</a:t>
            </a:r>
            <a:r>
              <a:rPr lang="en-US" dirty="0"/>
              <a:t>([1, 2, 2, 3]) would return array([1, 2, 3]).</a:t>
            </a:r>
          </a:p>
          <a:p>
            <a:pPr marL="742950" lvl="1" indent="-285750"/>
            <a:endParaRPr lang="en-US" dirty="0"/>
          </a:p>
          <a:p>
            <a:pPr marL="457200" indent="-298450"/>
            <a:r>
              <a:rPr lang="en-US" b="1" dirty="0"/>
              <a:t>np.dot()</a:t>
            </a:r>
            <a:r>
              <a:rPr lang="en-US" dirty="0"/>
              <a:t>:</a:t>
            </a:r>
          </a:p>
          <a:p>
            <a:pPr marL="742950" lvl="1" indent="-285750"/>
            <a:r>
              <a:rPr lang="en-US" dirty="0"/>
              <a:t>Computes the </a:t>
            </a:r>
            <a:r>
              <a:rPr lang="en-US" b="1" dirty="0"/>
              <a:t>dot product</a:t>
            </a:r>
            <a:r>
              <a:rPr lang="en-US" dirty="0"/>
              <a:t> of two arrays or matrices. This is fundamental in linear algebra for various applications, including machine learning algorithms.</a:t>
            </a:r>
          </a:p>
          <a:p>
            <a:pPr marL="742950" lvl="1" indent="-285750"/>
            <a:r>
              <a:rPr lang="en-US" b="1" dirty="0"/>
              <a:t>Example</a:t>
            </a:r>
            <a:r>
              <a:rPr lang="en-US" dirty="0"/>
              <a:t>: np.dot(</a:t>
            </a:r>
            <a:r>
              <a:rPr lang="en-US" dirty="0" err="1"/>
              <a:t>np.array</a:t>
            </a:r>
            <a:r>
              <a:rPr lang="en-US" dirty="0"/>
              <a:t>([1, 2]), </a:t>
            </a:r>
            <a:r>
              <a:rPr lang="en-US" dirty="0" err="1"/>
              <a:t>np.array</a:t>
            </a:r>
            <a:r>
              <a:rPr lang="en-US" dirty="0"/>
              <a:t>([3, 4])) yields 11, which is calculated as 1∗3+2∗41*3 + 2*41∗3+2∗4.</a:t>
            </a:r>
          </a:p>
          <a:p>
            <a:pPr marL="742950" lvl="1" indent="-285750"/>
            <a:endParaRPr lang="en-US" dirty="0"/>
          </a:p>
          <a:p>
            <a:pPr marL="457200" indent="-298450"/>
            <a:r>
              <a:rPr lang="en-US" b="1" dirty="0" err="1"/>
              <a:t>np.power</a:t>
            </a:r>
            <a:r>
              <a:rPr lang="en-US" b="1" dirty="0"/>
              <a:t>(a, 2)</a:t>
            </a:r>
            <a:r>
              <a:rPr lang="en-US" dirty="0"/>
              <a:t>:</a:t>
            </a:r>
          </a:p>
          <a:p>
            <a:pPr marL="742950" lvl="1" indent="-285750"/>
            <a:r>
              <a:rPr lang="en-US" dirty="0"/>
              <a:t>Raises each element of the array a to the power of 2. This is a convenient way to apply element-wise operations on arrays.</a:t>
            </a:r>
          </a:p>
          <a:p>
            <a:pPr marL="742950" lvl="1" indent="-285750"/>
            <a:r>
              <a:rPr lang="en-US" b="1" dirty="0"/>
              <a:t>Example</a:t>
            </a:r>
            <a:r>
              <a:rPr lang="en-US" dirty="0"/>
              <a:t>: If a = </a:t>
            </a:r>
            <a:r>
              <a:rPr lang="en-US" dirty="0" err="1"/>
              <a:t>np.array</a:t>
            </a:r>
            <a:r>
              <a:rPr lang="en-US" dirty="0"/>
              <a:t>([1, 2, 3]), then </a:t>
            </a:r>
            <a:r>
              <a:rPr lang="en-US" dirty="0" err="1"/>
              <a:t>np.power</a:t>
            </a:r>
            <a:r>
              <a:rPr lang="en-US" dirty="0"/>
              <a:t>(a, 2) results in array([1, 4, 9]).</a:t>
            </a:r>
          </a:p>
          <a:p>
            <a:pPr marL="742950" lvl="1" indent="-285750"/>
            <a:endParaRPr lang="en-US" dirty="0"/>
          </a:p>
          <a:p>
            <a:pPr marL="457200" indent="-298450"/>
            <a:r>
              <a:rPr lang="en-US" b="1" dirty="0" err="1"/>
              <a:t>np.sqrt</a:t>
            </a:r>
            <a:r>
              <a:rPr lang="en-US" b="1" dirty="0"/>
              <a:t>(a)</a:t>
            </a:r>
            <a:r>
              <a:rPr lang="en-US" dirty="0"/>
              <a:t>:</a:t>
            </a:r>
          </a:p>
          <a:p>
            <a:pPr marL="742950" lvl="1" indent="-285750"/>
            <a:r>
              <a:rPr lang="en-US" dirty="0"/>
              <a:t>Returns the </a:t>
            </a:r>
            <a:r>
              <a:rPr lang="en-US" b="1" dirty="0"/>
              <a:t>square root</a:t>
            </a:r>
            <a:r>
              <a:rPr lang="en-US" dirty="0"/>
              <a:t> of each element in the array a. This is useful for statistical analysis and data transformation.</a:t>
            </a:r>
          </a:p>
          <a:p>
            <a:pPr marL="742950" lvl="1" indent="-285750"/>
            <a:r>
              <a:rPr lang="en-US" b="1" dirty="0"/>
              <a:t>Example</a:t>
            </a:r>
            <a:r>
              <a:rPr lang="en-US" dirty="0"/>
              <a:t>: For a = </a:t>
            </a:r>
            <a:r>
              <a:rPr lang="en-US" dirty="0" err="1"/>
              <a:t>np.array</a:t>
            </a:r>
            <a:r>
              <a:rPr lang="en-US" dirty="0"/>
              <a:t>([1, 4, 9]), </a:t>
            </a:r>
            <a:r>
              <a:rPr lang="en-US" dirty="0" err="1"/>
              <a:t>np.sqrt</a:t>
            </a:r>
            <a:r>
              <a:rPr lang="en-US" dirty="0"/>
              <a:t>(a) would return array([1., 2., 3.]).</a:t>
            </a:r>
          </a:p>
          <a:p>
            <a:pPr marL="742950" lvl="1" indent="-285750"/>
            <a:endParaRPr lang="en-US" dirty="0"/>
          </a:p>
          <a:p>
            <a:pPr marL="457200" indent="-298450"/>
            <a:r>
              <a:rPr lang="en-US" b="1" dirty="0" err="1"/>
              <a:t>np.ones</a:t>
            </a:r>
            <a:r>
              <a:rPr lang="en-US" b="1" dirty="0"/>
              <a:t>()</a:t>
            </a:r>
            <a:r>
              <a:rPr lang="en-US" dirty="0"/>
              <a:t>:</a:t>
            </a:r>
          </a:p>
          <a:p>
            <a:pPr marL="742950" lvl="1" indent="-285750"/>
            <a:r>
              <a:rPr lang="en-US" dirty="0"/>
              <a:t>Creates a new array of the specified shape, filled with </a:t>
            </a:r>
            <a:r>
              <a:rPr lang="en-US" b="1" dirty="0"/>
              <a:t>ones</a:t>
            </a:r>
            <a:r>
              <a:rPr lang="en-US" dirty="0"/>
              <a:t>. This can be useful for initializing matrices or tensors in computations.</a:t>
            </a:r>
          </a:p>
          <a:p>
            <a:pPr marL="742950" lvl="1" indent="-285750"/>
            <a:r>
              <a:rPr lang="en-US" b="1" dirty="0"/>
              <a:t>Example</a:t>
            </a:r>
            <a:r>
              <a:rPr lang="en-US" dirty="0"/>
              <a:t>: </a:t>
            </a:r>
            <a:r>
              <a:rPr lang="en-US" dirty="0" err="1"/>
              <a:t>np.ones</a:t>
            </a:r>
            <a:r>
              <a:rPr lang="en-US" dirty="0"/>
              <a:t>((2, 3)) creates a 2x3 array filled with ones.</a:t>
            </a:r>
          </a:p>
          <a:p>
            <a:pPr marL="742950" lvl="1" indent="-285750"/>
            <a:endParaRPr lang="en-US" dirty="0"/>
          </a:p>
          <a:p>
            <a:pPr marL="457200" indent="-298450"/>
            <a:r>
              <a:rPr lang="en-US" b="1" dirty="0" err="1"/>
              <a:t>np.zeros</a:t>
            </a:r>
            <a:r>
              <a:rPr lang="en-US" b="1" dirty="0"/>
              <a:t>()</a:t>
            </a:r>
            <a:r>
              <a:rPr lang="en-US" dirty="0"/>
              <a:t>:</a:t>
            </a:r>
          </a:p>
          <a:p>
            <a:pPr marL="742950" lvl="1" indent="-285750"/>
            <a:r>
              <a:rPr lang="en-US" dirty="0"/>
              <a:t>Similar to </a:t>
            </a:r>
            <a:r>
              <a:rPr lang="en-US" dirty="0" err="1"/>
              <a:t>np.ones</a:t>
            </a:r>
            <a:r>
              <a:rPr lang="en-US" dirty="0"/>
              <a:t>(), this method creates a new array of the specified shape, but filled with </a:t>
            </a:r>
            <a:r>
              <a:rPr lang="en-US" b="1" dirty="0"/>
              <a:t>zeros</a:t>
            </a:r>
            <a:r>
              <a:rPr lang="en-US" dirty="0"/>
              <a:t>. It’s often used to initialize arrays before populating them with data.</a:t>
            </a:r>
          </a:p>
          <a:p>
            <a:pPr marL="742950" lvl="1" indent="-285750"/>
            <a:r>
              <a:rPr lang="en-US" b="1" dirty="0"/>
              <a:t>Example</a:t>
            </a:r>
            <a:r>
              <a:rPr lang="en-US" dirty="0"/>
              <a:t>: </a:t>
            </a:r>
            <a:r>
              <a:rPr lang="en-US" dirty="0" err="1"/>
              <a:t>np.zeros</a:t>
            </a:r>
            <a:r>
              <a:rPr lang="en-US" dirty="0"/>
              <a:t>((2, 3)) generates a 2x3 array filled with zeros.</a:t>
            </a:r>
          </a:p>
          <a:p>
            <a:pPr marL="742950" lvl="1" indent="-285750"/>
            <a:endParaRPr lang="en-US" dirty="0"/>
          </a:p>
          <a:p>
            <a:pPr marL="457200" indent="-298450"/>
            <a:r>
              <a:rPr lang="en-US" b="1" dirty="0" err="1"/>
              <a:t>np.max</a:t>
            </a:r>
            <a:r>
              <a:rPr lang="en-US" b="1" dirty="0"/>
              <a:t>()</a:t>
            </a:r>
            <a:r>
              <a:rPr lang="en-US" dirty="0"/>
              <a:t>:</a:t>
            </a:r>
          </a:p>
          <a:p>
            <a:pPr marL="742950" lvl="1" indent="-285750"/>
            <a:r>
              <a:rPr lang="en-US" dirty="0"/>
              <a:t>Returns the </a:t>
            </a:r>
            <a:r>
              <a:rPr lang="en-US" b="1" dirty="0"/>
              <a:t>maximum value</a:t>
            </a:r>
            <a:r>
              <a:rPr lang="en-US" dirty="0"/>
              <a:t> in the array. This is helpful for identifying the largest element in datasets.</a:t>
            </a:r>
          </a:p>
          <a:p>
            <a:pPr marL="742950" lvl="1" indent="-285750"/>
            <a:r>
              <a:rPr lang="en-US" b="1" dirty="0"/>
              <a:t>Example</a:t>
            </a:r>
            <a:r>
              <a:rPr lang="en-US" dirty="0"/>
              <a:t>: For a = </a:t>
            </a:r>
            <a:r>
              <a:rPr lang="en-US" dirty="0" err="1"/>
              <a:t>np.array</a:t>
            </a:r>
            <a:r>
              <a:rPr lang="en-US" dirty="0"/>
              <a:t>([1, 5, 3]), </a:t>
            </a:r>
            <a:r>
              <a:rPr lang="en-US" dirty="0" err="1"/>
              <a:t>np.max</a:t>
            </a:r>
            <a:r>
              <a:rPr lang="en-US" dirty="0"/>
              <a:t>(a) would return 5.</a:t>
            </a:r>
          </a:p>
          <a:p>
            <a:pPr marL="742950" lvl="1" indent="-285750"/>
            <a:endParaRPr lang="en-US" dirty="0"/>
          </a:p>
          <a:p>
            <a:pPr marL="457200" indent="-298450"/>
            <a:r>
              <a:rPr lang="en-US" b="1" dirty="0" err="1"/>
              <a:t>np.arange</a:t>
            </a:r>
            <a:r>
              <a:rPr lang="en-US" b="1" dirty="0"/>
              <a:t>(10)</a:t>
            </a:r>
            <a:r>
              <a:rPr lang="en-US" dirty="0"/>
              <a:t>:</a:t>
            </a:r>
          </a:p>
          <a:p>
            <a:pPr marL="742950" lvl="1" indent="-285750"/>
            <a:r>
              <a:rPr lang="en-US" dirty="0"/>
              <a:t>Creates an array with </a:t>
            </a:r>
            <a:r>
              <a:rPr lang="en-US" b="1" dirty="0"/>
              <a:t>evenly spaced values</a:t>
            </a:r>
            <a:r>
              <a:rPr lang="en-US" dirty="0"/>
              <a:t> from 0 to 9. It’s similar to Python’s built-in range() function but returns a NumPy array instead.</a:t>
            </a:r>
          </a:p>
          <a:p>
            <a:pPr marL="742950" lvl="1" indent="-285750"/>
            <a:r>
              <a:rPr lang="en-US" b="1" dirty="0"/>
              <a:t>Example</a:t>
            </a:r>
            <a:r>
              <a:rPr lang="en-US" dirty="0"/>
              <a:t>: </a:t>
            </a:r>
            <a:r>
              <a:rPr lang="en-US" dirty="0" err="1"/>
              <a:t>np.arange</a:t>
            </a:r>
            <a:r>
              <a:rPr lang="en-US" dirty="0"/>
              <a:t>(10) results in array([0, 1, 2, 3, 4, 5, 6, 7, 8, 9]).</a:t>
            </a:r>
          </a:p>
          <a:p>
            <a:pPr marL="158750" indent="0">
              <a:buFont typeface="Arial" panose="020B0604020202020204" pitchFamily="34" charset="0"/>
              <a:buNone/>
            </a:pPr>
            <a:endParaRPr lang="en-IN"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70059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8" Type="http://schemas.openxmlformats.org/officeDocument/2006/relationships/hyperlink" Target="https://www.w3schools.com/python/python_classes.asp" TargetMode="External"/><Relationship Id="rId13" Type="http://schemas.openxmlformats.org/officeDocument/2006/relationships/hyperlink" Target="https://matplotlib.org/stable/tutorials/introductory/pyplot.html" TargetMode="External"/><Relationship Id="rId3" Type="http://schemas.openxmlformats.org/officeDocument/2006/relationships/hyperlink" Target="https://www.javatpoint.com/python-features" TargetMode="External"/><Relationship Id="rId7" Type="http://schemas.openxmlformats.org/officeDocument/2006/relationships/hyperlink" Target="https://realpython.com/python-conditional-statements/" TargetMode="External"/><Relationship Id="rId12" Type="http://schemas.openxmlformats.org/officeDocument/2006/relationships/hyperlink" Target="https://towardsdatascience.com/data-cleaning-with-pandas-bd8e8b6a7c9a"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www.w3schools.com/python/python_datatypes.asp" TargetMode="External"/><Relationship Id="rId11" Type="http://schemas.openxmlformats.org/officeDocument/2006/relationships/hyperlink" Target="https://numpy.org/doc/stable/user/quickstart.html" TargetMode="External"/><Relationship Id="rId5" Type="http://schemas.openxmlformats.org/officeDocument/2006/relationships/hyperlink" Target="https://docs.anaconda.com/anaconda/install/index.html" TargetMode="External"/><Relationship Id="rId10" Type="http://schemas.openxmlformats.org/officeDocument/2006/relationships/hyperlink" Target="https://pandas.pydata.org/docs/getting_started/intro_tutorials/index.html" TargetMode="External"/><Relationship Id="rId4" Type="http://schemas.openxmlformats.org/officeDocument/2006/relationships/hyperlink" Target="https://www.geeksforgeeks.org/python-language-advantages-applications/" TargetMode="External"/><Relationship Id="rId9" Type="http://schemas.openxmlformats.org/officeDocument/2006/relationships/hyperlink" Target="https://www.geeksforgeeks.org/inheritance-in-python/"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12192000" cy="6858000"/>
          </a:xfrm>
          <a:prstGeom prst="rect">
            <a:avLst/>
          </a:prstGeom>
        </p:spPr>
      </p:pic>
      <p:sp>
        <p:nvSpPr>
          <p:cNvPr id="17" name="TextBox 16">
            <a:extLst>
              <a:ext uri="{FF2B5EF4-FFF2-40B4-BE49-F238E27FC236}">
                <a16:creationId xmlns:a16="http://schemas.microsoft.com/office/drawing/2014/main" id="{7B4E811B-8616-F59F-BD34-2F1E10F9200B}"/>
              </a:ext>
            </a:extLst>
          </p:cNvPr>
          <p:cNvSpPr txBox="1"/>
          <p:nvPr/>
        </p:nvSpPr>
        <p:spPr>
          <a:xfrm>
            <a:off x="9839110" y="2975421"/>
            <a:ext cx="1183337" cy="477054"/>
          </a:xfrm>
          <a:prstGeom prst="rect">
            <a:avLst/>
          </a:prstGeom>
          <a:noFill/>
        </p:spPr>
        <p:txBody>
          <a:bodyPr wrap="none" rtlCol="0">
            <a:spAutoFit/>
          </a:bodyPr>
          <a:lstStyle/>
          <a:p>
            <a:pPr algn="r"/>
            <a:r>
              <a:rPr lang="en-US" sz="2500" b="1" dirty="0">
                <a:solidFill>
                  <a:schemeClr val="bg1"/>
                </a:solidFill>
                <a:latin typeface="Arial" panose="020B0604020202020204" pitchFamily="34" charset="0"/>
                <a:cs typeface="Arial" panose="020B0604020202020204" pitchFamily="34" charset="0"/>
              </a:rPr>
              <a:t>Unit- 2</a:t>
            </a:r>
          </a:p>
        </p:txBody>
      </p:sp>
      <p:sp>
        <p:nvSpPr>
          <p:cNvPr id="5" name="Rectangle: Rounded Corners 4">
            <a:extLst>
              <a:ext uri="{FF2B5EF4-FFF2-40B4-BE49-F238E27FC236}">
                <a16:creationId xmlns:a16="http://schemas.microsoft.com/office/drawing/2014/main" id="{BB9AA95F-56F4-3F03-5804-8F7C6AFCE0BB}"/>
              </a:ext>
            </a:extLst>
          </p:cNvPr>
          <p:cNvSpPr/>
          <p:nvPr/>
        </p:nvSpPr>
        <p:spPr>
          <a:xfrm>
            <a:off x="7435516" y="584200"/>
            <a:ext cx="3111834"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E395316D-1E70-9E4D-C82D-DC6493EC4CED}"/>
              </a:ext>
            </a:extLst>
          </p:cNvPr>
          <p:cNvSpPr txBox="1"/>
          <p:nvPr/>
        </p:nvSpPr>
        <p:spPr>
          <a:xfrm>
            <a:off x="4872790" y="3429000"/>
            <a:ext cx="6149658" cy="1323439"/>
          </a:xfrm>
          <a:prstGeom prst="rect">
            <a:avLst/>
          </a:prstGeom>
          <a:noFill/>
        </p:spPr>
        <p:txBody>
          <a:bodyPr wrap="square" rtlCol="0">
            <a:spAutoFit/>
          </a:bodyPr>
          <a:lstStyle/>
          <a:p>
            <a:pPr algn="r"/>
            <a:r>
              <a:rPr lang="en-US" sz="4000" b="1" dirty="0">
                <a:solidFill>
                  <a:schemeClr val="bg1"/>
                </a:solidFill>
                <a:latin typeface="Arial" panose="020B0604020202020204" pitchFamily="34" charset="0"/>
                <a:cs typeface="Arial" panose="020B0604020202020204" pitchFamily="34" charset="0"/>
              </a:rPr>
              <a:t>Data Analytics with Python</a:t>
            </a:r>
          </a:p>
        </p:txBody>
      </p:sp>
      <p:grpSp>
        <p:nvGrpSpPr>
          <p:cNvPr id="4" name="Group 3">
            <a:extLst>
              <a:ext uri="{FF2B5EF4-FFF2-40B4-BE49-F238E27FC236}">
                <a16:creationId xmlns:a16="http://schemas.microsoft.com/office/drawing/2014/main" id="{A8D97332-B949-6172-80A0-C0B4B4FB67E8}"/>
              </a:ext>
            </a:extLst>
          </p:cNvPr>
          <p:cNvGrpSpPr/>
          <p:nvPr/>
        </p:nvGrpSpPr>
        <p:grpSpPr>
          <a:xfrm>
            <a:off x="7685047" y="740961"/>
            <a:ext cx="2640053" cy="664378"/>
            <a:chOff x="2375536" y="1112060"/>
            <a:chExt cx="3292636" cy="828603"/>
          </a:xfrm>
        </p:grpSpPr>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21" name="Picture 20" descr="A yellow and red shell logo&#10;&#10;Description automatically generated">
              <a:extLst>
                <a:ext uri="{FF2B5EF4-FFF2-40B4-BE49-F238E27FC236}">
                  <a16:creationId xmlns:a16="http://schemas.microsoft.com/office/drawing/2014/main" id="{EEE6DDB2-51A4-6779-CC14-E1171B3CDF64}"/>
                </a:ext>
              </a:extLst>
            </p:cNvPr>
            <p:cNvPicPr>
              <a:picLocks noChangeAspect="1"/>
            </p:cNvPicPr>
            <p:nvPr/>
          </p:nvPicPr>
          <p:blipFill>
            <a:blip r:embed="rId5"/>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200095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63235" y="857591"/>
            <a:ext cx="7906863" cy="446047"/>
          </a:xfrm>
          <a:prstGeom prst="rect">
            <a:avLst/>
          </a:prstGeom>
          <a:noFill/>
          <a:ln>
            <a:noFill/>
          </a:ln>
        </p:spPr>
        <p:txBody>
          <a:bodyPr spcFirstLastPara="1" wrap="square" lIns="121900" tIns="121900" rIns="121900" bIns="121900" anchor="t" anchorCtr="0">
            <a:noAutofit/>
          </a:bodyPr>
          <a:lstStyle/>
          <a:p>
            <a:pPr>
              <a:buSzPts val="2800"/>
            </a:pPr>
            <a:r>
              <a:rPr lang="en-GB" sz="2000" b="1">
                <a:solidFill>
                  <a:srgbClr val="213163"/>
                </a:solidFill>
                <a:latin typeface="Arial" panose="020B0604020202020204" pitchFamily="34" charset="0"/>
                <a:cs typeface="Arial" panose="020B0604020202020204" pitchFamily="34" charset="0"/>
              </a:rPr>
              <a:t>Applications of </a:t>
            </a:r>
            <a:r>
              <a:rPr lang="en-GB" sz="2000" b="1" err="1">
                <a:solidFill>
                  <a:srgbClr val="213163"/>
                </a:solidFill>
                <a:latin typeface="Arial" panose="020B0604020202020204" pitchFamily="34" charset="0"/>
                <a:cs typeface="Arial" panose="020B0604020202020204" pitchFamily="34" charset="0"/>
              </a:rPr>
              <a:t>Numpy</a:t>
            </a:r>
            <a:endParaRPr lang="en-IN" sz="200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1A6E8E0-E797-A686-F819-FFEEA4964323}"/>
              </a:ext>
            </a:extLst>
          </p:cNvPr>
          <p:cNvSpPr txBox="1"/>
          <p:nvPr/>
        </p:nvSpPr>
        <p:spPr>
          <a:xfrm>
            <a:off x="163235" y="1442968"/>
            <a:ext cx="11291194" cy="3026470"/>
          </a:xfrm>
          <a:prstGeom prst="rect">
            <a:avLst/>
          </a:prstGeom>
          <a:noFill/>
        </p:spPr>
        <p:txBody>
          <a:bodyPr wrap="square">
            <a:spAutoFit/>
          </a:bodyPr>
          <a:lstStyle/>
          <a:p>
            <a:pPr marL="228600" indent="-228600">
              <a:spcAft>
                <a:spcPts val="800"/>
              </a:spcAft>
              <a:buFont typeface="Arial" panose="020B0604020202020204" pitchFamily="34" charset="0"/>
              <a:buChar char="•"/>
            </a:pPr>
            <a:r>
              <a:rPr lang="en-US" sz="1800" b="1" dirty="0">
                <a:latin typeface="+mn-lt"/>
              </a:rPr>
              <a:t>Array Manipulation:</a:t>
            </a:r>
          </a:p>
          <a:p>
            <a:pPr marL="374904" indent="-228600">
              <a:spcAft>
                <a:spcPts val="800"/>
              </a:spcAft>
              <a:buFont typeface="Arial" panose="020B0604020202020204" pitchFamily="34" charset="0"/>
              <a:buChar char="•"/>
            </a:pPr>
            <a:r>
              <a:rPr lang="en-US" sz="1800" dirty="0">
                <a:latin typeface="+mn-lt"/>
              </a:rPr>
              <a:t>Creation, manipulation, and slicing of arrays.</a:t>
            </a:r>
          </a:p>
          <a:p>
            <a:pPr marL="228600" indent="-228600">
              <a:spcAft>
                <a:spcPts val="800"/>
              </a:spcAft>
              <a:buFont typeface="Arial" panose="020B0604020202020204" pitchFamily="34" charset="0"/>
              <a:buChar char="•"/>
            </a:pPr>
            <a:r>
              <a:rPr lang="en-US" sz="1800" b="1" dirty="0">
                <a:latin typeface="+mn-lt"/>
              </a:rPr>
              <a:t>Mathematical Operations:</a:t>
            </a:r>
          </a:p>
          <a:p>
            <a:pPr marL="374904" indent="-228600">
              <a:spcAft>
                <a:spcPts val="800"/>
              </a:spcAft>
              <a:buFont typeface="Arial" panose="020B0604020202020204" pitchFamily="34" charset="0"/>
              <a:buChar char="•"/>
            </a:pPr>
            <a:r>
              <a:rPr lang="en-US" sz="1800" dirty="0">
                <a:latin typeface="+mn-lt"/>
              </a:rPr>
              <a:t>Element-wise operations, linear algebra, statistical operations.</a:t>
            </a:r>
          </a:p>
          <a:p>
            <a:pPr marL="228600" indent="-228600">
              <a:spcAft>
                <a:spcPts val="800"/>
              </a:spcAft>
              <a:buFont typeface="Arial" panose="020B0604020202020204" pitchFamily="34" charset="0"/>
              <a:buChar char="•"/>
            </a:pPr>
            <a:r>
              <a:rPr lang="en-US" sz="1800" b="1" dirty="0">
                <a:latin typeface="+mn-lt"/>
              </a:rPr>
              <a:t>Integration with Other Libraries:</a:t>
            </a:r>
          </a:p>
          <a:p>
            <a:pPr marL="374904" indent="-228600">
              <a:spcAft>
                <a:spcPts val="800"/>
              </a:spcAft>
              <a:buFont typeface="Arial" panose="020B0604020202020204" pitchFamily="34" charset="0"/>
              <a:buChar char="•"/>
            </a:pPr>
            <a:r>
              <a:rPr lang="en-US" sz="1800" dirty="0">
                <a:latin typeface="+mn-lt"/>
              </a:rPr>
              <a:t>Works seamlessly with Pandas, SciPy, and Matplotlib.</a:t>
            </a:r>
          </a:p>
          <a:p>
            <a:pPr marL="228600" indent="-228600">
              <a:spcAft>
                <a:spcPts val="800"/>
              </a:spcAft>
              <a:buFont typeface="Arial" panose="020B0604020202020204" pitchFamily="34" charset="0"/>
              <a:buChar char="•"/>
            </a:pPr>
            <a:r>
              <a:rPr lang="en-US" sz="1800" b="1" dirty="0">
                <a:latin typeface="+mn-lt"/>
              </a:rPr>
              <a:t>Performance:</a:t>
            </a:r>
          </a:p>
          <a:p>
            <a:pPr marL="374904" indent="-228600">
              <a:spcAft>
                <a:spcPts val="800"/>
              </a:spcAft>
              <a:buFont typeface="Arial" panose="020B0604020202020204" pitchFamily="34" charset="0"/>
              <a:buChar char="•"/>
            </a:pPr>
            <a:r>
              <a:rPr lang="en-US" sz="1800" dirty="0">
                <a:latin typeface="+mn-lt"/>
              </a:rPr>
              <a:t>Optimized for speed, making it ideal for large-scale data analysis.</a:t>
            </a:r>
          </a:p>
        </p:txBody>
      </p:sp>
    </p:spTree>
    <p:extLst>
      <p:ext uri="{BB962C8B-B14F-4D97-AF65-F5344CB8AC3E}">
        <p14:creationId xmlns:p14="http://schemas.microsoft.com/office/powerpoint/2010/main" val="359586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8EB5B362-D574-11AC-685F-21245685167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D393CC7-B8AF-0117-7795-8381206BAC0D}"/>
              </a:ext>
            </a:extLst>
          </p:cNvPr>
          <p:cNvSpPr txBox="1"/>
          <p:nvPr/>
        </p:nvSpPr>
        <p:spPr>
          <a:xfrm>
            <a:off x="202071" y="972537"/>
            <a:ext cx="1833993" cy="400110"/>
          </a:xfrm>
          <a:prstGeom prst="rect">
            <a:avLst/>
          </a:prstGeom>
          <a:noFill/>
        </p:spPr>
        <p:txBody>
          <a:bodyPr wrap="square">
            <a:spAutoFit/>
          </a:bodyPr>
          <a:lstStyle/>
          <a:p>
            <a:r>
              <a:rPr lang="en-IN" sz="2000" b="1">
                <a:solidFill>
                  <a:srgbClr val="213163"/>
                </a:solidFill>
              </a:rPr>
              <a:t>Lab Activity</a:t>
            </a:r>
            <a:endParaRPr lang="en-IN" sz="2000">
              <a:solidFill>
                <a:srgbClr val="213163"/>
              </a:solidFill>
            </a:endParaRPr>
          </a:p>
        </p:txBody>
      </p:sp>
      <p:sp>
        <p:nvSpPr>
          <p:cNvPr id="3" name="Rectangle: Rounded Corners 2">
            <a:extLst>
              <a:ext uri="{FF2B5EF4-FFF2-40B4-BE49-F238E27FC236}">
                <a16:creationId xmlns:a16="http://schemas.microsoft.com/office/drawing/2014/main" id="{7D51EDF4-BFDE-4A6E-4D1D-00122F80ECC3}"/>
              </a:ext>
            </a:extLst>
          </p:cNvPr>
          <p:cNvSpPr/>
          <p:nvPr/>
        </p:nvSpPr>
        <p:spPr>
          <a:xfrm>
            <a:off x="358848" y="3320281"/>
            <a:ext cx="8888022" cy="2429541"/>
          </a:xfrm>
          <a:prstGeom prst="roundRect">
            <a:avLst>
              <a:gd name="adj" fmla="val 12903"/>
            </a:avLst>
          </a:prstGeom>
          <a:solidFill>
            <a:srgbClr val="EDEE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8" name="Text Placeholder 4">
            <a:extLst>
              <a:ext uri="{FF2B5EF4-FFF2-40B4-BE49-F238E27FC236}">
                <a16:creationId xmlns:a16="http://schemas.microsoft.com/office/drawing/2014/main" id="{B66BE590-8D70-EE67-A4D1-FB62328842E7}"/>
              </a:ext>
            </a:extLst>
          </p:cNvPr>
          <p:cNvSpPr>
            <a:spLocks noGrp="1"/>
          </p:cNvSpPr>
          <p:nvPr/>
        </p:nvSpPr>
        <p:spPr>
          <a:xfrm>
            <a:off x="538995" y="4679472"/>
            <a:ext cx="6382800" cy="803217"/>
          </a:xfrm>
          <a:prstGeom prst="rect">
            <a:avLst/>
          </a:prstGeom>
          <a:noFill/>
          <a:ln>
            <a:noFill/>
          </a:ln>
        </p:spPr>
        <p:txBody>
          <a:bodyPr spcFirstLastPara="1" wrap="square" lIns="91425" tIns="91425" rIns="91425" bIns="91425"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00000"/>
              </a:lnSpc>
              <a:spcBef>
                <a:spcPts val="0"/>
              </a:spcBef>
              <a:buSzPct val="100000"/>
              <a:buFont typeface="Arial" panose="020B0604020202020204" pitchFamily="34" charset="0"/>
              <a:buChar char="•"/>
            </a:pPr>
            <a:r>
              <a:rPr lang="en-US" sz="1800" dirty="0"/>
              <a:t>Create a NumPy array for energy consumption (in MWh) for different renewable source</a:t>
            </a:r>
          </a:p>
        </p:txBody>
      </p:sp>
      <p:sp>
        <p:nvSpPr>
          <p:cNvPr id="10" name="Title 3">
            <a:extLst>
              <a:ext uri="{FF2B5EF4-FFF2-40B4-BE49-F238E27FC236}">
                <a16:creationId xmlns:a16="http://schemas.microsoft.com/office/drawing/2014/main" id="{98E3C8C7-E619-B11D-308F-4D0358A33B50}"/>
              </a:ext>
            </a:extLst>
          </p:cNvPr>
          <p:cNvSpPr txBox="1">
            <a:spLocks/>
          </p:cNvSpPr>
          <p:nvPr/>
        </p:nvSpPr>
        <p:spPr>
          <a:xfrm>
            <a:off x="2516659" y="3504485"/>
            <a:ext cx="2118256" cy="568842"/>
          </a:xfrm>
          <a:prstGeom prst="rect">
            <a:avLst/>
          </a:prstGeom>
          <a:noFill/>
          <a:ln>
            <a:noFill/>
          </a:ln>
        </p:spPr>
        <p:txBody>
          <a:bodyPr spcFirstLastPara="1" wrap="square" lIns="91425" tIns="91425" rIns="91425" bIns="91425"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500" b="1">
                <a:solidFill>
                  <a:srgbClr val="002060"/>
                </a:solidFill>
              </a:rPr>
              <a:t>Hands On</a:t>
            </a:r>
          </a:p>
        </p:txBody>
      </p:sp>
      <p:sp>
        <p:nvSpPr>
          <p:cNvPr id="11" name="Text Placeholder 4">
            <a:extLst>
              <a:ext uri="{FF2B5EF4-FFF2-40B4-BE49-F238E27FC236}">
                <a16:creationId xmlns:a16="http://schemas.microsoft.com/office/drawing/2014/main" id="{56732B4F-0168-A6CB-6A21-6A372E23EA37}"/>
              </a:ext>
            </a:extLst>
          </p:cNvPr>
          <p:cNvSpPr txBox="1">
            <a:spLocks/>
          </p:cNvSpPr>
          <p:nvPr/>
        </p:nvSpPr>
        <p:spPr>
          <a:xfrm>
            <a:off x="528363" y="4222259"/>
            <a:ext cx="885910" cy="532083"/>
          </a:xfrm>
          <a:prstGeom prst="rect">
            <a:avLst/>
          </a:prstGeom>
          <a:noFill/>
          <a:ln>
            <a:noFill/>
          </a:ln>
        </p:spPr>
        <p:txBody>
          <a:bodyPr spcFirstLastPara="1" wrap="square" lIns="91425" tIns="91425" rIns="91425" bIns="91425"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00000"/>
              </a:lnSpc>
              <a:spcBef>
                <a:spcPts val="0"/>
              </a:spcBef>
              <a:buSzPct val="100000"/>
              <a:buFont typeface="Arial" panose="020B0604020202020204" pitchFamily="34" charset="0"/>
              <a:buNone/>
            </a:pPr>
            <a:r>
              <a:rPr lang="en-US" b="1" dirty="0"/>
              <a:t>Lab 1</a:t>
            </a:r>
            <a:endParaRPr lang="en-US" dirty="0">
              <a:solidFill>
                <a:srgbClr val="0000FF"/>
              </a:solidFill>
            </a:endParaRPr>
          </a:p>
        </p:txBody>
      </p:sp>
      <p:pic>
        <p:nvPicPr>
          <p:cNvPr id="14" name="Picture 13" descr="A cartoon of a person holding a clock&#10;&#10;Description automatically generated">
            <a:extLst>
              <a:ext uri="{FF2B5EF4-FFF2-40B4-BE49-F238E27FC236}">
                <a16:creationId xmlns:a16="http://schemas.microsoft.com/office/drawing/2014/main" id="{229E9D0B-BCC1-BF6D-C7E1-174D569463B0}"/>
              </a:ext>
            </a:extLst>
          </p:cNvPr>
          <p:cNvPicPr>
            <a:picLocks noChangeAspect="1"/>
          </p:cNvPicPr>
          <p:nvPr/>
        </p:nvPicPr>
        <p:blipFill>
          <a:blip r:embed="rId3"/>
          <a:stretch>
            <a:fillRect/>
          </a:stretch>
        </p:blipFill>
        <p:spPr>
          <a:xfrm>
            <a:off x="7008876" y="1475994"/>
            <a:ext cx="5004054" cy="5004054"/>
          </a:xfrm>
          <a:prstGeom prst="rect">
            <a:avLst/>
          </a:prstGeom>
        </p:spPr>
      </p:pic>
    </p:spTree>
    <p:extLst>
      <p:ext uri="{BB962C8B-B14F-4D97-AF65-F5344CB8AC3E}">
        <p14:creationId xmlns:p14="http://schemas.microsoft.com/office/powerpoint/2010/main" val="1813966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04167" y="891582"/>
            <a:ext cx="7906863" cy="446047"/>
          </a:xfrm>
          <a:prstGeom prst="rect">
            <a:avLst/>
          </a:prstGeom>
          <a:noFill/>
          <a:ln>
            <a:noFill/>
          </a:ln>
        </p:spPr>
        <p:txBody>
          <a:bodyPr spcFirstLastPara="1" wrap="square" lIns="121900" tIns="121900" rIns="121900" bIns="121900" anchor="t" anchorCtr="0">
            <a:noAutofit/>
          </a:bodyPr>
          <a:lstStyle/>
          <a:p>
            <a:pPr>
              <a:buSzPts val="2800"/>
            </a:pPr>
            <a:r>
              <a:rPr lang="en-GB" sz="2133" b="1">
                <a:solidFill>
                  <a:srgbClr val="213163"/>
                </a:solidFill>
                <a:latin typeface="Arial" panose="020B0604020202020204" pitchFamily="34" charset="0"/>
                <a:cs typeface="Arial" panose="020B0604020202020204" pitchFamily="34" charset="0"/>
              </a:rPr>
              <a:t>Introduction to Pandas</a:t>
            </a:r>
            <a:endParaRPr lang="en-IN" sz="2133">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1A6E8E0-E797-A686-F819-FFEEA4964323}"/>
              </a:ext>
            </a:extLst>
          </p:cNvPr>
          <p:cNvSpPr txBox="1"/>
          <p:nvPr/>
        </p:nvSpPr>
        <p:spPr>
          <a:xfrm>
            <a:off x="199809" y="1417597"/>
            <a:ext cx="11291194" cy="3406061"/>
          </a:xfrm>
          <a:prstGeom prst="rect">
            <a:avLst/>
          </a:prstGeom>
          <a:noFill/>
        </p:spPr>
        <p:txBody>
          <a:bodyPr wrap="square">
            <a:spAutoFit/>
          </a:bodyPr>
          <a:lstStyle/>
          <a:p>
            <a:pPr>
              <a:spcAft>
                <a:spcPts val="800"/>
              </a:spcAft>
            </a:pPr>
            <a:r>
              <a:rPr lang="en-US" sz="1800" b="1" dirty="0">
                <a:latin typeface="+mn-lt"/>
              </a:rPr>
              <a:t>What is Pandas?</a:t>
            </a:r>
          </a:p>
          <a:p>
            <a:pPr marL="374904" indent="-228600">
              <a:spcAft>
                <a:spcPts val="800"/>
              </a:spcAft>
              <a:buFont typeface="Arial" panose="020B0604020202020204" pitchFamily="34" charset="0"/>
              <a:buChar char="•"/>
            </a:pPr>
            <a:r>
              <a:rPr lang="en-US" sz="1800" dirty="0">
                <a:latin typeface="+mn-lt"/>
              </a:rPr>
              <a:t>Pandas is an open-source data manipulation and analysis library.</a:t>
            </a:r>
          </a:p>
          <a:p>
            <a:pPr marL="374904" indent="-228600">
              <a:spcAft>
                <a:spcPts val="800"/>
              </a:spcAft>
              <a:buFont typeface="Arial" panose="020B0604020202020204" pitchFamily="34" charset="0"/>
              <a:buChar char="•"/>
            </a:pPr>
            <a:r>
              <a:rPr lang="en-US" sz="1800" dirty="0">
                <a:latin typeface="+mn-lt"/>
              </a:rPr>
              <a:t>Built on top of NumPy.</a:t>
            </a:r>
          </a:p>
          <a:p>
            <a:pPr marL="374904" indent="-228600">
              <a:spcAft>
                <a:spcPts val="800"/>
              </a:spcAft>
              <a:buFont typeface="Arial" panose="020B0604020202020204" pitchFamily="34" charset="0"/>
              <a:buChar char="•"/>
            </a:pPr>
            <a:r>
              <a:rPr lang="en-US" sz="1800" dirty="0">
                <a:latin typeface="+mn-lt"/>
              </a:rPr>
              <a:t>Provides two main data structures: Series  and </a:t>
            </a:r>
            <a:r>
              <a:rPr lang="en-US" sz="1800" dirty="0" err="1">
                <a:latin typeface="+mn-lt"/>
              </a:rPr>
              <a:t>DataFrame</a:t>
            </a:r>
            <a:r>
              <a:rPr lang="en-US" sz="1800" dirty="0">
                <a:latin typeface="+mn-lt"/>
              </a:rPr>
              <a:t>.</a:t>
            </a:r>
          </a:p>
          <a:p>
            <a:pPr marL="374904" indent="-228600">
              <a:spcAft>
                <a:spcPts val="800"/>
              </a:spcAft>
              <a:buFont typeface="Arial" panose="020B0604020202020204" pitchFamily="34" charset="0"/>
              <a:buChar char="•"/>
            </a:pPr>
            <a:r>
              <a:rPr lang="en-US" sz="1800" dirty="0">
                <a:latin typeface="+mn-lt"/>
              </a:rPr>
              <a:t>Series is a one dimensional array and </a:t>
            </a:r>
            <a:r>
              <a:rPr lang="en-US" sz="1800" dirty="0" err="1">
                <a:latin typeface="+mn-lt"/>
              </a:rPr>
              <a:t>DataFrame</a:t>
            </a:r>
            <a:r>
              <a:rPr lang="en-US" sz="1800" dirty="0">
                <a:latin typeface="+mn-lt"/>
              </a:rPr>
              <a:t> is two dimensional.</a:t>
            </a:r>
          </a:p>
          <a:p>
            <a:pPr marL="228600" indent="-228600">
              <a:spcAft>
                <a:spcPts val="800"/>
              </a:spcAft>
              <a:buFont typeface="Arial" panose="020B0604020202020204" pitchFamily="34" charset="0"/>
              <a:buChar char="•"/>
            </a:pPr>
            <a:r>
              <a:rPr lang="en-US" sz="1800" b="1" dirty="0">
                <a:latin typeface="+mn-lt"/>
              </a:rPr>
              <a:t>Key Features:</a:t>
            </a:r>
          </a:p>
          <a:p>
            <a:pPr marL="374904" indent="-228600">
              <a:spcAft>
                <a:spcPts val="800"/>
              </a:spcAft>
              <a:buFont typeface="Arial" panose="020B0604020202020204" pitchFamily="34" charset="0"/>
              <a:buChar char="•"/>
            </a:pPr>
            <a:r>
              <a:rPr lang="en-US" sz="1800" dirty="0">
                <a:latin typeface="+mn-lt"/>
              </a:rPr>
              <a:t>High-level data manipulation tools.</a:t>
            </a:r>
          </a:p>
          <a:p>
            <a:pPr marL="374904" indent="-228600">
              <a:spcAft>
                <a:spcPts val="800"/>
              </a:spcAft>
              <a:buFont typeface="Arial" panose="020B0604020202020204" pitchFamily="34" charset="0"/>
              <a:buChar char="•"/>
            </a:pPr>
            <a:r>
              <a:rPr lang="en-US" sz="1800" dirty="0">
                <a:latin typeface="+mn-lt"/>
              </a:rPr>
              <a:t>Data cleaning, transformation, and aggregation.</a:t>
            </a:r>
          </a:p>
          <a:p>
            <a:pPr marL="374904" indent="-228600">
              <a:spcAft>
                <a:spcPts val="800"/>
              </a:spcAft>
              <a:buFont typeface="Arial" panose="020B0604020202020204" pitchFamily="34" charset="0"/>
              <a:buChar char="•"/>
            </a:pPr>
            <a:r>
              <a:rPr lang="en-US" sz="1800" dirty="0">
                <a:latin typeface="+mn-lt"/>
              </a:rPr>
              <a:t>Merging and joining of datasets.</a:t>
            </a:r>
          </a:p>
        </p:txBody>
      </p:sp>
      <p:pic>
        <p:nvPicPr>
          <p:cNvPr id="4" name="Picture 3">
            <a:extLst>
              <a:ext uri="{FF2B5EF4-FFF2-40B4-BE49-F238E27FC236}">
                <a16:creationId xmlns:a16="http://schemas.microsoft.com/office/drawing/2014/main" id="{EC4D62A4-1DD6-3A2B-DEB6-CB73C7ED0445}"/>
              </a:ext>
            </a:extLst>
          </p:cNvPr>
          <p:cNvPicPr>
            <a:picLocks noChangeAspect="1"/>
          </p:cNvPicPr>
          <p:nvPr/>
        </p:nvPicPr>
        <p:blipFill>
          <a:blip r:embed="rId3"/>
          <a:stretch>
            <a:fillRect/>
          </a:stretch>
        </p:blipFill>
        <p:spPr>
          <a:xfrm>
            <a:off x="7842981" y="2705380"/>
            <a:ext cx="4169910" cy="1659231"/>
          </a:xfrm>
          <a:prstGeom prst="rect">
            <a:avLst/>
          </a:prstGeom>
        </p:spPr>
      </p:pic>
      <p:grpSp>
        <p:nvGrpSpPr>
          <p:cNvPr id="6" name="Group 5">
            <a:extLst>
              <a:ext uri="{FF2B5EF4-FFF2-40B4-BE49-F238E27FC236}">
                <a16:creationId xmlns:a16="http://schemas.microsoft.com/office/drawing/2014/main" id="{6BD1C358-8BA4-8499-0B1F-EE8AA96D01AA}"/>
              </a:ext>
            </a:extLst>
          </p:cNvPr>
          <p:cNvGrpSpPr/>
          <p:nvPr/>
        </p:nvGrpSpPr>
        <p:grpSpPr>
          <a:xfrm>
            <a:off x="0" y="6055360"/>
            <a:ext cx="12192000" cy="356968"/>
            <a:chOff x="0" y="6055360"/>
            <a:chExt cx="12192000" cy="356968"/>
          </a:xfrm>
        </p:grpSpPr>
        <p:sp>
          <p:nvSpPr>
            <p:cNvPr id="7" name="TextBox 6">
              <a:extLst>
                <a:ext uri="{FF2B5EF4-FFF2-40B4-BE49-F238E27FC236}">
                  <a16:creationId xmlns:a16="http://schemas.microsoft.com/office/drawing/2014/main" id="{0EE40FD1-9FFB-473C-5C0D-DC6D33A8EECE}"/>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a:latin typeface="+mn-lt"/>
                </a:rPr>
                <a:t>Source : </a:t>
              </a:r>
            </a:p>
          </p:txBody>
        </p:sp>
        <p:sp>
          <p:nvSpPr>
            <p:cNvPr id="8" name="TextBox 7">
              <a:extLst>
                <a:ext uri="{FF2B5EF4-FFF2-40B4-BE49-F238E27FC236}">
                  <a16:creationId xmlns:a16="http://schemas.microsoft.com/office/drawing/2014/main" id="{7C16659E-0A24-8EFD-6FBA-683F93B036F4}"/>
                </a:ext>
              </a:extLst>
            </p:cNvPr>
            <p:cNvSpPr txBox="1"/>
            <p:nvPr/>
          </p:nvSpPr>
          <p:spPr>
            <a:xfrm>
              <a:off x="880528" y="6135329"/>
              <a:ext cx="10701871" cy="276999"/>
            </a:xfrm>
            <a:prstGeom prst="rect">
              <a:avLst/>
            </a:prstGeom>
            <a:noFill/>
          </p:spPr>
          <p:txBody>
            <a:bodyPr wrap="square" rtlCol="0">
              <a:spAutoFit/>
            </a:bodyPr>
            <a:lstStyle/>
            <a:p>
              <a:pPr>
                <a:spcAft>
                  <a:spcPts val="800"/>
                </a:spcAft>
              </a:pPr>
              <a:r>
                <a:rPr lang="en-IN" sz="1200">
                  <a:solidFill>
                    <a:srgbClr val="0000FF"/>
                  </a:solidFill>
                  <a:latin typeface="+mn-lt"/>
                </a:rPr>
                <a:t>https://www.scaler.com/topics/architecture-of-data-warehouse/</a:t>
              </a:r>
            </a:p>
          </p:txBody>
        </p:sp>
        <p:cxnSp>
          <p:nvCxnSpPr>
            <p:cNvPr id="9" name="Straight Connector 8">
              <a:extLst>
                <a:ext uri="{FF2B5EF4-FFF2-40B4-BE49-F238E27FC236}">
                  <a16:creationId xmlns:a16="http://schemas.microsoft.com/office/drawing/2014/main" id="{BBAED013-45C6-BA5C-8253-DBBCCF1DE9FF}"/>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26955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75592" y="854115"/>
            <a:ext cx="7906863" cy="446047"/>
          </a:xfrm>
          <a:prstGeom prst="rect">
            <a:avLst/>
          </a:prstGeom>
          <a:noFill/>
          <a:ln>
            <a:noFill/>
          </a:ln>
        </p:spPr>
        <p:txBody>
          <a:bodyPr spcFirstLastPara="1" wrap="square" lIns="121900" tIns="121900" rIns="121900" bIns="121900" anchor="t" anchorCtr="0">
            <a:noAutofit/>
          </a:bodyPr>
          <a:lstStyle/>
          <a:p>
            <a:pPr>
              <a:buSzPts val="2800"/>
            </a:pPr>
            <a:r>
              <a:rPr lang="en-GB" sz="2000" b="1">
                <a:solidFill>
                  <a:srgbClr val="213163"/>
                </a:solidFill>
                <a:latin typeface="Arial" panose="020B0604020202020204" pitchFamily="34" charset="0"/>
                <a:cs typeface="Arial" panose="020B0604020202020204" pitchFamily="34" charset="0"/>
              </a:rPr>
              <a:t>Pandas Series</a:t>
            </a:r>
            <a:endParaRPr lang="en-IN" sz="200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87AD9C24-96FC-D00A-65F3-EE3CBCC7A85C}"/>
              </a:ext>
            </a:extLst>
          </p:cNvPr>
          <p:cNvSpPr txBox="1"/>
          <p:nvPr/>
        </p:nvSpPr>
        <p:spPr>
          <a:xfrm>
            <a:off x="304800" y="1469489"/>
            <a:ext cx="5895975" cy="2236510"/>
          </a:xfrm>
          <a:prstGeom prst="rect">
            <a:avLst/>
          </a:prstGeom>
          <a:noFill/>
        </p:spPr>
        <p:txBody>
          <a:bodyPr wrap="square">
            <a:spAutoFit/>
          </a:bodyPr>
          <a:lstStyle/>
          <a:p>
            <a:pPr marL="231642" indent="-231642" algn="just">
              <a:spcAft>
                <a:spcPts val="800"/>
              </a:spcAft>
              <a:buFont typeface="Arial" panose="020B0604020202020204" pitchFamily="34" charset="0"/>
              <a:buChar char="•"/>
            </a:pPr>
            <a:r>
              <a:rPr lang="en-IN" sz="1800">
                <a:latin typeface="+mn-lt"/>
              </a:rPr>
              <a:t>Pandas Series is a labelled one-dimensional array that can hold any type of data (integer, string, float, Python objects, and so on).</a:t>
            </a:r>
          </a:p>
          <a:p>
            <a:pPr marL="231642" indent="-231642" algn="just">
              <a:spcAft>
                <a:spcPts val="800"/>
              </a:spcAft>
              <a:buFont typeface="Arial" panose="020B0604020202020204" pitchFamily="34" charset="0"/>
              <a:buChar char="•"/>
            </a:pPr>
            <a:r>
              <a:rPr lang="en-US" sz="1800">
                <a:latin typeface="+mn-lt"/>
              </a:rPr>
              <a:t>Pandas Series is simply a column in an Excel spreadsheet.</a:t>
            </a:r>
          </a:p>
          <a:p>
            <a:pPr marL="231642" indent="-231642" algn="just">
              <a:spcAft>
                <a:spcPts val="800"/>
              </a:spcAft>
              <a:buFont typeface="Arial" panose="020B0604020202020204" pitchFamily="34" charset="0"/>
              <a:buChar char="•"/>
            </a:pPr>
            <a:r>
              <a:rPr lang="en-US" sz="1800">
                <a:latin typeface="+mn-lt"/>
              </a:rPr>
              <a:t>Using the Series() method, we can easily convert a list, tuple, or dictionary into a Series.</a:t>
            </a:r>
            <a:endParaRPr lang="en-IN" sz="1800">
              <a:latin typeface="+mn-lt"/>
            </a:endParaRPr>
          </a:p>
        </p:txBody>
      </p:sp>
      <p:pic>
        <p:nvPicPr>
          <p:cNvPr id="4" name="Picture 4" descr="PyBites Bite 251. Introducing Pandas Series">
            <a:extLst>
              <a:ext uri="{FF2B5EF4-FFF2-40B4-BE49-F238E27FC236}">
                <a16:creationId xmlns:a16="http://schemas.microsoft.com/office/drawing/2014/main" id="{69A21F10-D727-7C59-32A5-62B1BFD271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8707" y="1671581"/>
            <a:ext cx="3717448" cy="3252767"/>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17974432-3AC2-2048-A55E-C2B2B5934B03}"/>
              </a:ext>
            </a:extLst>
          </p:cNvPr>
          <p:cNvGrpSpPr/>
          <p:nvPr/>
        </p:nvGrpSpPr>
        <p:grpSpPr>
          <a:xfrm>
            <a:off x="0" y="6055360"/>
            <a:ext cx="12192000" cy="356968"/>
            <a:chOff x="0" y="6055360"/>
            <a:chExt cx="12192000" cy="356968"/>
          </a:xfrm>
        </p:grpSpPr>
        <p:sp>
          <p:nvSpPr>
            <p:cNvPr id="7" name="TextBox 6">
              <a:extLst>
                <a:ext uri="{FF2B5EF4-FFF2-40B4-BE49-F238E27FC236}">
                  <a16:creationId xmlns:a16="http://schemas.microsoft.com/office/drawing/2014/main" id="{5C54B1B7-B5FA-2FBA-31C2-76C82C69EF18}"/>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a:latin typeface="+mn-lt"/>
                </a:rPr>
                <a:t>Source : </a:t>
              </a:r>
            </a:p>
          </p:txBody>
        </p:sp>
        <p:sp>
          <p:nvSpPr>
            <p:cNvPr id="8" name="TextBox 7">
              <a:extLst>
                <a:ext uri="{FF2B5EF4-FFF2-40B4-BE49-F238E27FC236}">
                  <a16:creationId xmlns:a16="http://schemas.microsoft.com/office/drawing/2014/main" id="{1B7D638D-44E5-3522-F4F5-CF53C6E28AF7}"/>
                </a:ext>
              </a:extLst>
            </p:cNvPr>
            <p:cNvSpPr txBox="1"/>
            <p:nvPr/>
          </p:nvSpPr>
          <p:spPr>
            <a:xfrm>
              <a:off x="880528" y="6135329"/>
              <a:ext cx="10701871" cy="276999"/>
            </a:xfrm>
            <a:prstGeom prst="rect">
              <a:avLst/>
            </a:prstGeom>
            <a:noFill/>
          </p:spPr>
          <p:txBody>
            <a:bodyPr wrap="square" rtlCol="0">
              <a:spAutoFit/>
            </a:bodyPr>
            <a:lstStyle/>
            <a:p>
              <a:pPr>
                <a:spcAft>
                  <a:spcPts val="800"/>
                </a:spcAft>
              </a:pPr>
              <a:r>
                <a:rPr lang="en-IN" sz="1200">
                  <a:solidFill>
                    <a:srgbClr val="0000FF"/>
                  </a:solidFill>
                  <a:latin typeface="+mn-lt"/>
                </a:rPr>
                <a:t>https://codechalleng.es/bites/251/</a:t>
              </a:r>
            </a:p>
          </p:txBody>
        </p:sp>
        <p:cxnSp>
          <p:nvCxnSpPr>
            <p:cNvPr id="9" name="Straight Connector 8">
              <a:extLst>
                <a:ext uri="{FF2B5EF4-FFF2-40B4-BE49-F238E27FC236}">
                  <a16:creationId xmlns:a16="http://schemas.microsoft.com/office/drawing/2014/main" id="{B8C4D053-6240-2565-9ED1-C1A17EF1C719}"/>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89811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75592" y="877294"/>
            <a:ext cx="7906863" cy="446047"/>
          </a:xfrm>
          <a:prstGeom prst="rect">
            <a:avLst/>
          </a:prstGeom>
          <a:noFill/>
          <a:ln>
            <a:noFill/>
          </a:ln>
        </p:spPr>
        <p:txBody>
          <a:bodyPr spcFirstLastPara="1" wrap="square" lIns="121900" tIns="121900" rIns="121900" bIns="121900" anchor="t" anchorCtr="0">
            <a:noAutofit/>
          </a:bodyPr>
          <a:lstStyle/>
          <a:p>
            <a:pPr>
              <a:buSzPts val="2800"/>
            </a:pPr>
            <a:r>
              <a:rPr lang="en-GB" sz="2000" b="1">
                <a:solidFill>
                  <a:srgbClr val="213163"/>
                </a:solidFill>
                <a:latin typeface="Arial" panose="020B0604020202020204" pitchFamily="34" charset="0"/>
                <a:cs typeface="Arial" panose="020B0604020202020204" pitchFamily="34" charset="0"/>
              </a:rPr>
              <a:t>Pandas </a:t>
            </a:r>
            <a:r>
              <a:rPr lang="en-GB" sz="2000" b="1" err="1">
                <a:solidFill>
                  <a:srgbClr val="213163"/>
                </a:solidFill>
                <a:latin typeface="Arial" panose="020B0604020202020204" pitchFamily="34" charset="0"/>
                <a:cs typeface="Arial" panose="020B0604020202020204" pitchFamily="34" charset="0"/>
              </a:rPr>
              <a:t>DataFrame</a:t>
            </a:r>
            <a:endParaRPr lang="en-IN" sz="200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7A26B20-EB8C-E399-BC9E-73B163376E86}"/>
              </a:ext>
            </a:extLst>
          </p:cNvPr>
          <p:cNvSpPr txBox="1"/>
          <p:nvPr/>
        </p:nvSpPr>
        <p:spPr>
          <a:xfrm>
            <a:off x="232742" y="1439347"/>
            <a:ext cx="5770176" cy="1959511"/>
          </a:xfrm>
          <a:prstGeom prst="rect">
            <a:avLst/>
          </a:prstGeom>
          <a:noFill/>
        </p:spPr>
        <p:txBody>
          <a:bodyPr wrap="square">
            <a:spAutoFit/>
          </a:bodyPr>
          <a:lstStyle/>
          <a:p>
            <a:pPr marL="231642" indent="-231642" algn="just">
              <a:spcAft>
                <a:spcPts val="800"/>
              </a:spcAft>
              <a:buFont typeface="Arial" panose="020B0604020202020204" pitchFamily="34" charset="0"/>
              <a:buChar char="•"/>
            </a:pPr>
            <a:r>
              <a:rPr lang="en-IN" sz="1800">
                <a:latin typeface="+mn-lt"/>
              </a:rPr>
              <a:t>Panda has A two-dimensional data structure with corresponding labels is known as a </a:t>
            </a:r>
            <a:r>
              <a:rPr lang="en-IN" sz="1800" err="1">
                <a:latin typeface="+mn-lt"/>
              </a:rPr>
              <a:t>dataframe</a:t>
            </a:r>
            <a:r>
              <a:rPr lang="en-IN" sz="1800">
                <a:latin typeface="+mn-lt"/>
              </a:rPr>
              <a:t>.</a:t>
            </a:r>
          </a:p>
          <a:p>
            <a:pPr marL="231642" indent="-231642" algn="just">
              <a:spcAft>
                <a:spcPts val="800"/>
              </a:spcAft>
              <a:buFont typeface="Arial" panose="020B0604020202020204" pitchFamily="34" charset="0"/>
              <a:buChar char="•"/>
            </a:pPr>
            <a:r>
              <a:rPr lang="en-US" sz="1800">
                <a:latin typeface="+mn-lt"/>
              </a:rPr>
              <a:t>Spreadsheets used in Excel or Calc or SQL tables are similar to </a:t>
            </a:r>
            <a:r>
              <a:rPr lang="en-US" sz="1800" err="1">
                <a:latin typeface="+mn-lt"/>
              </a:rPr>
              <a:t>DataFrames</a:t>
            </a:r>
            <a:r>
              <a:rPr lang="en-US" sz="1800">
                <a:latin typeface="+mn-lt"/>
              </a:rPr>
              <a:t>.</a:t>
            </a:r>
          </a:p>
          <a:p>
            <a:pPr marL="231642" indent="-231642" algn="just">
              <a:spcAft>
                <a:spcPts val="800"/>
              </a:spcAft>
              <a:buFont typeface="Arial" panose="020B0604020202020204" pitchFamily="34" charset="0"/>
              <a:buChar char="•"/>
            </a:pPr>
            <a:r>
              <a:rPr lang="en-US" sz="1800">
                <a:latin typeface="+mn-lt"/>
              </a:rPr>
              <a:t>Pandas </a:t>
            </a:r>
            <a:r>
              <a:rPr lang="en-US" sz="1800" err="1">
                <a:latin typeface="+mn-lt"/>
              </a:rPr>
              <a:t>DataFrame</a:t>
            </a:r>
            <a:r>
              <a:rPr lang="en-US" sz="1800">
                <a:latin typeface="+mn-lt"/>
              </a:rPr>
              <a:t> consists of three main components: the data, the index, and the columns.</a:t>
            </a:r>
          </a:p>
        </p:txBody>
      </p:sp>
      <p:pic>
        <p:nvPicPr>
          <p:cNvPr id="5" name="Picture 6" descr="Dataframe in Python. Introduction | by sonia jessica | Geek Culture | Medium">
            <a:extLst>
              <a:ext uri="{FF2B5EF4-FFF2-40B4-BE49-F238E27FC236}">
                <a16:creationId xmlns:a16="http://schemas.microsoft.com/office/drawing/2014/main" id="{DB1034CF-3AC7-9A44-B960-90DD93FBEC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5283" y="1498600"/>
            <a:ext cx="5099456" cy="3713837"/>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3D02DD80-4702-3D60-C4B8-AA0406202014}"/>
              </a:ext>
            </a:extLst>
          </p:cNvPr>
          <p:cNvGrpSpPr/>
          <p:nvPr/>
        </p:nvGrpSpPr>
        <p:grpSpPr>
          <a:xfrm>
            <a:off x="0" y="6055360"/>
            <a:ext cx="12192000" cy="356968"/>
            <a:chOff x="0" y="6055360"/>
            <a:chExt cx="12192000" cy="356968"/>
          </a:xfrm>
        </p:grpSpPr>
        <p:sp>
          <p:nvSpPr>
            <p:cNvPr id="7" name="TextBox 6">
              <a:extLst>
                <a:ext uri="{FF2B5EF4-FFF2-40B4-BE49-F238E27FC236}">
                  <a16:creationId xmlns:a16="http://schemas.microsoft.com/office/drawing/2014/main" id="{D9EBF71B-CDCD-00F2-5AC1-5E825B4A1270}"/>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a:latin typeface="+mn-lt"/>
                </a:rPr>
                <a:t>Source : </a:t>
              </a:r>
            </a:p>
          </p:txBody>
        </p:sp>
        <p:sp>
          <p:nvSpPr>
            <p:cNvPr id="8" name="TextBox 7">
              <a:extLst>
                <a:ext uri="{FF2B5EF4-FFF2-40B4-BE49-F238E27FC236}">
                  <a16:creationId xmlns:a16="http://schemas.microsoft.com/office/drawing/2014/main" id="{A7880DB9-C38C-C07B-D8C0-AFEC24F92356}"/>
                </a:ext>
              </a:extLst>
            </p:cNvPr>
            <p:cNvSpPr txBox="1"/>
            <p:nvPr/>
          </p:nvSpPr>
          <p:spPr>
            <a:xfrm>
              <a:off x="880528" y="6135329"/>
              <a:ext cx="10701871" cy="276999"/>
            </a:xfrm>
            <a:prstGeom prst="rect">
              <a:avLst/>
            </a:prstGeom>
            <a:noFill/>
          </p:spPr>
          <p:txBody>
            <a:bodyPr wrap="square" rtlCol="0">
              <a:spAutoFit/>
            </a:bodyPr>
            <a:lstStyle/>
            <a:p>
              <a:pPr>
                <a:spcAft>
                  <a:spcPts val="800"/>
                </a:spcAft>
              </a:pPr>
              <a:r>
                <a:rPr lang="en-IN" sz="1200">
                  <a:solidFill>
                    <a:srgbClr val="0000FF"/>
                  </a:solidFill>
                  <a:latin typeface="+mn-lt"/>
                </a:rPr>
                <a:t>https://pandas.pydata.org/docs/getting_started/intro_tutorials/01_table_oriented.html</a:t>
              </a:r>
            </a:p>
          </p:txBody>
        </p:sp>
        <p:cxnSp>
          <p:nvCxnSpPr>
            <p:cNvPr id="9" name="Straight Connector 8">
              <a:extLst>
                <a:ext uri="{FF2B5EF4-FFF2-40B4-BE49-F238E27FC236}">
                  <a16:creationId xmlns:a16="http://schemas.microsoft.com/office/drawing/2014/main" id="{37970710-EDE6-EF48-AB85-891EAE36492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64042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75592" y="877294"/>
            <a:ext cx="7906863" cy="446047"/>
          </a:xfrm>
          <a:prstGeom prst="rect">
            <a:avLst/>
          </a:prstGeom>
          <a:noFill/>
          <a:ln>
            <a:noFill/>
          </a:ln>
        </p:spPr>
        <p:txBody>
          <a:bodyPr spcFirstLastPara="1" wrap="square" lIns="121900" tIns="121900" rIns="121900" bIns="121900" anchor="t" anchorCtr="0">
            <a:noAutofit/>
          </a:bodyPr>
          <a:lstStyle/>
          <a:p>
            <a:pPr>
              <a:buSzPts val="2800"/>
            </a:pPr>
            <a:r>
              <a:rPr lang="en-GB" sz="2000" b="1" dirty="0">
                <a:solidFill>
                  <a:srgbClr val="213163"/>
                </a:solidFill>
                <a:latin typeface="Arial" panose="020B0604020202020204" pitchFamily="34" charset="0"/>
                <a:cs typeface="Arial" panose="020B0604020202020204" pitchFamily="34" charset="0"/>
              </a:rPr>
              <a:t>Basic Operations with Pandas</a:t>
            </a:r>
            <a:endParaRPr lang="en-IN" sz="20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7A26B20-EB8C-E399-BC9E-73B163376E86}"/>
              </a:ext>
            </a:extLst>
          </p:cNvPr>
          <p:cNvSpPr txBox="1"/>
          <p:nvPr/>
        </p:nvSpPr>
        <p:spPr>
          <a:xfrm>
            <a:off x="232742" y="1439347"/>
            <a:ext cx="5770176" cy="2995692"/>
          </a:xfrm>
          <a:prstGeom prst="rect">
            <a:avLst/>
          </a:prstGeom>
          <a:noFill/>
        </p:spPr>
        <p:txBody>
          <a:bodyPr wrap="square">
            <a:spAutoFit/>
          </a:bodyPr>
          <a:lstStyle/>
          <a:p>
            <a:pPr marL="231642" indent="-231642">
              <a:spcAft>
                <a:spcPts val="800"/>
              </a:spcAft>
              <a:buFont typeface="Arial" panose="020B0604020202020204" pitchFamily="34" charset="0"/>
              <a:buChar char="•"/>
            </a:pPr>
            <a:r>
              <a:rPr lang="en-US" sz="1800" b="1" dirty="0">
                <a:latin typeface="+mn-lt"/>
              </a:rPr>
              <a:t>Loading Data: </a:t>
            </a:r>
            <a:br>
              <a:rPr lang="en-US" sz="1800" b="1" dirty="0">
                <a:latin typeface="+mn-lt"/>
              </a:rPr>
            </a:br>
            <a:r>
              <a:rPr lang="en-US" sz="1800" dirty="0">
                <a:latin typeface="+mn-lt"/>
              </a:rPr>
              <a:t>Read data from various formats (CSV, Excel, SQL).</a:t>
            </a: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r>
              <a:rPr lang="en-US" sz="1800" b="1" dirty="0">
                <a:latin typeface="+mn-lt"/>
              </a:rPr>
              <a:t>Data Inspection: </a:t>
            </a:r>
            <a:br>
              <a:rPr lang="en-US" sz="1800" b="1" dirty="0">
                <a:latin typeface="+mn-lt"/>
              </a:rPr>
            </a:br>
            <a:r>
              <a:rPr lang="en-US" sz="1800" dirty="0">
                <a:latin typeface="+mn-lt"/>
              </a:rPr>
              <a:t>View the first few rows with head() and summary statistics with describe().</a:t>
            </a: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r>
              <a:rPr lang="en-US" sz="1800" b="1" dirty="0">
                <a:latin typeface="+mn-lt"/>
              </a:rPr>
              <a:t>Data Selection: </a:t>
            </a:r>
            <a:br>
              <a:rPr lang="en-US" sz="1800" b="1" dirty="0">
                <a:latin typeface="+mn-lt"/>
              </a:rPr>
            </a:br>
            <a:r>
              <a:rPr lang="en-US" sz="1800" dirty="0">
                <a:latin typeface="+mn-lt"/>
              </a:rPr>
              <a:t>Selecting columns and rows.</a:t>
            </a:r>
          </a:p>
        </p:txBody>
      </p:sp>
      <p:pic>
        <p:nvPicPr>
          <p:cNvPr id="4" name="Picture 3">
            <a:extLst>
              <a:ext uri="{FF2B5EF4-FFF2-40B4-BE49-F238E27FC236}">
                <a16:creationId xmlns:a16="http://schemas.microsoft.com/office/drawing/2014/main" id="{3E1B1EC3-DD3E-D26B-2975-E0462108C846}"/>
              </a:ext>
            </a:extLst>
          </p:cNvPr>
          <p:cNvPicPr>
            <a:picLocks noChangeAspect="1"/>
          </p:cNvPicPr>
          <p:nvPr/>
        </p:nvPicPr>
        <p:blipFill>
          <a:blip r:embed="rId3"/>
          <a:stretch>
            <a:fillRect/>
          </a:stretch>
        </p:blipFill>
        <p:spPr>
          <a:xfrm>
            <a:off x="6002918" y="1411481"/>
            <a:ext cx="5856195" cy="4882822"/>
          </a:xfrm>
          <a:prstGeom prst="rect">
            <a:avLst/>
          </a:prstGeom>
        </p:spPr>
      </p:pic>
    </p:spTree>
    <p:extLst>
      <p:ext uri="{BB962C8B-B14F-4D97-AF65-F5344CB8AC3E}">
        <p14:creationId xmlns:p14="http://schemas.microsoft.com/office/powerpoint/2010/main" val="192036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75592" y="877294"/>
            <a:ext cx="7906863" cy="446047"/>
          </a:xfrm>
          <a:prstGeom prst="rect">
            <a:avLst/>
          </a:prstGeom>
          <a:noFill/>
          <a:ln>
            <a:noFill/>
          </a:ln>
        </p:spPr>
        <p:txBody>
          <a:bodyPr spcFirstLastPara="1" wrap="square" lIns="121900" tIns="121900" rIns="121900" bIns="121900" anchor="t" anchorCtr="0">
            <a:noAutofit/>
          </a:bodyPr>
          <a:lstStyle/>
          <a:p>
            <a:pPr>
              <a:buSzPts val="2800"/>
            </a:pPr>
            <a:r>
              <a:rPr lang="en-GB" sz="2000" b="1" dirty="0">
                <a:solidFill>
                  <a:srgbClr val="213163"/>
                </a:solidFill>
                <a:latin typeface="Arial" panose="020B0604020202020204" pitchFamily="34" charset="0"/>
                <a:cs typeface="Arial" panose="020B0604020202020204" pitchFamily="34" charset="0"/>
              </a:rPr>
              <a:t>Data Manipulation Techniques</a:t>
            </a:r>
            <a:endParaRPr lang="en-IN" sz="20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7A26B20-EB8C-E399-BC9E-73B163376E86}"/>
              </a:ext>
            </a:extLst>
          </p:cNvPr>
          <p:cNvSpPr txBox="1"/>
          <p:nvPr/>
        </p:nvSpPr>
        <p:spPr>
          <a:xfrm>
            <a:off x="232742" y="1439347"/>
            <a:ext cx="5770176" cy="2718693"/>
          </a:xfrm>
          <a:prstGeom prst="rect">
            <a:avLst/>
          </a:prstGeom>
          <a:noFill/>
        </p:spPr>
        <p:txBody>
          <a:bodyPr wrap="square">
            <a:spAutoFit/>
          </a:bodyPr>
          <a:lstStyle/>
          <a:p>
            <a:pPr marL="231642" indent="-231642">
              <a:spcAft>
                <a:spcPts val="800"/>
              </a:spcAft>
              <a:buFont typeface="Arial" panose="020B0604020202020204" pitchFamily="34" charset="0"/>
              <a:buChar char="•"/>
            </a:pPr>
            <a:r>
              <a:rPr lang="en-US" sz="1800" b="1" dirty="0">
                <a:latin typeface="+mn-lt"/>
              </a:rPr>
              <a:t>Filtering Data: </a:t>
            </a:r>
            <a:br>
              <a:rPr lang="en-US" sz="1800" b="1" dirty="0">
                <a:latin typeface="+mn-lt"/>
              </a:rPr>
            </a:br>
            <a:r>
              <a:rPr lang="en-US" sz="1800" dirty="0">
                <a:latin typeface="+mn-lt"/>
              </a:rPr>
              <a:t>Conditional selection of data.</a:t>
            </a: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r>
              <a:rPr lang="en-US" sz="1800" b="1" dirty="0">
                <a:latin typeface="+mn-lt"/>
              </a:rPr>
              <a:t>Adding/Modifying Columns:</a:t>
            </a:r>
            <a:br>
              <a:rPr lang="en-US" sz="1800" dirty="0">
                <a:latin typeface="+mn-lt"/>
              </a:rPr>
            </a:br>
            <a:r>
              <a:rPr lang="en-US" sz="1800" dirty="0">
                <a:latin typeface="+mn-lt"/>
              </a:rPr>
              <a:t>Create new columns or modify existing ones.</a:t>
            </a: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r>
              <a:rPr lang="en-US" sz="1800" b="1" dirty="0">
                <a:latin typeface="+mn-lt"/>
              </a:rPr>
              <a:t>Group By:</a:t>
            </a:r>
            <a:br>
              <a:rPr lang="en-US" sz="1800" dirty="0">
                <a:latin typeface="+mn-lt"/>
              </a:rPr>
            </a:br>
            <a:r>
              <a:rPr lang="en-US" sz="1800" dirty="0">
                <a:latin typeface="+mn-lt"/>
              </a:rPr>
              <a:t>Grouping data for aggregation.</a:t>
            </a:r>
          </a:p>
        </p:txBody>
      </p:sp>
      <p:pic>
        <p:nvPicPr>
          <p:cNvPr id="5" name="Picture 4">
            <a:extLst>
              <a:ext uri="{FF2B5EF4-FFF2-40B4-BE49-F238E27FC236}">
                <a16:creationId xmlns:a16="http://schemas.microsoft.com/office/drawing/2014/main" id="{82E777E0-A238-47F9-3F7F-276CE4D85918}"/>
              </a:ext>
            </a:extLst>
          </p:cNvPr>
          <p:cNvPicPr>
            <a:picLocks noChangeAspect="1"/>
          </p:cNvPicPr>
          <p:nvPr/>
        </p:nvPicPr>
        <p:blipFill>
          <a:blip r:embed="rId3"/>
          <a:stretch>
            <a:fillRect/>
          </a:stretch>
        </p:blipFill>
        <p:spPr>
          <a:xfrm>
            <a:off x="5714096" y="1833370"/>
            <a:ext cx="6477904" cy="2753109"/>
          </a:xfrm>
          <a:prstGeom prst="rect">
            <a:avLst/>
          </a:prstGeom>
        </p:spPr>
      </p:pic>
    </p:spTree>
    <p:extLst>
      <p:ext uri="{BB962C8B-B14F-4D97-AF65-F5344CB8AC3E}">
        <p14:creationId xmlns:p14="http://schemas.microsoft.com/office/powerpoint/2010/main" val="3252813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75592" y="863007"/>
            <a:ext cx="7906863" cy="446047"/>
          </a:xfrm>
          <a:prstGeom prst="rect">
            <a:avLst/>
          </a:prstGeom>
          <a:noFill/>
          <a:ln>
            <a:noFill/>
          </a:ln>
        </p:spPr>
        <p:txBody>
          <a:bodyPr spcFirstLastPara="1" wrap="square" lIns="121900" tIns="121900" rIns="121900" bIns="121900" anchor="t" anchorCtr="0">
            <a:noAutofit/>
          </a:bodyPr>
          <a:lstStyle/>
          <a:p>
            <a:pPr>
              <a:buSzPts val="2800"/>
            </a:pPr>
            <a:r>
              <a:rPr lang="en-GB" sz="2000" b="1">
                <a:solidFill>
                  <a:srgbClr val="213163"/>
                </a:solidFill>
                <a:latin typeface="Arial" panose="020B0604020202020204" pitchFamily="34" charset="0"/>
                <a:cs typeface="Arial" panose="020B0604020202020204" pitchFamily="34" charset="0"/>
              </a:rPr>
              <a:t>Pandas Applications</a:t>
            </a:r>
            <a:endParaRPr lang="en-IN" sz="200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1A6E8E0-E797-A686-F819-FFEEA4964323}"/>
              </a:ext>
            </a:extLst>
          </p:cNvPr>
          <p:cNvSpPr txBox="1"/>
          <p:nvPr/>
        </p:nvSpPr>
        <p:spPr>
          <a:xfrm>
            <a:off x="202525" y="1447988"/>
            <a:ext cx="11291194" cy="3406061"/>
          </a:xfrm>
          <a:prstGeom prst="rect">
            <a:avLst/>
          </a:prstGeom>
          <a:noFill/>
        </p:spPr>
        <p:txBody>
          <a:bodyPr wrap="square">
            <a:spAutoFit/>
          </a:bodyPr>
          <a:lstStyle/>
          <a:p>
            <a:pPr>
              <a:spcAft>
                <a:spcPts val="800"/>
              </a:spcAft>
            </a:pPr>
            <a:r>
              <a:rPr lang="en-US" sz="1800" b="1">
                <a:latin typeface="+mn-lt"/>
              </a:rPr>
              <a:t>Data Handling:</a:t>
            </a:r>
          </a:p>
          <a:p>
            <a:pPr marL="374904" indent="-228600">
              <a:spcAft>
                <a:spcPts val="800"/>
              </a:spcAft>
              <a:buFont typeface="Arial" panose="020B0604020202020204" pitchFamily="34" charset="0"/>
              <a:buChar char="•"/>
            </a:pPr>
            <a:r>
              <a:rPr lang="en-US" sz="1800">
                <a:latin typeface="+mn-lt"/>
              </a:rPr>
              <a:t>Importing data from various file formats (CSV, Excel, SQL databases).</a:t>
            </a:r>
          </a:p>
          <a:p>
            <a:pPr marL="374904" indent="-228600">
              <a:spcAft>
                <a:spcPts val="800"/>
              </a:spcAft>
              <a:buFont typeface="Arial" panose="020B0604020202020204" pitchFamily="34" charset="0"/>
              <a:buChar char="•"/>
            </a:pPr>
            <a:r>
              <a:rPr lang="en-US" sz="1800">
                <a:latin typeface="+mn-lt"/>
              </a:rPr>
              <a:t>Handling missing data.</a:t>
            </a:r>
          </a:p>
          <a:p>
            <a:pPr marL="374904" indent="-228600">
              <a:spcAft>
                <a:spcPts val="800"/>
              </a:spcAft>
              <a:buFont typeface="Arial" panose="020B0604020202020204" pitchFamily="34" charset="0"/>
              <a:buChar char="•"/>
            </a:pPr>
            <a:endParaRPr lang="en-US" sz="1800">
              <a:latin typeface="+mn-lt"/>
            </a:endParaRPr>
          </a:p>
          <a:p>
            <a:pPr>
              <a:spcAft>
                <a:spcPts val="800"/>
              </a:spcAft>
            </a:pPr>
            <a:r>
              <a:rPr lang="en-US" sz="1800" b="1">
                <a:latin typeface="+mn-lt"/>
              </a:rPr>
              <a:t>Data Wrangling:</a:t>
            </a:r>
          </a:p>
          <a:p>
            <a:pPr marL="374904" indent="-228600">
              <a:spcAft>
                <a:spcPts val="800"/>
              </a:spcAft>
              <a:buFont typeface="Arial" panose="020B0604020202020204" pitchFamily="34" charset="0"/>
              <a:buChar char="•"/>
            </a:pPr>
            <a:r>
              <a:rPr lang="en-US" sz="1800">
                <a:latin typeface="+mn-lt"/>
              </a:rPr>
              <a:t>Filtering, grouping, merging, and reshaping data.</a:t>
            </a:r>
          </a:p>
          <a:p>
            <a:pPr marL="374904" indent="-228600">
              <a:spcAft>
                <a:spcPts val="800"/>
              </a:spcAft>
              <a:buFont typeface="Arial" panose="020B0604020202020204" pitchFamily="34" charset="0"/>
              <a:buChar char="•"/>
            </a:pPr>
            <a:endParaRPr lang="en-US" sz="1800">
              <a:latin typeface="+mn-lt"/>
            </a:endParaRPr>
          </a:p>
          <a:p>
            <a:pPr>
              <a:spcAft>
                <a:spcPts val="800"/>
              </a:spcAft>
            </a:pPr>
            <a:r>
              <a:rPr lang="en-US" sz="1800" b="1">
                <a:latin typeface="+mn-lt"/>
              </a:rPr>
              <a:t>Exploratory Data Analysis:</a:t>
            </a:r>
          </a:p>
          <a:p>
            <a:pPr marL="374904" indent="-228600">
              <a:spcAft>
                <a:spcPts val="800"/>
              </a:spcAft>
              <a:buFont typeface="Arial" panose="020B0604020202020204" pitchFamily="34" charset="0"/>
              <a:buChar char="•"/>
            </a:pPr>
            <a:r>
              <a:rPr lang="en-US" sz="1800">
                <a:latin typeface="+mn-lt"/>
              </a:rPr>
              <a:t>Descriptive statistics and data visualization support.</a:t>
            </a:r>
          </a:p>
        </p:txBody>
      </p:sp>
    </p:spTree>
    <p:extLst>
      <p:ext uri="{BB962C8B-B14F-4D97-AF65-F5344CB8AC3E}">
        <p14:creationId xmlns:p14="http://schemas.microsoft.com/office/powerpoint/2010/main" val="1630222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75592" y="884914"/>
            <a:ext cx="6670685" cy="446047"/>
          </a:xfrm>
          <a:prstGeom prst="rect">
            <a:avLst/>
          </a:prstGeom>
          <a:noFill/>
          <a:ln>
            <a:noFill/>
          </a:ln>
        </p:spPr>
        <p:txBody>
          <a:bodyPr spcFirstLastPara="1" wrap="square" lIns="121900" tIns="121900" rIns="121900" bIns="121900" anchor="t" anchorCtr="0">
            <a:noAutofit/>
          </a:bodyPr>
          <a:lstStyle/>
          <a:p>
            <a:pPr>
              <a:buSzPts val="2800"/>
            </a:pPr>
            <a:r>
              <a:rPr lang="en-GB" sz="2000" b="1">
                <a:solidFill>
                  <a:srgbClr val="213163"/>
                </a:solidFill>
                <a:latin typeface="Arial" panose="020B0604020202020204" pitchFamily="34" charset="0"/>
                <a:cs typeface="Arial" panose="020B0604020202020204" pitchFamily="34" charset="0"/>
              </a:rPr>
              <a:t>What is Data Preprocessing?</a:t>
            </a:r>
            <a:endParaRPr lang="en-IN" sz="200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1A6E8E0-E797-A686-F819-FFEEA4964323}"/>
              </a:ext>
            </a:extLst>
          </p:cNvPr>
          <p:cNvSpPr txBox="1"/>
          <p:nvPr/>
        </p:nvSpPr>
        <p:spPr>
          <a:xfrm>
            <a:off x="175592" y="1452881"/>
            <a:ext cx="11840816" cy="3580467"/>
          </a:xfrm>
          <a:prstGeom prst="rect">
            <a:avLst/>
          </a:prstGeom>
          <a:noFill/>
        </p:spPr>
        <p:txBody>
          <a:bodyPr wrap="square">
            <a:spAutoFit/>
          </a:bodyPr>
          <a:lstStyle/>
          <a:p>
            <a:pPr marL="228600" indent="-228600">
              <a:spcAft>
                <a:spcPts val="800"/>
              </a:spcAft>
              <a:buFont typeface="Arial" panose="020B0604020202020204" pitchFamily="34" charset="0"/>
              <a:buChar char="•"/>
            </a:pPr>
            <a:r>
              <a:rPr lang="en-US" sz="1800">
                <a:latin typeface="+mn-lt"/>
              </a:rPr>
              <a:t>Data preprocessing is the essential process of transforming raw data into a clean, organized, and usable format suitable for analysis. </a:t>
            </a:r>
          </a:p>
          <a:p>
            <a:pPr marL="228600" indent="-228600">
              <a:spcAft>
                <a:spcPts val="800"/>
              </a:spcAft>
              <a:buFont typeface="Arial" panose="020B0604020202020204" pitchFamily="34" charset="0"/>
              <a:buChar char="•"/>
            </a:pPr>
            <a:r>
              <a:rPr lang="en-US" sz="1800">
                <a:latin typeface="+mn-lt"/>
              </a:rPr>
              <a:t>It involves cleaning, structuring, and transforming data to ensure data quality and consistency.</a:t>
            </a:r>
          </a:p>
          <a:p>
            <a:pPr>
              <a:spcAft>
                <a:spcPts val="800"/>
              </a:spcAft>
            </a:pPr>
            <a:r>
              <a:rPr lang="en-US" sz="1800" b="1">
                <a:latin typeface="+mn-lt"/>
              </a:rPr>
              <a:t>The Data Preprocessing Process: </a:t>
            </a:r>
          </a:p>
          <a:p>
            <a:pPr>
              <a:spcAft>
                <a:spcPts val="800"/>
              </a:spcAft>
            </a:pPr>
            <a:r>
              <a:rPr lang="en-US" sz="1800">
                <a:latin typeface="+mn-lt"/>
              </a:rPr>
              <a:t>Data preprocessing typically involves four key steps:</a:t>
            </a:r>
          </a:p>
          <a:p>
            <a:pPr marL="342900" indent="-342900">
              <a:spcAft>
                <a:spcPts val="800"/>
              </a:spcAft>
              <a:buFont typeface="+mj-lt"/>
              <a:buAutoNum type="arabicPeriod"/>
            </a:pPr>
            <a:r>
              <a:rPr lang="en-US" sz="1800">
                <a:latin typeface="+mn-lt"/>
              </a:rPr>
              <a:t>Discovery: Understanding the data, identifying its structure, format, and potential issues.</a:t>
            </a:r>
          </a:p>
          <a:p>
            <a:pPr marL="342900" indent="-342900">
              <a:spcAft>
                <a:spcPts val="800"/>
              </a:spcAft>
              <a:buFont typeface="+mj-lt"/>
              <a:buAutoNum type="arabicPeriod"/>
            </a:pPr>
            <a:r>
              <a:rPr lang="en-US" sz="1800">
                <a:latin typeface="+mn-lt"/>
              </a:rPr>
              <a:t>Transformation: Converting data into a suitable format for analysis, including handling missing values, outliers, and inconsistencies.</a:t>
            </a:r>
          </a:p>
          <a:p>
            <a:pPr marL="342900" indent="-342900">
              <a:spcAft>
                <a:spcPts val="800"/>
              </a:spcAft>
              <a:buFont typeface="+mj-lt"/>
              <a:buAutoNum type="arabicPeriod"/>
            </a:pPr>
            <a:r>
              <a:rPr lang="en-US" sz="1800">
                <a:latin typeface="+mn-lt"/>
              </a:rPr>
              <a:t>Validation: Ensuring data accuracy and consistency through checks and verification.</a:t>
            </a:r>
          </a:p>
          <a:p>
            <a:pPr marL="342900" indent="-342900">
              <a:spcAft>
                <a:spcPts val="800"/>
              </a:spcAft>
              <a:buFont typeface="+mj-lt"/>
              <a:buAutoNum type="arabicPeriod"/>
            </a:pPr>
            <a:r>
              <a:rPr lang="en-US" sz="1800">
                <a:latin typeface="+mn-lt"/>
              </a:rPr>
              <a:t>Publishing: Preparing the processed data for analysis and consumption.</a:t>
            </a:r>
          </a:p>
        </p:txBody>
      </p:sp>
    </p:spTree>
    <p:extLst>
      <p:ext uri="{BB962C8B-B14F-4D97-AF65-F5344CB8AC3E}">
        <p14:creationId xmlns:p14="http://schemas.microsoft.com/office/powerpoint/2010/main" val="403028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20562" y="867925"/>
            <a:ext cx="6670685" cy="446047"/>
          </a:xfrm>
          <a:prstGeom prst="rect">
            <a:avLst/>
          </a:prstGeom>
          <a:noFill/>
          <a:ln>
            <a:noFill/>
          </a:ln>
        </p:spPr>
        <p:txBody>
          <a:bodyPr spcFirstLastPara="1" wrap="square" lIns="121900" tIns="121900" rIns="121900" bIns="121900" anchor="t" anchorCtr="0">
            <a:noAutofit/>
          </a:bodyPr>
          <a:lstStyle/>
          <a:p>
            <a:pPr>
              <a:buSzPts val="2800"/>
            </a:pPr>
            <a:r>
              <a:rPr lang="en-GB" sz="2000" b="1">
                <a:solidFill>
                  <a:srgbClr val="213163"/>
                </a:solidFill>
                <a:latin typeface="Arial" panose="020B0604020202020204" pitchFamily="34" charset="0"/>
                <a:cs typeface="Arial" panose="020B0604020202020204" pitchFamily="34" charset="0"/>
              </a:rPr>
              <a:t>Discovery and Transformation Phase</a:t>
            </a:r>
            <a:endParaRPr lang="en-IN" sz="200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1A6E8E0-E797-A686-F819-FFEEA4964323}"/>
              </a:ext>
            </a:extLst>
          </p:cNvPr>
          <p:cNvSpPr txBox="1"/>
          <p:nvPr/>
        </p:nvSpPr>
        <p:spPr>
          <a:xfrm>
            <a:off x="175592" y="1461289"/>
            <a:ext cx="11840816" cy="4165243"/>
          </a:xfrm>
          <a:prstGeom prst="rect">
            <a:avLst/>
          </a:prstGeom>
          <a:noFill/>
        </p:spPr>
        <p:txBody>
          <a:bodyPr wrap="square">
            <a:spAutoFit/>
          </a:bodyPr>
          <a:lstStyle/>
          <a:p>
            <a:pPr>
              <a:spcAft>
                <a:spcPts val="800"/>
              </a:spcAft>
            </a:pPr>
            <a:r>
              <a:rPr lang="en-US" sz="1800" b="1">
                <a:latin typeface="+mn-lt"/>
              </a:rPr>
              <a:t>Discovery Phase</a:t>
            </a:r>
          </a:p>
          <a:p>
            <a:pPr marL="420624" indent="-228600">
              <a:spcAft>
                <a:spcPts val="800"/>
              </a:spcAft>
              <a:buFont typeface="Arial" panose="020B0604020202020204" pitchFamily="34" charset="0"/>
              <a:buChar char="•"/>
            </a:pPr>
            <a:r>
              <a:rPr lang="en-US" sz="1800">
                <a:latin typeface="+mn-lt"/>
              </a:rPr>
              <a:t>Goal: Understand data in context of the use case.</a:t>
            </a:r>
          </a:p>
          <a:p>
            <a:pPr marL="420624" indent="-228600">
              <a:spcAft>
                <a:spcPts val="800"/>
              </a:spcAft>
              <a:buFont typeface="Arial" panose="020B0604020202020204" pitchFamily="34" charset="0"/>
              <a:buChar char="•"/>
            </a:pPr>
            <a:r>
              <a:rPr lang="en-US" sz="1800">
                <a:latin typeface="+mn-lt"/>
              </a:rPr>
              <a:t>Activities: Clean, structure, organize, and map data.</a:t>
            </a:r>
          </a:p>
          <a:p>
            <a:pPr marL="420624" indent="-228600">
              <a:spcAft>
                <a:spcPts val="800"/>
              </a:spcAft>
              <a:buFont typeface="Arial" panose="020B0604020202020204" pitchFamily="34" charset="0"/>
              <a:buChar char="•"/>
            </a:pPr>
            <a:r>
              <a:rPr lang="en-US" sz="1800">
                <a:latin typeface="+mn-lt"/>
              </a:rPr>
              <a:t>Outcome: Determine the best approach for data preprocessing.</a:t>
            </a:r>
          </a:p>
          <a:p>
            <a:pPr>
              <a:spcAft>
                <a:spcPts val="800"/>
              </a:spcAft>
            </a:pPr>
            <a:r>
              <a:rPr lang="en-GB" sz="1800" b="1">
                <a:latin typeface="+mn-lt"/>
              </a:rPr>
              <a:t>Transformation Phase</a:t>
            </a:r>
          </a:p>
          <a:p>
            <a:pPr marL="228600" indent="-228600">
              <a:spcAft>
                <a:spcPts val="800"/>
              </a:spcAft>
              <a:buFont typeface="Arial" panose="020B0604020202020204" pitchFamily="34" charset="0"/>
              <a:buChar char="•"/>
            </a:pPr>
            <a:r>
              <a:rPr lang="en-GB" sz="1800" b="1">
                <a:latin typeface="+mn-lt"/>
              </a:rPr>
              <a:t>Primary Activities:</a:t>
            </a:r>
          </a:p>
          <a:p>
            <a:pPr marL="420624" indent="-228600">
              <a:spcAft>
                <a:spcPts val="800"/>
              </a:spcAft>
              <a:buFont typeface="Arial" panose="020B0604020202020204" pitchFamily="34" charset="0"/>
              <a:buChar char="•"/>
            </a:pPr>
            <a:r>
              <a:rPr lang="en-GB" sz="1800">
                <a:latin typeface="+mn-lt"/>
              </a:rPr>
              <a:t>Structuring: Organizing data into a specific format.</a:t>
            </a:r>
          </a:p>
          <a:p>
            <a:pPr marL="420624" indent="-228600">
              <a:spcAft>
                <a:spcPts val="800"/>
              </a:spcAft>
              <a:buFont typeface="Arial" panose="020B0604020202020204" pitchFamily="34" charset="0"/>
              <a:buChar char="•"/>
            </a:pPr>
            <a:r>
              <a:rPr lang="en-GB" sz="1800">
                <a:latin typeface="+mn-lt"/>
              </a:rPr>
              <a:t>Normalizing: Adjusting data values to a common scale.</a:t>
            </a:r>
          </a:p>
          <a:p>
            <a:pPr marL="420624" indent="-228600">
              <a:spcAft>
                <a:spcPts val="800"/>
              </a:spcAft>
              <a:buFont typeface="Arial" panose="020B0604020202020204" pitchFamily="34" charset="0"/>
              <a:buChar char="•"/>
            </a:pPr>
            <a:r>
              <a:rPr lang="en-GB" sz="1800">
                <a:latin typeface="+mn-lt"/>
              </a:rPr>
              <a:t>De-normalizing: Converting normalized data into its original format.</a:t>
            </a:r>
          </a:p>
          <a:p>
            <a:pPr marL="420624" indent="-228600">
              <a:spcAft>
                <a:spcPts val="800"/>
              </a:spcAft>
              <a:buFont typeface="Arial" panose="020B0604020202020204" pitchFamily="34" charset="0"/>
              <a:buChar char="•"/>
            </a:pPr>
            <a:r>
              <a:rPr lang="en-GB" sz="1800">
                <a:latin typeface="+mn-lt"/>
              </a:rPr>
              <a:t>Cleaning: Removing or correcting errors.</a:t>
            </a:r>
          </a:p>
          <a:p>
            <a:pPr marL="420624" indent="-228600">
              <a:spcAft>
                <a:spcPts val="800"/>
              </a:spcAft>
              <a:buFont typeface="Arial" panose="020B0604020202020204" pitchFamily="34" charset="0"/>
              <a:buChar char="•"/>
            </a:pPr>
            <a:r>
              <a:rPr lang="en-GB" sz="1800">
                <a:latin typeface="+mn-lt"/>
              </a:rPr>
              <a:t>Enriching: Adding additional information to data.</a:t>
            </a:r>
          </a:p>
        </p:txBody>
      </p:sp>
    </p:spTree>
    <p:extLst>
      <p:ext uri="{BB962C8B-B14F-4D97-AF65-F5344CB8AC3E}">
        <p14:creationId xmlns:p14="http://schemas.microsoft.com/office/powerpoint/2010/main" val="1341862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295AAC-1E60-2462-14F1-2450E67CDEB1}"/>
              </a:ext>
            </a:extLst>
          </p:cNvPr>
          <p:cNvSpPr txBox="1"/>
          <p:nvPr/>
        </p:nvSpPr>
        <p:spPr>
          <a:xfrm>
            <a:off x="181321" y="954028"/>
            <a:ext cx="4246300" cy="430887"/>
          </a:xfrm>
          <a:prstGeom prst="rect">
            <a:avLst/>
          </a:prstGeom>
          <a:noFill/>
        </p:spPr>
        <p:txBody>
          <a:bodyPr rot="0" spcFirstLastPara="0" vert="horz" wrap="square" lIns="121920" tIns="60960" rIns="121920" bIns="6096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223366"/>
                </a:solidFill>
              </a:rPr>
              <a:t>Chapters for Discussion</a:t>
            </a:r>
          </a:p>
        </p:txBody>
      </p:sp>
      <p:grpSp>
        <p:nvGrpSpPr>
          <p:cNvPr id="21" name="Group 20">
            <a:extLst>
              <a:ext uri="{FF2B5EF4-FFF2-40B4-BE49-F238E27FC236}">
                <a16:creationId xmlns:a16="http://schemas.microsoft.com/office/drawing/2014/main" id="{1C55FBBB-BC84-7462-4458-AE6C9F92B532}"/>
              </a:ext>
            </a:extLst>
          </p:cNvPr>
          <p:cNvGrpSpPr/>
          <p:nvPr/>
        </p:nvGrpSpPr>
        <p:grpSpPr>
          <a:xfrm>
            <a:off x="1905001" y="2415541"/>
            <a:ext cx="8402320" cy="924560"/>
            <a:chOff x="3454400" y="1595120"/>
            <a:chExt cx="8402320" cy="924560"/>
          </a:xfrm>
        </p:grpSpPr>
        <p:sp>
          <p:nvSpPr>
            <p:cNvPr id="4" name="Rectangle: Rounded Corners 3">
              <a:extLst>
                <a:ext uri="{FF2B5EF4-FFF2-40B4-BE49-F238E27FC236}">
                  <a16:creationId xmlns:a16="http://schemas.microsoft.com/office/drawing/2014/main" id="{2BAF505E-9C5C-097E-169E-969254F1873C}"/>
                </a:ext>
              </a:extLst>
            </p:cNvPr>
            <p:cNvSpPr/>
            <p:nvPr/>
          </p:nvSpPr>
          <p:spPr>
            <a:xfrm>
              <a:off x="3454400" y="1691640"/>
              <a:ext cx="8402320" cy="731520"/>
            </a:xfrm>
            <a:prstGeom prst="roundRect">
              <a:avLst>
                <a:gd name="adj" fmla="val 0"/>
              </a:avLst>
            </a:prstGeom>
            <a:solidFill>
              <a:srgbClr val="D3DA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DDE3985B-A79A-2CEA-9577-57B943E95D69}"/>
                </a:ext>
              </a:extLst>
            </p:cNvPr>
            <p:cNvSpPr/>
            <p:nvPr/>
          </p:nvSpPr>
          <p:spPr>
            <a:xfrm>
              <a:off x="3454400" y="1595120"/>
              <a:ext cx="1483360" cy="924560"/>
            </a:xfrm>
            <a:prstGeom prst="roundRect">
              <a:avLst>
                <a:gd name="adj" fmla="val 0"/>
              </a:avLst>
            </a:prstGeom>
            <a:solidFill>
              <a:srgbClr val="A7B5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5B7F18F0-E962-4DE2-6F5E-4E40E56EF77A}"/>
                </a:ext>
              </a:extLst>
            </p:cNvPr>
            <p:cNvSpPr txBox="1"/>
            <p:nvPr/>
          </p:nvSpPr>
          <p:spPr>
            <a:xfrm>
              <a:off x="3454401" y="1857345"/>
              <a:ext cx="1483360" cy="400110"/>
            </a:xfrm>
            <a:prstGeom prst="rect">
              <a:avLst/>
            </a:prstGeom>
            <a:noFill/>
          </p:spPr>
          <p:txBody>
            <a:bodyPr rot="0" spcFirstLastPara="0" vert="horz" wrap="square" lIns="121920" tIns="60960" rIns="121920" bIns="6096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solidFill>
                    <a:schemeClr val="tx1"/>
                  </a:solidFill>
                </a:rPr>
                <a:t>Chapter - 1</a:t>
              </a:r>
            </a:p>
          </p:txBody>
        </p:sp>
        <p:sp>
          <p:nvSpPr>
            <p:cNvPr id="10" name="TextBox 9">
              <a:extLst>
                <a:ext uri="{FF2B5EF4-FFF2-40B4-BE49-F238E27FC236}">
                  <a16:creationId xmlns:a16="http://schemas.microsoft.com/office/drawing/2014/main" id="{3FBB638C-7649-C6C3-02BF-8250AAFB8141}"/>
                </a:ext>
              </a:extLst>
            </p:cNvPr>
            <p:cNvSpPr txBox="1"/>
            <p:nvPr/>
          </p:nvSpPr>
          <p:spPr>
            <a:xfrm>
              <a:off x="4964052" y="1880205"/>
              <a:ext cx="3682108" cy="406330"/>
            </a:xfrm>
            <a:prstGeom prst="rect">
              <a:avLst/>
            </a:prstGeom>
            <a:noFill/>
          </p:spPr>
          <p:txBody>
            <a:bodyPr rot="0" spcFirstLastPara="0" vert="horz" wrap="square" lIns="121920" tIns="60960" rIns="121920" bIns="6096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nSpc>
                  <a:spcPct val="107000"/>
                </a:lnSpc>
                <a:spcAft>
                  <a:spcPts val="800"/>
                </a:spcAft>
              </a:pPr>
              <a:r>
                <a:rPr lang="en-US" sz="1800" dirty="0">
                  <a:solidFill>
                    <a:srgbClr val="000000"/>
                  </a:solidFill>
                  <a:effectLst/>
                  <a:latin typeface="Arial" panose="020B0604020202020204" pitchFamily="34" charset="0"/>
                  <a:ea typeface="Calibri Light" panose="020F0302020204030204" pitchFamily="34" charset="0"/>
                  <a:cs typeface="Arial" panose="020B0604020202020204" pitchFamily="34" charset="0"/>
                </a:rPr>
                <a:t>  Numerical Python - NumPy</a:t>
              </a:r>
              <a:endParaRPr lang="en-IN" sz="1800" dirty="0">
                <a:effectLst/>
                <a:latin typeface="Arial" panose="020B0604020202020204" pitchFamily="34" charset="0"/>
                <a:ea typeface="Calibri" panose="020F0502020204030204" pitchFamily="34" charset="0"/>
                <a:cs typeface="Arial" panose="020B0604020202020204" pitchFamily="34" charset="0"/>
              </a:endParaRPr>
            </a:p>
          </p:txBody>
        </p:sp>
        <p:sp>
          <p:nvSpPr>
            <p:cNvPr id="20" name="Rectangle: Rounded Corners 19">
              <a:extLst>
                <a:ext uri="{FF2B5EF4-FFF2-40B4-BE49-F238E27FC236}">
                  <a16:creationId xmlns:a16="http://schemas.microsoft.com/office/drawing/2014/main" id="{DD2BC226-D9A3-4B96-7DE6-858D2753E87B}"/>
                </a:ext>
              </a:extLst>
            </p:cNvPr>
            <p:cNvSpPr/>
            <p:nvPr/>
          </p:nvSpPr>
          <p:spPr>
            <a:xfrm>
              <a:off x="11724640" y="1714500"/>
              <a:ext cx="121920" cy="713740"/>
            </a:xfrm>
            <a:prstGeom prst="roundRect">
              <a:avLst>
                <a:gd name="adj" fmla="val 0"/>
              </a:avLst>
            </a:prstGeom>
            <a:solidFill>
              <a:srgbClr val="A7B5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 name="Group 21">
            <a:extLst>
              <a:ext uri="{FF2B5EF4-FFF2-40B4-BE49-F238E27FC236}">
                <a16:creationId xmlns:a16="http://schemas.microsoft.com/office/drawing/2014/main" id="{A6FC687D-02BC-0ECD-CD09-124416F9BA75}"/>
              </a:ext>
            </a:extLst>
          </p:cNvPr>
          <p:cNvGrpSpPr/>
          <p:nvPr/>
        </p:nvGrpSpPr>
        <p:grpSpPr>
          <a:xfrm>
            <a:off x="1894840" y="3754121"/>
            <a:ext cx="8402320" cy="924560"/>
            <a:chOff x="3454400" y="1595120"/>
            <a:chExt cx="8402320" cy="924560"/>
          </a:xfrm>
        </p:grpSpPr>
        <p:sp>
          <p:nvSpPr>
            <p:cNvPr id="23" name="Rectangle: Rounded Corners 22">
              <a:extLst>
                <a:ext uri="{FF2B5EF4-FFF2-40B4-BE49-F238E27FC236}">
                  <a16:creationId xmlns:a16="http://schemas.microsoft.com/office/drawing/2014/main" id="{749BC792-D7BB-E50A-DE0A-5AC56FAF97B5}"/>
                </a:ext>
              </a:extLst>
            </p:cNvPr>
            <p:cNvSpPr/>
            <p:nvPr/>
          </p:nvSpPr>
          <p:spPr>
            <a:xfrm>
              <a:off x="3454400" y="1691640"/>
              <a:ext cx="8402320" cy="731520"/>
            </a:xfrm>
            <a:prstGeom prst="roundRect">
              <a:avLst>
                <a:gd name="adj" fmla="val 0"/>
              </a:avLst>
            </a:prstGeom>
            <a:solidFill>
              <a:srgbClr val="F9FF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Rounded Corners 23">
              <a:extLst>
                <a:ext uri="{FF2B5EF4-FFF2-40B4-BE49-F238E27FC236}">
                  <a16:creationId xmlns:a16="http://schemas.microsoft.com/office/drawing/2014/main" id="{CCB061B1-9058-77F9-C4EB-CA6A3B0610E8}"/>
                </a:ext>
              </a:extLst>
            </p:cNvPr>
            <p:cNvSpPr/>
            <p:nvPr/>
          </p:nvSpPr>
          <p:spPr>
            <a:xfrm>
              <a:off x="3454400" y="1595120"/>
              <a:ext cx="1483360" cy="924560"/>
            </a:xfrm>
            <a:prstGeom prst="roundRect">
              <a:avLst>
                <a:gd name="adj" fmla="val 0"/>
              </a:avLst>
            </a:prstGeom>
            <a:solidFill>
              <a:srgbClr val="EDFFC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64258350-09B6-A2A9-0AF3-37F7B1E399C7}"/>
                </a:ext>
              </a:extLst>
            </p:cNvPr>
            <p:cNvSpPr txBox="1"/>
            <p:nvPr/>
          </p:nvSpPr>
          <p:spPr>
            <a:xfrm>
              <a:off x="3464561" y="1857345"/>
              <a:ext cx="1473200" cy="400110"/>
            </a:xfrm>
            <a:prstGeom prst="rect">
              <a:avLst/>
            </a:prstGeom>
            <a:noFill/>
          </p:spPr>
          <p:txBody>
            <a:bodyPr rot="0" spcFirstLastPara="0" vert="horz" wrap="square" lIns="121920" tIns="60960" rIns="121920" bIns="6096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solidFill>
                    <a:schemeClr val="tx1"/>
                  </a:solidFill>
                </a:rPr>
                <a:t>Chapter - 2</a:t>
              </a:r>
            </a:p>
          </p:txBody>
        </p:sp>
        <p:sp>
          <p:nvSpPr>
            <p:cNvPr id="26" name="TextBox 25">
              <a:extLst>
                <a:ext uri="{FF2B5EF4-FFF2-40B4-BE49-F238E27FC236}">
                  <a16:creationId xmlns:a16="http://schemas.microsoft.com/office/drawing/2014/main" id="{7849B136-4186-A1AF-50EB-5F98B321D93E}"/>
                </a:ext>
              </a:extLst>
            </p:cNvPr>
            <p:cNvSpPr txBox="1"/>
            <p:nvPr/>
          </p:nvSpPr>
          <p:spPr>
            <a:xfrm>
              <a:off x="4196080" y="1886007"/>
              <a:ext cx="6708719" cy="400110"/>
            </a:xfrm>
            <a:prstGeom prst="rect">
              <a:avLst/>
            </a:prstGeom>
            <a:noFill/>
          </p:spPr>
          <p:txBody>
            <a:bodyPr rot="0" spcFirstLastPara="0" vert="horz" wrap="square" lIns="121920" tIns="60960" rIns="121920" bIns="6096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a:solidFill>
                    <a:schemeClr val="tx1"/>
                  </a:solidFill>
                </a:rPr>
                <a:t>Pandas (Data Manipulation and data analysis)</a:t>
              </a:r>
            </a:p>
          </p:txBody>
        </p:sp>
        <p:sp>
          <p:nvSpPr>
            <p:cNvPr id="27" name="Rectangle: Rounded Corners 26">
              <a:extLst>
                <a:ext uri="{FF2B5EF4-FFF2-40B4-BE49-F238E27FC236}">
                  <a16:creationId xmlns:a16="http://schemas.microsoft.com/office/drawing/2014/main" id="{B7BBE950-06EC-FBCB-D446-178A8D0E48FD}"/>
                </a:ext>
              </a:extLst>
            </p:cNvPr>
            <p:cNvSpPr/>
            <p:nvPr/>
          </p:nvSpPr>
          <p:spPr>
            <a:xfrm>
              <a:off x="11724640" y="1714500"/>
              <a:ext cx="121920" cy="713740"/>
            </a:xfrm>
            <a:prstGeom prst="roundRect">
              <a:avLst>
                <a:gd name="adj" fmla="val 0"/>
              </a:avLst>
            </a:prstGeom>
            <a:solidFill>
              <a:srgbClr val="EDFFC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4799326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05572" y="882915"/>
            <a:ext cx="6670685" cy="446047"/>
          </a:xfrm>
          <a:prstGeom prst="rect">
            <a:avLst/>
          </a:prstGeom>
          <a:noFill/>
          <a:ln>
            <a:noFill/>
          </a:ln>
        </p:spPr>
        <p:txBody>
          <a:bodyPr spcFirstLastPara="1" wrap="square" lIns="121900" tIns="121900" rIns="121900" bIns="121900" anchor="t" anchorCtr="0">
            <a:noAutofit/>
          </a:bodyPr>
          <a:lstStyle/>
          <a:p>
            <a:pPr>
              <a:buSzPts val="2800"/>
            </a:pPr>
            <a:r>
              <a:rPr lang="en-GB" sz="2000" b="1">
                <a:solidFill>
                  <a:srgbClr val="213163"/>
                </a:solidFill>
                <a:latin typeface="Arial" panose="020B0604020202020204" pitchFamily="34" charset="0"/>
                <a:cs typeface="Arial" panose="020B0604020202020204" pitchFamily="34" charset="0"/>
              </a:rPr>
              <a:t>Validation and Publishing Phase</a:t>
            </a:r>
            <a:endParaRPr lang="en-IN" sz="200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1A6E8E0-E797-A686-F819-FFEEA4964323}"/>
              </a:ext>
            </a:extLst>
          </p:cNvPr>
          <p:cNvSpPr txBox="1"/>
          <p:nvPr/>
        </p:nvSpPr>
        <p:spPr>
          <a:xfrm>
            <a:off x="192305" y="1440957"/>
            <a:ext cx="9357291" cy="2544286"/>
          </a:xfrm>
          <a:prstGeom prst="rect">
            <a:avLst/>
          </a:prstGeom>
          <a:noFill/>
        </p:spPr>
        <p:txBody>
          <a:bodyPr wrap="square">
            <a:spAutoFit/>
          </a:bodyPr>
          <a:lstStyle/>
          <a:p>
            <a:pPr>
              <a:spcAft>
                <a:spcPts val="800"/>
              </a:spcAft>
            </a:pPr>
            <a:r>
              <a:rPr lang="en-US" sz="1800" b="1">
                <a:latin typeface="+mn-lt"/>
              </a:rPr>
              <a:t>Validation Phase</a:t>
            </a:r>
          </a:p>
          <a:p>
            <a:pPr marL="420624" indent="-228600">
              <a:spcAft>
                <a:spcPts val="800"/>
              </a:spcAft>
              <a:buFont typeface="Arial" panose="020B0604020202020204" pitchFamily="34" charset="0"/>
              <a:buChar char="•"/>
            </a:pPr>
            <a:r>
              <a:rPr lang="en-US" sz="1800">
                <a:latin typeface="+mn-lt"/>
              </a:rPr>
              <a:t>Purpose: Evaluate data quality post-transformation.</a:t>
            </a:r>
          </a:p>
          <a:p>
            <a:pPr marL="420624" indent="-228600">
              <a:spcAft>
                <a:spcPts val="800"/>
              </a:spcAft>
              <a:buFont typeface="Arial" panose="020B0604020202020204" pitchFamily="34" charset="0"/>
              <a:buChar char="•"/>
            </a:pPr>
            <a:r>
              <a:rPr lang="en-US" sz="1800">
                <a:latin typeface="+mn-lt"/>
              </a:rPr>
              <a:t>Validation Rules: Repetitive programming procedures to ensure data accuracy, reliability, and security.</a:t>
            </a:r>
          </a:p>
          <a:p>
            <a:pPr>
              <a:spcAft>
                <a:spcPts val="800"/>
              </a:spcAft>
            </a:pPr>
            <a:r>
              <a:rPr lang="en-GB" sz="1800" b="1">
                <a:latin typeface="+mn-lt"/>
              </a:rPr>
              <a:t>Publishing Phase</a:t>
            </a:r>
          </a:p>
          <a:p>
            <a:pPr marL="420624" indent="-228600">
              <a:spcAft>
                <a:spcPts val="800"/>
              </a:spcAft>
              <a:buFont typeface="Arial" panose="020B0604020202020204" pitchFamily="34" charset="0"/>
              <a:buChar char="•"/>
            </a:pPr>
            <a:r>
              <a:rPr lang="en-US" sz="1800">
                <a:latin typeface="+mn-lt"/>
              </a:rPr>
              <a:t>Definition: Delivering the processed data for use in projects.</a:t>
            </a:r>
          </a:p>
          <a:p>
            <a:pPr marL="420624" indent="-228600">
              <a:spcAft>
                <a:spcPts val="800"/>
              </a:spcAft>
              <a:buFont typeface="Arial" panose="020B0604020202020204" pitchFamily="34" charset="0"/>
              <a:buChar char="•"/>
            </a:pPr>
            <a:r>
              <a:rPr lang="en-US" sz="1800">
                <a:latin typeface="+mn-lt"/>
              </a:rPr>
              <a:t>Includes: Transformed and validated data, and metadata.</a:t>
            </a:r>
            <a:endParaRPr lang="en-GB" sz="1800">
              <a:latin typeface="+mn-lt"/>
            </a:endParaRPr>
          </a:p>
        </p:txBody>
      </p:sp>
    </p:spTree>
    <p:extLst>
      <p:ext uri="{BB962C8B-B14F-4D97-AF65-F5344CB8AC3E}">
        <p14:creationId xmlns:p14="http://schemas.microsoft.com/office/powerpoint/2010/main" val="760959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75592" y="899320"/>
            <a:ext cx="6670685" cy="446047"/>
          </a:xfrm>
          <a:prstGeom prst="rect">
            <a:avLst/>
          </a:prstGeom>
          <a:noFill/>
          <a:ln>
            <a:noFill/>
          </a:ln>
        </p:spPr>
        <p:txBody>
          <a:bodyPr spcFirstLastPara="1" wrap="square" lIns="121900" tIns="121900" rIns="121900" bIns="121900" anchor="t" anchorCtr="0">
            <a:noAutofit/>
          </a:bodyPr>
          <a:lstStyle/>
          <a:p>
            <a:pPr>
              <a:buSzPts val="2800"/>
            </a:pPr>
            <a:r>
              <a:rPr lang="en-GB" sz="2000" b="1">
                <a:solidFill>
                  <a:srgbClr val="213163"/>
                </a:solidFill>
                <a:latin typeface="Arial" panose="020B0604020202020204" pitchFamily="34" charset="0"/>
                <a:cs typeface="Arial" panose="020B0604020202020204" pitchFamily="34" charset="0"/>
              </a:rPr>
              <a:t>Data Preprocessing Techniques - Data Cleaning</a:t>
            </a:r>
            <a:endParaRPr lang="en-IN" sz="200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1A6E8E0-E797-A686-F819-FFEEA4964323}"/>
              </a:ext>
            </a:extLst>
          </p:cNvPr>
          <p:cNvSpPr txBox="1"/>
          <p:nvPr/>
        </p:nvSpPr>
        <p:spPr>
          <a:xfrm>
            <a:off x="175592" y="1455948"/>
            <a:ext cx="9357291" cy="3026470"/>
          </a:xfrm>
          <a:prstGeom prst="rect">
            <a:avLst/>
          </a:prstGeom>
          <a:noFill/>
        </p:spPr>
        <p:txBody>
          <a:bodyPr wrap="square">
            <a:spAutoFit/>
          </a:bodyPr>
          <a:lstStyle/>
          <a:p>
            <a:pPr>
              <a:spcAft>
                <a:spcPts val="800"/>
              </a:spcAft>
            </a:pPr>
            <a:r>
              <a:rPr lang="en-US" sz="1800" b="1">
                <a:latin typeface="+mn-lt"/>
              </a:rPr>
              <a:t>Goal: </a:t>
            </a:r>
            <a:r>
              <a:rPr lang="en-US" sz="1800">
                <a:latin typeface="+mn-lt"/>
              </a:rPr>
              <a:t>Handle incorrect, incomplete, inconsistent, or missing values.</a:t>
            </a:r>
          </a:p>
          <a:p>
            <a:pPr>
              <a:spcAft>
                <a:spcPts val="800"/>
              </a:spcAft>
            </a:pPr>
            <a:r>
              <a:rPr lang="en-US" sz="1800" b="1">
                <a:latin typeface="+mn-lt"/>
              </a:rPr>
              <a:t>Techniques:</a:t>
            </a:r>
          </a:p>
          <a:p>
            <a:pPr marL="420624" indent="-228600">
              <a:spcAft>
                <a:spcPts val="800"/>
              </a:spcAft>
              <a:buFont typeface="Arial" panose="020B0604020202020204" pitchFamily="34" charset="0"/>
              <a:buChar char="•"/>
            </a:pPr>
            <a:r>
              <a:rPr lang="en-US" sz="1800" b="1">
                <a:latin typeface="+mn-lt"/>
              </a:rPr>
              <a:t>Handling Missing Values:</a:t>
            </a:r>
          </a:p>
          <a:p>
            <a:pPr marL="512064" indent="-228600">
              <a:spcAft>
                <a:spcPts val="800"/>
              </a:spcAft>
              <a:buFont typeface="Arial" panose="020B0604020202020204" pitchFamily="34" charset="0"/>
              <a:buChar char="•"/>
            </a:pPr>
            <a:r>
              <a:rPr lang="en-US" sz="1800">
                <a:latin typeface="+mn-lt"/>
              </a:rPr>
              <a:t>Removing rows/columns with NULL values.</a:t>
            </a:r>
          </a:p>
          <a:p>
            <a:pPr marL="512064" indent="-228600">
              <a:spcAft>
                <a:spcPts val="800"/>
              </a:spcAft>
              <a:buFont typeface="Arial" panose="020B0604020202020204" pitchFamily="34" charset="0"/>
              <a:buChar char="•"/>
            </a:pPr>
            <a:r>
              <a:rPr lang="en-US" sz="1800">
                <a:latin typeface="+mn-lt"/>
              </a:rPr>
              <a:t>Imputing missing values using mean, mode, regression, etc.</a:t>
            </a:r>
          </a:p>
          <a:p>
            <a:pPr marL="420624" indent="-228600">
              <a:spcAft>
                <a:spcPts val="800"/>
              </a:spcAft>
              <a:buFont typeface="Arial" panose="020B0604020202020204" pitchFamily="34" charset="0"/>
              <a:buChar char="•"/>
            </a:pPr>
            <a:r>
              <a:rPr lang="en-US" sz="1800" b="1">
                <a:latin typeface="+mn-lt"/>
              </a:rPr>
              <a:t>De-noising:</a:t>
            </a:r>
          </a:p>
          <a:p>
            <a:pPr marL="512064" indent="-228600">
              <a:spcAft>
                <a:spcPts val="800"/>
              </a:spcAft>
              <a:buFont typeface="Arial" panose="020B0604020202020204" pitchFamily="34" charset="0"/>
              <a:buChar char="•"/>
            </a:pPr>
            <a:r>
              <a:rPr lang="en-US" sz="1800">
                <a:latin typeface="+mn-lt"/>
              </a:rPr>
              <a:t>Removing noise from data (e.g., entry errors, faulty collection).</a:t>
            </a:r>
          </a:p>
          <a:p>
            <a:pPr marL="512064" indent="-228600">
              <a:spcAft>
                <a:spcPts val="800"/>
              </a:spcAft>
              <a:buFont typeface="Arial" panose="020B0604020202020204" pitchFamily="34" charset="0"/>
              <a:buChar char="•"/>
            </a:pPr>
            <a:r>
              <a:rPr lang="en-US" sz="1800">
                <a:latin typeface="+mn-lt"/>
              </a:rPr>
              <a:t>Techniques: Binning, regression smoothing, clustering.</a:t>
            </a:r>
            <a:endParaRPr lang="en-GB" sz="1800">
              <a:latin typeface="+mn-lt"/>
            </a:endParaRPr>
          </a:p>
        </p:txBody>
      </p:sp>
    </p:spTree>
    <p:extLst>
      <p:ext uri="{BB962C8B-B14F-4D97-AF65-F5344CB8AC3E}">
        <p14:creationId xmlns:p14="http://schemas.microsoft.com/office/powerpoint/2010/main" val="4231383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05573" y="912896"/>
            <a:ext cx="6670685" cy="446047"/>
          </a:xfrm>
          <a:prstGeom prst="rect">
            <a:avLst/>
          </a:prstGeom>
          <a:noFill/>
          <a:ln>
            <a:noFill/>
          </a:ln>
        </p:spPr>
        <p:txBody>
          <a:bodyPr spcFirstLastPara="1" wrap="square" lIns="121900" tIns="121900" rIns="121900" bIns="121900" anchor="t" anchorCtr="0">
            <a:noAutofit/>
          </a:bodyPr>
          <a:lstStyle/>
          <a:p>
            <a:pPr>
              <a:buSzPts val="2800"/>
            </a:pPr>
            <a:r>
              <a:rPr lang="en-GB" sz="2000" b="1">
                <a:solidFill>
                  <a:srgbClr val="213163"/>
                </a:solidFill>
                <a:latin typeface="Arial" panose="020B0604020202020204" pitchFamily="34" charset="0"/>
                <a:cs typeface="Arial" panose="020B0604020202020204" pitchFamily="34" charset="0"/>
              </a:rPr>
              <a:t>Data Preprocessing Techniques - Data Reduction</a:t>
            </a:r>
            <a:endParaRPr lang="en-IN" sz="200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1A6E8E0-E797-A686-F819-FFEEA4964323}"/>
              </a:ext>
            </a:extLst>
          </p:cNvPr>
          <p:cNvSpPr txBox="1"/>
          <p:nvPr/>
        </p:nvSpPr>
        <p:spPr>
          <a:xfrm>
            <a:off x="205573" y="1470938"/>
            <a:ext cx="9357291" cy="3406061"/>
          </a:xfrm>
          <a:prstGeom prst="rect">
            <a:avLst/>
          </a:prstGeom>
          <a:noFill/>
        </p:spPr>
        <p:txBody>
          <a:bodyPr wrap="square">
            <a:spAutoFit/>
          </a:bodyPr>
          <a:lstStyle/>
          <a:p>
            <a:pPr>
              <a:spcAft>
                <a:spcPts val="800"/>
              </a:spcAft>
            </a:pPr>
            <a:r>
              <a:rPr lang="en-US" sz="1800" b="1">
                <a:latin typeface="+mn-lt"/>
              </a:rPr>
              <a:t>Purpose: </a:t>
            </a:r>
            <a:r>
              <a:rPr lang="en-US" sz="1800">
                <a:latin typeface="+mn-lt"/>
              </a:rPr>
              <a:t>Reduce data volume for storage and analysis efficiency.</a:t>
            </a:r>
          </a:p>
          <a:p>
            <a:pPr>
              <a:spcAft>
                <a:spcPts val="800"/>
              </a:spcAft>
            </a:pPr>
            <a:r>
              <a:rPr lang="en-US" sz="1800" b="1">
                <a:latin typeface="+mn-lt"/>
              </a:rPr>
              <a:t>Techniques:</a:t>
            </a:r>
          </a:p>
          <a:p>
            <a:pPr marL="420624" indent="-228600">
              <a:spcAft>
                <a:spcPts val="800"/>
              </a:spcAft>
              <a:buFont typeface="Arial" panose="020B0604020202020204" pitchFamily="34" charset="0"/>
              <a:buChar char="•"/>
            </a:pPr>
            <a:r>
              <a:rPr lang="en-US" sz="1800" b="1">
                <a:latin typeface="+mn-lt"/>
              </a:rPr>
              <a:t>Dimensionality Reduction:</a:t>
            </a:r>
          </a:p>
          <a:p>
            <a:pPr marL="512064" indent="-228600">
              <a:spcAft>
                <a:spcPts val="800"/>
              </a:spcAft>
              <a:buFont typeface="Arial" panose="020B0604020202020204" pitchFamily="34" charset="0"/>
              <a:buChar char="•"/>
            </a:pPr>
            <a:r>
              <a:rPr lang="en-US" sz="1800">
                <a:latin typeface="+mn-lt"/>
              </a:rPr>
              <a:t>Reduce number of features.</a:t>
            </a:r>
          </a:p>
          <a:p>
            <a:pPr marL="512064" indent="-228600">
              <a:spcAft>
                <a:spcPts val="800"/>
              </a:spcAft>
              <a:buFont typeface="Arial" panose="020B0604020202020204" pitchFamily="34" charset="0"/>
              <a:buChar char="•"/>
            </a:pPr>
            <a:r>
              <a:rPr lang="en-US" sz="1800">
                <a:latin typeface="+mn-lt"/>
              </a:rPr>
              <a:t>Methods: Feature selection, PCA.</a:t>
            </a:r>
          </a:p>
          <a:p>
            <a:pPr marL="420624" indent="-228600">
              <a:spcAft>
                <a:spcPts val="800"/>
              </a:spcAft>
              <a:buFont typeface="Arial" panose="020B0604020202020204" pitchFamily="34" charset="0"/>
              <a:buChar char="•"/>
            </a:pPr>
            <a:r>
              <a:rPr lang="en-US" sz="1800" b="1">
                <a:latin typeface="+mn-lt"/>
              </a:rPr>
              <a:t>Numerosity Reduction:</a:t>
            </a:r>
          </a:p>
          <a:p>
            <a:pPr marL="512064" indent="-228600">
              <a:spcAft>
                <a:spcPts val="800"/>
              </a:spcAft>
              <a:buFont typeface="Arial" panose="020B0604020202020204" pitchFamily="34" charset="0"/>
              <a:buChar char="•"/>
            </a:pPr>
            <a:r>
              <a:rPr lang="en-US" sz="1800">
                <a:latin typeface="+mn-lt"/>
              </a:rPr>
              <a:t>Use smaller data representations (e.g., regression models).</a:t>
            </a:r>
          </a:p>
          <a:p>
            <a:pPr marL="420624" indent="-228600">
              <a:spcAft>
                <a:spcPts val="800"/>
              </a:spcAft>
              <a:buFont typeface="Arial" panose="020B0604020202020204" pitchFamily="34" charset="0"/>
              <a:buChar char="•"/>
            </a:pPr>
            <a:r>
              <a:rPr lang="en-US" sz="1800" b="1">
                <a:latin typeface="+mn-lt"/>
              </a:rPr>
              <a:t>Data Compression:</a:t>
            </a:r>
          </a:p>
          <a:p>
            <a:pPr marL="512064" indent="-228600">
              <a:spcAft>
                <a:spcPts val="800"/>
              </a:spcAft>
              <a:buFont typeface="Arial" panose="020B0604020202020204" pitchFamily="34" charset="0"/>
              <a:buChar char="•"/>
            </a:pPr>
            <a:r>
              <a:rPr lang="en-US" sz="1800">
                <a:latin typeface="+mn-lt"/>
              </a:rPr>
              <a:t>Compress data (lossless or lossy).</a:t>
            </a:r>
            <a:endParaRPr lang="en-GB" sz="1800">
              <a:latin typeface="+mn-lt"/>
            </a:endParaRPr>
          </a:p>
        </p:txBody>
      </p:sp>
    </p:spTree>
    <p:extLst>
      <p:ext uri="{BB962C8B-B14F-4D97-AF65-F5344CB8AC3E}">
        <p14:creationId xmlns:p14="http://schemas.microsoft.com/office/powerpoint/2010/main" val="3817794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90583" y="854350"/>
            <a:ext cx="7906863" cy="446047"/>
          </a:xfrm>
          <a:prstGeom prst="rect">
            <a:avLst/>
          </a:prstGeom>
          <a:noFill/>
          <a:ln>
            <a:noFill/>
          </a:ln>
        </p:spPr>
        <p:txBody>
          <a:bodyPr spcFirstLastPara="1" wrap="square" lIns="121900" tIns="121900" rIns="121900" bIns="121900" anchor="t" anchorCtr="0">
            <a:noAutofit/>
          </a:bodyPr>
          <a:lstStyle/>
          <a:p>
            <a:pPr>
              <a:buSzPts val="2800"/>
            </a:pPr>
            <a:r>
              <a:rPr lang="en-GB" sz="2000" b="1">
                <a:solidFill>
                  <a:srgbClr val="213163"/>
                </a:solidFill>
                <a:latin typeface="Arial" panose="020B0604020202020204" pitchFamily="34" charset="0"/>
                <a:cs typeface="Arial" panose="020B0604020202020204" pitchFamily="34" charset="0"/>
              </a:rPr>
              <a:t>Data Preprocessing Techniques - Data Transformation</a:t>
            </a:r>
            <a:endParaRPr lang="en-IN" sz="200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1A6E8E0-E797-A686-F819-FFEEA4964323}"/>
              </a:ext>
            </a:extLst>
          </p:cNvPr>
          <p:cNvSpPr txBox="1"/>
          <p:nvPr/>
        </p:nvSpPr>
        <p:spPr>
          <a:xfrm>
            <a:off x="190583" y="1425968"/>
            <a:ext cx="9357291" cy="2267287"/>
          </a:xfrm>
          <a:prstGeom prst="rect">
            <a:avLst/>
          </a:prstGeom>
          <a:noFill/>
        </p:spPr>
        <p:txBody>
          <a:bodyPr wrap="square">
            <a:spAutoFit/>
          </a:bodyPr>
          <a:lstStyle/>
          <a:p>
            <a:pPr>
              <a:spcAft>
                <a:spcPts val="800"/>
              </a:spcAft>
            </a:pPr>
            <a:r>
              <a:rPr lang="en-US" sz="1800" b="1">
                <a:latin typeface="+mn-lt"/>
              </a:rPr>
              <a:t>Goal: </a:t>
            </a:r>
            <a:r>
              <a:rPr lang="en-US" sz="1800">
                <a:latin typeface="+mn-lt"/>
              </a:rPr>
              <a:t>Convert data into a format for efficient ML models and insights.</a:t>
            </a:r>
          </a:p>
          <a:p>
            <a:pPr>
              <a:spcAft>
                <a:spcPts val="800"/>
              </a:spcAft>
            </a:pPr>
            <a:r>
              <a:rPr lang="en-US" sz="1800" b="1">
                <a:latin typeface="+mn-lt"/>
              </a:rPr>
              <a:t>Methods:</a:t>
            </a:r>
          </a:p>
          <a:p>
            <a:pPr marL="420624" indent="-228600">
              <a:spcAft>
                <a:spcPts val="800"/>
              </a:spcAft>
              <a:buFont typeface="Arial" panose="020B0604020202020204" pitchFamily="34" charset="0"/>
              <a:buChar char="•"/>
            </a:pPr>
            <a:r>
              <a:rPr lang="en-US" sz="1800">
                <a:latin typeface="+mn-lt"/>
              </a:rPr>
              <a:t>Smoothing: Remove noise, identify patterns.</a:t>
            </a:r>
          </a:p>
          <a:p>
            <a:pPr marL="420624" indent="-228600">
              <a:spcAft>
                <a:spcPts val="800"/>
              </a:spcAft>
              <a:buFont typeface="Arial" panose="020B0604020202020204" pitchFamily="34" charset="0"/>
              <a:buChar char="•"/>
            </a:pPr>
            <a:r>
              <a:rPr lang="en-US" sz="1800">
                <a:latin typeface="+mn-lt"/>
              </a:rPr>
              <a:t>Aggregation: Summarize large data volumes.</a:t>
            </a:r>
          </a:p>
          <a:p>
            <a:pPr marL="420624" indent="-228600">
              <a:spcAft>
                <a:spcPts val="800"/>
              </a:spcAft>
              <a:buFont typeface="Arial" panose="020B0604020202020204" pitchFamily="34" charset="0"/>
              <a:buChar char="•"/>
            </a:pPr>
            <a:r>
              <a:rPr lang="en-US" sz="1800">
                <a:latin typeface="+mn-lt"/>
              </a:rPr>
              <a:t>Discretization: Convert continuous variables into intervals/bins.</a:t>
            </a:r>
          </a:p>
          <a:p>
            <a:pPr marL="420624" indent="-228600">
              <a:spcAft>
                <a:spcPts val="800"/>
              </a:spcAft>
              <a:buFont typeface="Arial" panose="020B0604020202020204" pitchFamily="34" charset="0"/>
              <a:buChar char="•"/>
            </a:pPr>
            <a:r>
              <a:rPr lang="en-US" sz="1800">
                <a:latin typeface="+mn-lt"/>
              </a:rPr>
              <a:t>Normalization: Adjust numeric variables to a specified range.</a:t>
            </a:r>
          </a:p>
        </p:txBody>
      </p:sp>
    </p:spTree>
    <p:extLst>
      <p:ext uri="{BB962C8B-B14F-4D97-AF65-F5344CB8AC3E}">
        <p14:creationId xmlns:p14="http://schemas.microsoft.com/office/powerpoint/2010/main" val="988743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87AFAD5-578C-DC2D-F127-90FF4287354D}"/>
              </a:ext>
            </a:extLst>
          </p:cNvPr>
          <p:cNvSpPr txBox="1"/>
          <p:nvPr/>
        </p:nvSpPr>
        <p:spPr>
          <a:xfrm>
            <a:off x="202071" y="972537"/>
            <a:ext cx="1833993" cy="400110"/>
          </a:xfrm>
          <a:prstGeom prst="rect">
            <a:avLst/>
          </a:prstGeom>
          <a:noFill/>
        </p:spPr>
        <p:txBody>
          <a:bodyPr wrap="square">
            <a:spAutoFit/>
          </a:bodyPr>
          <a:lstStyle/>
          <a:p>
            <a:r>
              <a:rPr lang="en-IN" sz="2000" b="1">
                <a:solidFill>
                  <a:srgbClr val="213163"/>
                </a:solidFill>
              </a:rPr>
              <a:t>Lab Activity</a:t>
            </a:r>
            <a:endParaRPr lang="en-IN" sz="2000">
              <a:solidFill>
                <a:srgbClr val="213163"/>
              </a:solidFill>
            </a:endParaRPr>
          </a:p>
        </p:txBody>
      </p:sp>
      <p:sp>
        <p:nvSpPr>
          <p:cNvPr id="3" name="Rectangle: Rounded Corners 2">
            <a:extLst>
              <a:ext uri="{FF2B5EF4-FFF2-40B4-BE49-F238E27FC236}">
                <a16:creationId xmlns:a16="http://schemas.microsoft.com/office/drawing/2014/main" id="{1DAC23F4-4B01-13D8-94B2-61A167D7A610}"/>
              </a:ext>
            </a:extLst>
          </p:cNvPr>
          <p:cNvSpPr/>
          <p:nvPr/>
        </p:nvSpPr>
        <p:spPr>
          <a:xfrm>
            <a:off x="358848" y="3320281"/>
            <a:ext cx="8888022" cy="2429541"/>
          </a:xfrm>
          <a:prstGeom prst="roundRect">
            <a:avLst>
              <a:gd name="adj" fmla="val 12903"/>
            </a:avLst>
          </a:prstGeom>
          <a:solidFill>
            <a:srgbClr val="EDEE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8" name="Text Placeholder 4">
            <a:extLst>
              <a:ext uri="{FF2B5EF4-FFF2-40B4-BE49-F238E27FC236}">
                <a16:creationId xmlns:a16="http://schemas.microsoft.com/office/drawing/2014/main" id="{1C9BD820-ADD0-0C49-72E9-19EBCC262C85}"/>
              </a:ext>
            </a:extLst>
          </p:cNvPr>
          <p:cNvSpPr>
            <a:spLocks noGrp="1"/>
          </p:cNvSpPr>
          <p:nvPr/>
        </p:nvSpPr>
        <p:spPr>
          <a:xfrm>
            <a:off x="538995" y="4679472"/>
            <a:ext cx="6382800" cy="803217"/>
          </a:xfrm>
          <a:prstGeom prst="rect">
            <a:avLst/>
          </a:prstGeom>
          <a:noFill/>
          <a:ln>
            <a:noFill/>
          </a:ln>
        </p:spPr>
        <p:txBody>
          <a:bodyPr spcFirstLastPara="1" wrap="square" lIns="91425" tIns="91425" rIns="91425" bIns="91425"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00000"/>
              </a:lnSpc>
              <a:spcBef>
                <a:spcPts val="0"/>
              </a:spcBef>
              <a:buSzPct val="100000"/>
              <a:buFont typeface="Arial" panose="020B0604020202020204" pitchFamily="34" charset="0"/>
              <a:buChar char="•"/>
            </a:pPr>
            <a:r>
              <a:rPr lang="en-US" sz="1800" dirty="0"/>
              <a:t>Series, </a:t>
            </a:r>
            <a:r>
              <a:rPr lang="en-US" sz="1800" dirty="0" err="1"/>
              <a:t>DataFrames</a:t>
            </a:r>
            <a:r>
              <a:rPr lang="en-US" sz="1800" dirty="0"/>
              <a:t>, and Basic Operations</a:t>
            </a:r>
          </a:p>
        </p:txBody>
      </p:sp>
      <p:sp>
        <p:nvSpPr>
          <p:cNvPr id="10" name="Title 3">
            <a:extLst>
              <a:ext uri="{FF2B5EF4-FFF2-40B4-BE49-F238E27FC236}">
                <a16:creationId xmlns:a16="http://schemas.microsoft.com/office/drawing/2014/main" id="{CD452298-22D1-2E47-E112-EB87E8640B5E}"/>
              </a:ext>
            </a:extLst>
          </p:cNvPr>
          <p:cNvSpPr txBox="1">
            <a:spLocks/>
          </p:cNvSpPr>
          <p:nvPr/>
        </p:nvSpPr>
        <p:spPr>
          <a:xfrm>
            <a:off x="2516659" y="3504485"/>
            <a:ext cx="2118256" cy="568842"/>
          </a:xfrm>
          <a:prstGeom prst="rect">
            <a:avLst/>
          </a:prstGeom>
          <a:noFill/>
          <a:ln>
            <a:noFill/>
          </a:ln>
        </p:spPr>
        <p:txBody>
          <a:bodyPr spcFirstLastPara="1" wrap="square" lIns="91425" tIns="91425" rIns="91425" bIns="91425"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500" b="1">
                <a:solidFill>
                  <a:srgbClr val="002060"/>
                </a:solidFill>
              </a:rPr>
              <a:t>Hands On</a:t>
            </a:r>
          </a:p>
        </p:txBody>
      </p:sp>
      <p:sp>
        <p:nvSpPr>
          <p:cNvPr id="11" name="Text Placeholder 4">
            <a:extLst>
              <a:ext uri="{FF2B5EF4-FFF2-40B4-BE49-F238E27FC236}">
                <a16:creationId xmlns:a16="http://schemas.microsoft.com/office/drawing/2014/main" id="{088B9E43-099B-A1CD-742B-85F47FD0BDBA}"/>
              </a:ext>
            </a:extLst>
          </p:cNvPr>
          <p:cNvSpPr txBox="1">
            <a:spLocks/>
          </p:cNvSpPr>
          <p:nvPr/>
        </p:nvSpPr>
        <p:spPr>
          <a:xfrm>
            <a:off x="528363" y="4222259"/>
            <a:ext cx="885910" cy="532083"/>
          </a:xfrm>
          <a:prstGeom prst="rect">
            <a:avLst/>
          </a:prstGeom>
          <a:noFill/>
          <a:ln>
            <a:noFill/>
          </a:ln>
        </p:spPr>
        <p:txBody>
          <a:bodyPr spcFirstLastPara="1" wrap="square" lIns="91425" tIns="91425" rIns="91425" bIns="91425"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00000"/>
              </a:lnSpc>
              <a:spcBef>
                <a:spcPts val="0"/>
              </a:spcBef>
              <a:buSzPct val="100000"/>
              <a:buFont typeface="Arial" panose="020B0604020202020204" pitchFamily="34" charset="0"/>
              <a:buNone/>
            </a:pPr>
            <a:r>
              <a:rPr lang="en-US" b="1" dirty="0"/>
              <a:t>Lab 2</a:t>
            </a:r>
            <a:endParaRPr lang="en-US" dirty="0">
              <a:solidFill>
                <a:srgbClr val="0000FF"/>
              </a:solidFill>
            </a:endParaRPr>
          </a:p>
        </p:txBody>
      </p:sp>
      <p:pic>
        <p:nvPicPr>
          <p:cNvPr id="14" name="Picture 13" descr="A cartoon of a person holding a clock&#10;&#10;Description automatically generated">
            <a:extLst>
              <a:ext uri="{FF2B5EF4-FFF2-40B4-BE49-F238E27FC236}">
                <a16:creationId xmlns:a16="http://schemas.microsoft.com/office/drawing/2014/main" id="{1053818D-4B91-E027-2A85-5A9F577EB5D8}"/>
              </a:ext>
            </a:extLst>
          </p:cNvPr>
          <p:cNvPicPr>
            <a:picLocks noChangeAspect="1"/>
          </p:cNvPicPr>
          <p:nvPr/>
        </p:nvPicPr>
        <p:blipFill>
          <a:blip r:embed="rId3"/>
          <a:stretch>
            <a:fillRect/>
          </a:stretch>
        </p:blipFill>
        <p:spPr>
          <a:xfrm>
            <a:off x="7008876" y="1475994"/>
            <a:ext cx="5004054" cy="5004054"/>
          </a:xfrm>
          <a:prstGeom prst="rect">
            <a:avLst/>
          </a:prstGeom>
        </p:spPr>
      </p:pic>
    </p:spTree>
    <p:extLst>
      <p:ext uri="{BB962C8B-B14F-4D97-AF65-F5344CB8AC3E}">
        <p14:creationId xmlns:p14="http://schemas.microsoft.com/office/powerpoint/2010/main" val="1069549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a:solidFill>
                  <a:srgbClr val="213163"/>
                </a:solidFill>
              </a:rPr>
              <a:t>Conclusion</a:t>
            </a:r>
            <a:endParaRPr lang="en-IN" sz="200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195937" y="1361256"/>
            <a:ext cx="6746180" cy="3980642"/>
          </a:xfrm>
          <a:prstGeom prst="rect">
            <a:avLst/>
          </a:prstGeom>
          <a:noFill/>
        </p:spPr>
        <p:txBody>
          <a:bodyPr wrap="square" lIns="91440" tIns="45720" rIns="91440" bIns="45720" rtlCol="0" anchor="t">
            <a:spAutoFit/>
          </a:bodyPr>
          <a:lstStyle/>
          <a:p>
            <a:endParaRPr lang="en-US"/>
          </a:p>
          <a:p>
            <a:pPr marL="285750" indent="-285750">
              <a:buChar char="•"/>
            </a:pPr>
            <a:r>
              <a:rPr lang="en-US" sz="1800">
                <a:latin typeface="+mn-lt"/>
              </a:rPr>
              <a:t>This overview provides a structured approach to learning Python.</a:t>
            </a:r>
            <a:endParaRPr lang="en-US"/>
          </a:p>
          <a:p>
            <a:pPr marL="285750" indent="-285750">
              <a:buChar char="•"/>
            </a:pPr>
            <a:r>
              <a:rPr lang="en-US" sz="1800">
                <a:latin typeface="+mn-lt"/>
              </a:rPr>
              <a:t>Core elements covered include Python's features, installation, data types, control structures, and programming constructs.</a:t>
            </a:r>
            <a:endParaRPr lang="en-US"/>
          </a:p>
          <a:p>
            <a:pPr marL="285750" indent="-285750">
              <a:buChar char="•"/>
            </a:pPr>
            <a:r>
              <a:rPr lang="en-US" sz="1800">
                <a:latin typeface="+mn-lt"/>
              </a:rPr>
              <a:t>The learning journey starts with basics (variables, data types, control structures).</a:t>
            </a:r>
            <a:endParaRPr lang="en-US"/>
          </a:p>
          <a:p>
            <a:pPr marL="285750" indent="-285750">
              <a:buChar char="•"/>
            </a:pPr>
            <a:r>
              <a:rPr lang="en-US" sz="1800">
                <a:latin typeface="+mn-lt"/>
              </a:rPr>
              <a:t>It progresses to advanced topics like functions, classes, inheritance, and encapsulation.</a:t>
            </a:r>
            <a:endParaRPr lang="en-US"/>
          </a:p>
          <a:p>
            <a:pPr marL="285750" indent="-285750">
              <a:buChar char="•"/>
            </a:pPr>
            <a:r>
              <a:rPr lang="en-US" sz="1800">
                <a:latin typeface="+mn-lt"/>
              </a:rPr>
              <a:t>Libraries like Pandas, NumPy, Matplotlib, and Seaborn are introduced for data manipulation and visualization.</a:t>
            </a:r>
            <a:endParaRPr lang="en-US"/>
          </a:p>
          <a:p>
            <a:pPr marL="285750" indent="-285750">
              <a:spcAft>
                <a:spcPts val="800"/>
              </a:spcAft>
              <a:buChar char="•"/>
            </a:pPr>
            <a:r>
              <a:rPr lang="en-US" sz="1800">
                <a:latin typeface="+mn-lt"/>
              </a:rPr>
              <a:t>Mastering these concepts and tools builds a solid foundation for using Python in programming and data-driven applications.</a:t>
            </a:r>
            <a:endParaRPr lang="en-US"/>
          </a:p>
        </p:txBody>
      </p:sp>
      <p:sp>
        <p:nvSpPr>
          <p:cNvPr id="8" name="TextBox 7">
            <a:extLst>
              <a:ext uri="{FF2B5EF4-FFF2-40B4-BE49-F238E27FC236}">
                <a16:creationId xmlns:a16="http://schemas.microsoft.com/office/drawing/2014/main"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a:latin typeface="+mn-lt"/>
              </a:rPr>
              <a:t>Source : </a:t>
            </a:r>
          </a:p>
        </p:txBody>
      </p:sp>
      <p:sp>
        <p:nvSpPr>
          <p:cNvPr id="9" name="TextBox 8">
            <a:extLst>
              <a:ext uri="{FF2B5EF4-FFF2-40B4-BE49-F238E27FC236}">
                <a16:creationId xmlns:a16="http://schemas.microsoft.com/office/drawing/2014/main" id="{18F06934-F528-B704-BB31-70471CEEB0BF}"/>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a:solidFill>
                <a:srgbClr val="0000FF"/>
              </a:solidFill>
              <a:latin typeface="+mn-lt"/>
            </a:endParaRPr>
          </a:p>
        </p:txBody>
      </p:sp>
      <p:cxnSp>
        <p:nvCxnSpPr>
          <p:cNvPr id="10" name="Straight Connector 9">
            <a:extLst>
              <a:ext uri="{FF2B5EF4-FFF2-40B4-BE49-F238E27FC236}">
                <a16:creationId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light bulb with a black background&#10;&#10;Description automatically generated">
            <a:extLst>
              <a:ext uri="{FF2B5EF4-FFF2-40B4-BE49-F238E27FC236}">
                <a16:creationId xmlns:a16="http://schemas.microsoft.com/office/drawing/2014/main" id="{75F7452F-58BC-17CE-3016-C04F4A0BB586}"/>
              </a:ext>
            </a:extLst>
          </p:cNvPr>
          <p:cNvPicPr>
            <a:picLocks noChangeAspect="1"/>
          </p:cNvPicPr>
          <p:nvPr/>
        </p:nvPicPr>
        <p:blipFill rotWithShape="1">
          <a:blip r:embed="rId4"/>
          <a:srcRect l="7117" t="5427" r="7295" b="7474"/>
          <a:stretch/>
        </p:blipFill>
        <p:spPr>
          <a:xfrm>
            <a:off x="7112000" y="1092200"/>
            <a:ext cx="4551680" cy="4632115"/>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a:solidFill>
                  <a:srgbClr val="213163"/>
                </a:solidFill>
              </a:rPr>
              <a:t>References</a:t>
            </a:r>
            <a:endParaRPr lang="en-IN" sz="200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9733786" cy="4655249"/>
          </a:xfrm>
          <a:prstGeom prst="rect">
            <a:avLst/>
          </a:prstGeom>
          <a:noFill/>
        </p:spPr>
        <p:txBody>
          <a:bodyPr wrap="square" rtlCol="0">
            <a:spAutoFit/>
          </a:bodyPr>
          <a:lstStyle/>
          <a:p>
            <a:pPr algn="just">
              <a:lnSpc>
                <a:spcPct val="107000"/>
              </a:lnSpc>
              <a:spcBef>
                <a:spcPts val="800"/>
              </a:spcBef>
            </a:pPr>
            <a:r>
              <a:rPr lang="en-US" sz="1800" u="sng" dirty="0">
                <a:solidFill>
                  <a:srgbClr val="0563C1"/>
                </a:solidFill>
                <a:effectLst/>
                <a:latin typeface="Arial" panose="020B0604020202020204" pitchFamily="34" charset="0"/>
                <a:ea typeface="Calibri" panose="020F0502020204030204" pitchFamily="34" charset="0"/>
                <a:cs typeface="Gautami" panose="020B0502040204020203" pitchFamily="34" charset="0"/>
                <a:hlinkClick r:id="rId3"/>
              </a:rPr>
              <a:t>https://www.javatpoint.com/python-features</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algn="just">
              <a:lnSpc>
                <a:spcPct val="107000"/>
              </a:lnSpc>
              <a:spcBef>
                <a:spcPts val="800"/>
              </a:spcBef>
            </a:pPr>
            <a:r>
              <a:rPr lang="en-US" sz="1800" u="sng" dirty="0">
                <a:solidFill>
                  <a:srgbClr val="0563C1"/>
                </a:solidFill>
                <a:effectLst/>
                <a:latin typeface="Arial" panose="020B0604020202020204" pitchFamily="34" charset="0"/>
                <a:ea typeface="Calibri" panose="020F0502020204030204" pitchFamily="34" charset="0"/>
                <a:cs typeface="Gautami" panose="020B0502040204020203" pitchFamily="34" charset="0"/>
                <a:hlinkClick r:id="rId4"/>
              </a:rPr>
              <a:t>https://www.geeksforgeeks.org/python-language-advantages-applications/</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algn="just">
              <a:lnSpc>
                <a:spcPct val="107000"/>
              </a:lnSpc>
              <a:spcBef>
                <a:spcPts val="800"/>
              </a:spcBef>
            </a:pPr>
            <a:r>
              <a:rPr lang="en-US" sz="1800" u="sng" dirty="0">
                <a:solidFill>
                  <a:srgbClr val="0563C1"/>
                </a:solidFill>
                <a:effectLst/>
                <a:latin typeface="Arial" panose="020B0604020202020204" pitchFamily="34" charset="0"/>
                <a:ea typeface="Calibri" panose="020F0502020204030204" pitchFamily="34" charset="0"/>
                <a:cs typeface="Gautami" panose="020B0502040204020203" pitchFamily="34" charset="0"/>
                <a:hlinkClick r:id="rId5"/>
              </a:rPr>
              <a:t>https://docs.anaconda.com/anaconda/install/index.html</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algn="just">
              <a:lnSpc>
                <a:spcPct val="107000"/>
              </a:lnSpc>
              <a:spcBef>
                <a:spcPts val="800"/>
              </a:spcBef>
            </a:pPr>
            <a:r>
              <a:rPr lang="en-US" sz="1800" u="sng" dirty="0">
                <a:solidFill>
                  <a:srgbClr val="0563C1"/>
                </a:solidFill>
                <a:effectLst/>
                <a:latin typeface="Arial" panose="020B0604020202020204" pitchFamily="34" charset="0"/>
                <a:ea typeface="Calibri" panose="020F0502020204030204" pitchFamily="34" charset="0"/>
                <a:cs typeface="Gautami" panose="020B0502040204020203" pitchFamily="34" charset="0"/>
                <a:hlinkClick r:id="rId6"/>
              </a:rPr>
              <a:t>https://www.w3schools.com/python/python_datatypes.asp</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algn="just">
              <a:lnSpc>
                <a:spcPct val="107000"/>
              </a:lnSpc>
              <a:spcBef>
                <a:spcPts val="800"/>
              </a:spcBef>
            </a:pPr>
            <a:r>
              <a:rPr lang="en-US" sz="1800" u="sng" dirty="0">
                <a:solidFill>
                  <a:srgbClr val="0563C1"/>
                </a:solidFill>
                <a:effectLst/>
                <a:latin typeface="Arial" panose="020B0604020202020204" pitchFamily="34" charset="0"/>
                <a:ea typeface="Calibri" panose="020F0502020204030204" pitchFamily="34" charset="0"/>
                <a:cs typeface="Gautami" panose="020B0502040204020203" pitchFamily="34" charset="0"/>
                <a:hlinkClick r:id="rId7"/>
              </a:rPr>
              <a:t>https://realpython.com/python-conditional-statements/</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algn="just">
              <a:lnSpc>
                <a:spcPct val="107000"/>
              </a:lnSpc>
              <a:spcBef>
                <a:spcPts val="800"/>
              </a:spcBef>
            </a:pPr>
            <a:r>
              <a:rPr lang="en-US" sz="1800" u="sng" dirty="0">
                <a:solidFill>
                  <a:srgbClr val="0563C1"/>
                </a:solidFill>
                <a:effectLst/>
                <a:latin typeface="Arial" panose="020B0604020202020204" pitchFamily="34" charset="0"/>
                <a:ea typeface="Calibri" panose="020F0502020204030204" pitchFamily="34" charset="0"/>
                <a:cs typeface="Gautami" panose="020B0502040204020203" pitchFamily="34" charset="0"/>
                <a:hlinkClick r:id="rId8"/>
              </a:rPr>
              <a:t>https://www.w3schools.com/python/python_classes.asp</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algn="just">
              <a:lnSpc>
                <a:spcPct val="107000"/>
              </a:lnSpc>
              <a:spcBef>
                <a:spcPts val="800"/>
              </a:spcBef>
            </a:pPr>
            <a:r>
              <a:rPr lang="en-US" sz="1800" u="sng" dirty="0">
                <a:solidFill>
                  <a:srgbClr val="0563C1"/>
                </a:solidFill>
                <a:effectLst/>
                <a:latin typeface="Arial" panose="020B0604020202020204" pitchFamily="34" charset="0"/>
                <a:ea typeface="Calibri" panose="020F0502020204030204" pitchFamily="34" charset="0"/>
                <a:cs typeface="Gautami" panose="020B0502040204020203" pitchFamily="34" charset="0"/>
                <a:hlinkClick r:id="rId9"/>
              </a:rPr>
              <a:t>https://www.geeksforgeeks.org/inheritance-in-python/</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algn="just">
              <a:lnSpc>
                <a:spcPct val="107000"/>
              </a:lnSpc>
              <a:spcBef>
                <a:spcPts val="800"/>
              </a:spcBef>
            </a:pPr>
            <a:r>
              <a:rPr lang="en-US" sz="1800" u="sng" dirty="0">
                <a:solidFill>
                  <a:srgbClr val="0563C1"/>
                </a:solidFill>
                <a:effectLst/>
                <a:latin typeface="Arial" panose="020B0604020202020204" pitchFamily="34" charset="0"/>
                <a:ea typeface="Calibri" panose="020F0502020204030204" pitchFamily="34" charset="0"/>
                <a:cs typeface="Gautami" panose="020B0502040204020203" pitchFamily="34" charset="0"/>
                <a:hlinkClick r:id="rId10"/>
              </a:rPr>
              <a:t>https://pandas.pydata.org/docs/getting_started/intro_tutorials/index.html</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algn="just">
              <a:lnSpc>
                <a:spcPct val="107000"/>
              </a:lnSpc>
              <a:spcBef>
                <a:spcPts val="800"/>
              </a:spcBef>
            </a:pPr>
            <a:r>
              <a:rPr lang="en-US" sz="1800" u="sng" dirty="0">
                <a:solidFill>
                  <a:srgbClr val="0563C1"/>
                </a:solidFill>
                <a:effectLst/>
                <a:latin typeface="Arial" panose="020B0604020202020204" pitchFamily="34" charset="0"/>
                <a:ea typeface="Calibri" panose="020F0502020204030204" pitchFamily="34" charset="0"/>
                <a:cs typeface="Gautami" panose="020B0502040204020203" pitchFamily="34" charset="0"/>
                <a:hlinkClick r:id="rId11"/>
              </a:rPr>
              <a:t>https://numpy.org/doc/stable/user/quickstart.html</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algn="just">
              <a:lnSpc>
                <a:spcPct val="107000"/>
              </a:lnSpc>
              <a:spcBef>
                <a:spcPts val="800"/>
              </a:spcBef>
            </a:pPr>
            <a:r>
              <a:rPr lang="en-US" sz="1800" u="sng" dirty="0">
                <a:solidFill>
                  <a:srgbClr val="0563C1"/>
                </a:solidFill>
                <a:effectLst/>
                <a:latin typeface="Arial" panose="020B0604020202020204" pitchFamily="34" charset="0"/>
                <a:ea typeface="Calibri" panose="020F0502020204030204" pitchFamily="34" charset="0"/>
                <a:cs typeface="Gautami" panose="020B0502040204020203" pitchFamily="34" charset="0"/>
                <a:hlinkClick r:id="rId12"/>
              </a:rPr>
              <a:t>https://towardsdatascience.com/data-cleaning-with-pandas-bd8e8b6a7c9a</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algn="just">
              <a:lnSpc>
                <a:spcPct val="107000"/>
              </a:lnSpc>
              <a:spcBef>
                <a:spcPts val="800"/>
              </a:spcBef>
            </a:pPr>
            <a:r>
              <a:rPr lang="en-US" sz="1800" u="sng" dirty="0">
                <a:solidFill>
                  <a:srgbClr val="0563C1"/>
                </a:solidFill>
                <a:effectLst/>
                <a:latin typeface="Arial" panose="020B0604020202020204" pitchFamily="34" charset="0"/>
                <a:ea typeface="Calibri" panose="020F0502020204030204" pitchFamily="34" charset="0"/>
                <a:cs typeface="Gautami" panose="020B0502040204020203" pitchFamily="34" charset="0"/>
                <a:hlinkClick r:id="rId13"/>
              </a:rPr>
              <a:t>https://matplotlib.org/stable/tutorials/introductory/pyplot.html</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228600" indent="-228600">
              <a:spcAft>
                <a:spcPts val="800"/>
              </a:spcAft>
              <a:buFont typeface="Arial" panose="020B0604020202020204" pitchFamily="34" charset="0"/>
              <a:buChar char="•"/>
            </a:pPr>
            <a:endParaRPr lang="en-US" sz="1800" dirty="0">
              <a:latin typeface="+mn-lt"/>
            </a:endParaRPr>
          </a:p>
        </p:txBody>
      </p:sp>
    </p:spTree>
    <p:extLst>
      <p:ext uri="{BB962C8B-B14F-4D97-AF65-F5344CB8AC3E}">
        <p14:creationId xmlns:p14="http://schemas.microsoft.com/office/powerpoint/2010/main" val="1307925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026" name="Picture 2" descr="yellow question symbol falls on white question symbols ask sign mark  background idea concept abstract animation 3d">
            <a:extLst>
              <a:ext uri="{FF2B5EF4-FFF2-40B4-BE49-F238E27FC236}">
                <a16:creationId xmlns:a16="http://schemas.microsoft.com/office/drawing/2014/main" id="{272F6BF9-E0B6-39C7-2B38-A384504338AF}"/>
              </a:ext>
            </a:extLst>
          </p:cNvPr>
          <p:cNvPicPr>
            <a:picLocks noChangeAspect="1" noChangeArrowheads="1"/>
          </p:cNvPicPr>
          <p:nvPr/>
        </p:nvPicPr>
        <p:blipFill rotWithShape="1">
          <a:blip r:embed="rId3">
            <a:alphaModFix amt="9000"/>
            <a:extLst>
              <a:ext uri="{28A0092B-C50C-407E-A947-70E740481C1C}">
                <a14:useLocalDpi xmlns:a14="http://schemas.microsoft.com/office/drawing/2010/main" val="0"/>
              </a:ext>
            </a:extLst>
          </a:blip>
          <a:srcRect t="10666" b="1777"/>
          <a:stretch/>
        </p:blipFill>
        <p:spPr bwMode="auto">
          <a:xfrm>
            <a:off x="0" y="731520"/>
            <a:ext cx="12192000" cy="600456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blue and yellow question marks&#10;&#10;Description automatically generated">
            <a:extLst>
              <a:ext uri="{FF2B5EF4-FFF2-40B4-BE49-F238E27FC236}">
                <a16:creationId xmlns:a16="http://schemas.microsoft.com/office/drawing/2014/main" id="{977FF981-F203-FF99-8745-5BA1558CFDA5}"/>
              </a:ext>
            </a:extLst>
          </p:cNvPr>
          <p:cNvPicPr>
            <a:picLocks noChangeAspect="1"/>
          </p:cNvPicPr>
          <p:nvPr/>
        </p:nvPicPr>
        <p:blipFill>
          <a:blip r:embed="rId4"/>
          <a:stretch>
            <a:fillRect/>
          </a:stretch>
        </p:blipFill>
        <p:spPr>
          <a:xfrm>
            <a:off x="330608" y="889000"/>
            <a:ext cx="11530784" cy="5753099"/>
          </a:xfrm>
          <a:prstGeom prst="rect">
            <a:avLst/>
          </a:prstGeom>
        </p:spPr>
      </p:pic>
      <p:sp>
        <p:nvSpPr>
          <p:cNvPr id="6" name="Title 3">
            <a:extLst>
              <a:ext uri="{FF2B5EF4-FFF2-40B4-BE49-F238E27FC236}">
                <a16:creationId xmlns:a16="http://schemas.microsoft.com/office/drawing/2014/main" id="{DA496F42-3B1B-46ED-9EA1-090FE09CA2FA}"/>
              </a:ext>
            </a:extLst>
          </p:cNvPr>
          <p:cNvSpPr txBox="1">
            <a:spLocks/>
          </p:cNvSpPr>
          <p:nvPr/>
        </p:nvSpPr>
        <p:spPr>
          <a:xfrm>
            <a:off x="6096000" y="5999580"/>
            <a:ext cx="1881314"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600" b="1">
                <a:solidFill>
                  <a:srgbClr val="484F9E"/>
                </a:solidFill>
                <a:latin typeface="Arial" panose="020B0604020202020204" pitchFamily="34" charset="0"/>
                <a:cs typeface="Arial" panose="020B0604020202020204" pitchFamily="34" charset="0"/>
              </a:rPr>
              <a:t>Let’s Start</a:t>
            </a:r>
          </a:p>
        </p:txBody>
      </p:sp>
    </p:spTree>
    <p:extLst>
      <p:ext uri="{BB962C8B-B14F-4D97-AF65-F5344CB8AC3E}">
        <p14:creationId xmlns:p14="http://schemas.microsoft.com/office/powerpoint/2010/main" val="2530748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 name="Picture 2" descr="Free vector question marks background">
            <a:extLst>
              <a:ext uri="{FF2B5EF4-FFF2-40B4-BE49-F238E27FC236}">
                <a16:creationId xmlns:a16="http://schemas.microsoft.com/office/drawing/2014/main" id="{978C59E6-70CC-5071-DE58-F2CFB1F4EB57}"/>
              </a:ext>
            </a:extLst>
          </p:cNvPr>
          <p:cNvPicPr>
            <a:picLocks noChangeAspect="1" noChangeArrowheads="1"/>
          </p:cNvPicPr>
          <p:nvPr/>
        </p:nvPicPr>
        <p:blipFill rotWithShape="1">
          <a:blip r:embed="rId3">
            <a:alphaModFix amt="10000"/>
            <a:extLst>
              <a:ext uri="{28A0092B-C50C-407E-A947-70E740481C1C}">
                <a14:useLocalDpi xmlns:a14="http://schemas.microsoft.com/office/drawing/2010/main" val="0"/>
              </a:ext>
            </a:extLst>
          </a:blip>
          <a:srcRect t="948" r="5280" b="30681"/>
          <a:stretch/>
        </p:blipFill>
        <p:spPr bwMode="auto">
          <a:xfrm>
            <a:off x="-1" y="741679"/>
            <a:ext cx="12192001" cy="5862321"/>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61;g5fab984687_2_0">
            <a:extLst>
              <a:ext uri="{FF2B5EF4-FFF2-40B4-BE49-F238E27FC236}">
                <a16:creationId xmlns:a16="http://schemas.microsoft.com/office/drawing/2014/main" id="{D79D8730-03B7-DAD4-2AE9-88523FE5477A}"/>
              </a:ext>
            </a:extLst>
          </p:cNvPr>
          <p:cNvSpPr txBox="1">
            <a:spLocks/>
          </p:cNvSpPr>
          <p:nvPr/>
        </p:nvSpPr>
        <p:spPr>
          <a:xfrm>
            <a:off x="211758" y="875565"/>
            <a:ext cx="3907423" cy="4288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2200" b="1">
                <a:solidFill>
                  <a:srgbClr val="213163"/>
                </a:solidFill>
              </a:rPr>
              <a:t>Quiz</a:t>
            </a:r>
            <a:endParaRPr lang="en-US" sz="2200"/>
          </a:p>
        </p:txBody>
      </p:sp>
      <p:grpSp>
        <p:nvGrpSpPr>
          <p:cNvPr id="5" name="Group 4">
            <a:extLst>
              <a:ext uri="{FF2B5EF4-FFF2-40B4-BE49-F238E27FC236}">
                <a16:creationId xmlns:a16="http://schemas.microsoft.com/office/drawing/2014/main" id="{250E568F-BC17-39D4-CB1B-33308DC1A49A}"/>
              </a:ext>
            </a:extLst>
          </p:cNvPr>
          <p:cNvGrpSpPr/>
          <p:nvPr/>
        </p:nvGrpSpPr>
        <p:grpSpPr>
          <a:xfrm>
            <a:off x="1" y="5379732"/>
            <a:ext cx="12192000" cy="1662155"/>
            <a:chOff x="229036" y="4299585"/>
            <a:chExt cx="8640644" cy="936726"/>
          </a:xfrm>
        </p:grpSpPr>
        <p:sp>
          <p:nvSpPr>
            <p:cNvPr id="6" name="Rectangle 5">
              <a:extLst>
                <a:ext uri="{FF2B5EF4-FFF2-40B4-BE49-F238E27FC236}">
                  <a16:creationId xmlns:a16="http://schemas.microsoft.com/office/drawing/2014/main" id="{5A4C8B68-CB97-302D-B9EC-CA15FEF7E66B}"/>
                </a:ext>
              </a:extLst>
            </p:cNvPr>
            <p:cNvSpPr/>
            <p:nvPr/>
          </p:nvSpPr>
          <p:spPr>
            <a:xfrm>
              <a:off x="229036" y="4299585"/>
              <a:ext cx="8640644" cy="623995"/>
            </a:xfrm>
            <a:prstGeom prst="rect">
              <a:avLst/>
            </a:prstGeom>
            <a:solidFill>
              <a:srgbClr val="D0E8BA">
                <a:alpha val="27000"/>
              </a:srgbClr>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extBox 6">
              <a:extLst>
                <a:ext uri="{FF2B5EF4-FFF2-40B4-BE49-F238E27FC236}">
                  <a16:creationId xmlns:a16="http://schemas.microsoft.com/office/drawing/2014/main" id="{168717EE-748E-83EF-71C4-41786D04B9CD}"/>
                </a:ext>
              </a:extLst>
            </p:cNvPr>
            <p:cNvSpPr txBox="1"/>
            <p:nvPr/>
          </p:nvSpPr>
          <p:spPr>
            <a:xfrm>
              <a:off x="446628" y="4386401"/>
              <a:ext cx="6834373" cy="849910"/>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IN" sz="2200" b="1" dirty="0">
                  <a:latin typeface="Arial" panose="020B0604020202020204" pitchFamily="34" charset="0"/>
                  <a:cs typeface="Arial" panose="020B0604020202020204" pitchFamily="34" charset="0"/>
                </a:rPr>
                <a:t>Answer: A</a:t>
              </a:r>
            </a:p>
            <a:p>
              <a:r>
                <a:rPr lang="en-US" sz="2400" dirty="0" err="1">
                  <a:latin typeface="Arial" panose="020B0604020202020204" pitchFamily="34" charset="0"/>
                  <a:cs typeface="Arial" panose="020B0604020202020204" pitchFamily="34" charset="0"/>
                </a:rPr>
                <a:t>array.copy</a:t>
              </a:r>
              <a:r>
                <a:rPr lang="en-US" sz="2400" dirty="0">
                  <a:latin typeface="Arial" panose="020B0604020202020204" pitchFamily="34" charset="0"/>
                  <a:cs typeface="Arial" panose="020B0604020202020204" pitchFamily="34" charset="0"/>
                </a:rPr>
                <a:t>()</a:t>
              </a:r>
            </a:p>
            <a:p>
              <a:endParaRPr lang="en-IN" sz="2200" b="1" dirty="0">
                <a:latin typeface="Arial" panose="020B0604020202020204" pitchFamily="34" charset="0"/>
                <a:cs typeface="Arial" panose="020B0604020202020204" pitchFamily="34" charset="0"/>
              </a:endParaRPr>
            </a:p>
            <a:p>
              <a:endParaRPr lang="en-IN" sz="2200" b="1" dirty="0">
                <a:latin typeface="Arial" panose="020B0604020202020204" pitchFamily="34" charset="0"/>
                <a:cs typeface="Arial" panose="020B0604020202020204" pitchFamily="34" charset="0"/>
              </a:endParaRPr>
            </a:p>
          </p:txBody>
        </p:sp>
      </p:grpSp>
      <p:sp>
        <p:nvSpPr>
          <p:cNvPr id="8" name="TextBox 7">
            <a:extLst>
              <a:ext uri="{FF2B5EF4-FFF2-40B4-BE49-F238E27FC236}">
                <a16:creationId xmlns:a16="http://schemas.microsoft.com/office/drawing/2014/main" id="{1C3F8D13-0E4B-3437-EA54-8BF95D60F9EF}"/>
              </a:ext>
            </a:extLst>
          </p:cNvPr>
          <p:cNvSpPr txBox="1"/>
          <p:nvPr/>
        </p:nvSpPr>
        <p:spPr>
          <a:xfrm>
            <a:off x="193647" y="1426878"/>
            <a:ext cx="6543976" cy="2647328"/>
          </a:xfrm>
          <a:prstGeom prst="rect">
            <a:avLst/>
          </a:prstGeom>
          <a:noFill/>
        </p:spPr>
        <p:txBody>
          <a:bodyPr wrap="square" lIns="121920" tIns="60960" rIns="121920" bIns="60960" rtlCol="0" anchor="t">
            <a:spAutoFit/>
          </a:bodyPr>
          <a:lstStyle/>
          <a:p>
            <a:pPr marL="342900" indent="-342900">
              <a:spcAft>
                <a:spcPts val="800"/>
              </a:spcAft>
              <a:buAutoNum type="arabicPeriod"/>
            </a:pPr>
            <a:r>
              <a:rPr lang="en-US" b="1" dirty="0">
                <a:latin typeface="Arial" panose="020B0604020202020204" pitchFamily="34" charset="0"/>
                <a:cs typeface="Arial" panose="020B0604020202020204" pitchFamily="34" charset="0"/>
              </a:rPr>
              <a:t>How do you copy a NumPy array to ensure changes to the copy don't affect the original?</a:t>
            </a:r>
          </a:p>
          <a:p>
            <a:pPr marL="342900" indent="-342900">
              <a:spcAft>
                <a:spcPts val="800"/>
              </a:spcAft>
              <a:buAutoNum type="arabicPeriod"/>
            </a:pPr>
            <a:endParaRPr lang="en-US" b="1" dirty="0">
              <a:latin typeface="Arial" panose="020B0604020202020204" pitchFamily="34" charset="0"/>
              <a:cs typeface="Arial" panose="020B0604020202020204" pitchFamily="34" charset="0"/>
            </a:endParaRPr>
          </a:p>
          <a:p>
            <a:pPr>
              <a:spcAft>
                <a:spcPts val="800"/>
              </a:spcAft>
            </a:pPr>
            <a:r>
              <a:rPr lang="en-US" dirty="0">
                <a:latin typeface="Arial" panose="020B0604020202020204" pitchFamily="34" charset="0"/>
                <a:cs typeface="Arial" panose="020B0604020202020204" pitchFamily="34" charset="0"/>
              </a:rPr>
              <a:t>(a) </a:t>
            </a:r>
            <a:r>
              <a:rPr lang="en-US" dirty="0" err="1">
                <a:latin typeface="Arial" panose="020B0604020202020204" pitchFamily="34" charset="0"/>
                <a:cs typeface="Arial" panose="020B0604020202020204" pitchFamily="34" charset="0"/>
              </a:rPr>
              <a:t>array.copy</a:t>
            </a:r>
            <a:r>
              <a:rPr lang="en-US" dirty="0">
                <a:latin typeface="Arial" panose="020B0604020202020204" pitchFamily="34" charset="0"/>
                <a:cs typeface="Arial" panose="020B0604020202020204" pitchFamily="34" charset="0"/>
              </a:rPr>
              <a:t>()</a:t>
            </a:r>
          </a:p>
          <a:p>
            <a:pPr>
              <a:spcAft>
                <a:spcPts val="800"/>
              </a:spcAft>
            </a:pPr>
            <a:r>
              <a:rPr lang="en-US" dirty="0">
                <a:latin typeface="Arial" panose="020B0604020202020204" pitchFamily="34" charset="0"/>
                <a:cs typeface="Arial" panose="020B0604020202020204" pitchFamily="34" charset="0"/>
              </a:rPr>
              <a:t>(b) </a:t>
            </a:r>
            <a:r>
              <a:rPr lang="en-US" dirty="0" err="1">
                <a:latin typeface="Arial" panose="020B0604020202020204" pitchFamily="34" charset="0"/>
                <a:cs typeface="Arial" panose="020B0604020202020204" pitchFamily="34" charset="0"/>
              </a:rPr>
              <a:t>np.array</a:t>
            </a:r>
            <a:r>
              <a:rPr lang="en-US" dirty="0">
                <a:latin typeface="Arial" panose="020B0604020202020204" pitchFamily="34" charset="0"/>
                <a:cs typeface="Arial" panose="020B0604020202020204" pitchFamily="34" charset="0"/>
              </a:rPr>
              <a:t>(array)</a:t>
            </a:r>
          </a:p>
          <a:p>
            <a:pPr>
              <a:spcAft>
                <a:spcPts val="800"/>
              </a:spcAft>
            </a:pPr>
            <a:r>
              <a:rPr lang="en-US" dirty="0">
                <a:latin typeface="Arial" panose="020B0604020202020204" pitchFamily="34" charset="0"/>
                <a:cs typeface="Arial" panose="020B0604020202020204" pitchFamily="34" charset="0"/>
              </a:rPr>
              <a:t>(c) </a:t>
            </a:r>
            <a:r>
              <a:rPr lang="en-US" dirty="0" err="1">
                <a:latin typeface="Arial" panose="020B0604020202020204" pitchFamily="34" charset="0"/>
                <a:cs typeface="Arial" panose="020B0604020202020204" pitchFamily="34" charset="0"/>
              </a:rPr>
              <a:t>np.arraycopy</a:t>
            </a:r>
            <a:r>
              <a:rPr lang="en-US" dirty="0">
                <a:latin typeface="Arial" panose="020B0604020202020204" pitchFamily="34" charset="0"/>
                <a:cs typeface="Arial" panose="020B0604020202020204" pitchFamily="34" charset="0"/>
              </a:rPr>
              <a:t>(array)</a:t>
            </a:r>
          </a:p>
          <a:p>
            <a:pPr>
              <a:spcAft>
                <a:spcPts val="800"/>
              </a:spcAft>
            </a:pPr>
            <a:r>
              <a:rPr lang="en-US" dirty="0">
                <a:latin typeface="Arial" panose="020B0604020202020204" pitchFamily="34" charset="0"/>
                <a:cs typeface="Arial" panose="020B0604020202020204" pitchFamily="34" charset="0"/>
              </a:rPr>
              <a:t>(d) Assigning the array to a new variable creates a copy </a:t>
            </a:r>
          </a:p>
        </p:txBody>
      </p:sp>
      <p:pic>
        <p:nvPicPr>
          <p:cNvPr id="9" name="Picture 8" descr="A cartoon of a person standing next to a question mark&#10;&#10;Description automatically generated">
            <a:extLst>
              <a:ext uri="{FF2B5EF4-FFF2-40B4-BE49-F238E27FC236}">
                <a16:creationId xmlns:a16="http://schemas.microsoft.com/office/drawing/2014/main" id="{F564E6AB-B27B-21CB-ADA8-DD21629C8F55}"/>
              </a:ext>
            </a:extLst>
          </p:cNvPr>
          <p:cNvPicPr>
            <a:picLocks noChangeAspect="1"/>
          </p:cNvPicPr>
          <p:nvPr/>
        </p:nvPicPr>
        <p:blipFill rotWithShape="1">
          <a:blip r:embed="rId4"/>
          <a:srcRect l="12112" t="10000" r="16720"/>
          <a:stretch/>
        </p:blipFill>
        <p:spPr>
          <a:xfrm>
            <a:off x="7229856" y="1285875"/>
            <a:ext cx="3389376" cy="4286250"/>
          </a:xfrm>
          <a:prstGeom prst="rect">
            <a:avLst/>
          </a:prstGeom>
        </p:spPr>
      </p:pic>
    </p:spTree>
    <p:extLst>
      <p:ext uri="{BB962C8B-B14F-4D97-AF65-F5344CB8AC3E}">
        <p14:creationId xmlns:p14="http://schemas.microsoft.com/office/powerpoint/2010/main" val="183450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78FFB66B-AD03-46A9-3D09-D4547302DFA3}"/>
            </a:ext>
          </a:extLst>
        </p:cNvPr>
        <p:cNvGrpSpPr/>
        <p:nvPr/>
      </p:nvGrpSpPr>
      <p:grpSpPr>
        <a:xfrm>
          <a:off x="0" y="0"/>
          <a:ext cx="0" cy="0"/>
          <a:chOff x="0" y="0"/>
          <a:chExt cx="0" cy="0"/>
        </a:xfrm>
      </p:grpSpPr>
      <p:pic>
        <p:nvPicPr>
          <p:cNvPr id="2" name="Picture 2" descr="Free vector question marks background">
            <a:extLst>
              <a:ext uri="{FF2B5EF4-FFF2-40B4-BE49-F238E27FC236}">
                <a16:creationId xmlns:a16="http://schemas.microsoft.com/office/drawing/2014/main" id="{9E214D24-1DB6-7FB2-B949-0ECFD8BC4B69}"/>
              </a:ext>
            </a:extLst>
          </p:cNvPr>
          <p:cNvPicPr>
            <a:picLocks noChangeAspect="1" noChangeArrowheads="1"/>
          </p:cNvPicPr>
          <p:nvPr/>
        </p:nvPicPr>
        <p:blipFill rotWithShape="1">
          <a:blip r:embed="rId3">
            <a:alphaModFix amt="10000"/>
            <a:extLst>
              <a:ext uri="{28A0092B-C50C-407E-A947-70E740481C1C}">
                <a14:useLocalDpi xmlns:a14="http://schemas.microsoft.com/office/drawing/2010/main" val="0"/>
              </a:ext>
            </a:extLst>
          </a:blip>
          <a:srcRect t="948" r="5280" b="30681"/>
          <a:stretch/>
        </p:blipFill>
        <p:spPr bwMode="auto">
          <a:xfrm>
            <a:off x="-1" y="741679"/>
            <a:ext cx="12192001" cy="5862321"/>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61;g5fab984687_2_0">
            <a:extLst>
              <a:ext uri="{FF2B5EF4-FFF2-40B4-BE49-F238E27FC236}">
                <a16:creationId xmlns:a16="http://schemas.microsoft.com/office/drawing/2014/main" id="{1AA1B439-09E3-D3DD-6C01-C05557E08BF7}"/>
              </a:ext>
            </a:extLst>
          </p:cNvPr>
          <p:cNvSpPr txBox="1">
            <a:spLocks/>
          </p:cNvSpPr>
          <p:nvPr/>
        </p:nvSpPr>
        <p:spPr>
          <a:xfrm>
            <a:off x="211758" y="875565"/>
            <a:ext cx="3907423" cy="4288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2200" b="1">
                <a:solidFill>
                  <a:srgbClr val="213163"/>
                </a:solidFill>
              </a:rPr>
              <a:t>Quiz</a:t>
            </a:r>
            <a:endParaRPr lang="en-US" sz="2200"/>
          </a:p>
        </p:txBody>
      </p:sp>
      <p:grpSp>
        <p:nvGrpSpPr>
          <p:cNvPr id="5" name="Group 4">
            <a:extLst>
              <a:ext uri="{FF2B5EF4-FFF2-40B4-BE49-F238E27FC236}">
                <a16:creationId xmlns:a16="http://schemas.microsoft.com/office/drawing/2014/main" id="{1A3ABE93-66DE-716F-2043-BF66DFF3A672}"/>
              </a:ext>
            </a:extLst>
          </p:cNvPr>
          <p:cNvGrpSpPr/>
          <p:nvPr/>
        </p:nvGrpSpPr>
        <p:grpSpPr>
          <a:xfrm>
            <a:off x="1" y="5379727"/>
            <a:ext cx="12192000" cy="1107235"/>
            <a:chOff x="229036" y="4299585"/>
            <a:chExt cx="8640644" cy="623995"/>
          </a:xfrm>
        </p:grpSpPr>
        <p:sp>
          <p:nvSpPr>
            <p:cNvPr id="6" name="Rectangle 5">
              <a:extLst>
                <a:ext uri="{FF2B5EF4-FFF2-40B4-BE49-F238E27FC236}">
                  <a16:creationId xmlns:a16="http://schemas.microsoft.com/office/drawing/2014/main" id="{0973E570-A80E-29DC-E67D-8B73F20D1EBD}"/>
                </a:ext>
              </a:extLst>
            </p:cNvPr>
            <p:cNvSpPr/>
            <p:nvPr/>
          </p:nvSpPr>
          <p:spPr>
            <a:xfrm>
              <a:off x="229036" y="4299585"/>
              <a:ext cx="8640644" cy="623995"/>
            </a:xfrm>
            <a:prstGeom prst="rect">
              <a:avLst/>
            </a:prstGeom>
            <a:solidFill>
              <a:srgbClr val="D0E8BA">
                <a:alpha val="27000"/>
              </a:srgbClr>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extBox 6">
              <a:extLst>
                <a:ext uri="{FF2B5EF4-FFF2-40B4-BE49-F238E27FC236}">
                  <a16:creationId xmlns:a16="http://schemas.microsoft.com/office/drawing/2014/main" id="{79E1BA32-155E-A388-50F3-249311C9F599}"/>
                </a:ext>
              </a:extLst>
            </p:cNvPr>
            <p:cNvSpPr txBox="1"/>
            <p:nvPr/>
          </p:nvSpPr>
          <p:spPr>
            <a:xfrm>
              <a:off x="446628" y="4386401"/>
              <a:ext cx="6834373" cy="433627"/>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IN" sz="2200" b="1" dirty="0">
                  <a:latin typeface="Arial" panose="020B0604020202020204" pitchFamily="34" charset="0"/>
                  <a:cs typeface="Arial" panose="020B0604020202020204" pitchFamily="34" charset="0"/>
                </a:rPr>
                <a:t>Answer: A</a:t>
              </a:r>
            </a:p>
            <a:p>
              <a:pPr marL="457200" indent="-457200">
                <a:spcAft>
                  <a:spcPts val="800"/>
                </a:spcAft>
                <a:buAutoNum type="alphaLcParenBoth"/>
              </a:pPr>
              <a:r>
                <a:rPr lang="en-US" sz="2000" dirty="0" err="1">
                  <a:latin typeface="Arial" panose="020B0604020202020204" pitchFamily="34" charset="0"/>
                  <a:cs typeface="Arial" panose="020B0604020202020204" pitchFamily="34" charset="0"/>
                </a:rPr>
                <a:t>np.vstack</a:t>
              </a:r>
              <a:r>
                <a:rPr lang="en-US" sz="2000" dirty="0">
                  <a:latin typeface="Arial" panose="020B0604020202020204" pitchFamily="34" charset="0"/>
                  <a:cs typeface="Arial" panose="020B0604020202020204" pitchFamily="34" charset="0"/>
                </a:rPr>
                <a:t>((arr1, arr2))</a:t>
              </a:r>
            </a:p>
          </p:txBody>
        </p:sp>
      </p:grpSp>
      <p:sp>
        <p:nvSpPr>
          <p:cNvPr id="8" name="TextBox 7">
            <a:extLst>
              <a:ext uri="{FF2B5EF4-FFF2-40B4-BE49-F238E27FC236}">
                <a16:creationId xmlns:a16="http://schemas.microsoft.com/office/drawing/2014/main" id="{10CF336F-BFE3-54E0-838C-BD3B63E875ED}"/>
              </a:ext>
            </a:extLst>
          </p:cNvPr>
          <p:cNvSpPr txBox="1"/>
          <p:nvPr/>
        </p:nvSpPr>
        <p:spPr>
          <a:xfrm>
            <a:off x="193647" y="1426878"/>
            <a:ext cx="6543976" cy="2647328"/>
          </a:xfrm>
          <a:prstGeom prst="rect">
            <a:avLst/>
          </a:prstGeom>
          <a:noFill/>
        </p:spPr>
        <p:txBody>
          <a:bodyPr wrap="square" lIns="121920" tIns="60960" rIns="121920" bIns="60960" rtlCol="0" anchor="t">
            <a:spAutoFit/>
          </a:bodyPr>
          <a:lstStyle/>
          <a:p>
            <a:pPr>
              <a:spcAft>
                <a:spcPts val="800"/>
              </a:spcAft>
            </a:pPr>
            <a:r>
              <a:rPr lang="en-US" b="1" dirty="0">
                <a:latin typeface="Arial" panose="020B0604020202020204" pitchFamily="34" charset="0"/>
                <a:cs typeface="Arial" panose="020B0604020202020204" pitchFamily="34" charset="0"/>
              </a:rPr>
              <a:t>2. How do you concatenate two 2D NumPy arrays vertically?</a:t>
            </a:r>
          </a:p>
          <a:p>
            <a:pPr>
              <a:spcAft>
                <a:spcPts val="800"/>
              </a:spcAft>
            </a:pPr>
            <a:endParaRPr lang="en-US" b="1" dirty="0">
              <a:latin typeface="Arial" panose="020B0604020202020204" pitchFamily="34" charset="0"/>
              <a:cs typeface="Arial" panose="020B0604020202020204" pitchFamily="34" charset="0"/>
            </a:endParaRPr>
          </a:p>
          <a:p>
            <a:pPr marL="457200" indent="-457200">
              <a:spcAft>
                <a:spcPts val="800"/>
              </a:spcAft>
              <a:buAutoNum type="alphaLcParenBoth"/>
            </a:pPr>
            <a:r>
              <a:rPr lang="en-US" dirty="0" err="1">
                <a:latin typeface="Arial" panose="020B0604020202020204" pitchFamily="34" charset="0"/>
                <a:cs typeface="Arial" panose="020B0604020202020204" pitchFamily="34" charset="0"/>
              </a:rPr>
              <a:t>np.vstack</a:t>
            </a:r>
            <a:r>
              <a:rPr lang="en-US" dirty="0">
                <a:latin typeface="Arial" panose="020B0604020202020204" pitchFamily="34" charset="0"/>
                <a:cs typeface="Arial" panose="020B0604020202020204" pitchFamily="34" charset="0"/>
              </a:rPr>
              <a:t>((arr1, arr2))</a:t>
            </a:r>
          </a:p>
          <a:p>
            <a:pPr marL="457200" indent="-457200">
              <a:spcAft>
                <a:spcPts val="800"/>
              </a:spcAft>
              <a:buAutoNum type="alphaLcParenBoth"/>
            </a:pPr>
            <a:r>
              <a:rPr lang="en-US" dirty="0" err="1">
                <a:latin typeface="Arial" panose="020B0604020202020204" pitchFamily="34" charset="0"/>
                <a:cs typeface="Arial" panose="020B0604020202020204" pitchFamily="34" charset="0"/>
              </a:rPr>
              <a:t>np.concatenate</a:t>
            </a:r>
            <a:r>
              <a:rPr lang="en-US" dirty="0">
                <a:latin typeface="Arial" panose="020B0604020202020204" pitchFamily="34" charset="0"/>
                <a:cs typeface="Arial" panose="020B0604020202020204" pitchFamily="34" charset="0"/>
              </a:rPr>
              <a:t>((arr1, arr2))</a:t>
            </a:r>
          </a:p>
          <a:p>
            <a:pPr marL="457200" indent="-457200">
              <a:spcAft>
                <a:spcPts val="800"/>
              </a:spcAft>
              <a:buAutoNum type="alphaLcParenBoth"/>
            </a:pPr>
            <a:r>
              <a:rPr lang="en-US" dirty="0" err="1">
                <a:latin typeface="Arial" panose="020B0604020202020204" pitchFamily="34" charset="0"/>
                <a:cs typeface="Arial" panose="020B0604020202020204" pitchFamily="34" charset="0"/>
              </a:rPr>
              <a:t>np.hstack</a:t>
            </a:r>
            <a:r>
              <a:rPr lang="en-US" dirty="0">
                <a:latin typeface="Arial" panose="020B0604020202020204" pitchFamily="34" charset="0"/>
                <a:cs typeface="Arial" panose="020B0604020202020204" pitchFamily="34" charset="0"/>
              </a:rPr>
              <a:t>((arr1, arr2))</a:t>
            </a:r>
          </a:p>
          <a:p>
            <a:pPr marL="457200" indent="-457200">
              <a:spcAft>
                <a:spcPts val="800"/>
              </a:spcAft>
              <a:buAutoNum type="alphaLcParenBoth"/>
            </a:pPr>
            <a:r>
              <a:rPr lang="en-US" dirty="0" err="1">
                <a:latin typeface="Arial" panose="020B0604020202020204" pitchFamily="34" charset="0"/>
                <a:cs typeface="Arial" panose="020B0604020202020204" pitchFamily="34" charset="0"/>
              </a:rPr>
              <a:t>np.row_stack</a:t>
            </a:r>
            <a:r>
              <a:rPr lang="en-US" dirty="0">
                <a:latin typeface="Arial" panose="020B0604020202020204" pitchFamily="34" charset="0"/>
                <a:cs typeface="Arial" panose="020B0604020202020204" pitchFamily="34" charset="0"/>
              </a:rPr>
              <a:t>((arr1, arr2))</a:t>
            </a:r>
          </a:p>
        </p:txBody>
      </p:sp>
      <p:pic>
        <p:nvPicPr>
          <p:cNvPr id="9" name="Picture 8" descr="A cartoon of a person standing next to a question mark&#10;&#10;Description automatically generated">
            <a:extLst>
              <a:ext uri="{FF2B5EF4-FFF2-40B4-BE49-F238E27FC236}">
                <a16:creationId xmlns:a16="http://schemas.microsoft.com/office/drawing/2014/main" id="{1B4DA322-3FAC-2D7C-6675-B37C06C778F2}"/>
              </a:ext>
            </a:extLst>
          </p:cNvPr>
          <p:cNvPicPr>
            <a:picLocks noChangeAspect="1"/>
          </p:cNvPicPr>
          <p:nvPr/>
        </p:nvPicPr>
        <p:blipFill rotWithShape="1">
          <a:blip r:embed="rId4"/>
          <a:srcRect l="12112" t="10000" r="16720"/>
          <a:stretch/>
        </p:blipFill>
        <p:spPr>
          <a:xfrm>
            <a:off x="7229856" y="1285875"/>
            <a:ext cx="3389376" cy="4286250"/>
          </a:xfrm>
          <a:prstGeom prst="rect">
            <a:avLst/>
          </a:prstGeom>
        </p:spPr>
      </p:pic>
    </p:spTree>
    <p:extLst>
      <p:ext uri="{BB962C8B-B14F-4D97-AF65-F5344CB8AC3E}">
        <p14:creationId xmlns:p14="http://schemas.microsoft.com/office/powerpoint/2010/main" val="404469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frame with a white background&#10;&#10;Description automatically generated">
            <a:extLst>
              <a:ext uri="{FF2B5EF4-FFF2-40B4-BE49-F238E27FC236}">
                <a16:creationId xmlns:a16="http://schemas.microsoft.com/office/drawing/2014/main" id="{EA63E77B-2755-D21F-51BC-42BE4453849D}"/>
              </a:ext>
            </a:extLst>
          </p:cNvPr>
          <p:cNvPicPr>
            <a:picLocks noChangeAspect="1"/>
          </p:cNvPicPr>
          <p:nvPr/>
        </p:nvPicPr>
        <p:blipFill>
          <a:blip r:embed="rId3"/>
          <a:stretch>
            <a:fillRect/>
          </a:stretch>
        </p:blipFill>
        <p:spPr>
          <a:xfrm>
            <a:off x="1117724" y="2339974"/>
            <a:ext cx="9956552" cy="3032125"/>
          </a:xfrm>
          <a:prstGeom prst="rect">
            <a:avLst/>
          </a:prstGeom>
        </p:spPr>
      </p:pic>
      <p:sp>
        <p:nvSpPr>
          <p:cNvPr id="10" name="TextBox 9">
            <a:extLst>
              <a:ext uri="{FF2B5EF4-FFF2-40B4-BE49-F238E27FC236}">
                <a16:creationId xmlns:a16="http://schemas.microsoft.com/office/drawing/2014/main" id="{FAFEE84B-060E-0646-61C1-61E6884BACC3}"/>
              </a:ext>
            </a:extLst>
          </p:cNvPr>
          <p:cNvSpPr txBox="1"/>
          <p:nvPr/>
        </p:nvSpPr>
        <p:spPr>
          <a:xfrm>
            <a:off x="3930230" y="3441645"/>
            <a:ext cx="5712541" cy="584775"/>
          </a:xfrm>
          <a:prstGeom prst="rect">
            <a:avLst/>
          </a:prstGeom>
          <a:noFill/>
        </p:spPr>
        <p:txBody>
          <a:bodyPr wrap="square" rtlCol="0" anchor="ctr">
            <a:spAutoFit/>
          </a:bodyPr>
          <a:lstStyle/>
          <a:p>
            <a:r>
              <a:rPr lang="en-US" sz="3200" dirty="0">
                <a:solidFill>
                  <a:srgbClr val="000000"/>
                </a:solidFill>
                <a:effectLst/>
                <a:latin typeface="Arial" panose="020B0604020202020204" pitchFamily="34" charset="0"/>
                <a:ea typeface="Calibri Light" panose="020F0302020204030204" pitchFamily="34" charset="0"/>
                <a:cs typeface="Arial" panose="020B0604020202020204" pitchFamily="34" charset="0"/>
              </a:rPr>
              <a:t> Numerical Python - NumPy</a:t>
            </a:r>
            <a:endParaRPr lang="en-US" sz="3200" dirty="0">
              <a:solidFill>
                <a:schemeClr val="tx1"/>
              </a:solidFill>
            </a:endParaRPr>
          </a:p>
        </p:txBody>
      </p:sp>
      <p:grpSp>
        <p:nvGrpSpPr>
          <p:cNvPr id="9" name="Group 8">
            <a:extLst>
              <a:ext uri="{FF2B5EF4-FFF2-40B4-BE49-F238E27FC236}">
                <a16:creationId xmlns:a16="http://schemas.microsoft.com/office/drawing/2014/main" id="{B077393A-5DE6-A8BC-919A-8588BC3EF4D9}"/>
              </a:ext>
            </a:extLst>
          </p:cNvPr>
          <p:cNvGrpSpPr/>
          <p:nvPr/>
        </p:nvGrpSpPr>
        <p:grpSpPr>
          <a:xfrm>
            <a:off x="1636296" y="3302038"/>
            <a:ext cx="2502569" cy="1078326"/>
            <a:chOff x="2296207" y="3213138"/>
            <a:chExt cx="1023565" cy="1078326"/>
          </a:xfrm>
        </p:grpSpPr>
        <p:sp>
          <p:nvSpPr>
            <p:cNvPr id="13" name="TextBox 12">
              <a:extLst>
                <a:ext uri="{FF2B5EF4-FFF2-40B4-BE49-F238E27FC236}">
                  <a16:creationId xmlns:a16="http://schemas.microsoft.com/office/drawing/2014/main" id="{AD7940F8-47B2-3605-4FFD-62224135AD9A}"/>
                </a:ext>
              </a:extLst>
            </p:cNvPr>
            <p:cNvSpPr txBox="1"/>
            <p:nvPr/>
          </p:nvSpPr>
          <p:spPr>
            <a:xfrm>
              <a:off x="2296207" y="3213138"/>
              <a:ext cx="1023565" cy="553998"/>
            </a:xfrm>
            <a:prstGeom prst="rect">
              <a:avLst/>
            </a:prstGeom>
            <a:noFill/>
          </p:spPr>
          <p:txBody>
            <a:bodyPr wrap="square" rtlCol="0">
              <a:spAutoFit/>
            </a:bodyPr>
            <a:lstStyle/>
            <a:p>
              <a:r>
                <a:rPr lang="en-US" sz="3000" b="1" dirty="0">
                  <a:solidFill>
                    <a:schemeClr val="bg1"/>
                  </a:solidFill>
                </a:rPr>
                <a:t>Chapter</a:t>
              </a:r>
            </a:p>
          </p:txBody>
        </p:sp>
        <p:sp>
          <p:nvSpPr>
            <p:cNvPr id="8" name="TextBox 7">
              <a:extLst>
                <a:ext uri="{FF2B5EF4-FFF2-40B4-BE49-F238E27FC236}">
                  <a16:creationId xmlns:a16="http://schemas.microsoft.com/office/drawing/2014/main" id="{867A801B-F1E2-4D3C-C8D7-74B4B5E5C5D1}"/>
                </a:ext>
              </a:extLst>
            </p:cNvPr>
            <p:cNvSpPr txBox="1"/>
            <p:nvPr/>
          </p:nvSpPr>
          <p:spPr>
            <a:xfrm>
              <a:off x="2395910" y="3645133"/>
              <a:ext cx="509215" cy="646331"/>
            </a:xfrm>
            <a:prstGeom prst="rect">
              <a:avLst/>
            </a:prstGeom>
            <a:noFill/>
          </p:spPr>
          <p:txBody>
            <a:bodyPr wrap="square" rtlCol="0">
              <a:spAutoFit/>
            </a:bodyPr>
            <a:lstStyle/>
            <a:p>
              <a:pPr algn="ctr"/>
              <a:r>
                <a:rPr lang="en-US" sz="3600" b="1" dirty="0">
                  <a:solidFill>
                    <a:schemeClr val="bg1"/>
                  </a:solidFill>
                </a:rPr>
                <a:t>1</a:t>
              </a:r>
            </a:p>
          </p:txBody>
        </p:sp>
      </p:grpSp>
    </p:spTree>
    <p:extLst>
      <p:ext uri="{BB962C8B-B14F-4D97-AF65-F5344CB8AC3E}">
        <p14:creationId xmlns:p14="http://schemas.microsoft.com/office/powerpoint/2010/main" val="37811327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2DA74A45-46A0-0273-AA57-0BF4AAC872E7}"/>
            </a:ext>
          </a:extLst>
        </p:cNvPr>
        <p:cNvGrpSpPr/>
        <p:nvPr/>
      </p:nvGrpSpPr>
      <p:grpSpPr>
        <a:xfrm>
          <a:off x="0" y="0"/>
          <a:ext cx="0" cy="0"/>
          <a:chOff x="0" y="0"/>
          <a:chExt cx="0" cy="0"/>
        </a:xfrm>
      </p:grpSpPr>
      <p:pic>
        <p:nvPicPr>
          <p:cNvPr id="2" name="Picture 2" descr="Free vector question marks background">
            <a:extLst>
              <a:ext uri="{FF2B5EF4-FFF2-40B4-BE49-F238E27FC236}">
                <a16:creationId xmlns:a16="http://schemas.microsoft.com/office/drawing/2014/main" id="{993DE597-9F30-C3CB-AB78-5C6C921031EA}"/>
              </a:ext>
            </a:extLst>
          </p:cNvPr>
          <p:cNvPicPr>
            <a:picLocks noChangeAspect="1" noChangeArrowheads="1"/>
          </p:cNvPicPr>
          <p:nvPr/>
        </p:nvPicPr>
        <p:blipFill rotWithShape="1">
          <a:blip r:embed="rId3">
            <a:alphaModFix amt="10000"/>
            <a:extLst>
              <a:ext uri="{28A0092B-C50C-407E-A947-70E740481C1C}">
                <a14:useLocalDpi xmlns:a14="http://schemas.microsoft.com/office/drawing/2010/main" val="0"/>
              </a:ext>
            </a:extLst>
          </a:blip>
          <a:srcRect t="948" r="5280" b="30681"/>
          <a:stretch/>
        </p:blipFill>
        <p:spPr bwMode="auto">
          <a:xfrm>
            <a:off x="-1" y="741679"/>
            <a:ext cx="12192001" cy="5862321"/>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61;g5fab984687_2_0">
            <a:extLst>
              <a:ext uri="{FF2B5EF4-FFF2-40B4-BE49-F238E27FC236}">
                <a16:creationId xmlns:a16="http://schemas.microsoft.com/office/drawing/2014/main" id="{E58B532F-4CFA-3F19-89D7-A3E5247EC77B}"/>
              </a:ext>
            </a:extLst>
          </p:cNvPr>
          <p:cNvSpPr txBox="1">
            <a:spLocks/>
          </p:cNvSpPr>
          <p:nvPr/>
        </p:nvSpPr>
        <p:spPr>
          <a:xfrm>
            <a:off x="211758" y="875565"/>
            <a:ext cx="3907423" cy="4288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2200" b="1">
                <a:solidFill>
                  <a:srgbClr val="213163"/>
                </a:solidFill>
              </a:rPr>
              <a:t>Quiz</a:t>
            </a:r>
            <a:endParaRPr lang="en-US" sz="2200"/>
          </a:p>
        </p:txBody>
      </p:sp>
      <p:grpSp>
        <p:nvGrpSpPr>
          <p:cNvPr id="5" name="Group 4">
            <a:extLst>
              <a:ext uri="{FF2B5EF4-FFF2-40B4-BE49-F238E27FC236}">
                <a16:creationId xmlns:a16="http://schemas.microsoft.com/office/drawing/2014/main" id="{072C117F-FD84-4400-417F-EF50A4BF1882}"/>
              </a:ext>
            </a:extLst>
          </p:cNvPr>
          <p:cNvGrpSpPr/>
          <p:nvPr/>
        </p:nvGrpSpPr>
        <p:grpSpPr>
          <a:xfrm>
            <a:off x="193647" y="5387275"/>
            <a:ext cx="12192000" cy="1107235"/>
            <a:chOff x="229036" y="4299585"/>
            <a:chExt cx="8640644" cy="623995"/>
          </a:xfrm>
        </p:grpSpPr>
        <p:sp>
          <p:nvSpPr>
            <p:cNvPr id="6" name="Rectangle 5">
              <a:extLst>
                <a:ext uri="{FF2B5EF4-FFF2-40B4-BE49-F238E27FC236}">
                  <a16:creationId xmlns:a16="http://schemas.microsoft.com/office/drawing/2014/main" id="{43082954-C4BA-9FB1-07C8-4DF62E27E0A8}"/>
                </a:ext>
              </a:extLst>
            </p:cNvPr>
            <p:cNvSpPr/>
            <p:nvPr/>
          </p:nvSpPr>
          <p:spPr>
            <a:xfrm>
              <a:off x="229036" y="4299585"/>
              <a:ext cx="8640644" cy="623995"/>
            </a:xfrm>
            <a:prstGeom prst="rect">
              <a:avLst/>
            </a:prstGeom>
            <a:solidFill>
              <a:srgbClr val="D0E8BA">
                <a:alpha val="27000"/>
              </a:srgbClr>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extBox 6">
              <a:extLst>
                <a:ext uri="{FF2B5EF4-FFF2-40B4-BE49-F238E27FC236}">
                  <a16:creationId xmlns:a16="http://schemas.microsoft.com/office/drawing/2014/main" id="{26D30CCE-65E0-181B-AD7A-806905105531}"/>
                </a:ext>
              </a:extLst>
            </p:cNvPr>
            <p:cNvSpPr txBox="1"/>
            <p:nvPr/>
          </p:nvSpPr>
          <p:spPr>
            <a:xfrm>
              <a:off x="446628" y="4386401"/>
              <a:ext cx="6834373" cy="433627"/>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IN" sz="2200" b="1" dirty="0">
                  <a:latin typeface="Arial" panose="020B0604020202020204" pitchFamily="34" charset="0"/>
                  <a:cs typeface="Arial" panose="020B0604020202020204" pitchFamily="34" charset="0"/>
                </a:rPr>
                <a:t>Answer: A</a:t>
              </a:r>
            </a:p>
            <a:p>
              <a:pPr marL="457200" indent="-457200">
                <a:spcAft>
                  <a:spcPts val="800"/>
                </a:spcAft>
                <a:buAutoNum type="alphaLcParenBoth"/>
              </a:pPr>
              <a:r>
                <a:rPr lang="en-US" sz="2000" dirty="0" err="1">
                  <a:latin typeface="Arial" panose="020B0604020202020204" pitchFamily="34" charset="0"/>
                  <a:cs typeface="Arial" panose="020B0604020202020204" pitchFamily="34" charset="0"/>
                </a:rPr>
                <a:t>df</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df</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column_name</a:t>
              </a:r>
              <a:r>
                <a:rPr lang="en-US" sz="2000" dirty="0">
                  <a:latin typeface="Arial" panose="020B0604020202020204" pitchFamily="34" charset="0"/>
                  <a:cs typeface="Arial" panose="020B0604020202020204" pitchFamily="34" charset="0"/>
                </a:rPr>
                <a:t>'] == 'value’]</a:t>
              </a:r>
            </a:p>
          </p:txBody>
        </p:sp>
      </p:grpSp>
      <p:sp>
        <p:nvSpPr>
          <p:cNvPr id="8" name="TextBox 7">
            <a:extLst>
              <a:ext uri="{FF2B5EF4-FFF2-40B4-BE49-F238E27FC236}">
                <a16:creationId xmlns:a16="http://schemas.microsoft.com/office/drawing/2014/main" id="{C590C588-AB12-5F94-0EE4-177A9E269C2A}"/>
              </a:ext>
            </a:extLst>
          </p:cNvPr>
          <p:cNvSpPr txBox="1"/>
          <p:nvPr/>
        </p:nvSpPr>
        <p:spPr>
          <a:xfrm>
            <a:off x="193647" y="1426878"/>
            <a:ext cx="6543976" cy="2934650"/>
          </a:xfrm>
          <a:prstGeom prst="rect">
            <a:avLst/>
          </a:prstGeom>
          <a:noFill/>
        </p:spPr>
        <p:txBody>
          <a:bodyPr wrap="square" lIns="121920" tIns="60960" rIns="121920" bIns="60960" rtlCol="0" anchor="t">
            <a:spAutoFit/>
          </a:bodyPr>
          <a:lstStyle/>
          <a:p>
            <a:pPr>
              <a:spcAft>
                <a:spcPts val="800"/>
              </a:spcAft>
            </a:pPr>
            <a:r>
              <a:rPr lang="en-US" b="1" dirty="0">
                <a:latin typeface="Arial" panose="020B0604020202020204" pitchFamily="34" charset="0"/>
                <a:cs typeface="Arial" panose="020B0604020202020204" pitchFamily="34" charset="0"/>
              </a:rPr>
              <a:t>3. How do you select rows from a </a:t>
            </a:r>
            <a:r>
              <a:rPr lang="en-US" b="1" dirty="0" err="1">
                <a:latin typeface="Arial" panose="020B0604020202020204" pitchFamily="34" charset="0"/>
                <a:cs typeface="Arial" panose="020B0604020202020204" pitchFamily="34" charset="0"/>
              </a:rPr>
              <a:t>DataFrame</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df</a:t>
            </a:r>
            <a:r>
              <a:rPr lang="en-US" b="1" dirty="0">
                <a:latin typeface="Arial" panose="020B0604020202020204" pitchFamily="34" charset="0"/>
                <a:cs typeface="Arial" panose="020B0604020202020204" pitchFamily="34" charset="0"/>
              </a:rPr>
              <a:t> where a specific column '</a:t>
            </a:r>
            <a:r>
              <a:rPr lang="en-US" b="1" dirty="0" err="1">
                <a:latin typeface="Arial" panose="020B0604020202020204" pitchFamily="34" charset="0"/>
                <a:cs typeface="Arial" panose="020B0604020202020204" pitchFamily="34" charset="0"/>
              </a:rPr>
              <a:t>column_name</a:t>
            </a:r>
            <a:r>
              <a:rPr lang="en-US" b="1" dirty="0">
                <a:latin typeface="Arial" panose="020B0604020202020204" pitchFamily="34" charset="0"/>
                <a:cs typeface="Arial" panose="020B0604020202020204" pitchFamily="34" charset="0"/>
              </a:rPr>
              <a:t>' contains a certain value 'value’?</a:t>
            </a:r>
          </a:p>
          <a:p>
            <a:pPr>
              <a:spcAft>
                <a:spcPts val="800"/>
              </a:spcAft>
            </a:pPr>
            <a:endParaRPr lang="en-US" b="1" dirty="0">
              <a:latin typeface="Arial" panose="020B0604020202020204" pitchFamily="34" charset="0"/>
              <a:cs typeface="Arial" panose="020B0604020202020204" pitchFamily="34" charset="0"/>
            </a:endParaRPr>
          </a:p>
          <a:p>
            <a:pPr marL="457200" indent="-457200">
              <a:spcAft>
                <a:spcPts val="800"/>
              </a:spcAft>
              <a:buAutoNum type="alphaLcParenBoth"/>
            </a:pPr>
            <a:r>
              <a:rPr lang="en-US" dirty="0" err="1">
                <a:latin typeface="Arial" panose="020B0604020202020204" pitchFamily="34" charset="0"/>
                <a:cs typeface="Arial" panose="020B0604020202020204" pitchFamily="34" charset="0"/>
              </a:rPr>
              <a:t>df</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df</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column_name</a:t>
            </a:r>
            <a:r>
              <a:rPr lang="en-US" dirty="0">
                <a:latin typeface="Arial" panose="020B0604020202020204" pitchFamily="34" charset="0"/>
                <a:cs typeface="Arial" panose="020B0604020202020204" pitchFamily="34" charset="0"/>
              </a:rPr>
              <a:t>'] == 'value’]</a:t>
            </a:r>
          </a:p>
          <a:p>
            <a:pPr marL="457200" indent="-457200">
              <a:spcAft>
                <a:spcPts val="800"/>
              </a:spcAft>
              <a:buAutoNum type="alphaLcParenBoth"/>
            </a:pPr>
            <a:r>
              <a:rPr lang="en-US" dirty="0" err="1">
                <a:latin typeface="Arial" panose="020B0604020202020204" pitchFamily="34" charset="0"/>
                <a:cs typeface="Arial" panose="020B0604020202020204" pitchFamily="34" charset="0"/>
              </a:rPr>
              <a:t>df.select_rows</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column_name</a:t>
            </a:r>
            <a:r>
              <a:rPr lang="en-US" dirty="0">
                <a:latin typeface="Arial" panose="020B0604020202020204" pitchFamily="34" charset="0"/>
                <a:cs typeface="Arial" panose="020B0604020202020204" pitchFamily="34" charset="0"/>
              </a:rPr>
              <a:t>' == 'value’)</a:t>
            </a:r>
          </a:p>
          <a:p>
            <a:pPr>
              <a:spcAft>
                <a:spcPts val="800"/>
              </a:spcAft>
            </a:pPr>
            <a:r>
              <a:rPr lang="en-US" dirty="0">
                <a:latin typeface="Arial" panose="020B0604020202020204" pitchFamily="34" charset="0"/>
                <a:cs typeface="Arial" panose="020B0604020202020204" pitchFamily="34" charset="0"/>
              </a:rPr>
              <a:t>(c)   </a:t>
            </a:r>
            <a:r>
              <a:rPr lang="en-US" dirty="0" err="1">
                <a:latin typeface="Arial" panose="020B0604020202020204" pitchFamily="34" charset="0"/>
                <a:cs typeface="Arial" panose="020B0604020202020204" pitchFamily="34" charset="0"/>
              </a:rPr>
              <a:t>df.filter</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column_name</a:t>
            </a:r>
            <a:r>
              <a:rPr lang="en-US" dirty="0">
                <a:latin typeface="Arial" panose="020B0604020202020204" pitchFamily="34" charset="0"/>
                <a:cs typeface="Arial" panose="020B0604020202020204" pitchFamily="34" charset="0"/>
              </a:rPr>
              <a:t>' == 'value’)</a:t>
            </a:r>
          </a:p>
          <a:p>
            <a:pPr>
              <a:spcAft>
                <a:spcPts val="800"/>
              </a:spcAft>
            </a:pPr>
            <a:r>
              <a:rPr lang="en-US" dirty="0">
                <a:latin typeface="Arial" panose="020B0604020202020204" pitchFamily="34" charset="0"/>
                <a:cs typeface="Arial" panose="020B0604020202020204" pitchFamily="34" charset="0"/>
              </a:rPr>
              <a:t>(d)   </a:t>
            </a:r>
            <a:r>
              <a:rPr lang="en-US" dirty="0" err="1">
                <a:latin typeface="Arial" panose="020B0604020202020204" pitchFamily="34" charset="0"/>
                <a:cs typeface="Arial" panose="020B0604020202020204" pitchFamily="34" charset="0"/>
              </a:rPr>
              <a:t>df.filter</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column_name</a:t>
            </a:r>
            <a:r>
              <a:rPr lang="en-US" dirty="0">
                <a:latin typeface="Arial" panose="020B0604020202020204" pitchFamily="34" charset="0"/>
                <a:cs typeface="Arial" panose="020B0604020202020204" pitchFamily="34" charset="0"/>
              </a:rPr>
              <a:t>', 'value')</a:t>
            </a:r>
          </a:p>
        </p:txBody>
      </p:sp>
      <p:pic>
        <p:nvPicPr>
          <p:cNvPr id="9" name="Picture 8" descr="A cartoon of a person standing next to a question mark&#10;&#10;Description automatically generated">
            <a:extLst>
              <a:ext uri="{FF2B5EF4-FFF2-40B4-BE49-F238E27FC236}">
                <a16:creationId xmlns:a16="http://schemas.microsoft.com/office/drawing/2014/main" id="{7C751F10-7061-FD12-93DF-FB2256288201}"/>
              </a:ext>
            </a:extLst>
          </p:cNvPr>
          <p:cNvPicPr>
            <a:picLocks noChangeAspect="1"/>
          </p:cNvPicPr>
          <p:nvPr/>
        </p:nvPicPr>
        <p:blipFill rotWithShape="1">
          <a:blip r:embed="rId4"/>
          <a:srcRect l="12112" t="10000" r="16720"/>
          <a:stretch/>
        </p:blipFill>
        <p:spPr>
          <a:xfrm>
            <a:off x="7229856" y="1285875"/>
            <a:ext cx="3389376" cy="4286250"/>
          </a:xfrm>
          <a:prstGeom prst="rect">
            <a:avLst/>
          </a:prstGeom>
        </p:spPr>
      </p:pic>
    </p:spTree>
    <p:extLst>
      <p:ext uri="{BB962C8B-B14F-4D97-AF65-F5344CB8AC3E}">
        <p14:creationId xmlns:p14="http://schemas.microsoft.com/office/powerpoint/2010/main" val="229189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a:solidFill>
                  <a:srgbClr val="213163"/>
                </a:solidFill>
              </a:rPr>
              <a:t>Thank You</a:t>
            </a:r>
            <a:endParaRPr lang="en-US" sz="5000"/>
          </a:p>
        </p:txBody>
      </p:sp>
    </p:spTree>
    <p:extLst>
      <p:ext uri="{BB962C8B-B14F-4D97-AF65-F5344CB8AC3E}">
        <p14:creationId xmlns:p14="http://schemas.microsoft.com/office/powerpoint/2010/main" val="3544365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 shot of a computer&#10;&#10;Description automatically generated">
            <a:extLst>
              <a:ext uri="{FF2B5EF4-FFF2-40B4-BE49-F238E27FC236}">
                <a16:creationId xmlns:a16="http://schemas.microsoft.com/office/drawing/2014/main" id="{0D115830-8139-821D-6ED7-DD51CFB9FAEB}"/>
              </a:ext>
            </a:extLst>
          </p:cNvPr>
          <p:cNvPicPr>
            <a:picLocks noChangeAspect="1"/>
          </p:cNvPicPr>
          <p:nvPr/>
        </p:nvPicPr>
        <p:blipFill>
          <a:blip r:embed="rId3"/>
          <a:stretch>
            <a:fillRect/>
          </a:stretch>
        </p:blipFill>
        <p:spPr>
          <a:xfrm>
            <a:off x="1461521" y="1266824"/>
            <a:ext cx="9268958" cy="4803775"/>
          </a:xfrm>
          <a:prstGeom prst="rect">
            <a:avLst/>
          </a:prstGeom>
        </p:spPr>
      </p:pic>
      <p:pic>
        <p:nvPicPr>
          <p:cNvPr id="9" name="Picture 8" descr="A red triangle with a white exclamation mark&#10;&#10;Description automatically generated">
            <a:extLst>
              <a:ext uri="{FF2B5EF4-FFF2-40B4-BE49-F238E27FC236}">
                <a16:creationId xmlns:a16="http://schemas.microsoft.com/office/drawing/2014/main" id="{D9957559-7A75-900A-3EDB-F58D5DCA2008}"/>
              </a:ext>
            </a:extLst>
          </p:cNvPr>
          <p:cNvPicPr>
            <a:picLocks noChangeAspect="1"/>
          </p:cNvPicPr>
          <p:nvPr/>
        </p:nvPicPr>
        <p:blipFill>
          <a:blip r:embed="rId4">
            <a:alphaModFix amt="6000"/>
          </a:blip>
          <a:stretch>
            <a:fillRect/>
          </a:stretch>
        </p:blipFill>
        <p:spPr>
          <a:xfrm>
            <a:off x="3935118" y="2019301"/>
            <a:ext cx="4321765" cy="3770050"/>
          </a:xfrm>
          <a:prstGeom prst="rect">
            <a:avLst/>
          </a:prstGeom>
        </p:spPr>
      </p:pic>
      <p:grpSp>
        <p:nvGrpSpPr>
          <p:cNvPr id="2" name="Group 1">
            <a:extLst>
              <a:ext uri="{FF2B5EF4-FFF2-40B4-BE49-F238E27FC236}">
                <a16:creationId xmlns:a16="http://schemas.microsoft.com/office/drawing/2014/main" id="{5D5BEDCB-FE1D-F30A-769C-395C14FDAF4A}"/>
              </a:ext>
            </a:extLst>
          </p:cNvPr>
          <p:cNvGrpSpPr/>
          <p:nvPr/>
        </p:nvGrpSpPr>
        <p:grpSpPr>
          <a:xfrm>
            <a:off x="2298700" y="2847345"/>
            <a:ext cx="7381748" cy="1642732"/>
            <a:chOff x="2298700" y="3186775"/>
            <a:chExt cx="7381748" cy="1642732"/>
          </a:xfrm>
        </p:grpSpPr>
        <p:sp>
          <p:nvSpPr>
            <p:cNvPr id="6" name="TextBox 5">
              <a:extLst>
                <a:ext uri="{FF2B5EF4-FFF2-40B4-BE49-F238E27FC236}">
                  <a16:creationId xmlns:a16="http://schemas.microsoft.com/office/drawing/2014/main" id="{F1A1D897-46DC-0676-920A-89FA122EA6E5}"/>
                </a:ext>
              </a:extLst>
            </p:cNvPr>
            <p:cNvSpPr txBox="1"/>
            <p:nvPr/>
          </p:nvSpPr>
          <p:spPr>
            <a:xfrm>
              <a:off x="4168228" y="3186775"/>
              <a:ext cx="3855544" cy="800219"/>
            </a:xfrm>
            <a:prstGeom prst="rect">
              <a:avLst/>
            </a:prstGeom>
            <a:noFill/>
          </p:spPr>
          <p:txBody>
            <a:bodyPr wrap="none" rtlCol="0">
              <a:spAutoFit/>
            </a:bodyPr>
            <a:lstStyle/>
            <a:p>
              <a:pPr algn="ctr"/>
              <a:r>
                <a:rPr lang="en-US" sz="4600" b="1">
                  <a:solidFill>
                    <a:schemeClr val="tx1"/>
                  </a:solidFill>
                </a:rPr>
                <a:t>DISCLAIMER</a:t>
              </a:r>
            </a:p>
          </p:txBody>
        </p:sp>
        <p:sp>
          <p:nvSpPr>
            <p:cNvPr id="11" name="TextBox 10">
              <a:extLst>
                <a:ext uri="{FF2B5EF4-FFF2-40B4-BE49-F238E27FC236}">
                  <a16:creationId xmlns:a16="http://schemas.microsoft.com/office/drawing/2014/main" id="{4797845F-F959-88CB-A4ED-3AA0360C1A9D}"/>
                </a:ext>
              </a:extLst>
            </p:cNvPr>
            <p:cNvSpPr txBox="1"/>
            <p:nvPr/>
          </p:nvSpPr>
          <p:spPr>
            <a:xfrm>
              <a:off x="2298700" y="4060066"/>
              <a:ext cx="7381748" cy="769441"/>
            </a:xfrm>
            <a:prstGeom prst="rect">
              <a:avLst/>
            </a:prstGeom>
            <a:noFill/>
          </p:spPr>
          <p:txBody>
            <a:bodyPr wrap="square" rtlCol="0">
              <a:spAutoFit/>
            </a:bodyPr>
            <a:lstStyle/>
            <a:p>
              <a:pPr algn="ctr"/>
              <a:r>
                <a:rPr lang="en-US" sz="2200">
                  <a:solidFill>
                    <a:schemeClr val="tx1"/>
                  </a:solidFill>
                </a:rPr>
                <a:t>The content is curated from online/offline resources and used for educational purpose only.</a:t>
              </a:r>
            </a:p>
          </p:txBody>
        </p:sp>
      </p:grpSp>
    </p:spTree>
    <p:extLst>
      <p:ext uri="{BB962C8B-B14F-4D97-AF65-F5344CB8AC3E}">
        <p14:creationId xmlns:p14="http://schemas.microsoft.com/office/powerpoint/2010/main" val="3987024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49184034-7E5A-8703-FC62-41A270A3CFA1}"/>
              </a:ext>
            </a:extLst>
          </p:cNvPr>
          <p:cNvSpPr txBox="1"/>
          <p:nvPr/>
        </p:nvSpPr>
        <p:spPr>
          <a:xfrm>
            <a:off x="191911" y="972537"/>
            <a:ext cx="2652889" cy="400110"/>
          </a:xfrm>
          <a:prstGeom prst="rect">
            <a:avLst/>
          </a:prstGeom>
          <a:noFill/>
        </p:spPr>
        <p:txBody>
          <a:bodyPr wrap="square">
            <a:spAutoFit/>
          </a:bodyPr>
          <a:lstStyle/>
          <a:p>
            <a:r>
              <a:rPr lang="en-IN" sz="2000" b="1">
                <a:solidFill>
                  <a:srgbClr val="213163"/>
                </a:solidFill>
              </a:rPr>
              <a:t>Learning Objectives</a:t>
            </a:r>
            <a:endParaRPr lang="en-IN" sz="2000">
              <a:solidFill>
                <a:srgbClr val="213163"/>
              </a:solidFill>
            </a:endParaRPr>
          </a:p>
        </p:txBody>
      </p:sp>
      <p:sp>
        <p:nvSpPr>
          <p:cNvPr id="6" name="TextBox 5">
            <a:extLst>
              <a:ext uri="{FF2B5EF4-FFF2-40B4-BE49-F238E27FC236}">
                <a16:creationId xmlns:a16="http://schemas.microsoft.com/office/drawing/2014/main" id="{76BF6329-56BD-893B-3EC4-9C12163435B5}"/>
              </a:ext>
            </a:extLst>
          </p:cNvPr>
          <p:cNvSpPr txBox="1"/>
          <p:nvPr/>
        </p:nvSpPr>
        <p:spPr>
          <a:xfrm>
            <a:off x="191720" y="1432975"/>
            <a:ext cx="6731802" cy="1754326"/>
          </a:xfrm>
          <a:prstGeom prst="rect">
            <a:avLst/>
          </a:prstGeom>
          <a:noFill/>
        </p:spPr>
        <p:txBody>
          <a:bodyPr wrap="square" lIns="91440" tIns="45720" rIns="91440" bIns="45720" rtlCol="0" anchor="t">
            <a:spAutoFit/>
          </a:bodyPr>
          <a:lstStyle/>
          <a:p>
            <a:pPr marL="285750" indent="-285750" algn="just">
              <a:buFont typeface="Arial,Sans-Serif"/>
              <a:buChar char="•"/>
            </a:pPr>
            <a:r>
              <a:rPr lang="en-IN" sz="1800" dirty="0"/>
              <a:t>Identify the purpose of Pandas for data manipulation with data frames and series.</a:t>
            </a:r>
          </a:p>
          <a:p>
            <a:pPr marL="285750" indent="-285750" algn="just">
              <a:buFont typeface="Arial,Sans-Serif"/>
              <a:buChar char="•"/>
            </a:pPr>
            <a:r>
              <a:rPr lang="en-IN" sz="1800" dirty="0"/>
              <a:t>Recognize NumPy as a library for handling arrays and numerical data.</a:t>
            </a:r>
          </a:p>
          <a:p>
            <a:pPr marL="285750" indent="-285750" algn="just">
              <a:buFont typeface="Arial,Sans-Serif"/>
              <a:buChar char="•"/>
            </a:pPr>
            <a:r>
              <a:rPr lang="en-IN" sz="1800" dirty="0"/>
              <a:t>Explain common techniques for handling missing values and preparing data for analysis.</a:t>
            </a:r>
          </a:p>
        </p:txBody>
      </p:sp>
      <p:grpSp>
        <p:nvGrpSpPr>
          <p:cNvPr id="3" name="Group 2">
            <a:extLst>
              <a:ext uri="{FF2B5EF4-FFF2-40B4-BE49-F238E27FC236}">
                <a16:creationId xmlns:a16="http://schemas.microsoft.com/office/drawing/2014/main" id="{B039156F-A932-5941-7C6C-55401BAB8C1C}"/>
              </a:ext>
            </a:extLst>
          </p:cNvPr>
          <p:cNvGrpSpPr/>
          <p:nvPr/>
        </p:nvGrpSpPr>
        <p:grpSpPr>
          <a:xfrm>
            <a:off x="0" y="6055360"/>
            <a:ext cx="12192000" cy="356968"/>
            <a:chOff x="0" y="6055360"/>
            <a:chExt cx="12192000" cy="356968"/>
          </a:xfrm>
        </p:grpSpPr>
        <p:sp>
          <p:nvSpPr>
            <p:cNvPr id="12" name="TextBox 11">
              <a:extLst>
                <a:ext uri="{FF2B5EF4-FFF2-40B4-BE49-F238E27FC236}">
                  <a16:creationId xmlns:a16="http://schemas.microsoft.com/office/drawing/2014/main" id="{82B1456E-9C82-2BE0-34DA-790DDD330C70}"/>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a:latin typeface="+mn-lt"/>
                </a:rPr>
                <a:t>Source : </a:t>
              </a:r>
            </a:p>
          </p:txBody>
        </p:sp>
        <p:sp>
          <p:nvSpPr>
            <p:cNvPr id="13" name="TextBox 12">
              <a:extLst>
                <a:ext uri="{FF2B5EF4-FFF2-40B4-BE49-F238E27FC236}">
                  <a16:creationId xmlns:a16="http://schemas.microsoft.com/office/drawing/2014/main" id="{D2E04AEF-F8A2-DDF4-F5A8-ECCEA347452C}"/>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a:solidFill>
                  <a:srgbClr val="0000FF"/>
                </a:solidFill>
                <a:latin typeface="+mn-lt"/>
              </a:endParaRPr>
            </a:p>
          </p:txBody>
        </p:sp>
        <p:cxnSp>
          <p:nvCxnSpPr>
            <p:cNvPr id="14" name="Straight Connector 13">
              <a:extLst>
                <a:ext uri="{FF2B5EF4-FFF2-40B4-BE49-F238E27FC236}">
                  <a16:creationId xmlns:a16="http://schemas.microsoft.com/office/drawing/2014/main" id="{FD309382-A8C5-B988-83E3-25D1853C282D}"/>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pic>
        <p:nvPicPr>
          <p:cNvPr id="4" name="Picture 3" descr="A ladder leading to a large yellow circle&#10;&#10;Description automatically generated">
            <a:extLst>
              <a:ext uri="{FF2B5EF4-FFF2-40B4-BE49-F238E27FC236}">
                <a16:creationId xmlns:a16="http://schemas.microsoft.com/office/drawing/2014/main" id="{65ABC316-78BC-ED0E-5AEE-F736AE599E22}"/>
              </a:ext>
            </a:extLst>
          </p:cNvPr>
          <p:cNvPicPr>
            <a:picLocks noChangeAspect="1"/>
          </p:cNvPicPr>
          <p:nvPr/>
        </p:nvPicPr>
        <p:blipFill rotWithShape="1">
          <a:blip r:embed="rId4">
            <a:alphaModFix amt="85000"/>
          </a:blip>
          <a:srcRect l="13763" t="6135" r="13650"/>
          <a:stretch/>
        </p:blipFill>
        <p:spPr>
          <a:xfrm>
            <a:off x="7345680" y="1442720"/>
            <a:ext cx="4500880" cy="4632960"/>
          </a:xfrm>
          <a:prstGeom prst="rect">
            <a:avLst/>
          </a:prstGeom>
        </p:spPr>
      </p:pic>
      <p:sp>
        <p:nvSpPr>
          <p:cNvPr id="5" name="TextBox 4">
            <a:extLst>
              <a:ext uri="{FF2B5EF4-FFF2-40B4-BE49-F238E27FC236}">
                <a16:creationId xmlns:a16="http://schemas.microsoft.com/office/drawing/2014/main" id="{4CC30D45-D368-BF73-F9AB-4680383FF118}"/>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a:solidFill>
                  <a:schemeClr val="tx1"/>
                </a:solidFill>
                <a:latin typeface="+mn-lt"/>
              </a:rPr>
              <a:t>GOAL</a:t>
            </a:r>
          </a:p>
        </p:txBody>
      </p:sp>
    </p:spTree>
    <p:extLst>
      <p:ext uri="{BB962C8B-B14F-4D97-AF65-F5344CB8AC3E}">
        <p14:creationId xmlns:p14="http://schemas.microsoft.com/office/powerpoint/2010/main" val="1085522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04167" y="877294"/>
            <a:ext cx="7906863" cy="446047"/>
          </a:xfrm>
          <a:prstGeom prst="rect">
            <a:avLst/>
          </a:prstGeom>
          <a:noFill/>
          <a:ln>
            <a:noFill/>
          </a:ln>
        </p:spPr>
        <p:txBody>
          <a:bodyPr spcFirstLastPara="1" wrap="square" lIns="121900" tIns="121900" rIns="121900" bIns="121900" anchor="t" anchorCtr="0">
            <a:noAutofit/>
          </a:bodyPr>
          <a:lstStyle/>
          <a:p>
            <a:pPr>
              <a:buSzPts val="2800"/>
            </a:pPr>
            <a:r>
              <a:rPr lang="en-GB" sz="2000" b="1">
                <a:solidFill>
                  <a:srgbClr val="213163"/>
                </a:solidFill>
                <a:latin typeface="Arial" panose="020B0604020202020204" pitchFamily="34" charset="0"/>
                <a:cs typeface="Arial" panose="020B0604020202020204" pitchFamily="34" charset="0"/>
              </a:rPr>
              <a:t>Introduction to NumPy</a:t>
            </a:r>
            <a:endParaRPr lang="en-IN" sz="200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1A6E8E0-E797-A686-F819-FFEEA4964323}"/>
              </a:ext>
            </a:extLst>
          </p:cNvPr>
          <p:cNvSpPr txBox="1"/>
          <p:nvPr/>
        </p:nvSpPr>
        <p:spPr>
          <a:xfrm>
            <a:off x="218454" y="1458116"/>
            <a:ext cx="11291194" cy="3406061"/>
          </a:xfrm>
          <a:prstGeom prst="rect">
            <a:avLst/>
          </a:prstGeom>
          <a:noFill/>
        </p:spPr>
        <p:txBody>
          <a:bodyPr wrap="square">
            <a:spAutoFit/>
          </a:bodyPr>
          <a:lstStyle/>
          <a:p>
            <a:pPr>
              <a:spcAft>
                <a:spcPts val="800"/>
              </a:spcAft>
            </a:pPr>
            <a:r>
              <a:rPr lang="en-US" sz="1800" b="1">
                <a:latin typeface="+mn-lt"/>
              </a:rPr>
              <a:t>What is NumPy?</a:t>
            </a:r>
          </a:p>
          <a:p>
            <a:pPr marL="374904" indent="-228600">
              <a:spcAft>
                <a:spcPts val="800"/>
              </a:spcAft>
              <a:buFont typeface="Arial" panose="020B0604020202020204" pitchFamily="34" charset="0"/>
              <a:buChar char="•"/>
            </a:pPr>
            <a:r>
              <a:rPr lang="en-US" sz="1800">
                <a:latin typeface="+mn-lt"/>
              </a:rPr>
              <a:t>NumPy stands for Numerical Python.</a:t>
            </a:r>
          </a:p>
          <a:p>
            <a:pPr marL="374904" indent="-228600">
              <a:spcAft>
                <a:spcPts val="800"/>
              </a:spcAft>
              <a:buFont typeface="Arial" panose="020B0604020202020204" pitchFamily="34" charset="0"/>
              <a:buChar char="•"/>
            </a:pPr>
            <a:r>
              <a:rPr lang="en-US" sz="1800">
                <a:latin typeface="+mn-lt"/>
              </a:rPr>
              <a:t>It is a foundational package for numerical computing in Python.</a:t>
            </a:r>
          </a:p>
          <a:p>
            <a:pPr marL="374904" indent="-228600">
              <a:spcAft>
                <a:spcPts val="800"/>
              </a:spcAft>
              <a:buFont typeface="Arial" panose="020B0604020202020204" pitchFamily="34" charset="0"/>
              <a:buChar char="•"/>
            </a:pPr>
            <a:r>
              <a:rPr lang="en-US" sz="1800">
                <a:latin typeface="+mn-lt"/>
              </a:rPr>
              <a:t>Provides support for large multi-dimensional arrays and matrices.</a:t>
            </a:r>
          </a:p>
          <a:p>
            <a:pPr marL="374904" indent="-228600">
              <a:spcAft>
                <a:spcPts val="800"/>
              </a:spcAft>
              <a:buFont typeface="Arial" panose="020B0604020202020204" pitchFamily="34" charset="0"/>
              <a:buChar char="•"/>
            </a:pPr>
            <a:endParaRPr lang="en-US" sz="1800">
              <a:latin typeface="+mn-lt"/>
            </a:endParaRPr>
          </a:p>
          <a:p>
            <a:pPr>
              <a:spcAft>
                <a:spcPts val="800"/>
              </a:spcAft>
            </a:pPr>
            <a:r>
              <a:rPr lang="en-US" sz="1800" b="1">
                <a:latin typeface="+mn-lt"/>
              </a:rPr>
              <a:t>Key Features:</a:t>
            </a:r>
          </a:p>
          <a:p>
            <a:pPr marL="374904" indent="-228600">
              <a:spcAft>
                <a:spcPts val="800"/>
              </a:spcAft>
              <a:buFont typeface="Arial" panose="020B0604020202020204" pitchFamily="34" charset="0"/>
              <a:buChar char="•"/>
            </a:pPr>
            <a:r>
              <a:rPr lang="en-US" sz="1800">
                <a:latin typeface="+mn-lt"/>
              </a:rPr>
              <a:t>Efficient handling of numerical data.</a:t>
            </a:r>
          </a:p>
          <a:p>
            <a:pPr marL="374904" indent="-228600">
              <a:spcAft>
                <a:spcPts val="800"/>
              </a:spcAft>
              <a:buFont typeface="Arial" panose="020B0604020202020204" pitchFamily="34" charset="0"/>
              <a:buChar char="•"/>
            </a:pPr>
            <a:r>
              <a:rPr lang="en-US" sz="1800">
                <a:latin typeface="+mn-lt"/>
              </a:rPr>
              <a:t>A wide array of mathematical functions to operate on these arrays.</a:t>
            </a:r>
          </a:p>
          <a:p>
            <a:pPr marL="374904" indent="-228600">
              <a:spcAft>
                <a:spcPts val="800"/>
              </a:spcAft>
              <a:buFont typeface="Arial" panose="020B0604020202020204" pitchFamily="34" charset="0"/>
              <a:buChar char="•"/>
            </a:pPr>
            <a:r>
              <a:rPr lang="en-US" sz="1800">
                <a:latin typeface="+mn-lt"/>
              </a:rPr>
              <a:t>Essential for scientific computing and data analysis.</a:t>
            </a:r>
          </a:p>
        </p:txBody>
      </p:sp>
      <p:pic>
        <p:nvPicPr>
          <p:cNvPr id="4" name="Picture 3">
            <a:extLst>
              <a:ext uri="{FF2B5EF4-FFF2-40B4-BE49-F238E27FC236}">
                <a16:creationId xmlns:a16="http://schemas.microsoft.com/office/drawing/2014/main" id="{D64E059E-F1BC-5669-5CCA-889A9C0C8F79}"/>
              </a:ext>
            </a:extLst>
          </p:cNvPr>
          <p:cNvPicPr>
            <a:picLocks noChangeAspect="1"/>
          </p:cNvPicPr>
          <p:nvPr/>
        </p:nvPicPr>
        <p:blipFill>
          <a:blip r:embed="rId3"/>
          <a:stretch>
            <a:fillRect/>
          </a:stretch>
        </p:blipFill>
        <p:spPr>
          <a:xfrm>
            <a:off x="7644612" y="1622069"/>
            <a:ext cx="4010585" cy="3934374"/>
          </a:xfrm>
          <a:prstGeom prst="rect">
            <a:avLst/>
          </a:prstGeom>
        </p:spPr>
      </p:pic>
      <p:grpSp>
        <p:nvGrpSpPr>
          <p:cNvPr id="6" name="Group 5">
            <a:extLst>
              <a:ext uri="{FF2B5EF4-FFF2-40B4-BE49-F238E27FC236}">
                <a16:creationId xmlns:a16="http://schemas.microsoft.com/office/drawing/2014/main" id="{4EFC67DF-0799-E1F7-DDFD-5F6F42019721}"/>
              </a:ext>
            </a:extLst>
          </p:cNvPr>
          <p:cNvGrpSpPr/>
          <p:nvPr/>
        </p:nvGrpSpPr>
        <p:grpSpPr>
          <a:xfrm>
            <a:off x="0" y="6055360"/>
            <a:ext cx="12192000" cy="356968"/>
            <a:chOff x="0" y="6055360"/>
            <a:chExt cx="12192000" cy="356968"/>
          </a:xfrm>
        </p:grpSpPr>
        <p:sp>
          <p:nvSpPr>
            <p:cNvPr id="7" name="TextBox 6">
              <a:extLst>
                <a:ext uri="{FF2B5EF4-FFF2-40B4-BE49-F238E27FC236}">
                  <a16:creationId xmlns:a16="http://schemas.microsoft.com/office/drawing/2014/main" id="{DAA05DDD-ED31-4453-8D24-98FF2CE6F8B0}"/>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a:latin typeface="+mn-lt"/>
                </a:rPr>
                <a:t>Source : </a:t>
              </a:r>
            </a:p>
          </p:txBody>
        </p:sp>
        <p:sp>
          <p:nvSpPr>
            <p:cNvPr id="8" name="TextBox 7">
              <a:extLst>
                <a:ext uri="{FF2B5EF4-FFF2-40B4-BE49-F238E27FC236}">
                  <a16:creationId xmlns:a16="http://schemas.microsoft.com/office/drawing/2014/main" id="{0436CC91-2146-54B1-B231-ED4FA31EAB27}"/>
                </a:ext>
              </a:extLst>
            </p:cNvPr>
            <p:cNvSpPr txBox="1"/>
            <p:nvPr/>
          </p:nvSpPr>
          <p:spPr>
            <a:xfrm>
              <a:off x="880528" y="6135329"/>
              <a:ext cx="10701871" cy="276999"/>
            </a:xfrm>
            <a:prstGeom prst="rect">
              <a:avLst/>
            </a:prstGeom>
            <a:noFill/>
          </p:spPr>
          <p:txBody>
            <a:bodyPr wrap="square" rtlCol="0">
              <a:spAutoFit/>
            </a:bodyPr>
            <a:lstStyle/>
            <a:p>
              <a:pPr>
                <a:spcAft>
                  <a:spcPts val="800"/>
                </a:spcAft>
              </a:pPr>
              <a:r>
                <a:rPr lang="en-IN" sz="1200" dirty="0">
                  <a:solidFill>
                    <a:srgbClr val="0000FF"/>
                  </a:solidFill>
                  <a:latin typeface="+mn-lt"/>
                </a:rPr>
                <a:t>https://www.scaler.com/topics/architecture-of-data-warehouse/</a:t>
              </a:r>
            </a:p>
          </p:txBody>
        </p:sp>
        <p:cxnSp>
          <p:nvCxnSpPr>
            <p:cNvPr id="9" name="Straight Connector 8">
              <a:extLst>
                <a:ext uri="{FF2B5EF4-FFF2-40B4-BE49-F238E27FC236}">
                  <a16:creationId xmlns:a16="http://schemas.microsoft.com/office/drawing/2014/main" id="{386C2601-35BB-AFE7-0EE9-BCC8FA9D9C48}"/>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5841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04167" y="877294"/>
            <a:ext cx="7906863" cy="446047"/>
          </a:xfrm>
          <a:prstGeom prst="rect">
            <a:avLst/>
          </a:prstGeom>
          <a:noFill/>
          <a:ln>
            <a:noFill/>
          </a:ln>
        </p:spPr>
        <p:txBody>
          <a:bodyPr spcFirstLastPara="1" wrap="square" lIns="121900" tIns="121900" rIns="121900" bIns="121900" anchor="t" anchorCtr="0">
            <a:noAutofit/>
          </a:bodyPr>
          <a:lstStyle/>
          <a:p>
            <a:pPr>
              <a:buSzPts val="2800"/>
            </a:pPr>
            <a:r>
              <a:rPr lang="en-GB" sz="2000" b="1" err="1">
                <a:solidFill>
                  <a:srgbClr val="213163"/>
                </a:solidFill>
                <a:latin typeface="Arial" panose="020B0604020202020204" pitchFamily="34" charset="0"/>
                <a:cs typeface="Arial" panose="020B0604020202020204" pitchFamily="34" charset="0"/>
              </a:rPr>
              <a:t>Numpy</a:t>
            </a:r>
            <a:r>
              <a:rPr lang="en-GB" sz="2000" b="1">
                <a:solidFill>
                  <a:srgbClr val="213163"/>
                </a:solidFill>
                <a:latin typeface="Arial" panose="020B0604020202020204" pitchFamily="34" charset="0"/>
                <a:cs typeface="Arial" panose="020B0604020202020204" pitchFamily="34" charset="0"/>
              </a:rPr>
              <a:t> Array</a:t>
            </a:r>
            <a:endParaRPr lang="en-IN" sz="200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1A6E8E0-E797-A686-F819-FFEEA4964323}"/>
              </a:ext>
            </a:extLst>
          </p:cNvPr>
          <p:cNvSpPr txBox="1"/>
          <p:nvPr/>
        </p:nvSpPr>
        <p:spPr>
          <a:xfrm>
            <a:off x="218454" y="1458116"/>
            <a:ext cx="11291194" cy="1128514"/>
          </a:xfrm>
          <a:prstGeom prst="rect">
            <a:avLst/>
          </a:prstGeom>
          <a:noFill/>
        </p:spPr>
        <p:txBody>
          <a:bodyPr wrap="square">
            <a:spAutoFit/>
          </a:bodyPr>
          <a:lstStyle/>
          <a:p>
            <a:pPr marL="285750" indent="-285750">
              <a:spcAft>
                <a:spcPts val="800"/>
              </a:spcAft>
              <a:buFont typeface="Arial" panose="020B0604020202020204" pitchFamily="34" charset="0"/>
              <a:buChar char="•"/>
            </a:pPr>
            <a:r>
              <a:rPr lang="en-US" sz="1800">
                <a:latin typeface="+mn-lt"/>
              </a:rPr>
              <a:t>NumPy array is a multi-dimensional data structure that is the core of scientific computing in Python.</a:t>
            </a:r>
          </a:p>
          <a:p>
            <a:pPr marL="285750" indent="-285750">
              <a:spcAft>
                <a:spcPts val="800"/>
              </a:spcAft>
              <a:buFont typeface="Arial" panose="020B0604020202020204" pitchFamily="34" charset="0"/>
              <a:buChar char="•"/>
            </a:pPr>
            <a:r>
              <a:rPr lang="en-US" sz="1800">
                <a:latin typeface="+mn-lt"/>
              </a:rPr>
              <a:t>All values in an array are homogenous (of the same data type).</a:t>
            </a:r>
          </a:p>
          <a:p>
            <a:pPr marL="285750" indent="-285750">
              <a:spcAft>
                <a:spcPts val="800"/>
              </a:spcAft>
              <a:buFont typeface="Arial" panose="020B0604020202020204" pitchFamily="34" charset="0"/>
              <a:buChar char="•"/>
            </a:pPr>
            <a:r>
              <a:rPr lang="en-US" sz="1800">
                <a:latin typeface="+mn-lt"/>
              </a:rPr>
              <a:t>They offer automatic vectorization and broadcasting.</a:t>
            </a:r>
          </a:p>
        </p:txBody>
      </p:sp>
      <p:grpSp>
        <p:nvGrpSpPr>
          <p:cNvPr id="6" name="Group 5">
            <a:extLst>
              <a:ext uri="{FF2B5EF4-FFF2-40B4-BE49-F238E27FC236}">
                <a16:creationId xmlns:a16="http://schemas.microsoft.com/office/drawing/2014/main" id="{4EFC67DF-0799-E1F7-DDFD-5F6F42019721}"/>
              </a:ext>
            </a:extLst>
          </p:cNvPr>
          <p:cNvGrpSpPr/>
          <p:nvPr/>
        </p:nvGrpSpPr>
        <p:grpSpPr>
          <a:xfrm>
            <a:off x="0" y="6055360"/>
            <a:ext cx="12192000" cy="356968"/>
            <a:chOff x="0" y="6055360"/>
            <a:chExt cx="12192000" cy="356968"/>
          </a:xfrm>
        </p:grpSpPr>
        <p:sp>
          <p:nvSpPr>
            <p:cNvPr id="7" name="TextBox 6">
              <a:extLst>
                <a:ext uri="{FF2B5EF4-FFF2-40B4-BE49-F238E27FC236}">
                  <a16:creationId xmlns:a16="http://schemas.microsoft.com/office/drawing/2014/main" id="{DAA05DDD-ED31-4453-8D24-98FF2CE6F8B0}"/>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a:latin typeface="+mn-lt"/>
                </a:rPr>
                <a:t>Source : </a:t>
              </a:r>
            </a:p>
          </p:txBody>
        </p:sp>
        <p:sp>
          <p:nvSpPr>
            <p:cNvPr id="8" name="TextBox 7">
              <a:extLst>
                <a:ext uri="{FF2B5EF4-FFF2-40B4-BE49-F238E27FC236}">
                  <a16:creationId xmlns:a16="http://schemas.microsoft.com/office/drawing/2014/main" id="{0436CC91-2146-54B1-B231-ED4FA31EAB27}"/>
                </a:ext>
              </a:extLst>
            </p:cNvPr>
            <p:cNvSpPr txBox="1"/>
            <p:nvPr/>
          </p:nvSpPr>
          <p:spPr>
            <a:xfrm>
              <a:off x="880528" y="6135329"/>
              <a:ext cx="10701871" cy="276999"/>
            </a:xfrm>
            <a:prstGeom prst="rect">
              <a:avLst/>
            </a:prstGeom>
            <a:noFill/>
          </p:spPr>
          <p:txBody>
            <a:bodyPr wrap="square" rtlCol="0">
              <a:spAutoFit/>
            </a:bodyPr>
            <a:lstStyle/>
            <a:p>
              <a:pPr>
                <a:spcAft>
                  <a:spcPts val="800"/>
                </a:spcAft>
              </a:pPr>
              <a:r>
                <a:rPr lang="en-IN" sz="1200">
                  <a:solidFill>
                    <a:srgbClr val="0000FF"/>
                  </a:solidFill>
                  <a:latin typeface="+mn-lt"/>
                </a:rPr>
                <a:t>https://medium.com/byte-sized-code/tagged/numpy</a:t>
              </a:r>
            </a:p>
          </p:txBody>
        </p:sp>
        <p:cxnSp>
          <p:nvCxnSpPr>
            <p:cNvPr id="9" name="Straight Connector 8">
              <a:extLst>
                <a:ext uri="{FF2B5EF4-FFF2-40B4-BE49-F238E27FC236}">
                  <a16:creationId xmlns:a16="http://schemas.microsoft.com/office/drawing/2014/main" id="{386C2601-35BB-AFE7-0EE9-BCC8FA9D9C48}"/>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CE0A2449-F961-483F-5DA1-97A16AF9E007}"/>
              </a:ext>
            </a:extLst>
          </p:cNvPr>
          <p:cNvGrpSpPr/>
          <p:nvPr/>
        </p:nvGrpSpPr>
        <p:grpSpPr>
          <a:xfrm>
            <a:off x="304800" y="2536623"/>
            <a:ext cx="11887200" cy="3431891"/>
            <a:chOff x="304800" y="2536623"/>
            <a:chExt cx="11887200" cy="3431891"/>
          </a:xfrm>
        </p:grpSpPr>
        <p:pic>
          <p:nvPicPr>
            <p:cNvPr id="2" name="Picture 2" descr="Common placeholders in numpy arrays | by Arpit Omprakash | Byte-Sized-Code  | Medium">
              <a:extLst>
                <a:ext uri="{FF2B5EF4-FFF2-40B4-BE49-F238E27FC236}">
                  <a16:creationId xmlns:a16="http://schemas.microsoft.com/office/drawing/2014/main" id="{625A03A3-BF71-76CB-5F4F-941ADBF241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500" b="2500"/>
            <a:stretch/>
          </p:blipFill>
          <p:spPr bwMode="auto">
            <a:xfrm>
              <a:off x="6190152" y="3665173"/>
              <a:ext cx="6001848" cy="230334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Top Python Libraries: Numpy &amp; Pandas | by Md Arman Hossen | Towards Data  Science">
              <a:extLst>
                <a:ext uri="{FF2B5EF4-FFF2-40B4-BE49-F238E27FC236}">
                  <a16:creationId xmlns:a16="http://schemas.microsoft.com/office/drawing/2014/main" id="{0E2BCECC-B49E-DE67-966F-D931B53D73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536623"/>
              <a:ext cx="6347012" cy="276464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39596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04167" y="877294"/>
            <a:ext cx="7906863" cy="446047"/>
          </a:xfrm>
          <a:prstGeom prst="rect">
            <a:avLst/>
          </a:prstGeom>
          <a:noFill/>
          <a:ln>
            <a:noFill/>
          </a:ln>
        </p:spPr>
        <p:txBody>
          <a:bodyPr spcFirstLastPara="1" wrap="square" lIns="121900" tIns="121900" rIns="121900" bIns="121900" anchor="t" anchorCtr="0">
            <a:noAutofit/>
          </a:bodyPr>
          <a:lstStyle/>
          <a:p>
            <a:pPr>
              <a:buSzPts val="2800"/>
            </a:pPr>
            <a:r>
              <a:rPr lang="en-US" sz="2000" b="1">
                <a:solidFill>
                  <a:srgbClr val="213163"/>
                </a:solidFill>
                <a:latin typeface="Arial" panose="020B0604020202020204" pitchFamily="34" charset="0"/>
                <a:cs typeface="Arial" panose="020B0604020202020204" pitchFamily="34" charset="0"/>
              </a:rPr>
              <a:t>Working with </a:t>
            </a:r>
            <a:r>
              <a:rPr lang="en-US" sz="2000" b="1" err="1">
                <a:solidFill>
                  <a:srgbClr val="213163"/>
                </a:solidFill>
                <a:latin typeface="Arial" panose="020B0604020202020204" pitchFamily="34" charset="0"/>
                <a:cs typeface="Arial" panose="020B0604020202020204" pitchFamily="34" charset="0"/>
              </a:rPr>
              <a:t>Numpy</a:t>
            </a:r>
            <a:r>
              <a:rPr lang="en-US" sz="2000" b="1">
                <a:solidFill>
                  <a:srgbClr val="213163"/>
                </a:solidFill>
                <a:latin typeface="Arial" panose="020B0604020202020204" pitchFamily="34" charset="0"/>
                <a:cs typeface="Arial" panose="020B0604020202020204" pitchFamily="34" charset="0"/>
              </a:rPr>
              <a:t> array</a:t>
            </a:r>
            <a:endParaRPr lang="en-IN" sz="2000">
              <a:latin typeface="Arial" panose="020B0604020202020204" pitchFamily="34" charset="0"/>
              <a:cs typeface="Arial" panose="020B0604020202020204" pitchFamily="34" charset="0"/>
            </a:endParaRPr>
          </a:p>
        </p:txBody>
      </p:sp>
      <p:sp>
        <p:nvSpPr>
          <p:cNvPr id="4" name="Google Shape;110;p4">
            <a:extLst>
              <a:ext uri="{FF2B5EF4-FFF2-40B4-BE49-F238E27FC236}">
                <a16:creationId xmlns:a16="http://schemas.microsoft.com/office/drawing/2014/main" id="{CBF39797-EC41-EA69-E548-F4A84B8CB062}"/>
              </a:ext>
            </a:extLst>
          </p:cNvPr>
          <p:cNvSpPr txBox="1">
            <a:spLocks/>
          </p:cNvSpPr>
          <p:nvPr/>
        </p:nvSpPr>
        <p:spPr>
          <a:xfrm>
            <a:off x="304800" y="1513681"/>
            <a:ext cx="10515600" cy="435133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ct val="80000"/>
              </a:lnSpc>
              <a:buClr>
                <a:schemeClr val="dk1"/>
              </a:buClr>
              <a:buSzPts val="2220"/>
            </a:pPr>
            <a:r>
              <a:rPr lang="en-IN" sz="1800" b="1" dirty="0"/>
              <a:t>Create 2-D array using </a:t>
            </a:r>
            <a:r>
              <a:rPr lang="en-IN" sz="1800" b="1" dirty="0" err="1"/>
              <a:t>numpy</a:t>
            </a:r>
            <a:r>
              <a:rPr lang="en-IN" sz="1800" b="1" dirty="0"/>
              <a:t> from list </a:t>
            </a:r>
          </a:p>
          <a:p>
            <a:pPr>
              <a:lnSpc>
                <a:spcPct val="80000"/>
              </a:lnSpc>
              <a:spcBef>
                <a:spcPts val="1000"/>
              </a:spcBef>
              <a:buClr>
                <a:schemeClr val="dk1"/>
              </a:buClr>
              <a:buSzPts val="2220"/>
            </a:pPr>
            <a:endParaRPr lang="en-IN" sz="1800" dirty="0"/>
          </a:p>
          <a:p>
            <a:pPr>
              <a:lnSpc>
                <a:spcPct val="80000"/>
              </a:lnSpc>
              <a:spcBef>
                <a:spcPts val="1000"/>
              </a:spcBef>
              <a:buClr>
                <a:schemeClr val="dk1"/>
              </a:buClr>
              <a:buSzPts val="2220"/>
            </a:pPr>
            <a:r>
              <a:rPr lang="en-IN" sz="1800" dirty="0">
                <a:latin typeface="Consolas" panose="020B0609020204030204" pitchFamily="49" charset="0"/>
              </a:rPr>
              <a:t>import </a:t>
            </a:r>
            <a:r>
              <a:rPr lang="en-IN" sz="1800" dirty="0" err="1">
                <a:latin typeface="Consolas" panose="020B0609020204030204" pitchFamily="49" charset="0"/>
              </a:rPr>
              <a:t>numpy</a:t>
            </a:r>
            <a:r>
              <a:rPr lang="en-IN" sz="1800" dirty="0">
                <a:latin typeface="Consolas" panose="020B0609020204030204" pitchFamily="49" charset="0"/>
              </a:rPr>
              <a:t> as np</a:t>
            </a:r>
          </a:p>
          <a:p>
            <a:pPr>
              <a:lnSpc>
                <a:spcPct val="80000"/>
              </a:lnSpc>
              <a:spcBef>
                <a:spcPts val="1000"/>
              </a:spcBef>
              <a:buClr>
                <a:schemeClr val="dk1"/>
              </a:buClr>
              <a:buSzPts val="2220"/>
            </a:pPr>
            <a:r>
              <a:rPr lang="en-IN" sz="1800" dirty="0" err="1">
                <a:latin typeface="Consolas" panose="020B0609020204030204" pitchFamily="49" charset="0"/>
              </a:rPr>
              <a:t>mylist</a:t>
            </a:r>
            <a:r>
              <a:rPr lang="en-IN" sz="1800" dirty="0">
                <a:latin typeface="Consolas" panose="020B0609020204030204" pitchFamily="49" charset="0"/>
              </a:rPr>
              <a:t>=[[1,2,3],[4,5,6],[7,8,9]]</a:t>
            </a:r>
          </a:p>
          <a:p>
            <a:pPr>
              <a:lnSpc>
                <a:spcPct val="80000"/>
              </a:lnSpc>
              <a:spcBef>
                <a:spcPts val="1000"/>
              </a:spcBef>
              <a:buClr>
                <a:schemeClr val="dk1"/>
              </a:buClr>
              <a:buSzPts val="2220"/>
            </a:pPr>
            <a:r>
              <a:rPr lang="en-IN" sz="1800" dirty="0" err="1">
                <a:latin typeface="Consolas" panose="020B0609020204030204" pitchFamily="49" charset="0"/>
              </a:rPr>
              <a:t>np.array</a:t>
            </a:r>
            <a:r>
              <a:rPr lang="en-IN" sz="1800" dirty="0">
                <a:latin typeface="Consolas" panose="020B0609020204030204" pitchFamily="49" charset="0"/>
              </a:rPr>
              <a:t>(</a:t>
            </a:r>
            <a:r>
              <a:rPr lang="en-IN" sz="1800" dirty="0" err="1">
                <a:latin typeface="Consolas" panose="020B0609020204030204" pitchFamily="49" charset="0"/>
              </a:rPr>
              <a:t>mylist</a:t>
            </a:r>
            <a:r>
              <a:rPr lang="en-IN" sz="1800" dirty="0">
                <a:latin typeface="Consolas" panose="020B0609020204030204" pitchFamily="49" charset="0"/>
              </a:rPr>
              <a:t>)</a:t>
            </a:r>
          </a:p>
          <a:p>
            <a:pPr>
              <a:lnSpc>
                <a:spcPct val="80000"/>
              </a:lnSpc>
              <a:spcBef>
                <a:spcPts val="1000"/>
              </a:spcBef>
              <a:buClr>
                <a:schemeClr val="dk1"/>
              </a:buClr>
              <a:buSzPts val="2220"/>
            </a:pPr>
            <a:endParaRPr lang="en-IN" sz="1800" dirty="0"/>
          </a:p>
          <a:p>
            <a:pPr>
              <a:lnSpc>
                <a:spcPct val="80000"/>
              </a:lnSpc>
              <a:spcBef>
                <a:spcPts val="1000"/>
              </a:spcBef>
              <a:buClr>
                <a:schemeClr val="dk1"/>
              </a:buClr>
              <a:buSzPts val="2220"/>
            </a:pPr>
            <a:r>
              <a:rPr lang="en-IN" sz="1800" dirty="0"/>
              <a:t>Create 1-D and 2-D array using random values</a:t>
            </a:r>
          </a:p>
          <a:p>
            <a:pPr marL="228600" indent="-87629">
              <a:lnSpc>
                <a:spcPct val="80000"/>
              </a:lnSpc>
              <a:spcBef>
                <a:spcPts val="1000"/>
              </a:spcBef>
              <a:buClr>
                <a:schemeClr val="dk1"/>
              </a:buClr>
              <a:buSzPts val="2220"/>
            </a:pPr>
            <a:endParaRPr lang="en-IN" sz="1800" dirty="0"/>
          </a:p>
          <a:p>
            <a:pPr>
              <a:lnSpc>
                <a:spcPct val="80000"/>
              </a:lnSpc>
              <a:spcBef>
                <a:spcPts val="1000"/>
              </a:spcBef>
              <a:buClr>
                <a:schemeClr val="dk1"/>
              </a:buClr>
              <a:buSzPts val="2220"/>
            </a:pPr>
            <a:r>
              <a:rPr lang="en-IN" sz="1800" dirty="0" err="1">
                <a:latin typeface="Consolas" panose="020B0609020204030204" pitchFamily="49" charset="0"/>
              </a:rPr>
              <a:t>np.random.rand</a:t>
            </a:r>
            <a:r>
              <a:rPr lang="en-IN" sz="1800" dirty="0">
                <a:latin typeface="Consolas" panose="020B0609020204030204" pitchFamily="49" charset="0"/>
              </a:rPr>
              <a:t>(5)       #uniform distribution of random values</a:t>
            </a:r>
          </a:p>
          <a:p>
            <a:pPr>
              <a:lnSpc>
                <a:spcPct val="80000"/>
              </a:lnSpc>
              <a:spcBef>
                <a:spcPts val="1000"/>
              </a:spcBef>
              <a:buClr>
                <a:schemeClr val="dk1"/>
              </a:buClr>
              <a:buSzPts val="2220"/>
            </a:pPr>
            <a:r>
              <a:rPr lang="en-IN" sz="1800" dirty="0" err="1">
                <a:latin typeface="Consolas" panose="020B0609020204030204" pitchFamily="49" charset="0"/>
              </a:rPr>
              <a:t>np.random.rand</a:t>
            </a:r>
            <a:r>
              <a:rPr lang="en-IN" sz="1800" dirty="0">
                <a:latin typeface="Consolas" panose="020B0609020204030204" pitchFamily="49" charset="0"/>
              </a:rPr>
              <a:t>(4,4)     # create 2-D array of random values</a:t>
            </a:r>
          </a:p>
          <a:p>
            <a:pPr>
              <a:lnSpc>
                <a:spcPct val="80000"/>
              </a:lnSpc>
              <a:spcBef>
                <a:spcPts val="1000"/>
              </a:spcBef>
              <a:buClr>
                <a:schemeClr val="dk1"/>
              </a:buClr>
              <a:buSzPts val="2220"/>
            </a:pPr>
            <a:r>
              <a:rPr lang="en-IN" sz="1800" dirty="0" err="1">
                <a:latin typeface="Consolas" panose="020B0609020204030204" pitchFamily="49" charset="0"/>
              </a:rPr>
              <a:t>np.random.randn</a:t>
            </a:r>
            <a:r>
              <a:rPr lang="en-IN" sz="1800" dirty="0">
                <a:latin typeface="Consolas" panose="020B0609020204030204" pitchFamily="49" charset="0"/>
              </a:rPr>
              <a:t>(4)      #std. normal distribution, </a:t>
            </a:r>
            <a:r>
              <a:rPr lang="en-IN" sz="1800" dirty="0" err="1">
                <a:latin typeface="Consolas" panose="020B0609020204030204" pitchFamily="49" charset="0"/>
              </a:rPr>
              <a:t>centered</a:t>
            </a:r>
            <a:r>
              <a:rPr lang="en-IN" sz="1800" dirty="0">
                <a:latin typeface="Consolas" panose="020B0609020204030204" pitchFamily="49" charset="0"/>
              </a:rPr>
              <a:t> around 0</a:t>
            </a:r>
          </a:p>
          <a:p>
            <a:pPr>
              <a:lnSpc>
                <a:spcPct val="80000"/>
              </a:lnSpc>
              <a:spcBef>
                <a:spcPts val="1000"/>
              </a:spcBef>
              <a:buClr>
                <a:schemeClr val="dk1"/>
              </a:buClr>
              <a:buSzPts val="2220"/>
            </a:pPr>
            <a:endParaRPr lang="en-IN" sz="1800" dirty="0">
              <a:latin typeface="Consolas" panose="020B0609020204030204" pitchFamily="49" charset="0"/>
            </a:endParaRPr>
          </a:p>
          <a:p>
            <a:pPr marL="228600" indent="-87629">
              <a:lnSpc>
                <a:spcPct val="80000"/>
              </a:lnSpc>
              <a:spcBef>
                <a:spcPts val="1000"/>
              </a:spcBef>
              <a:buClr>
                <a:schemeClr val="dk1"/>
              </a:buClr>
              <a:buSzPts val="2220"/>
            </a:pPr>
            <a:endParaRPr lang="en-IN" sz="1800" dirty="0"/>
          </a:p>
        </p:txBody>
      </p:sp>
    </p:spTree>
    <p:extLst>
      <p:ext uri="{BB962C8B-B14F-4D97-AF65-F5344CB8AC3E}">
        <p14:creationId xmlns:p14="http://schemas.microsoft.com/office/powerpoint/2010/main" val="3504657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04167" y="877294"/>
            <a:ext cx="7906863" cy="446047"/>
          </a:xfrm>
          <a:prstGeom prst="rect">
            <a:avLst/>
          </a:prstGeom>
          <a:noFill/>
          <a:ln>
            <a:noFill/>
          </a:ln>
        </p:spPr>
        <p:txBody>
          <a:bodyPr spcFirstLastPara="1" wrap="square" lIns="121900" tIns="121900" rIns="121900" bIns="121900" anchor="t" anchorCtr="0">
            <a:noAutofit/>
          </a:bodyPr>
          <a:lstStyle/>
          <a:p>
            <a:pPr>
              <a:buSzPts val="2800"/>
            </a:pPr>
            <a:r>
              <a:rPr lang="en-US" sz="2000" b="1">
                <a:solidFill>
                  <a:srgbClr val="213163"/>
                </a:solidFill>
                <a:latin typeface="Arial" panose="020B0604020202020204" pitchFamily="34" charset="0"/>
                <a:cs typeface="Arial" panose="020B0604020202020204" pitchFamily="34" charset="0"/>
              </a:rPr>
              <a:t>Commonly used </a:t>
            </a:r>
            <a:r>
              <a:rPr lang="en-US" sz="2000" b="1" err="1">
                <a:solidFill>
                  <a:srgbClr val="213163"/>
                </a:solidFill>
                <a:latin typeface="Arial" panose="020B0604020202020204" pitchFamily="34" charset="0"/>
                <a:cs typeface="Arial" panose="020B0604020202020204" pitchFamily="34" charset="0"/>
              </a:rPr>
              <a:t>Numpy</a:t>
            </a:r>
            <a:r>
              <a:rPr lang="en-US" sz="2000" b="1">
                <a:solidFill>
                  <a:srgbClr val="213163"/>
                </a:solidFill>
                <a:latin typeface="Arial" panose="020B0604020202020204" pitchFamily="34" charset="0"/>
                <a:cs typeface="Arial" panose="020B0604020202020204" pitchFamily="34" charset="0"/>
              </a:rPr>
              <a:t> methods &amp; attributes</a:t>
            </a:r>
          </a:p>
        </p:txBody>
      </p:sp>
      <p:sp>
        <p:nvSpPr>
          <p:cNvPr id="2" name="Subtitle 2">
            <a:extLst>
              <a:ext uri="{FF2B5EF4-FFF2-40B4-BE49-F238E27FC236}">
                <a16:creationId xmlns:a16="http://schemas.microsoft.com/office/drawing/2014/main" id="{5FE808A9-FFBF-2BF2-F1B5-16B21979B9B0}"/>
              </a:ext>
            </a:extLst>
          </p:cNvPr>
          <p:cNvSpPr txBox="1">
            <a:spLocks/>
          </p:cNvSpPr>
          <p:nvPr/>
        </p:nvSpPr>
        <p:spPr>
          <a:xfrm>
            <a:off x="3713486" y="2731400"/>
            <a:ext cx="7518400" cy="1395200"/>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800">
              <a:latin typeface="Calibri" panose="020F0502020204030204" pitchFamily="34" charset="0"/>
              <a:cs typeface="Calibri" panose="020F0502020204030204" pitchFamily="34" charset="0"/>
            </a:endParaRPr>
          </a:p>
        </p:txBody>
      </p:sp>
      <p:sp>
        <p:nvSpPr>
          <p:cNvPr id="6" name="Rectangle 1">
            <a:extLst>
              <a:ext uri="{FF2B5EF4-FFF2-40B4-BE49-F238E27FC236}">
                <a16:creationId xmlns:a16="http://schemas.microsoft.com/office/drawing/2014/main" id="{789E5981-6C73-C6EC-19A4-F31D00A07C01}"/>
              </a:ext>
            </a:extLst>
          </p:cNvPr>
          <p:cNvSpPr>
            <a:spLocks noChangeArrowheads="1"/>
          </p:cNvSpPr>
          <p:nvPr/>
        </p:nvSpPr>
        <p:spPr bwMode="auto">
          <a:xfrm>
            <a:off x="204167" y="1330990"/>
            <a:ext cx="10021329" cy="4196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err="1">
                <a:ln>
                  <a:noFill/>
                </a:ln>
                <a:solidFill>
                  <a:schemeClr val="tx1"/>
                </a:solidFill>
                <a:effectLst/>
                <a:latin typeface="+mj-lt"/>
              </a:rPr>
              <a:t>np.array</a:t>
            </a:r>
            <a:r>
              <a:rPr kumimoji="0" lang="en-US" altLang="en-US" sz="1800" b="1" i="0" u="none" strike="noStrike" cap="none" normalizeH="0" baseline="0">
                <a:ln>
                  <a:noFill/>
                </a:ln>
                <a:solidFill>
                  <a:schemeClr val="tx1"/>
                </a:solidFill>
                <a:effectLst/>
                <a:latin typeface="+mj-lt"/>
              </a:rPr>
              <a:t>()</a:t>
            </a:r>
            <a:r>
              <a:rPr kumimoji="0" lang="en-US" altLang="en-US" sz="1800" b="0" i="0" u="none" strike="noStrike" cap="none" normalizeH="0" baseline="0">
                <a:ln>
                  <a:noFill/>
                </a:ln>
                <a:solidFill>
                  <a:schemeClr val="tx1"/>
                </a:solidFill>
                <a:effectLst/>
                <a:latin typeface="+mj-lt"/>
              </a:rPr>
              <a:t>: Creates a NumPy array from a list or other </a:t>
            </a:r>
            <a:r>
              <a:rPr kumimoji="0" lang="en-US" altLang="en-US" sz="1800" b="0" i="0" u="none" strike="noStrike" cap="none" normalizeH="0" baseline="0" err="1">
                <a:ln>
                  <a:noFill/>
                </a:ln>
                <a:solidFill>
                  <a:schemeClr val="tx1"/>
                </a:solidFill>
                <a:effectLst/>
                <a:latin typeface="+mj-lt"/>
              </a:rPr>
              <a:t>iterable</a:t>
            </a:r>
            <a:r>
              <a:rPr kumimoji="0" lang="en-US" altLang="en-US" sz="1800" b="0" i="0" u="none" strike="noStrike" cap="none" normalizeH="0" baseline="0">
                <a:ln>
                  <a:noFill/>
                </a:ln>
                <a:solidFill>
                  <a:schemeClr val="tx1"/>
                </a:solidFill>
                <a:effectLst/>
                <a:latin typeface="+mj-lt"/>
              </a:rPr>
              <a: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err="1">
                <a:ln>
                  <a:noFill/>
                </a:ln>
                <a:solidFill>
                  <a:schemeClr val="tx1"/>
                </a:solidFill>
                <a:effectLst/>
                <a:latin typeface="+mj-lt"/>
              </a:rPr>
              <a:t>np.random.randint</a:t>
            </a:r>
            <a:r>
              <a:rPr kumimoji="0" lang="en-US" altLang="en-US" sz="1800" b="1" i="0" u="none" strike="noStrike" cap="none" normalizeH="0" baseline="0">
                <a:ln>
                  <a:noFill/>
                </a:ln>
                <a:solidFill>
                  <a:schemeClr val="tx1"/>
                </a:solidFill>
                <a:effectLst/>
                <a:latin typeface="+mj-lt"/>
              </a:rPr>
              <a:t>(0, 10, 1)</a:t>
            </a:r>
            <a:r>
              <a:rPr kumimoji="0" lang="en-US" altLang="en-US" sz="1800" b="0" i="0" u="none" strike="noStrike" cap="none" normalizeH="0" baseline="0">
                <a:ln>
                  <a:noFill/>
                </a:ln>
                <a:solidFill>
                  <a:schemeClr val="tx1"/>
                </a:solidFill>
                <a:effectLst/>
                <a:latin typeface="+mj-lt"/>
              </a:rPr>
              <a:t>: Generates a random integer between 0 and 10, with size 1.</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err="1">
                <a:ln>
                  <a:noFill/>
                </a:ln>
                <a:solidFill>
                  <a:schemeClr val="tx1"/>
                </a:solidFill>
                <a:effectLst/>
                <a:latin typeface="+mj-lt"/>
              </a:rPr>
              <a:t>np.unique</a:t>
            </a:r>
            <a:r>
              <a:rPr kumimoji="0" lang="en-US" altLang="en-US" sz="1800" b="1" i="0" u="none" strike="noStrike" cap="none" normalizeH="0" baseline="0">
                <a:ln>
                  <a:noFill/>
                </a:ln>
                <a:solidFill>
                  <a:schemeClr val="tx1"/>
                </a:solidFill>
                <a:effectLst/>
                <a:latin typeface="+mj-lt"/>
              </a:rPr>
              <a:t>()</a:t>
            </a:r>
            <a:r>
              <a:rPr kumimoji="0" lang="en-US" altLang="en-US" sz="1800" b="0" i="0" u="none" strike="noStrike" cap="none" normalizeH="0" baseline="0">
                <a:ln>
                  <a:noFill/>
                </a:ln>
                <a:solidFill>
                  <a:schemeClr val="tx1"/>
                </a:solidFill>
                <a:effectLst/>
                <a:latin typeface="+mj-lt"/>
              </a:rPr>
              <a:t>: Finds the unique elements in an array and returns them in sorted order.</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a:ln>
                  <a:noFill/>
                </a:ln>
                <a:solidFill>
                  <a:schemeClr val="tx1"/>
                </a:solidFill>
                <a:effectLst/>
                <a:latin typeface="+mj-lt"/>
              </a:rPr>
              <a:t>np.dot()</a:t>
            </a:r>
            <a:r>
              <a:rPr kumimoji="0" lang="en-US" altLang="en-US" sz="1800" b="0" i="0" u="none" strike="noStrike" cap="none" normalizeH="0" baseline="0">
                <a:ln>
                  <a:noFill/>
                </a:ln>
                <a:solidFill>
                  <a:schemeClr val="tx1"/>
                </a:solidFill>
                <a:effectLst/>
                <a:latin typeface="+mj-lt"/>
              </a:rPr>
              <a:t>: Computes the dot product of two arrays or matrices.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err="1">
                <a:ln>
                  <a:noFill/>
                </a:ln>
                <a:solidFill>
                  <a:schemeClr val="tx1"/>
                </a:solidFill>
                <a:effectLst/>
                <a:latin typeface="+mj-lt"/>
              </a:rPr>
              <a:t>np.power</a:t>
            </a:r>
            <a:r>
              <a:rPr kumimoji="0" lang="en-US" altLang="en-US" sz="1800" b="1" i="0" u="none" strike="noStrike" cap="none" normalizeH="0" baseline="0">
                <a:ln>
                  <a:noFill/>
                </a:ln>
                <a:solidFill>
                  <a:schemeClr val="tx1"/>
                </a:solidFill>
                <a:effectLst/>
                <a:latin typeface="+mj-lt"/>
              </a:rPr>
              <a:t>(a, 2)</a:t>
            </a:r>
            <a:r>
              <a:rPr kumimoji="0" lang="en-US" altLang="en-US" sz="1800" b="0" i="0" u="none" strike="noStrike" cap="none" normalizeH="0" baseline="0">
                <a:ln>
                  <a:noFill/>
                </a:ln>
                <a:solidFill>
                  <a:schemeClr val="tx1"/>
                </a:solidFill>
                <a:effectLst/>
                <a:latin typeface="+mj-lt"/>
              </a:rPr>
              <a:t>: Raises each element of array a to the power of 2.</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err="1">
                <a:ln>
                  <a:noFill/>
                </a:ln>
                <a:solidFill>
                  <a:schemeClr val="tx1"/>
                </a:solidFill>
                <a:effectLst/>
                <a:latin typeface="+mj-lt"/>
              </a:rPr>
              <a:t>np.sqrt</a:t>
            </a:r>
            <a:r>
              <a:rPr kumimoji="0" lang="en-US" altLang="en-US" sz="1800" b="1" i="0" u="none" strike="noStrike" cap="none" normalizeH="0" baseline="0">
                <a:ln>
                  <a:noFill/>
                </a:ln>
                <a:solidFill>
                  <a:schemeClr val="tx1"/>
                </a:solidFill>
                <a:effectLst/>
                <a:latin typeface="+mj-lt"/>
              </a:rPr>
              <a:t>(a)</a:t>
            </a:r>
            <a:r>
              <a:rPr kumimoji="0" lang="en-US" altLang="en-US" sz="1800" b="0" i="0" u="none" strike="noStrike" cap="none" normalizeH="0" baseline="0">
                <a:ln>
                  <a:noFill/>
                </a:ln>
                <a:solidFill>
                  <a:schemeClr val="tx1"/>
                </a:solidFill>
                <a:effectLst/>
                <a:latin typeface="+mj-lt"/>
              </a:rPr>
              <a:t>: Returns the square root of each element in the array a.</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err="1">
                <a:ln>
                  <a:noFill/>
                </a:ln>
                <a:solidFill>
                  <a:schemeClr val="tx1"/>
                </a:solidFill>
                <a:effectLst/>
                <a:latin typeface="+mj-lt"/>
              </a:rPr>
              <a:t>np.ones</a:t>
            </a:r>
            <a:r>
              <a:rPr kumimoji="0" lang="en-US" altLang="en-US" sz="1800" b="1" i="0" u="none" strike="noStrike" cap="none" normalizeH="0" baseline="0">
                <a:ln>
                  <a:noFill/>
                </a:ln>
                <a:solidFill>
                  <a:schemeClr val="tx1"/>
                </a:solidFill>
                <a:effectLst/>
                <a:latin typeface="+mj-lt"/>
              </a:rPr>
              <a:t>()</a:t>
            </a:r>
            <a:r>
              <a:rPr kumimoji="0" lang="en-US" altLang="en-US" sz="1800" b="0" i="0" u="none" strike="noStrike" cap="none" normalizeH="0" baseline="0">
                <a:ln>
                  <a:noFill/>
                </a:ln>
                <a:solidFill>
                  <a:schemeClr val="tx1"/>
                </a:solidFill>
                <a:effectLst/>
                <a:latin typeface="+mj-lt"/>
              </a:rPr>
              <a:t>: Creates a new array of the specified shape, filled with ones.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err="1">
                <a:ln>
                  <a:noFill/>
                </a:ln>
                <a:solidFill>
                  <a:schemeClr val="tx1"/>
                </a:solidFill>
                <a:effectLst/>
                <a:latin typeface="+mj-lt"/>
              </a:rPr>
              <a:t>np.zeros</a:t>
            </a:r>
            <a:r>
              <a:rPr kumimoji="0" lang="en-US" altLang="en-US" sz="1800" b="1" i="0" u="none" strike="noStrike" cap="none" normalizeH="0" baseline="0">
                <a:ln>
                  <a:noFill/>
                </a:ln>
                <a:solidFill>
                  <a:schemeClr val="tx1"/>
                </a:solidFill>
                <a:effectLst/>
                <a:latin typeface="+mj-lt"/>
              </a:rPr>
              <a:t>()</a:t>
            </a:r>
            <a:r>
              <a:rPr kumimoji="0" lang="en-US" altLang="en-US" sz="1800" b="0" i="0" u="none" strike="noStrike" cap="none" normalizeH="0" baseline="0">
                <a:ln>
                  <a:noFill/>
                </a:ln>
                <a:solidFill>
                  <a:schemeClr val="tx1"/>
                </a:solidFill>
                <a:effectLst/>
                <a:latin typeface="+mj-lt"/>
              </a:rPr>
              <a:t>: Creates a new array of the specified shape, filled with zeros.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err="1">
                <a:ln>
                  <a:noFill/>
                </a:ln>
                <a:solidFill>
                  <a:schemeClr val="tx1"/>
                </a:solidFill>
                <a:effectLst/>
                <a:latin typeface="+mj-lt"/>
              </a:rPr>
              <a:t>np.max</a:t>
            </a:r>
            <a:r>
              <a:rPr kumimoji="0" lang="en-US" altLang="en-US" sz="1800" b="1" i="0" u="none" strike="noStrike" cap="none" normalizeH="0" baseline="0">
                <a:ln>
                  <a:noFill/>
                </a:ln>
                <a:solidFill>
                  <a:schemeClr val="tx1"/>
                </a:solidFill>
                <a:effectLst/>
                <a:latin typeface="+mj-lt"/>
              </a:rPr>
              <a:t>()</a:t>
            </a:r>
            <a:r>
              <a:rPr kumimoji="0" lang="en-US" altLang="en-US" sz="1800" b="0" i="0" u="none" strike="noStrike" cap="none" normalizeH="0" baseline="0">
                <a:ln>
                  <a:noFill/>
                </a:ln>
                <a:solidFill>
                  <a:schemeClr val="tx1"/>
                </a:solidFill>
                <a:effectLst/>
                <a:latin typeface="+mj-lt"/>
              </a:rPr>
              <a:t>: Returns the maximum value in the array.</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err="1">
                <a:ln>
                  <a:noFill/>
                </a:ln>
                <a:solidFill>
                  <a:schemeClr val="tx1"/>
                </a:solidFill>
                <a:effectLst/>
                <a:latin typeface="+mj-lt"/>
              </a:rPr>
              <a:t>np.arange</a:t>
            </a:r>
            <a:r>
              <a:rPr kumimoji="0" lang="en-US" altLang="en-US" sz="1800" b="1" i="0" u="none" strike="noStrike" cap="none" normalizeH="0" baseline="0">
                <a:ln>
                  <a:noFill/>
                </a:ln>
                <a:solidFill>
                  <a:schemeClr val="tx1"/>
                </a:solidFill>
                <a:effectLst/>
                <a:latin typeface="+mj-lt"/>
              </a:rPr>
              <a:t>(10)</a:t>
            </a:r>
            <a:r>
              <a:rPr kumimoji="0" lang="en-US" altLang="en-US" sz="1800" b="0" i="0" u="none" strike="noStrike" cap="none" normalizeH="0" baseline="0">
                <a:ln>
                  <a:noFill/>
                </a:ln>
                <a:solidFill>
                  <a:schemeClr val="tx1"/>
                </a:solidFill>
                <a:effectLst/>
                <a:latin typeface="+mj-lt"/>
              </a:rPr>
              <a:t>: Creates an array with evenly spaced values from 0 to 9. </a:t>
            </a:r>
          </a:p>
        </p:txBody>
      </p:sp>
    </p:spTree>
    <p:extLst>
      <p:ext uri="{BB962C8B-B14F-4D97-AF65-F5344CB8AC3E}">
        <p14:creationId xmlns:p14="http://schemas.microsoft.com/office/powerpoint/2010/main" val="190202600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463</TotalTime>
  <Words>8378</Words>
  <Application>Microsoft Office PowerPoint</Application>
  <PresentationFormat>Widescreen</PresentationFormat>
  <Paragraphs>608</Paragraphs>
  <Slides>31</Slides>
  <Notes>31</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Simple Light</vt:lpstr>
      <vt:lpstr>PowerPoint Presentation</vt:lpstr>
      <vt:lpstr>PowerPoint Presentation</vt:lpstr>
      <vt:lpstr>PowerPoint Presentation</vt:lpstr>
      <vt:lpstr>PowerPoint Presentation</vt:lpstr>
      <vt:lpstr>PowerPoint Presentation</vt:lpstr>
      <vt:lpstr>Introduction to NumPy</vt:lpstr>
      <vt:lpstr>Numpy Array</vt:lpstr>
      <vt:lpstr>Working with Numpy array</vt:lpstr>
      <vt:lpstr>Commonly used Numpy methods &amp; attributes</vt:lpstr>
      <vt:lpstr>Applications of Numpy</vt:lpstr>
      <vt:lpstr>PowerPoint Presentation</vt:lpstr>
      <vt:lpstr>Introduction to Pandas</vt:lpstr>
      <vt:lpstr>Pandas Series</vt:lpstr>
      <vt:lpstr>Pandas DataFrame</vt:lpstr>
      <vt:lpstr>Basic Operations with Pandas</vt:lpstr>
      <vt:lpstr>Data Manipulation Techniques</vt:lpstr>
      <vt:lpstr>Pandas Applications</vt:lpstr>
      <vt:lpstr>What is Data Preprocessing?</vt:lpstr>
      <vt:lpstr>Discovery and Transformation Phase</vt:lpstr>
      <vt:lpstr>Validation and Publishing Phase</vt:lpstr>
      <vt:lpstr>Data Preprocessing Techniques - Data Cleaning</vt:lpstr>
      <vt:lpstr>Data Preprocessing Techniques - Data Reduction</vt:lpstr>
      <vt:lpstr>Data Preprocessing Techniques - Data Transformation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Vijayalakshmi Gnanavel</cp:lastModifiedBy>
  <cp:revision>35</cp:revision>
  <dcterms:modified xsi:type="dcterms:W3CDTF">2024-12-17T17:02:29Z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