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1483" r:id="rId5"/>
    <p:sldId id="1086" r:id="rId6"/>
    <p:sldId id="1085" r:id="rId7"/>
    <p:sldId id="1249" r:id="rId8"/>
    <p:sldId id="1290" r:id="rId9"/>
    <p:sldId id="1401" r:id="rId10"/>
    <p:sldId id="1429" r:id="rId11"/>
    <p:sldId id="1430" r:id="rId12"/>
    <p:sldId id="1431" r:id="rId13"/>
    <p:sldId id="1432" r:id="rId14"/>
    <p:sldId id="1433" r:id="rId15"/>
    <p:sldId id="1434" r:id="rId16"/>
    <p:sldId id="1484" r:id="rId17"/>
    <p:sldId id="1482" r:id="rId18"/>
    <p:sldId id="1485" r:id="rId19"/>
    <p:sldId id="1486" r:id="rId20"/>
    <p:sldId id="1487" r:id="rId21"/>
    <p:sldId id="1297" r:id="rId22"/>
    <p:sldId id="1360" r:id="rId23"/>
    <p:sldId id="1424" r:id="rId24"/>
    <p:sldId id="125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6" autoAdjust="0"/>
  </p:normalViewPr>
  <p:slideViewPr>
    <p:cSldViewPr snapToGrid="0">
      <p:cViewPr varScale="1">
        <p:scale>
          <a:sx n="65" d="100"/>
          <a:sy n="65" d="100"/>
        </p:scale>
        <p:origin x="1330" y="5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384D1C9-5AA5-CDFB-6BDA-F8AC32C4A57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9F086D5-CF66-9365-511F-94E13B6C79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rgbClr val="213163"/>
                </a:solidFill>
              </a:rPr>
              <a:t>Supervised learning problems</a:t>
            </a:r>
            <a:endParaRPr lang="en-IN" sz="1100" dirty="0">
              <a:solidFill>
                <a:srgbClr val="213163"/>
              </a:solidFil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solidFill>
                <a:srgbClr val="213163"/>
              </a:solidFill>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problems are scenarios where a model is trained on labeled data, allowing it to make predictions or classifications based on input features. Here are some common supervised learning problems across various domains, categorized by classification and regression.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C46BEDFF-7D28-20F4-5195-CB086CDBAB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34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067D782-C66F-9FE2-B90F-3D22B34BDE5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39C97BBC-7264-E640-8FB5-5A92C4680D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Supervised machine learning algorithms are designed to learn from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where the model is trained on input-output pairs to make predictions on unseen data. These algorithms can be broadly classified into two categories: classification and regression.</a:t>
            </a:r>
          </a:p>
        </p:txBody>
      </p:sp>
      <p:sp>
        <p:nvSpPr>
          <p:cNvPr id="59" name="Google Shape;59;g5fab984687_2_0:notes">
            <a:extLst>
              <a:ext uri="{FF2B5EF4-FFF2-40B4-BE49-F238E27FC236}">
                <a16:creationId xmlns:a16="http://schemas.microsoft.com/office/drawing/2014/main" id="{91F39D17-0E7D-07E0-7E34-97B296A48E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0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878EBB6-CA81-ACFD-24EC-715596FD6BB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9D01D5A-A403-16E7-BFB3-E3C29F790FF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Define the Problem</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The objective is to identify the problem type (e.g., classification or regression) and define the output variable (target variable).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Decide if data is ready or if it needs to be collected.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Performance Metric is choose the evaluation metrics like accuracy, precision, recall, F1-score (classification), or mean absolute error (MAE), mean squared error (MSE), R-squared (regression).</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Data Collection and Understanding</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Data Sources is gather the dataset from sources like CSV files, databases, or online repositories.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Exploratory Data Analysis (EDA) need to conduct an initial analysis to understand data distributions, correlations, missing values, and outliers.</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Data Preprocessing</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Data Cleaning technique is addressing missing values (impute or drop), remove duplicates, handle outliers, and standardize/normalize data.</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Feature Encoding is converting categorical variables into numerical formats using methods like one-hot encoding or label encoding.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Feature Scaling is applying scaling techniques like </a:t>
            </a:r>
            <a:r>
              <a:rPr lang="en-IN" sz="1200" dirty="0" err="1">
                <a:effectLst/>
                <a:latin typeface="Arial" panose="020B0604020202020204" pitchFamily="34" charset="0"/>
                <a:ea typeface="Calibri" panose="020F0502020204030204" pitchFamily="34" charset="0"/>
                <a:cs typeface="Gautami" panose="020B0502040204020203" pitchFamily="34" charset="0"/>
              </a:rPr>
              <a:t>StandardScaler</a:t>
            </a:r>
            <a:r>
              <a:rPr lang="en-IN" sz="1200" dirty="0">
                <a:effectLst/>
                <a:latin typeface="Arial" panose="020B0604020202020204" pitchFamily="34" charset="0"/>
                <a:ea typeface="Calibri" panose="020F0502020204030204" pitchFamily="34" charset="0"/>
                <a:cs typeface="Gautami" panose="020B0502040204020203" pitchFamily="34" charset="0"/>
              </a:rPr>
              <a:t> or </a:t>
            </a:r>
            <a:r>
              <a:rPr lang="en-IN" sz="1200" dirty="0" err="1">
                <a:effectLst/>
                <a:latin typeface="Arial" panose="020B0604020202020204" pitchFamily="34" charset="0"/>
                <a:ea typeface="Calibri" panose="020F0502020204030204" pitchFamily="34" charset="0"/>
                <a:cs typeface="Gautami" panose="020B0502040204020203" pitchFamily="34" charset="0"/>
              </a:rPr>
              <a:t>MinMaxScaler</a:t>
            </a:r>
            <a:r>
              <a:rPr lang="en-IN" sz="1200" dirty="0">
                <a:effectLst/>
                <a:latin typeface="Arial" panose="020B0604020202020204" pitchFamily="34" charset="0"/>
                <a:ea typeface="Calibri" panose="020F0502020204030204" pitchFamily="34" charset="0"/>
                <a:cs typeface="Gautami" panose="020B0502040204020203" pitchFamily="34" charset="0"/>
              </a:rPr>
              <a:t>, especially if using algorithms sensitive to data scales (e.g., SVM, KNN).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Feature Engineering is creating new relevant features, transform variables, or combine existing features to add predictive power.</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Data Splitting</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Split data into training, validation, and test sets. Typical ratios are:</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Training: 60-80%</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Validation: 10-20%</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Testing: 10-20%</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Cross-Validation (optional), Use K-fold cross-validation to enhance model evaluation by using multiple subsets of data for training and validation.</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Algorithm Selection</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Choose an appropriate supervised algorithm based 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Problem Type: For classification, algorithms include Logistic Regression, SVM, Decision Tree, Random Forest, KNN. For regression, options are Linear Regression, SVR, Decision Tree Regressor, etc.</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Data Size and Dimensionality: Certain algorithms (like Random Forest) handle large datasets and high-dimensional data well, while others (like KNN) may struggle.</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Model Interpretability vs. Accuracy: For interpretability, simpler models like Linear Regression are better. For higher accuracy, complex models like Neural Networks or Random Forests may be ideal.</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Model Training</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Initialize the algorithm with default or chosen hyperparameters.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Fit the Model: Use </a:t>
            </a:r>
            <a:r>
              <a:rPr lang="en-IN" sz="1200" dirty="0" err="1">
                <a:effectLst/>
                <a:latin typeface="Arial" panose="020B0604020202020204" pitchFamily="34" charset="0"/>
                <a:ea typeface="Calibri" panose="020F0502020204030204" pitchFamily="34" charset="0"/>
                <a:cs typeface="Gautami" panose="020B0502040204020203" pitchFamily="34" charset="0"/>
              </a:rPr>
              <a:t>model.fit</a:t>
            </a:r>
            <a:r>
              <a:rPr lang="en-IN" sz="1200" dirty="0">
                <a:effectLst/>
                <a:latin typeface="Arial" panose="020B0604020202020204" pitchFamily="34" charset="0"/>
                <a:ea typeface="Calibri" panose="020F0502020204030204" pitchFamily="34" charset="0"/>
                <a:cs typeface="Gautami" panose="020B0502040204020203" pitchFamily="34" charset="0"/>
              </a:rPr>
              <a:t>(</a:t>
            </a:r>
            <a:r>
              <a:rPr lang="en-IN" sz="1200" dirty="0" err="1">
                <a:effectLst/>
                <a:latin typeface="Arial" panose="020B0604020202020204" pitchFamily="34" charset="0"/>
                <a:ea typeface="Calibri" panose="020F0502020204030204" pitchFamily="34" charset="0"/>
                <a:cs typeface="Gautami" panose="020B0502040204020203" pitchFamily="34" charset="0"/>
              </a:rPr>
              <a:t>X_train</a:t>
            </a:r>
            <a:r>
              <a:rPr lang="en-IN" sz="1200" dirty="0">
                <a:effectLst/>
                <a:latin typeface="Arial" panose="020B0604020202020204" pitchFamily="34" charset="0"/>
                <a:ea typeface="Calibri" panose="020F0502020204030204" pitchFamily="34" charset="0"/>
                <a:cs typeface="Gautami" panose="020B0502040204020203" pitchFamily="34" charset="0"/>
              </a:rPr>
              <a:t>, </a:t>
            </a:r>
            <a:r>
              <a:rPr lang="en-IN" sz="1200" dirty="0" err="1">
                <a:effectLst/>
                <a:latin typeface="Arial" panose="020B0604020202020204" pitchFamily="34" charset="0"/>
                <a:ea typeface="Calibri" panose="020F0502020204030204" pitchFamily="34" charset="0"/>
                <a:cs typeface="Gautami" panose="020B0502040204020203" pitchFamily="34" charset="0"/>
              </a:rPr>
              <a:t>y_train</a:t>
            </a:r>
            <a:r>
              <a:rPr lang="en-IN" sz="1200" dirty="0">
                <a:effectLst/>
                <a:latin typeface="Arial" panose="020B0604020202020204" pitchFamily="34" charset="0"/>
                <a:ea typeface="Calibri" panose="020F0502020204030204" pitchFamily="34" charset="0"/>
                <a:cs typeface="Gautami" panose="020B0502040204020203" pitchFamily="34" charset="0"/>
              </a:rPr>
              <a:t>) to train the model on the training data.</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Hyperparameter Tuning: Adjust model parameters to improve performance using techniques like:</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Grid Search: Searches over specified parameter values exhaustively.</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Random Search: Samples random combinations of parameters.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Bayesian Optimization or Automated Machine Learning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AutoML</a:t>
            </a:r>
            <a:r>
              <a:rPr lang="en-IN" sz="1200" dirty="0">
                <a:effectLst/>
                <a:latin typeface="Arial" panose="020B0604020202020204" pitchFamily="34" charset="0"/>
                <a:ea typeface="Calibri" panose="020F0502020204030204" pitchFamily="34" charset="0"/>
                <a:cs typeface="Times New Roman" panose="02020603050405020304" pitchFamily="18" charset="0"/>
              </a:rPr>
              <a:t>) tools for complex tuning.</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Model Evaluation</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Training and Validation Scores: Evaluate the model on training and validation data to understand if it is overfitting or underfitting.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Metric Calculation: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Classification: Calculate metrics like accuracy, precision, recall, F1-score, and area under the ROC curve (AUC-ROC).</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200" dirty="0">
                <a:effectLst/>
                <a:latin typeface="Arial" panose="020B0604020202020204" pitchFamily="34" charset="0"/>
                <a:ea typeface="Calibri" panose="020F0502020204030204" pitchFamily="34" charset="0"/>
                <a:cs typeface="Times New Roman" panose="02020603050405020304" pitchFamily="18" charset="0"/>
              </a:rPr>
              <a:t>Regression: Compute metrics such as MAE, MSE, and R-squared score.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Cross-Validation Scores: For more reliable performance assessment, use K-fold cross-validation and check mean and standard deviation of performance metrics.</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Model Optimization</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Address Underfitting increase model complexity, add more features, or decrease regularization.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Address Overfitting reduce model complexity, use regularization techniques (e.g., Lasso, Ridge), increase training data, or apply dropout (for neural networks).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Feature Selection use feature importance scores to eliminate irrelevant features and improve model generalizability.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Ensemble Techniques for higher accuracy, consider ensemble methods like Bagging (e.g., Random Forest) or Boosting (e.g., </a:t>
            </a:r>
            <a:r>
              <a:rPr lang="en-IN" sz="1200" dirty="0" err="1">
                <a:effectLst/>
                <a:latin typeface="Arial" panose="020B0604020202020204" pitchFamily="34" charset="0"/>
                <a:ea typeface="Calibri" panose="020F0502020204030204" pitchFamily="34" charset="0"/>
                <a:cs typeface="Gautami" panose="020B0502040204020203" pitchFamily="34" charset="0"/>
              </a:rPr>
              <a:t>XGBoost</a:t>
            </a:r>
            <a:r>
              <a:rPr lang="en-IN" sz="1200" dirty="0">
                <a:effectLst/>
                <a:latin typeface="Arial" panose="020B0604020202020204" pitchFamily="34" charset="0"/>
                <a:ea typeface="Calibri" panose="020F0502020204030204" pitchFamily="34" charset="0"/>
                <a:cs typeface="Gautami" panose="020B0502040204020203" pitchFamily="34" charset="0"/>
              </a:rPr>
              <a:t>, AdaBoost).</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Final Model Evaluation on Test Data</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Evaluate Mode use the test set to get a final, unbiased estimate of model performance.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Error Analysis examine incorrect predictions to identify areas where the model might be improved.</a:t>
            </a:r>
          </a:p>
          <a:p>
            <a:pPr algn="just">
              <a:lnSpc>
                <a:spcPct val="107000"/>
              </a:lnSpc>
              <a:spcAft>
                <a:spcPts val="800"/>
              </a:spcAft>
            </a:pPr>
            <a:r>
              <a:rPr lang="en-IN" sz="1200" b="1" dirty="0">
                <a:effectLst/>
                <a:latin typeface="Arial" panose="020B0604020202020204" pitchFamily="34" charset="0"/>
                <a:ea typeface="Calibri" panose="020F0502020204030204" pitchFamily="34" charset="0"/>
                <a:cs typeface="Gautami" panose="020B0502040204020203" pitchFamily="34" charset="0"/>
              </a:rPr>
              <a:t>Model Deployment</a:t>
            </a:r>
            <a:endParaRPr lang="en-IN" sz="12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Save Model use libraries like </a:t>
            </a:r>
            <a:r>
              <a:rPr lang="en-IN" sz="1200" dirty="0" err="1">
                <a:effectLst/>
                <a:latin typeface="Arial" panose="020B0604020202020204" pitchFamily="34" charset="0"/>
                <a:ea typeface="Calibri" panose="020F0502020204030204" pitchFamily="34" charset="0"/>
                <a:cs typeface="Gautami" panose="020B0502040204020203" pitchFamily="34" charset="0"/>
              </a:rPr>
              <a:t>joblib</a:t>
            </a:r>
            <a:r>
              <a:rPr lang="en-IN" sz="1200" dirty="0">
                <a:effectLst/>
                <a:latin typeface="Arial" panose="020B0604020202020204" pitchFamily="34" charset="0"/>
                <a:ea typeface="Calibri" panose="020F0502020204030204" pitchFamily="34" charset="0"/>
                <a:cs typeface="Gautami" panose="020B0502040204020203" pitchFamily="34" charset="0"/>
              </a:rPr>
              <a:t> or pickle in Python to save the model.</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Deploy serve the model using frameworks like Flask, </a:t>
            </a:r>
            <a:r>
              <a:rPr lang="en-IN" sz="1200" dirty="0" err="1">
                <a:effectLst/>
                <a:latin typeface="Arial" panose="020B0604020202020204" pitchFamily="34" charset="0"/>
                <a:ea typeface="Calibri" panose="020F0502020204030204" pitchFamily="34" charset="0"/>
                <a:cs typeface="Gautami" panose="020B0502040204020203" pitchFamily="34" charset="0"/>
              </a:rPr>
              <a:t>FastAPI</a:t>
            </a:r>
            <a:r>
              <a:rPr lang="en-IN" sz="1200" dirty="0">
                <a:effectLst/>
                <a:latin typeface="Arial" panose="020B0604020202020204" pitchFamily="34" charset="0"/>
                <a:ea typeface="Calibri" panose="020F0502020204030204" pitchFamily="34" charset="0"/>
                <a:cs typeface="Gautami" panose="020B0502040204020203" pitchFamily="34" charset="0"/>
              </a:rPr>
              <a:t>, or deploy on cloud platforms like AWS </a:t>
            </a:r>
            <a:r>
              <a:rPr lang="en-IN" sz="1200" dirty="0" err="1">
                <a:effectLst/>
                <a:latin typeface="Arial" panose="020B0604020202020204" pitchFamily="34" charset="0"/>
                <a:ea typeface="Calibri" panose="020F0502020204030204" pitchFamily="34" charset="0"/>
                <a:cs typeface="Gautami" panose="020B0502040204020203" pitchFamily="34" charset="0"/>
              </a:rPr>
              <a:t>SageMaker</a:t>
            </a:r>
            <a:r>
              <a:rPr lang="en-IN" sz="1200" dirty="0">
                <a:effectLst/>
                <a:latin typeface="Arial" panose="020B0604020202020204" pitchFamily="34" charset="0"/>
                <a:ea typeface="Calibri" panose="020F0502020204030204" pitchFamily="34" charset="0"/>
                <a:cs typeface="Gautami" panose="020B0502040204020203" pitchFamily="34" charset="0"/>
              </a:rPr>
              <a:t>, Azure ML, or GCP AI.</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dirty="0">
                <a:effectLst/>
                <a:latin typeface="Arial" panose="020B0604020202020204" pitchFamily="34" charset="0"/>
                <a:ea typeface="Calibri" panose="020F0502020204030204" pitchFamily="34" charset="0"/>
                <a:cs typeface="Gautami" panose="020B0502040204020203" pitchFamily="34" charset="0"/>
              </a:rPr>
              <a:t>Monitoring the model’s performance post-deployment and periodically retrain or fine-tune the model as new data arrives.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2369A25E-E2AF-C5C7-1F34-DBA5DEC734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91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fontAlgn="base">
              <a:lnSpc>
                <a:spcPct val="115000"/>
              </a:lnSpc>
              <a:spcBef>
                <a:spcPts val="1200"/>
              </a:spcBef>
              <a:spcAft>
                <a:spcPts val="800"/>
              </a:spcAft>
            </a:pPr>
            <a:r>
              <a:rPr lang="en-IN" sz="1800" dirty="0">
                <a:effectLst/>
                <a:latin typeface="Arial" panose="020B0604020202020204" pitchFamily="34" charset="0"/>
                <a:ea typeface="Arial" panose="020B0604020202020204" pitchFamily="34" charset="0"/>
              </a:rPr>
              <a:t>The potential of unsupervised learning in sustainability is vast, as it can continuously learn from large, complex, and unstructured environmental datasets. However, challenges remain, including data quality and interpretability. Green technology applications require robust data preprocessing to handle inconsistencies in ecological and sensor data. Additionally, interpreting unsupervised learning results can be complex, as the lack of labelled data complicates understanding the meaning of identified patterns. </a:t>
            </a: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2C2F226-F663-AFB6-7497-B3003D9C807A}"/>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A985CA3-66D9-5162-16B5-C90C5D35C4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In the context of sustainability, </a:t>
            </a:r>
            <a:r>
              <a:rPr lang="en-IN" sz="1800" dirty="0" err="1">
                <a:effectLst/>
                <a:latin typeface="Arial" panose="020B0604020202020204" pitchFamily="34" charset="0"/>
                <a:ea typeface="Calibri" panose="020F0502020204030204" pitchFamily="34" charset="0"/>
                <a:cs typeface="Gautami" panose="020B0502040204020203" pitchFamily="34" charset="0"/>
              </a:rPr>
              <a:t>unlabeled</a:t>
            </a:r>
            <a:r>
              <a:rPr lang="en-IN" sz="1800" dirty="0">
                <a:effectLst/>
                <a:latin typeface="Arial" panose="020B0604020202020204" pitchFamily="34" charset="0"/>
                <a:ea typeface="Calibri" panose="020F0502020204030204" pitchFamily="34" charset="0"/>
                <a:cs typeface="Gautami" panose="020B0502040204020203" pitchFamily="34" charset="0"/>
              </a:rPr>
              <a:t> data holds significant potential. While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is typically costly and </a:t>
            </a:r>
            <a:r>
              <a:rPr lang="en-IN" sz="1800" dirty="0" err="1">
                <a:effectLst/>
                <a:latin typeface="Arial" panose="020B0604020202020204" pitchFamily="34" charset="0"/>
                <a:ea typeface="Calibri" panose="020F0502020204030204" pitchFamily="34" charset="0"/>
                <a:cs typeface="Gautami" panose="020B0502040204020203" pitchFamily="34" charset="0"/>
              </a:rPr>
              <a:t>labor-intensive</a:t>
            </a:r>
            <a:r>
              <a:rPr lang="en-IN" sz="1800" dirty="0">
                <a:effectLst/>
                <a:latin typeface="Arial" panose="020B0604020202020204" pitchFamily="34" charset="0"/>
                <a:ea typeface="Calibri" panose="020F0502020204030204" pitchFamily="34" charset="0"/>
                <a:cs typeface="Gautami" panose="020B0502040204020203" pitchFamily="34" charset="0"/>
              </a:rPr>
              <a:t> to obtain, </a:t>
            </a:r>
            <a:r>
              <a:rPr lang="en-IN" sz="1800" dirty="0" err="1">
                <a:effectLst/>
                <a:latin typeface="Arial" panose="020B0604020202020204" pitchFamily="34" charset="0"/>
                <a:ea typeface="Calibri" panose="020F0502020204030204" pitchFamily="34" charset="0"/>
                <a:cs typeface="Gautami" panose="020B0502040204020203" pitchFamily="34" charset="0"/>
              </a:rPr>
              <a:t>unlabeled</a:t>
            </a:r>
            <a:r>
              <a:rPr lang="en-IN" sz="1800" dirty="0">
                <a:effectLst/>
                <a:latin typeface="Arial" panose="020B0604020202020204" pitchFamily="34" charset="0"/>
                <a:ea typeface="Calibri" panose="020F0502020204030204" pitchFamily="34" charset="0"/>
                <a:cs typeface="Gautami" panose="020B0502040204020203" pitchFamily="34" charset="0"/>
              </a:rPr>
              <a:t> data can be collected at scale and continuously in real-time. This data comes from numerous sources like satellite imagery, climate sensors, smart meters, and drones, offering up-to-date insights into environmental factors. By leveraging this raw data, machine learning models can identify patterns related to renewable energy, pollution levels, wildlife habitats, and more.</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Despite its potential, using </a:t>
            </a:r>
            <a:r>
              <a:rPr lang="en-IN" sz="1800" dirty="0" err="1">
                <a:effectLst/>
                <a:latin typeface="Arial" panose="020B0604020202020204" pitchFamily="34" charset="0"/>
                <a:ea typeface="Calibri" panose="020F0502020204030204" pitchFamily="34" charset="0"/>
                <a:cs typeface="Gautami" panose="020B0502040204020203" pitchFamily="34" charset="0"/>
              </a:rPr>
              <a:t>unlabeled</a:t>
            </a:r>
            <a:r>
              <a:rPr lang="en-IN" sz="1800" dirty="0">
                <a:effectLst/>
                <a:latin typeface="Arial" panose="020B0604020202020204" pitchFamily="34" charset="0"/>
                <a:ea typeface="Calibri" panose="020F0502020204030204" pitchFamily="34" charset="0"/>
                <a:cs typeface="Gautami" panose="020B0502040204020203" pitchFamily="34" charset="0"/>
              </a:rPr>
              <a:t> data presents challenges, especially in sustainability applications. The complexity and volume of environmental data require advanced preprocessing to ensure meaningful results. Additionally, interpreting the patterns detected by unsupervised learning models can be difficult without domain expertise. Addressing these challenges demands interdisciplinary collaboration between data scientists and environmental experts. </a:t>
            </a:r>
          </a:p>
        </p:txBody>
      </p:sp>
      <p:sp>
        <p:nvSpPr>
          <p:cNvPr id="59" name="Google Shape;59;g5fab984687_2_0:notes">
            <a:extLst>
              <a:ext uri="{FF2B5EF4-FFF2-40B4-BE49-F238E27FC236}">
                <a16:creationId xmlns:a16="http://schemas.microsoft.com/office/drawing/2014/main" id="{80C8E2BC-911B-05A6-350C-FE03ED9578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2117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36B5A31-A172-4B3C-0BF4-8299276A9D07}"/>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6321BDDB-2B6A-BB6A-4B2B-D382313D38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000"/>
              <a:buFont typeface="Symbol" panose="05050102010706020507" pitchFamily="18" charset="2"/>
              <a:buNone/>
              <a:tabLst>
                <a:tab pos="457200" algn="l"/>
              </a:tabLst>
              <a:defRPr/>
            </a:pPr>
            <a:r>
              <a:rPr lang="en-IN" sz="1800" b="1" dirty="0">
                <a:effectLst/>
                <a:latin typeface="Arial" panose="020B0604020202020204" pitchFamily="34" charset="0"/>
                <a:ea typeface="Calibri" panose="020F0502020204030204" pitchFamily="34" charset="0"/>
                <a:cs typeface="Gautami" panose="020B0502040204020203" pitchFamily="34" charset="0"/>
              </a:rPr>
              <a:t>Data Collection and Preparation</a:t>
            </a:r>
            <a:r>
              <a:rPr lang="en-IN" sz="1800" dirty="0">
                <a:effectLst/>
                <a:latin typeface="Arial" panose="020B0604020202020204" pitchFamily="34" charset="0"/>
                <a:ea typeface="Calibri" panose="020F0502020204030204" pitchFamily="34" charset="0"/>
                <a:cs typeface="Gautami" panose="020B0502040204020203" pitchFamily="34" charset="0"/>
              </a:rPr>
              <a:t>:</a:t>
            </a:r>
          </a:p>
          <a:p>
            <a:pPr marL="0" lvl="0" indent="0" algn="just">
              <a:lnSpc>
                <a:spcPct val="107000"/>
              </a:lnSpc>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Data Collection</a:t>
            </a:r>
            <a:r>
              <a:rPr lang="en-IN" sz="1800" dirty="0">
                <a:effectLst/>
                <a:latin typeface="Arial" panose="020B0604020202020204" pitchFamily="34" charset="0"/>
                <a:ea typeface="Calibri" panose="020F0502020204030204" pitchFamily="34" charset="0"/>
                <a:cs typeface="Gautami" panose="020B0502040204020203" pitchFamily="34" charset="0"/>
              </a:rPr>
              <a:t>: The process begins with gathering a large set of </a:t>
            </a:r>
            <a:r>
              <a:rPr lang="en-IN" sz="1800" dirty="0" err="1">
                <a:effectLst/>
                <a:latin typeface="Arial" panose="020B0604020202020204" pitchFamily="34" charset="0"/>
                <a:ea typeface="Calibri" panose="020F0502020204030204" pitchFamily="34" charset="0"/>
                <a:cs typeface="Gautami" panose="020B0502040204020203" pitchFamily="34" charset="0"/>
              </a:rPr>
              <a:t>unlabeled</a:t>
            </a:r>
            <a:r>
              <a:rPr lang="en-IN" sz="1800" dirty="0">
                <a:effectLst/>
                <a:latin typeface="Arial" panose="020B0604020202020204" pitchFamily="34" charset="0"/>
                <a:ea typeface="Calibri" panose="020F0502020204030204" pitchFamily="34" charset="0"/>
                <a:cs typeface="Gautami" panose="020B0502040204020203" pitchFamily="34" charset="0"/>
              </a:rPr>
              <a:t> data. This could include images, sensor readings, text, or other data types that have no associated labels or classifications.</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Data Preprocessing</a:t>
            </a:r>
            <a:r>
              <a:rPr lang="en-IN" sz="1800" dirty="0">
                <a:effectLst/>
                <a:latin typeface="Arial" panose="020B0604020202020204" pitchFamily="34" charset="0"/>
                <a:ea typeface="Calibri" panose="020F0502020204030204" pitchFamily="34" charset="0"/>
                <a:cs typeface="Gautami" panose="020B0502040204020203" pitchFamily="34" charset="0"/>
              </a:rPr>
              <a:t>: Raw data often requires cleaning and preparation to be useful. Preprocessing can include scaling, normalizing, or transforming the data into a suitable format. For instance, if the data includes numerical values, they may need to be scaled to fall within a specific range for better model performance.</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Selecting an Unsupervised Learning Algorithm</a:t>
            </a:r>
            <a:r>
              <a:rPr lang="en-IN" sz="1800" dirty="0">
                <a:effectLst/>
                <a:latin typeface="Arial" panose="020B0604020202020204" pitchFamily="34" charset="0"/>
                <a:ea typeface="Calibri" panose="020F0502020204030204" pitchFamily="34" charset="0"/>
                <a:cs typeface="Gautami" panose="020B0502040204020203" pitchFamily="34" charset="0"/>
              </a:rPr>
              <a:t>:</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Depending on the objective, different algorithms can be used. The two main types of unsupervised learning tasks are clustering and dimensionality reduction.</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Clustering algorithms, like K-Means or Hierarchical Clustering, group similar data points together based on defined similarity measures. This is helpful in applications like customer segmentation.</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Dimensionality Reduction techniques, such as Principal Component Analysis (PCA) or t-SNE (t-Distributed Stochastic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a:t>
            </a:r>
            <a:r>
              <a:rPr lang="en-IN" sz="1800" dirty="0">
                <a:effectLst/>
                <a:latin typeface="Arial" panose="020B0604020202020204" pitchFamily="34" charset="0"/>
                <a:ea typeface="Calibri" panose="020F0502020204030204" pitchFamily="34" charset="0"/>
                <a:cs typeface="Gautami" panose="020B0502040204020203" pitchFamily="34" charset="0"/>
              </a:rPr>
              <a:t> Embedding), simplify data with many variables, which helps in visualizing high-dimensional data and reducing computation time.</a:t>
            </a:r>
          </a:p>
          <a:p>
            <a:pPr marL="457200" lvl="1" indent="0" algn="just">
              <a:lnSpc>
                <a:spcPct val="107000"/>
              </a:lnSpc>
              <a:spcAft>
                <a:spcPts val="800"/>
              </a:spcAft>
              <a:buSzPts val="1000"/>
              <a:buFont typeface="Symbol" panose="05050102010706020507" pitchFamily="18" charset="2"/>
              <a:buNone/>
              <a:tabLst>
                <a:tab pos="457200" algn="l"/>
              </a:tabLst>
            </a:pPr>
            <a:endParaRPr lang="en-IN" sz="1800" b="1" i="0" u="none" strike="noStrike" cap="none" dirty="0">
              <a:solidFill>
                <a:srgbClr val="000000"/>
              </a:solidFill>
              <a:effectLst/>
              <a:latin typeface="Arial" panose="020B0604020202020204" pitchFamily="34" charset="0"/>
              <a:ea typeface="Calibri" panose="020F0502020204030204" pitchFamily="34" charset="0"/>
              <a:cs typeface="Gautami" panose="020B0502040204020203" pitchFamily="34" charset="0"/>
              <a:sym typeface="Arial"/>
            </a:endParaRPr>
          </a:p>
          <a:p>
            <a:pPr marL="457200" lvl="1" indent="0" algn="just">
              <a:lnSpc>
                <a:spcPct val="107000"/>
              </a:lnSpc>
              <a:spcAft>
                <a:spcPts val="800"/>
              </a:spcAft>
              <a:buSzPts val="1000"/>
              <a:buFont typeface="Symbol" panose="05050102010706020507" pitchFamily="18" charset="2"/>
              <a:buNone/>
              <a:tabLst>
                <a:tab pos="457200" algn="l"/>
              </a:tabLst>
            </a:pPr>
            <a:r>
              <a:rPr lang="en-IN" sz="1800" b="1" i="0" u="none" strike="noStrike" cap="none" dirty="0">
                <a:solidFill>
                  <a:srgbClr val="000000"/>
                </a:solidFill>
                <a:effectLst/>
                <a:latin typeface="Arial" panose="020B0604020202020204" pitchFamily="34" charset="0"/>
                <a:ea typeface="Calibri" panose="020F0502020204030204" pitchFamily="34" charset="0"/>
                <a:cs typeface="Gautami" panose="020B0502040204020203" pitchFamily="34" charset="0"/>
                <a:sym typeface="Arial"/>
              </a:rPr>
              <a:t>Pattern Identification:</a:t>
            </a:r>
          </a:p>
          <a:p>
            <a:pPr marL="800100" lvl="1" indent="-342900" algn="just">
              <a:lnSpc>
                <a:spcPct val="107000"/>
              </a:lnSpc>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The model processes the </a:t>
            </a:r>
            <a:r>
              <a:rPr lang="en-IN" sz="1800" dirty="0" err="1">
                <a:effectLst/>
                <a:latin typeface="Arial" panose="020B0604020202020204" pitchFamily="34" charset="0"/>
                <a:ea typeface="Calibri" panose="020F0502020204030204" pitchFamily="34" charset="0"/>
                <a:cs typeface="Gautami" panose="020B0502040204020203" pitchFamily="34" charset="0"/>
              </a:rPr>
              <a:t>unlabeled</a:t>
            </a:r>
            <a:r>
              <a:rPr lang="en-IN" sz="1800" dirty="0">
                <a:effectLst/>
                <a:latin typeface="Arial" panose="020B0604020202020204" pitchFamily="34" charset="0"/>
                <a:ea typeface="Calibri" panose="020F0502020204030204" pitchFamily="34" charset="0"/>
                <a:cs typeface="Gautami" panose="020B0502040204020203" pitchFamily="34" charset="0"/>
              </a:rPr>
              <a:t> data to find hidden patterns, structures, or groupings. For clustering, this could mean identifying natural groupings among data points based on their attributes. In dimensionality reduction, the model tries to find the most important features in the data, reducing the total number of variables without losing key information.</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For instance, in clustering, data points are assigned to clusters based on the distance between them. In K-Means, each data point is assigned to the nearest centroid, which represents the </a:t>
            </a:r>
            <a:r>
              <a:rPr lang="en-IN" sz="1800" dirty="0" err="1">
                <a:effectLst/>
                <a:latin typeface="Arial" panose="020B0604020202020204" pitchFamily="34" charset="0"/>
                <a:ea typeface="Calibri" panose="020F0502020204030204" pitchFamily="34" charset="0"/>
                <a:cs typeface="Gautami" panose="020B0502040204020203" pitchFamily="34" charset="0"/>
              </a:rPr>
              <a:t>center</a:t>
            </a:r>
            <a:r>
              <a:rPr lang="en-IN" sz="1800" dirty="0">
                <a:effectLst/>
                <a:latin typeface="Arial" panose="020B0604020202020204" pitchFamily="34" charset="0"/>
                <a:ea typeface="Calibri" panose="020F0502020204030204" pitchFamily="34" charset="0"/>
                <a:cs typeface="Gautami" panose="020B0502040204020203" pitchFamily="34" charset="0"/>
              </a:rPr>
              <a:t> of a cluster, and the centroids adjust iteratively until they reach an optimal position.</a:t>
            </a:r>
          </a:p>
          <a:p>
            <a:pPr marL="0" indent="0" algn="just">
              <a:lnSpc>
                <a:spcPct val="107000"/>
              </a:lnSpc>
              <a:spcAft>
                <a:spcPts val="800"/>
              </a:spcAft>
              <a:buNone/>
            </a:pPr>
            <a:r>
              <a:rPr lang="en-IN" sz="1800" b="1" dirty="0">
                <a:effectLst/>
                <a:latin typeface="Arial" panose="020B0604020202020204" pitchFamily="34" charset="0"/>
                <a:ea typeface="Calibri" panose="020F0502020204030204" pitchFamily="34" charset="0"/>
                <a:cs typeface="Gautami" panose="020B0502040204020203" pitchFamily="34" charset="0"/>
              </a:rPr>
              <a:t>Evaluation and Interpretation</a:t>
            </a:r>
            <a:r>
              <a:rPr lang="en-IN" sz="1800" dirty="0">
                <a:effectLst/>
                <a:latin typeface="Arial" panose="020B0604020202020204" pitchFamily="34" charset="0"/>
                <a:ea typeface="Calibri" panose="020F0502020204030204" pitchFamily="34" charset="0"/>
                <a:cs typeface="Gautami" panose="020B0502040204020203" pitchFamily="34" charset="0"/>
              </a:rPr>
              <a:t>:</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Since there are no predefined labels, evaluating the quality of an unsupervised model can be challenging. Evaluation techniques like Silhouette Score for clustering (measuring how well-separated the clusters are) or Variance Explained for dimensionality reduction (indicating how much information the reduced data retains) are commonly used.</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Interpretation of results is another challenge since patterns are found without any human-defined categories. Experts in the domain are often required to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the clusters or components and assign meaning to them.</a:t>
            </a:r>
          </a:p>
        </p:txBody>
      </p:sp>
      <p:sp>
        <p:nvSpPr>
          <p:cNvPr id="59" name="Google Shape;59;g5fab984687_2_0:notes">
            <a:extLst>
              <a:ext uri="{FF2B5EF4-FFF2-40B4-BE49-F238E27FC236}">
                <a16:creationId xmlns:a16="http://schemas.microsoft.com/office/drawing/2014/main" id="{ABCD3B6E-FB50-2923-F95C-A0E2ACA93B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2549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173FC4D-35E3-8BA2-DD26-7F40B8F205B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42F73F9-C8C0-32A4-F6D2-21348F65D99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By identifying patterns and structures within raw data, unsupervised learning enables a variety of applications—from environmental monitoring to efficient resource management. In sustainability, two primary types of unsupervised learning, clustering and dimensionality reduction, provide valuable insights by grouping similar data points and simplifying complex datasets, respectively.</a:t>
            </a:r>
          </a:p>
        </p:txBody>
      </p:sp>
      <p:sp>
        <p:nvSpPr>
          <p:cNvPr id="59" name="Google Shape;59;g5fab984687_2_0:notes">
            <a:extLst>
              <a:ext uri="{FF2B5EF4-FFF2-40B4-BE49-F238E27FC236}">
                <a16:creationId xmlns:a16="http://schemas.microsoft.com/office/drawing/2014/main" id="{79129D15-441C-EFF3-C0D2-026408F27C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0387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BC7FE772-C234-7697-E2A4-22D50E6A1FB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871C57C3-977A-5EBC-FF71-F6B9CD54315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K-Means</a:t>
            </a:r>
            <a:r>
              <a:rPr lang="en-IN" sz="1800" dirty="0">
                <a:effectLst/>
                <a:latin typeface="Arial" panose="020B0604020202020204" pitchFamily="34" charset="0"/>
                <a:ea typeface="Calibri" panose="020F0502020204030204" pitchFamily="34" charset="0"/>
                <a:cs typeface="Gautami" panose="020B0502040204020203" pitchFamily="34" charset="0"/>
              </a:rPr>
              <a:t>: Groups data into a predefined number of clusters by minimizing the distance between data points and the centroid of each cluster.</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Hierarchical Clustering</a:t>
            </a:r>
            <a:r>
              <a:rPr lang="en-IN" sz="1800" dirty="0">
                <a:effectLst/>
                <a:latin typeface="Arial" panose="020B0604020202020204" pitchFamily="34" charset="0"/>
                <a:ea typeface="Calibri" panose="020F0502020204030204" pitchFamily="34" charset="0"/>
                <a:cs typeface="Gautami" panose="020B0502040204020203" pitchFamily="34" charset="0"/>
              </a:rPr>
              <a:t>: Builds a tree of clusters, useful for data with natural group hierarchies like ecosystems or soil types.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Principal Component Analysis (PCA)</a:t>
            </a:r>
            <a:r>
              <a:rPr lang="en-IN" sz="1800" dirty="0">
                <a:effectLst/>
                <a:latin typeface="Arial" panose="020B0604020202020204" pitchFamily="34" charset="0"/>
                <a:ea typeface="Calibri" panose="020F0502020204030204" pitchFamily="34" charset="0"/>
                <a:cs typeface="Gautami" panose="020B0502040204020203" pitchFamily="34" charset="0"/>
              </a:rPr>
              <a:t> reduce this complexity, allowing researchers to focus on key factors influencing climate change without losing crucial information.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Sustainable farming generates vast datasets, from soil health metrics to crop yields. Dimensionality reduction, particularly through </a:t>
            </a:r>
            <a:r>
              <a:rPr lang="en-IN" sz="1800" b="1" dirty="0">
                <a:effectLst/>
                <a:latin typeface="Arial" panose="020B0604020202020204" pitchFamily="34" charset="0"/>
                <a:ea typeface="Calibri" panose="020F0502020204030204" pitchFamily="34" charset="0"/>
                <a:cs typeface="Gautami" panose="020B0502040204020203" pitchFamily="34" charset="0"/>
              </a:rPr>
              <a:t>t-SNE (t-Distributed Stochastic </a:t>
            </a:r>
            <a:r>
              <a:rPr lang="en-IN" sz="1800" b="1" dirty="0" err="1">
                <a:effectLst/>
                <a:latin typeface="Arial" panose="020B0604020202020204" pitchFamily="34" charset="0"/>
                <a:ea typeface="Calibri" panose="020F0502020204030204" pitchFamily="34" charset="0"/>
                <a:cs typeface="Gautami" panose="020B0502040204020203" pitchFamily="34" charset="0"/>
              </a:rPr>
              <a:t>Neighbor</a:t>
            </a:r>
            <a:r>
              <a:rPr lang="en-IN" sz="1800" b="1" dirty="0">
                <a:effectLst/>
                <a:latin typeface="Arial" panose="020B0604020202020204" pitchFamily="34" charset="0"/>
                <a:ea typeface="Calibri" panose="020F0502020204030204" pitchFamily="34" charset="0"/>
                <a:cs typeface="Gautami" panose="020B0502040204020203" pitchFamily="34" charset="0"/>
              </a:rPr>
              <a:t> Embedding)</a:t>
            </a:r>
            <a:r>
              <a:rPr lang="en-IN" sz="1800" dirty="0">
                <a:effectLst/>
                <a:latin typeface="Arial" panose="020B0604020202020204" pitchFamily="34" charset="0"/>
                <a:ea typeface="Calibri" panose="020F0502020204030204" pitchFamily="34" charset="0"/>
                <a:cs typeface="Gautami" panose="020B0502040204020203" pitchFamily="34" charset="0"/>
              </a:rPr>
              <a:t>, helps farmers and agronomists visualize complex relationships, like the impact of soil properties on crop performance.</a:t>
            </a:r>
          </a:p>
        </p:txBody>
      </p:sp>
      <p:sp>
        <p:nvSpPr>
          <p:cNvPr id="59" name="Google Shape;59;g5fab984687_2_0:notes">
            <a:extLst>
              <a:ext uri="{FF2B5EF4-FFF2-40B4-BE49-F238E27FC236}">
                <a16:creationId xmlns:a16="http://schemas.microsoft.com/office/drawing/2014/main" id="{210FAC6D-6AA5-B296-0D09-3A0EAAC0AB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32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46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1F9A4BD5-C63E-682F-36AF-3DC615DFFE8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8522D0A4-56F9-E384-58EE-9B86CE32401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B73E48A7-68EB-F821-AB88-68FF0519F6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4956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classification and regression techniques and identify how each can be applied to sustainability-focused projects.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Describe real-world examples of supervised learning applications in sustainability, such as predicting energy consumption, classifying waste types, and monitoring biodiversity.</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significance of error metrics (e.g., RMSE, MAE) in regression analysis and interpret their relevance for environmental forecasting.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Develop and apply regression models to predict sustainability-related outcomes, such as energy consumption, greenhouse gas emissions, or crop yields.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Evaluate the performance of supervised learning models using appropriate metrics (e.g., accuracy, precision, recall) and interpret the results in the  context of environmental or sustainability goals.</a:t>
            </a:r>
          </a:p>
          <a:p>
            <a:pPr marL="342900" lvl="0" indent="-342900" algn="just">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Build classification models to categorize sustainability-related data, such as classifying areas of biodiversity risk, types of waste, or pollution levels.</a:t>
            </a:r>
            <a:endParaRPr lang="en-IN" sz="105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sz="1100" b="1" dirty="0">
                <a:solidFill>
                  <a:srgbClr val="213163"/>
                </a:solidFill>
              </a:rPr>
              <a:t>What is Supervised Learning?</a:t>
            </a:r>
            <a:endParaRPr lang="en-IN" sz="1100" dirty="0">
              <a:solidFill>
                <a:srgbClr val="213163"/>
              </a:solidFill>
            </a:endParaRPr>
          </a:p>
          <a:p>
            <a:pPr marL="0" indent="0">
              <a:buNone/>
            </a:pPr>
            <a:endParaRPr lang="en-US" b="1" dirty="0"/>
          </a:p>
          <a:p>
            <a:pPr algn="just">
              <a:lnSpc>
                <a:spcPct val="107000"/>
              </a:lnSpc>
              <a:spcAft>
                <a:spcPts val="800"/>
              </a:spcAft>
            </a:pPr>
            <a:r>
              <a:rPr lang="en-IN" sz="1800" dirty="0">
                <a:effectLst/>
                <a:latin typeface="Arial" panose="020B0604020202020204" pitchFamily="34" charset="0"/>
                <a:ea typeface="Arial" panose="020B0604020202020204" pitchFamily="34" charset="0"/>
                <a:cs typeface="Arial" panose="020B0604020202020204" pitchFamily="34" charset="0"/>
              </a:rPr>
              <a:t>One way to think about supervised learning is to compare it to a student learning from a teacher. In this analogy, the teacher is the labelled data, and the student is the machine learning model. The teacher provides the student with examples of the correct answer (the output label) along with the corresponding input data (e.g. a math problem and the correct solution). The student uses this information to learn how to solve similar problems on their own.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effectLst/>
                <a:latin typeface="Arial" panose="020B0604020202020204" pitchFamily="34" charset="0"/>
                <a:ea typeface="Arial" panose="020B0604020202020204" pitchFamily="34" charset="0"/>
                <a:cs typeface="Arial" panose="020B0604020202020204" pitchFamily="34" charset="0"/>
              </a:rPr>
              <a:t>Once the student has learned from the teacher, they can use their knowledge to solve new problems (make predictions on new, unseen data). The teacher can also evaluate the student’s performance by testing them on problems they haven’t seen before (testing the model on a separate dataset). If the student’s performance is satisfactory, they can be considered ready to solve similar problems on their own.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effectLst/>
                <a:latin typeface="Arial" panose="020B0604020202020204" pitchFamily="34" charset="0"/>
                <a:ea typeface="Arial" panose="020B0604020202020204" pitchFamily="34" charset="0"/>
                <a:cs typeface="Arial" panose="020B0604020202020204" pitchFamily="34" charset="0"/>
              </a:rPr>
              <a:t>Supervised learning is a type of machine learning in which a model is trained on labelled data in order to learn how to make predictions based on the patterns and relationships in the data</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41166F11-BB04-0C89-4402-8BF1C2C3477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DAE1262-FDD5-B6F9-4244-2A48849F73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rgbClr val="213163"/>
                </a:solidFill>
              </a:rPr>
              <a:t>Labeled data</a:t>
            </a:r>
            <a:endParaRPr lang="en-IN" sz="1100" dirty="0">
              <a:solidFill>
                <a:srgbClr val="213163"/>
              </a:solidFill>
            </a:endParaRPr>
          </a:p>
          <a:p>
            <a:pPr marL="158750" indent="0">
              <a:buNone/>
            </a:pPr>
            <a:endParaRPr lang="en-IN" sz="1100" dirty="0">
              <a:solidFill>
                <a:srgbClr val="213163"/>
              </a:solidFill>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As the name suggests, labeled data (aka annotated data) is when you put meaningful labels, add tags, or assign classes to the raw data that you've collected. What is a label in machine learning? Let’s say you are building an image recognition system and have already collected several thousand photographs. Labels would be telling the AI that the photos contain a ‘person’, a ‘tree’, a ‘car’, and so on.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effectLst/>
                <a:latin typeface="Arial" panose="020B0604020202020204" pitchFamily="34" charset="0"/>
                <a:ea typeface="Arial" panose="020B0604020202020204" pitchFamily="34" charset="0"/>
                <a:cs typeface="Arial" panose="020B0604020202020204" pitchFamily="34" charset="0"/>
              </a:rPr>
              <a:t>The machine learning features and labels are assigned by human experts, and the level of needed expertise may vary. In the example above, you don't need highly specialized personnel to label the photos. However, if you have, say, a set of x-rays and need to train the AI to look for tumours, it's likely you will need clinicians to work as data annotators. Naturally, due to the human resources necessary, hand-labelling data is much more expensive than gathering raw unlabelled data. </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8D7CD00D-C9A2-E719-5EA5-717D64F35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994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AF7DA052-2339-CE48-B7FA-D6B66D586E8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8E7CE4D4-716C-DE6C-5AD8-CA21A4F21E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rgbClr val="213163"/>
                </a:solidFill>
              </a:rPr>
              <a:t>How Supervised Machine Learning Works?</a:t>
            </a:r>
            <a:endParaRPr lang="en-IN" sz="1100" dirty="0">
              <a:solidFill>
                <a:srgbClr val="213163"/>
              </a:solidFill>
            </a:endParaRPr>
          </a:p>
          <a:p>
            <a:pPr marL="158750" indent="0">
              <a:buNone/>
            </a:pPr>
            <a:endParaRPr lang="en-IN" sz="1100" dirty="0">
              <a:solidFill>
                <a:srgbClr val="213163"/>
              </a:solidFill>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Based on the supervised machine learning work flow,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Training Phase: During the training phase, the algorithm is presented with the labelled data. It learns from this data by identifying patterns and relationships between the inputs and outputs.</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Model Building: Based on the labelled data, the algorithm builds a model that can generalize from the training examples to make predictions on new, unseen data.</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Prediction Phase: Once the model is trained, it can be used to make predictions on new data. The model takes an input, processes it through its learned knowledge, and produces an output prediction.</a:t>
            </a: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builds a model that maps inputs to outputs based on labeled training data. The process involves data preparation, model selection, training, evaluation, and tuning. Once complete, the model can predict outcomes for new data with high accuracy, making supervised learning essential for many applications in data science and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090F750C-78CD-20A2-1163-A36FF3EC09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742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DC368DA-E8E6-6F6E-4023-65A4A95A4308}"/>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BF01034-D084-D70F-2D45-2541D601B2D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rgbClr val="213163"/>
                </a:solidFill>
              </a:rPr>
              <a:t>Types of Supervised Learning </a:t>
            </a:r>
          </a:p>
          <a:p>
            <a:pPr marL="457200" lvl="1" indent="0" algn="just">
              <a:lnSpc>
                <a:spcPct val="107000"/>
              </a:lnSpc>
              <a:buFont typeface="+mj-lt"/>
              <a:buNone/>
            </a:pPr>
            <a:r>
              <a:rPr lang="en-IN" sz="1100" dirty="0">
                <a:effectLst/>
                <a:latin typeface="Arial" panose="020B0604020202020204" pitchFamily="34" charset="0"/>
                <a:ea typeface="Calibri" panose="020F0502020204030204" pitchFamily="34" charset="0"/>
                <a:cs typeface="Gautami" panose="020B0502040204020203" pitchFamily="34" charset="0"/>
              </a:rPr>
              <a:t>Regression: Regression tasks involve predicting a continuous numerical value from input data. The output variable in regression is continuous.</a:t>
            </a:r>
          </a:p>
          <a:p>
            <a:pPr marL="457200" lvl="1" indent="0" algn="just">
              <a:lnSpc>
                <a:spcPct val="107000"/>
              </a:lnSpc>
              <a:spcAft>
                <a:spcPts val="800"/>
              </a:spcAft>
              <a:buFont typeface="+mj-lt"/>
              <a:buNone/>
            </a:pPr>
            <a:r>
              <a:rPr lang="en-IN" sz="1100" dirty="0">
                <a:effectLst/>
                <a:latin typeface="Arial" panose="020B0604020202020204" pitchFamily="34" charset="0"/>
                <a:ea typeface="Calibri" panose="020F0502020204030204" pitchFamily="34" charset="0"/>
                <a:cs typeface="Gautami" panose="020B0502040204020203" pitchFamily="34" charset="0"/>
              </a:rPr>
              <a:t>Classification: Classification tasks involve predicting a discrete label or category from input data. The output variable in classification is categorical.  </a:t>
            </a:r>
            <a:endParaRPr lang="en-IN" sz="1100" dirty="0">
              <a:solidFill>
                <a:srgbClr val="213163"/>
              </a:solidFill>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Supervised learning is a type of machine learning where a model is trained on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meaning the input data is paired with corresponding output labels. The goal of supervised learning is to learn a mapping from inputs to outputs so that the model can make predictions on unseen data.  </a:t>
            </a:r>
          </a:p>
          <a:p>
            <a:pPr marL="457200" marR="0" lvl="0" indent="-298450" algn="just"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Supervised learning encompasses both regression and classification, each serving different purposes based on the nature of the output variable. Understanding the types of supervised learning helps in selecting appropriate algorithms and techniques for specific problems in machine learning. </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1D4D9817-A64E-B036-502F-06198D2F40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783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749342" y="2975421"/>
            <a:ext cx="1273105" cy="477054"/>
          </a:xfrm>
          <a:prstGeom prst="rect">
            <a:avLst/>
          </a:prstGeom>
          <a:noFill/>
        </p:spPr>
        <p:txBody>
          <a:bodyPr wrap="none" lIns="91440" tIns="45720" rIns="91440" bIns="45720" rtlCol="0" anchor="t">
            <a:spAutoFit/>
          </a:bodyPr>
          <a:lstStyle/>
          <a:p>
            <a:pPr algn="r"/>
            <a:r>
              <a:rPr lang="en-US" sz="2500" b="1" dirty="0">
                <a:solidFill>
                  <a:schemeClr val="bg1"/>
                </a:solidFill>
              </a:rPr>
              <a:t>Unit - 3</a:t>
            </a:r>
            <a:endParaRPr lang="en-US" dirty="0"/>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7543886" y="584200"/>
            <a:ext cx="3003464"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372304" y="3429000"/>
            <a:ext cx="6650144" cy="707886"/>
          </a:xfrm>
          <a:prstGeom prst="rect">
            <a:avLst/>
          </a:prstGeom>
          <a:noFill/>
        </p:spPr>
        <p:txBody>
          <a:bodyPr wrap="square" rtlCol="0">
            <a:spAutoFit/>
          </a:bodyPr>
          <a:lstStyle/>
          <a:p>
            <a:pPr algn="r"/>
            <a:r>
              <a:rPr lang="en-GB" sz="4000" b="1" dirty="0">
                <a:solidFill>
                  <a:schemeClr val="bg1"/>
                </a:solidFill>
                <a:latin typeface="Arial" panose="020B0604020202020204" pitchFamily="34" charset="0"/>
                <a:cs typeface="Arial" panose="020B0604020202020204" pitchFamily="34" charset="0"/>
              </a:rPr>
              <a:t>Machine Learning</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7685047" y="740961"/>
            <a:ext cx="2640053" cy="664378"/>
            <a:chOff x="2375536" y="1112060"/>
            <a:chExt cx="3292636"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42276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2094250-AAB9-C499-034E-3DA9D5177C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63C2A41-72EA-7E04-9B5C-7656C569D894}"/>
              </a:ext>
            </a:extLst>
          </p:cNvPr>
          <p:cNvSpPr txBox="1"/>
          <p:nvPr/>
        </p:nvSpPr>
        <p:spPr>
          <a:xfrm>
            <a:off x="191911" y="972537"/>
            <a:ext cx="7550009" cy="400110"/>
          </a:xfrm>
          <a:prstGeom prst="rect">
            <a:avLst/>
          </a:prstGeom>
          <a:noFill/>
        </p:spPr>
        <p:txBody>
          <a:bodyPr wrap="square">
            <a:spAutoFit/>
          </a:bodyPr>
          <a:lstStyle/>
          <a:p>
            <a:r>
              <a:rPr lang="en-US" sz="2000" b="1" dirty="0">
                <a:solidFill>
                  <a:srgbClr val="213163"/>
                </a:solidFill>
              </a:rPr>
              <a:t>Supervised learning problems</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41161960-8E1A-233D-F23B-B25A3C9D3E2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72EDD8-70CE-8C40-A4E1-E25930504F5C}"/>
              </a:ext>
            </a:extLst>
          </p:cNvPr>
          <p:cNvSpPr txBox="1"/>
          <p:nvPr/>
        </p:nvSpPr>
        <p:spPr>
          <a:xfrm>
            <a:off x="717920" y="2129690"/>
            <a:ext cx="10559679" cy="2249527"/>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Weather Prediction: Estimating future weather conditions (temperature, humidity, precipitation) based on historical weather data and other environmental factors.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Energy Consumption Forecasting: Predicting energy usage in buildings or cities based on factors like time of year, weather conditions, and historical consumption patterns.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Medical Cost Prediction: Estimating healthcare costs for patients based on their medical history, demographic data, and treatment plans.</a:t>
            </a:r>
          </a:p>
        </p:txBody>
      </p:sp>
    </p:spTree>
    <p:extLst>
      <p:ext uri="{BB962C8B-B14F-4D97-AF65-F5344CB8AC3E}">
        <p14:creationId xmlns:p14="http://schemas.microsoft.com/office/powerpoint/2010/main" val="221406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DEE8B878-46D1-3B57-1DEC-3A95EE3958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5A00BC-CC92-3F65-7632-3D4FC39A7180}"/>
              </a:ext>
            </a:extLst>
          </p:cNvPr>
          <p:cNvSpPr txBox="1"/>
          <p:nvPr/>
        </p:nvSpPr>
        <p:spPr>
          <a:xfrm>
            <a:off x="191911" y="972537"/>
            <a:ext cx="7550009" cy="400110"/>
          </a:xfrm>
          <a:prstGeom prst="rect">
            <a:avLst/>
          </a:prstGeom>
          <a:noFill/>
        </p:spPr>
        <p:txBody>
          <a:bodyPr wrap="square">
            <a:spAutoFit/>
          </a:bodyPr>
          <a:lstStyle/>
          <a:p>
            <a:r>
              <a:rPr lang="en-US" sz="2000" b="1" dirty="0">
                <a:solidFill>
                  <a:srgbClr val="213163"/>
                </a:solidFill>
              </a:rPr>
              <a:t>Supervised Machine Learning Algorithms</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4204B516-3799-6418-0263-7FBBB0BCFDB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89BD474-0903-97EB-91C7-7E8AEA113172}"/>
              </a:ext>
            </a:extLst>
          </p:cNvPr>
          <p:cNvPicPr>
            <a:picLocks noChangeAspect="1"/>
          </p:cNvPicPr>
          <p:nvPr/>
        </p:nvPicPr>
        <p:blipFill>
          <a:blip r:embed="rId3"/>
          <a:stretch>
            <a:fillRect/>
          </a:stretch>
        </p:blipFill>
        <p:spPr>
          <a:xfrm>
            <a:off x="1925784" y="1651534"/>
            <a:ext cx="8340432" cy="4124938"/>
          </a:xfrm>
          <a:prstGeom prst="rect">
            <a:avLst/>
          </a:prstGeom>
        </p:spPr>
      </p:pic>
    </p:spTree>
    <p:extLst>
      <p:ext uri="{BB962C8B-B14F-4D97-AF65-F5344CB8AC3E}">
        <p14:creationId xmlns:p14="http://schemas.microsoft.com/office/powerpoint/2010/main" val="184254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993CFF3-3B9B-B5F7-DEC6-2C7C76F5C1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78C6F4-5B32-2D33-06C5-9A9CEA3AD835}"/>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Supervised Machine Learning Algorithms Implementation steps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C7B40688-8EB4-12D2-CB62-73AA215D3B2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57EEB84-5C27-FD49-2EBF-B2F016B2072B}"/>
              </a:ext>
            </a:extLst>
          </p:cNvPr>
          <p:cNvSpPr txBox="1"/>
          <p:nvPr/>
        </p:nvSpPr>
        <p:spPr>
          <a:xfrm>
            <a:off x="2667000" y="1539369"/>
            <a:ext cx="6107722" cy="434926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Define the Problem</a:t>
            </a:r>
          </a:p>
          <a:p>
            <a:pPr marL="342900" indent="-342900">
              <a:lnSpc>
                <a:spcPct val="150000"/>
              </a:lnSpc>
              <a:buFont typeface="Arial" panose="020B0604020202020204" pitchFamily="34" charset="0"/>
              <a:buChar char="•"/>
            </a:pPr>
            <a:r>
              <a:rPr lang="en-IN" dirty="0"/>
              <a:t>Data Collection and Understanding</a:t>
            </a:r>
          </a:p>
          <a:p>
            <a:pPr marL="342900" indent="-342900">
              <a:lnSpc>
                <a:spcPct val="150000"/>
              </a:lnSpc>
              <a:buFont typeface="Arial" panose="020B0604020202020204" pitchFamily="34" charset="0"/>
              <a:buChar char="•"/>
            </a:pPr>
            <a:r>
              <a:rPr lang="en-IN" dirty="0"/>
              <a:t>Data Preprocessing</a:t>
            </a:r>
          </a:p>
          <a:p>
            <a:pPr marL="342900" indent="-342900">
              <a:lnSpc>
                <a:spcPct val="150000"/>
              </a:lnSpc>
              <a:buFont typeface="Arial" panose="020B0604020202020204" pitchFamily="34" charset="0"/>
              <a:buChar char="•"/>
            </a:pPr>
            <a:r>
              <a:rPr lang="en-IN" dirty="0"/>
              <a:t>Data Splitting</a:t>
            </a:r>
          </a:p>
          <a:p>
            <a:pPr marL="342900" indent="-342900">
              <a:lnSpc>
                <a:spcPct val="150000"/>
              </a:lnSpc>
              <a:buFont typeface="Arial" panose="020B0604020202020204" pitchFamily="34" charset="0"/>
              <a:buChar char="•"/>
            </a:pPr>
            <a:r>
              <a:rPr lang="en-IN" dirty="0"/>
              <a:t>Algorithm Selection</a:t>
            </a:r>
          </a:p>
          <a:p>
            <a:pPr marL="342900" indent="-342900">
              <a:lnSpc>
                <a:spcPct val="150000"/>
              </a:lnSpc>
              <a:buFont typeface="Arial" panose="020B0604020202020204" pitchFamily="34" charset="0"/>
              <a:buChar char="•"/>
            </a:pPr>
            <a:r>
              <a:rPr lang="en-IN" dirty="0"/>
              <a:t>Model Training</a:t>
            </a:r>
          </a:p>
          <a:p>
            <a:pPr marL="342900" indent="-342900">
              <a:lnSpc>
                <a:spcPct val="150000"/>
              </a:lnSpc>
              <a:buFont typeface="Arial" panose="020B0604020202020204" pitchFamily="34" charset="0"/>
              <a:buChar char="•"/>
            </a:pPr>
            <a:r>
              <a:rPr lang="en-IN" dirty="0"/>
              <a:t>Model Evaluation</a:t>
            </a:r>
          </a:p>
          <a:p>
            <a:pPr marL="342900" indent="-342900">
              <a:lnSpc>
                <a:spcPct val="150000"/>
              </a:lnSpc>
              <a:buFont typeface="Arial" panose="020B0604020202020204" pitchFamily="34" charset="0"/>
              <a:buChar char="•"/>
            </a:pPr>
            <a:r>
              <a:rPr lang="en-IN" dirty="0"/>
              <a:t>Model Optimization</a:t>
            </a:r>
          </a:p>
          <a:p>
            <a:pPr marL="342900" indent="-342900">
              <a:lnSpc>
                <a:spcPct val="150000"/>
              </a:lnSpc>
              <a:buFont typeface="Arial" panose="020B0604020202020204" pitchFamily="34" charset="0"/>
              <a:buChar char="•"/>
            </a:pPr>
            <a:r>
              <a:rPr lang="en-IN" dirty="0"/>
              <a:t>Final Model Evaluation on Test Data</a:t>
            </a:r>
          </a:p>
          <a:p>
            <a:pPr marL="342900" indent="-342900">
              <a:lnSpc>
                <a:spcPct val="150000"/>
              </a:lnSpc>
              <a:buFont typeface="Arial" panose="020B0604020202020204" pitchFamily="34" charset="0"/>
              <a:buChar char="•"/>
            </a:pPr>
            <a:r>
              <a:rPr lang="en-IN" dirty="0"/>
              <a:t>Model Deployment</a:t>
            </a:r>
          </a:p>
        </p:txBody>
      </p:sp>
    </p:spTree>
    <p:extLst>
      <p:ext uri="{BB962C8B-B14F-4D97-AF65-F5344CB8AC3E}">
        <p14:creationId xmlns:p14="http://schemas.microsoft.com/office/powerpoint/2010/main" val="205982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A376BD5-1C88-1656-DACF-45535BEEF9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E64092-4A28-C070-6E9D-0CF51BF25A51}"/>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What is Unsupervised Learning </a:t>
            </a:r>
            <a:endParaRPr lang="en-IN" sz="2000" dirty="0">
              <a:solidFill>
                <a:srgbClr val="213163"/>
              </a:solidFill>
            </a:endParaRPr>
          </a:p>
        </p:txBody>
      </p:sp>
      <p:sp>
        <p:nvSpPr>
          <p:cNvPr id="6" name="TextBox 5">
            <a:extLst>
              <a:ext uri="{FF2B5EF4-FFF2-40B4-BE49-F238E27FC236}">
                <a16:creationId xmlns:a16="http://schemas.microsoft.com/office/drawing/2014/main" id="{7A5C113E-A7E3-0FCA-3881-3300610C5053}"/>
              </a:ext>
            </a:extLst>
          </p:cNvPr>
          <p:cNvSpPr txBox="1"/>
          <p:nvPr/>
        </p:nvSpPr>
        <p:spPr>
          <a:xfrm>
            <a:off x="588613" y="1949227"/>
            <a:ext cx="10628027" cy="2490746"/>
          </a:xfrm>
          <a:prstGeom prst="rect">
            <a:avLst/>
          </a:prstGeom>
          <a:noFill/>
        </p:spPr>
        <p:txBody>
          <a:bodyPr wrap="square" rtlCol="0">
            <a:spAutoFit/>
          </a:bodyPr>
          <a:lstStyle/>
          <a:p>
            <a:pPr marL="285750" indent="-285750" algn="just" fontAlgn="base">
              <a:lnSpc>
                <a:spcPct val="115000"/>
              </a:lnSpc>
              <a:spcBef>
                <a:spcPts val="1200"/>
              </a:spcBef>
              <a:spcAft>
                <a:spcPts val="800"/>
              </a:spcAft>
              <a:buFont typeface="Arial" panose="020B0604020202020204" pitchFamily="34" charset="0"/>
              <a:buChar char="•"/>
            </a:pPr>
            <a:r>
              <a:rPr lang="en-IN" sz="1800" dirty="0">
                <a:effectLst/>
                <a:latin typeface="Arial" panose="020B0604020202020204" pitchFamily="34" charset="0"/>
                <a:ea typeface="Arial" panose="020B0604020202020204" pitchFamily="34" charset="0"/>
              </a:rPr>
              <a:t>Unsupervised learning is a type of machine learning where algorithms </a:t>
            </a:r>
            <a:r>
              <a:rPr lang="en-IN" sz="1800" dirty="0" err="1">
                <a:effectLst/>
                <a:latin typeface="Arial" panose="020B0604020202020204" pitchFamily="34" charset="0"/>
                <a:ea typeface="Arial" panose="020B0604020202020204" pitchFamily="34" charset="0"/>
              </a:rPr>
              <a:t>analyze</a:t>
            </a:r>
            <a:r>
              <a:rPr lang="en-IN" sz="1800" dirty="0">
                <a:effectLst/>
                <a:latin typeface="Arial" panose="020B0604020202020204" pitchFamily="34" charset="0"/>
                <a:ea typeface="Arial" panose="020B0604020202020204" pitchFamily="34" charset="0"/>
              </a:rPr>
              <a:t> and model data without any predefined labels or outputs. </a:t>
            </a:r>
          </a:p>
          <a:p>
            <a:pPr marL="285750" indent="-285750" algn="just" fontAlgn="base">
              <a:lnSpc>
                <a:spcPct val="115000"/>
              </a:lnSpc>
              <a:spcBef>
                <a:spcPts val="1200"/>
              </a:spcBef>
              <a:spcAft>
                <a:spcPts val="800"/>
              </a:spcAft>
              <a:buFont typeface="Arial" panose="020B0604020202020204" pitchFamily="34" charset="0"/>
              <a:buChar char="•"/>
            </a:pPr>
            <a:r>
              <a:rPr lang="en-IN" sz="1800" dirty="0">
                <a:effectLst/>
                <a:latin typeface="Arial" panose="020B0604020202020204" pitchFamily="34" charset="0"/>
                <a:ea typeface="Arial" panose="020B0604020202020204" pitchFamily="34" charset="0"/>
              </a:rPr>
              <a:t>Unlike supervised learning, which uses </a:t>
            </a:r>
            <a:r>
              <a:rPr lang="en-IN" sz="1800" dirty="0" err="1">
                <a:effectLst/>
                <a:latin typeface="Arial" panose="020B0604020202020204" pitchFamily="34" charset="0"/>
                <a:ea typeface="Arial" panose="020B0604020202020204" pitchFamily="34" charset="0"/>
              </a:rPr>
              <a:t>labeled</a:t>
            </a:r>
            <a:r>
              <a:rPr lang="en-IN" sz="1800" dirty="0">
                <a:effectLst/>
                <a:latin typeface="Arial" panose="020B0604020202020204" pitchFamily="34" charset="0"/>
                <a:ea typeface="Arial" panose="020B0604020202020204" pitchFamily="34" charset="0"/>
              </a:rPr>
              <a:t> data to train models, unsupervised learning deals with </a:t>
            </a:r>
            <a:r>
              <a:rPr lang="en-IN" sz="1800" dirty="0" err="1">
                <a:effectLst/>
                <a:latin typeface="Arial" panose="020B0604020202020204" pitchFamily="34" charset="0"/>
                <a:ea typeface="Arial" panose="020B0604020202020204" pitchFamily="34" charset="0"/>
              </a:rPr>
              <a:t>unlabeled</a:t>
            </a:r>
            <a:r>
              <a:rPr lang="en-IN" sz="1800" dirty="0">
                <a:effectLst/>
                <a:latin typeface="Arial" panose="020B0604020202020204" pitchFamily="34" charset="0"/>
                <a:ea typeface="Arial" panose="020B0604020202020204" pitchFamily="34" charset="0"/>
              </a:rPr>
              <a:t> data, exploring patterns, structures, and relationships within the data on its own. </a:t>
            </a:r>
          </a:p>
          <a:p>
            <a:pPr marL="285750" indent="-285750" algn="just" fontAlgn="base">
              <a:lnSpc>
                <a:spcPct val="115000"/>
              </a:lnSpc>
              <a:spcBef>
                <a:spcPts val="1200"/>
              </a:spcBef>
              <a:spcAft>
                <a:spcPts val="800"/>
              </a:spcAft>
              <a:buFont typeface="Arial" panose="020B0604020202020204" pitchFamily="34" charset="0"/>
              <a:buChar char="•"/>
            </a:pPr>
            <a:r>
              <a:rPr lang="en-IN" sz="1800" dirty="0">
                <a:effectLst/>
                <a:latin typeface="Arial" panose="020B0604020202020204" pitchFamily="34" charset="0"/>
                <a:ea typeface="Arial" panose="020B0604020202020204" pitchFamily="34" charset="0"/>
              </a:rPr>
              <a:t>Unsupervised learning techniques include clustering, dimensionality reduction, and anomaly detection. </a:t>
            </a:r>
            <a:endParaRPr lang="en-IN" sz="1800" dirty="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A7672503-1B44-0E52-E858-838CF6E9BDAB}"/>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1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901A7F9E-619D-7F5D-BD6E-663667EC26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5B39A2-B647-AE0A-69AC-220150B8A4BC}"/>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Unlabeled data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FC969D2F-84F6-8347-049B-F6FBA152EDA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enter image description here">
            <a:extLst>
              <a:ext uri="{FF2B5EF4-FFF2-40B4-BE49-F238E27FC236}">
                <a16:creationId xmlns:a16="http://schemas.microsoft.com/office/drawing/2014/main" id="{32F10AFE-6FD0-7418-F206-819715B1BE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021" y="1744232"/>
            <a:ext cx="8125728" cy="2792600"/>
          </a:xfrm>
          <a:prstGeom prst="rect">
            <a:avLst/>
          </a:prstGeom>
          <a:noFill/>
          <a:ln>
            <a:noFill/>
          </a:ln>
        </p:spPr>
      </p:pic>
      <p:sp>
        <p:nvSpPr>
          <p:cNvPr id="5" name="TextBox 4">
            <a:extLst>
              <a:ext uri="{FF2B5EF4-FFF2-40B4-BE49-F238E27FC236}">
                <a16:creationId xmlns:a16="http://schemas.microsoft.com/office/drawing/2014/main" id="{CB658006-C716-8543-E396-008AF6B7A73A}"/>
              </a:ext>
            </a:extLst>
          </p:cNvPr>
          <p:cNvSpPr txBox="1"/>
          <p:nvPr/>
        </p:nvSpPr>
        <p:spPr>
          <a:xfrm>
            <a:off x="8053755" y="1744232"/>
            <a:ext cx="3598984" cy="3170099"/>
          </a:xfrm>
          <a:prstGeom prst="rect">
            <a:avLst/>
          </a:prstGeom>
          <a:noFill/>
        </p:spPr>
        <p:txBody>
          <a:bodyPr wrap="square">
            <a:spAutoFit/>
          </a:bodyPr>
          <a:lstStyle/>
          <a:p>
            <a:pPr algn="just"/>
            <a:r>
              <a:rPr lang="en-IN" sz="2000" dirty="0">
                <a:effectLst/>
                <a:latin typeface="Arial" panose="020B0604020202020204" pitchFamily="34" charset="0"/>
                <a:ea typeface="Calibri" panose="020F0502020204030204" pitchFamily="34" charset="0"/>
                <a:cs typeface="Gautami" panose="020B0502040204020203" pitchFamily="34" charset="0"/>
              </a:rPr>
              <a:t>Unlabelled data is crucial in advancing the sustainability of green technology, as it provides vast, untapped resources for identifying environmental patterns, improving resource management, and driving innovative eco-friendly solutions. </a:t>
            </a:r>
            <a:endParaRPr lang="en-IN" dirty="0"/>
          </a:p>
        </p:txBody>
      </p:sp>
    </p:spTree>
    <p:extLst>
      <p:ext uri="{BB962C8B-B14F-4D97-AF65-F5344CB8AC3E}">
        <p14:creationId xmlns:p14="http://schemas.microsoft.com/office/powerpoint/2010/main" val="161847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40FD4EC-41F3-90CB-CA09-29D861BD42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041FB8-1F4F-DA6C-1FCB-DFC7E5C5E230}"/>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How Unsupervised learning works?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54E5EF2D-6C8E-E720-3EDD-260D8C4CE28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D169318-9FAE-4484-EB21-E148DB6858C7}"/>
              </a:ext>
            </a:extLst>
          </p:cNvPr>
          <p:cNvPicPr>
            <a:picLocks noChangeAspect="1"/>
          </p:cNvPicPr>
          <p:nvPr/>
        </p:nvPicPr>
        <p:blipFill>
          <a:blip r:embed="rId3"/>
          <a:stretch>
            <a:fillRect/>
          </a:stretch>
        </p:blipFill>
        <p:spPr>
          <a:xfrm>
            <a:off x="1788306" y="1744589"/>
            <a:ext cx="8281817" cy="2326910"/>
          </a:xfrm>
          <a:prstGeom prst="rect">
            <a:avLst/>
          </a:prstGeom>
        </p:spPr>
      </p:pic>
      <p:sp>
        <p:nvSpPr>
          <p:cNvPr id="5" name="TextBox 4">
            <a:extLst>
              <a:ext uri="{FF2B5EF4-FFF2-40B4-BE49-F238E27FC236}">
                <a16:creationId xmlns:a16="http://schemas.microsoft.com/office/drawing/2014/main" id="{5571759E-3298-0363-3A2A-27BDAA6D7B62}"/>
              </a:ext>
            </a:extLst>
          </p:cNvPr>
          <p:cNvSpPr txBox="1"/>
          <p:nvPr/>
        </p:nvSpPr>
        <p:spPr>
          <a:xfrm>
            <a:off x="3042139" y="4434486"/>
            <a:ext cx="6107722" cy="1241622"/>
          </a:xfrm>
          <a:prstGeom prst="rect">
            <a:avLst/>
          </a:prstGeom>
          <a:noFill/>
        </p:spPr>
        <p:txBody>
          <a:bodyPr wrap="square">
            <a:spAutoFit/>
          </a:bodyPr>
          <a:lstStyle/>
          <a:p>
            <a:pPr marL="342900" indent="-342900">
              <a:buFont typeface="Arial" panose="020B0604020202020204" pitchFamily="34" charset="0"/>
              <a:buChar char="•"/>
            </a:pPr>
            <a:r>
              <a:rPr lang="en-IN" dirty="0"/>
              <a:t>Data Collection and Preparation</a:t>
            </a:r>
          </a:p>
          <a:p>
            <a:pPr marL="342900" indent="-342900">
              <a:buFont typeface="Arial" panose="020B0604020202020204" pitchFamily="34" charset="0"/>
              <a:buChar char="•"/>
            </a:pPr>
            <a:r>
              <a:rPr lang="en-IN" dirty="0"/>
              <a:t>Selecting an Unsupervised Learning Algorithm</a:t>
            </a:r>
          </a:p>
          <a:p>
            <a:pPr marL="342900" indent="-342900">
              <a:buFont typeface="Arial" panose="020B0604020202020204" pitchFamily="34" charset="0"/>
              <a:buChar char="•"/>
            </a:pPr>
            <a:r>
              <a:rPr lang="en-IN" dirty="0"/>
              <a:t>Pattern Identification</a:t>
            </a:r>
          </a:p>
          <a:p>
            <a:pPr marL="342900" indent="-342900">
              <a:buFont typeface="Arial" panose="020B0604020202020204" pitchFamily="34" charset="0"/>
              <a:buChar char="•"/>
            </a:pPr>
            <a:r>
              <a:rPr lang="en-IN" dirty="0"/>
              <a:t>Evaluation and Interpretation</a:t>
            </a:r>
          </a:p>
        </p:txBody>
      </p:sp>
    </p:spTree>
    <p:extLst>
      <p:ext uri="{BB962C8B-B14F-4D97-AF65-F5344CB8AC3E}">
        <p14:creationId xmlns:p14="http://schemas.microsoft.com/office/powerpoint/2010/main" val="27791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4B869F3-C333-871B-D64C-66412545EB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9B75B9-0C3D-81A5-AE44-909977D44B93}"/>
              </a:ext>
            </a:extLst>
          </p:cNvPr>
          <p:cNvSpPr txBox="1"/>
          <p:nvPr/>
        </p:nvSpPr>
        <p:spPr>
          <a:xfrm>
            <a:off x="191911" y="972537"/>
            <a:ext cx="10018889" cy="400110"/>
          </a:xfrm>
          <a:prstGeom prst="rect">
            <a:avLst/>
          </a:prstGeom>
          <a:noFill/>
        </p:spPr>
        <p:txBody>
          <a:bodyPr wrap="square">
            <a:spAutoFit/>
          </a:bodyPr>
          <a:lstStyle/>
          <a:p>
            <a:r>
              <a:rPr lang="en-US" sz="2000" b="1" dirty="0">
                <a:solidFill>
                  <a:srgbClr val="213163"/>
                </a:solidFill>
              </a:rPr>
              <a:t>Types of Unsupervised Learning and Algorithms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F2B5F2FE-11CB-F0F3-147E-8C60E4896E2A}"/>
              </a:ext>
            </a:extLst>
          </p:cNvPr>
          <p:cNvCxnSpPr/>
          <p:nvPr/>
        </p:nvCxnSpPr>
        <p:spPr>
          <a:xfrm>
            <a:off x="0" y="6069737"/>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D9FA72-54DE-1922-EEC3-F49169432E0C}"/>
              </a:ext>
            </a:extLst>
          </p:cNvPr>
          <p:cNvSpPr txBox="1"/>
          <p:nvPr/>
        </p:nvSpPr>
        <p:spPr>
          <a:xfrm>
            <a:off x="635977" y="1893921"/>
            <a:ext cx="10920046" cy="3640164"/>
          </a:xfrm>
          <a:prstGeom prst="rect">
            <a:avLst/>
          </a:prstGeom>
          <a:noFill/>
        </p:spPr>
        <p:txBody>
          <a:bodyPr wrap="square">
            <a:spAutoFit/>
          </a:bodyPr>
          <a:lstStyle/>
          <a:p>
            <a:pPr algn="just">
              <a:lnSpc>
                <a:spcPct val="107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Clustering</a:t>
            </a:r>
            <a:endParaRPr lang="en-IN" sz="20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latin typeface="Arial" panose="020B0604020202020204" pitchFamily="34" charset="0"/>
                <a:ea typeface="Calibri" panose="020F0502020204030204" pitchFamily="34" charset="0"/>
                <a:cs typeface="Gautami" panose="020B0502040204020203" pitchFamily="34" charset="0"/>
              </a:rPr>
              <a:t>Clustering is a fundamental technique in unsupervised learning where the algorithm groups data points into clusters based on their similarity. Each cluster ideally represents a group of items with common characteristics, making it particularly useful in areas of green technology where there is a need to categorize vast data efficiently.</a:t>
            </a:r>
          </a:p>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Dimensionality Reduction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Dimensionality reduction simplifies high-dimensional datasets by reducing the number of variables while preserving important information. This technique is essential for green technology applications, where datasets can be large and complex—like satellite images, climate datasets, or energy grids. </a:t>
            </a:r>
          </a:p>
          <a:p>
            <a:pPr algn="just">
              <a:lnSpc>
                <a:spcPct val="107000"/>
              </a:lnSpc>
              <a:spcAft>
                <a:spcPts val="800"/>
              </a:spcAft>
            </a:pP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857289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E0100EE-0E2B-71C3-7FDD-221E668D72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EC804C-2D8D-5053-B0DE-3EC9A306F93E}"/>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Unsupervised Learning Algorithms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87311BE9-3335-83B7-44E2-3343C28394B2}"/>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676B4AE-8AAA-DD42-24F1-AE0017F38958}"/>
              </a:ext>
            </a:extLst>
          </p:cNvPr>
          <p:cNvSpPr txBox="1"/>
          <p:nvPr/>
        </p:nvSpPr>
        <p:spPr>
          <a:xfrm>
            <a:off x="1436077" y="1923096"/>
            <a:ext cx="6107722" cy="219419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K-Means </a:t>
            </a:r>
          </a:p>
          <a:p>
            <a:pPr marL="342900" indent="-342900">
              <a:lnSpc>
                <a:spcPct val="150000"/>
              </a:lnSpc>
              <a:buFont typeface="Arial" panose="020B0604020202020204" pitchFamily="34" charset="0"/>
              <a:buChar char="•"/>
            </a:pPr>
            <a:r>
              <a:rPr lang="en-IN" dirty="0"/>
              <a:t>Hierarchical Clustering</a:t>
            </a:r>
          </a:p>
          <a:p>
            <a:pPr marL="342900" indent="-342900">
              <a:lnSpc>
                <a:spcPct val="150000"/>
              </a:lnSpc>
              <a:buFont typeface="Arial" panose="020B0604020202020204" pitchFamily="34" charset="0"/>
              <a:buChar char="•"/>
            </a:pPr>
            <a:r>
              <a:rPr lang="en-IN" dirty="0"/>
              <a:t>Principal Component Analysis (PCA)  </a:t>
            </a:r>
          </a:p>
          <a:p>
            <a:pPr marL="342900" indent="-342900">
              <a:lnSpc>
                <a:spcPct val="150000"/>
              </a:lnSpc>
              <a:buFont typeface="Arial" panose="020B0604020202020204" pitchFamily="34" charset="0"/>
              <a:buChar char="•"/>
            </a:pPr>
            <a:r>
              <a:rPr lang="en-IN" dirty="0"/>
              <a:t>t-SNE (t-Distributed Stochastic </a:t>
            </a:r>
            <a:r>
              <a:rPr lang="en-IN" dirty="0" err="1"/>
              <a:t>Neighbor</a:t>
            </a:r>
            <a:r>
              <a:rPr lang="en-IN" dirty="0"/>
              <a:t> Embedding) </a:t>
            </a:r>
          </a:p>
        </p:txBody>
      </p:sp>
    </p:spTree>
    <p:extLst>
      <p:ext uri="{BB962C8B-B14F-4D97-AF65-F5344CB8AC3E}">
        <p14:creationId xmlns:p14="http://schemas.microsoft.com/office/powerpoint/2010/main" val="50357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dirty="0">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dirty="0">
                <a:solidFill>
                  <a:srgbClr val="213163"/>
                </a:solidFill>
              </a:rPr>
              <a:t>Quiz</a:t>
            </a:r>
            <a:endParaRPr lang="en-US" sz="2200" dirty="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19"/>
            <a:ext cx="12192000" cy="1107234"/>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8029593" cy="4336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200" b="1" dirty="0">
                  <a:latin typeface="Arial" panose="020B0604020202020204" pitchFamily="34" charset="0"/>
                  <a:cs typeface="Arial" panose="020B0604020202020204" pitchFamily="34" charset="0"/>
                </a:rPr>
                <a:t>Answer: b</a:t>
              </a:r>
            </a:p>
            <a:p>
              <a:r>
                <a:rPr lang="en-IN" sz="2000" dirty="0"/>
                <a:t>Decision Tree</a:t>
              </a:r>
              <a:endParaRPr lang="en-US" sz="2200"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1C3F8D13-0E4B-3437-EA54-8BF95D60F9EF}"/>
              </a:ext>
            </a:extLst>
          </p:cNvPr>
          <p:cNvSpPr txBox="1"/>
          <p:nvPr/>
        </p:nvSpPr>
        <p:spPr>
          <a:xfrm>
            <a:off x="496453" y="2054548"/>
            <a:ext cx="6543976" cy="2575064"/>
          </a:xfrm>
          <a:prstGeom prst="rect">
            <a:avLst/>
          </a:prstGeom>
          <a:noFill/>
        </p:spPr>
        <p:txBody>
          <a:bodyPr wrap="square" lIns="121920" tIns="60960" rIns="121920" bIns="60960" rtlCol="0" anchor="t">
            <a:spAutoFit/>
          </a:bodyPr>
          <a:lstStyle/>
          <a:p>
            <a:pPr marL="342900" indent="-342900">
              <a:spcAft>
                <a:spcPts val="800"/>
              </a:spcAft>
              <a:buFont typeface="Arial"/>
              <a:buAutoNum type="arabicPeriod"/>
            </a:pPr>
            <a:r>
              <a:rPr lang="en-US" sz="1800" b="1" dirty="0"/>
              <a:t>Which of the following algorithms is used for classification in supervised learning?  </a:t>
            </a:r>
          </a:p>
          <a:p>
            <a:pPr>
              <a:spcAft>
                <a:spcPts val="800"/>
              </a:spcAft>
            </a:pPr>
            <a:endParaRPr lang="en-US" sz="1800" b="1" dirty="0">
              <a:latin typeface="Arial" panose="020B0604020202020204" pitchFamily="34" charset="0"/>
              <a:cs typeface="Arial" panose="020B0604020202020204" pitchFamily="34" charset="0"/>
            </a:endParaRPr>
          </a:p>
          <a:p>
            <a:pPr marL="457200" indent="-457200">
              <a:spcAft>
                <a:spcPts val="800"/>
              </a:spcAft>
              <a:buFont typeface="+mj-lt"/>
              <a:buAutoNum type="alphaLcParenR"/>
            </a:pPr>
            <a:r>
              <a:rPr lang="en-US" sz="1800" dirty="0"/>
              <a:t>K-Means</a:t>
            </a:r>
          </a:p>
          <a:p>
            <a:pPr marL="457200" indent="-457200">
              <a:spcAft>
                <a:spcPts val="800"/>
              </a:spcAft>
              <a:buFont typeface="+mj-lt"/>
              <a:buAutoNum type="alphaLcParenR"/>
            </a:pPr>
            <a:r>
              <a:rPr lang="en-US" sz="1800" dirty="0"/>
              <a:t>Decision Tree</a:t>
            </a:r>
          </a:p>
          <a:p>
            <a:pPr marL="457200" indent="-457200">
              <a:spcAft>
                <a:spcPts val="800"/>
              </a:spcAft>
              <a:buFont typeface="+mj-lt"/>
              <a:buAutoNum type="alphaLcParenR"/>
            </a:pPr>
            <a:r>
              <a:rPr lang="en-US" sz="1800" dirty="0"/>
              <a:t>Principal Component Analysis (PCA)</a:t>
            </a:r>
          </a:p>
          <a:p>
            <a:pPr marL="457200" indent="-457200">
              <a:spcAft>
                <a:spcPts val="800"/>
              </a:spcAft>
              <a:buFont typeface="+mj-lt"/>
              <a:buAutoNum type="alphaLcParenR"/>
            </a:pPr>
            <a:r>
              <a:rPr lang="en-US" sz="1800" dirty="0" err="1"/>
              <a:t>Apriori</a:t>
            </a:r>
            <a:r>
              <a:rPr lang="en-US" sz="1800" dirty="0"/>
              <a:t> Algorithm</a:t>
            </a:r>
          </a:p>
        </p:txBody>
      </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51112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95AAC-1E60-2462-14F1-2450E67CDEB1}"/>
              </a:ext>
            </a:extLst>
          </p:cNvPr>
          <p:cNvSpPr txBox="1"/>
          <p:nvPr/>
        </p:nvSpPr>
        <p:spPr>
          <a:xfrm>
            <a:off x="181321" y="954028"/>
            <a:ext cx="5609879" cy="430887"/>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223366"/>
                </a:solidFill>
              </a:rPr>
              <a:t>Chapters for Discussion</a:t>
            </a:r>
          </a:p>
        </p:txBody>
      </p:sp>
      <p:grpSp>
        <p:nvGrpSpPr>
          <p:cNvPr id="21" name="Group 20">
            <a:extLst>
              <a:ext uri="{FF2B5EF4-FFF2-40B4-BE49-F238E27FC236}">
                <a16:creationId xmlns:a16="http://schemas.microsoft.com/office/drawing/2014/main" id="{1C55FBBB-BC84-7462-4458-AE6C9F92B532}"/>
              </a:ext>
            </a:extLst>
          </p:cNvPr>
          <p:cNvGrpSpPr/>
          <p:nvPr/>
        </p:nvGrpSpPr>
        <p:grpSpPr>
          <a:xfrm>
            <a:off x="1894840" y="1808480"/>
            <a:ext cx="8402320" cy="924560"/>
            <a:chOff x="3454400" y="1595120"/>
            <a:chExt cx="8402320" cy="924560"/>
          </a:xfrm>
        </p:grpSpPr>
        <p:sp>
          <p:nvSpPr>
            <p:cNvPr id="4" name="Rectangle: Rounded Corners 3">
              <a:extLst>
                <a:ext uri="{FF2B5EF4-FFF2-40B4-BE49-F238E27FC236}">
                  <a16:creationId xmlns:a16="http://schemas.microsoft.com/office/drawing/2014/main" id="{2BAF505E-9C5C-097E-169E-969254F1873C}"/>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DE3985B-A79A-2CEA-9577-57B943E95D69}"/>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B7F18F0-E962-4DE2-6F5E-4E40E56EF77A}"/>
                </a:ext>
              </a:extLst>
            </p:cNvPr>
            <p:cNvSpPr txBox="1"/>
            <p:nvPr/>
          </p:nvSpPr>
          <p:spPr>
            <a:xfrm>
              <a:off x="3454401" y="1857345"/>
              <a:ext cx="1483360"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- 1</a:t>
              </a:r>
            </a:p>
          </p:txBody>
        </p:sp>
        <p:sp>
          <p:nvSpPr>
            <p:cNvPr id="10" name="TextBox 9">
              <a:extLst>
                <a:ext uri="{FF2B5EF4-FFF2-40B4-BE49-F238E27FC236}">
                  <a16:creationId xmlns:a16="http://schemas.microsoft.com/office/drawing/2014/main" id="{3FBB638C-7649-C6C3-02BF-8250AAFB8141}"/>
                </a:ext>
              </a:extLst>
            </p:cNvPr>
            <p:cNvSpPr txBox="1"/>
            <p:nvPr/>
          </p:nvSpPr>
          <p:spPr>
            <a:xfrm>
              <a:off x="5005760" y="1880205"/>
              <a:ext cx="684079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rPr>
                <a:t>Introduction – Machine Learning – Supervised, Unsupervised ML </a:t>
              </a:r>
            </a:p>
          </p:txBody>
        </p:sp>
        <p:sp>
          <p:nvSpPr>
            <p:cNvPr id="20" name="Rectangle: Rounded Corners 19">
              <a:extLst>
                <a:ext uri="{FF2B5EF4-FFF2-40B4-BE49-F238E27FC236}">
                  <a16:creationId xmlns:a16="http://schemas.microsoft.com/office/drawing/2014/main" id="{DD2BC226-D9A3-4B96-7DE6-858D2753E87B}"/>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A6FC687D-02BC-0ECD-CD09-124416F9BA75}"/>
              </a:ext>
            </a:extLst>
          </p:cNvPr>
          <p:cNvGrpSpPr/>
          <p:nvPr/>
        </p:nvGrpSpPr>
        <p:grpSpPr>
          <a:xfrm>
            <a:off x="1894840" y="2956560"/>
            <a:ext cx="8402320" cy="924560"/>
            <a:chOff x="3454400" y="1595120"/>
            <a:chExt cx="8402320" cy="924560"/>
          </a:xfrm>
        </p:grpSpPr>
        <p:sp>
          <p:nvSpPr>
            <p:cNvPr id="23" name="Rectangle: Rounded Corners 22">
              <a:extLst>
                <a:ext uri="{FF2B5EF4-FFF2-40B4-BE49-F238E27FC236}">
                  <a16:creationId xmlns:a16="http://schemas.microsoft.com/office/drawing/2014/main" id="{749BC792-D7BB-E50A-DE0A-5AC56FAF97B5}"/>
                </a:ext>
              </a:extLst>
            </p:cNvPr>
            <p:cNvSpPr/>
            <p:nvPr/>
          </p:nvSpPr>
          <p:spPr>
            <a:xfrm>
              <a:off x="3454400" y="1691640"/>
              <a:ext cx="8402320" cy="731520"/>
            </a:xfrm>
            <a:prstGeom prst="roundRect">
              <a:avLst>
                <a:gd name="adj" fmla="val 0"/>
              </a:avLst>
            </a:prstGeom>
            <a:solidFill>
              <a:srgbClr val="F9F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CCB061B1-9058-77F9-C4EB-CA6A3B0610E8}"/>
                </a:ext>
              </a:extLst>
            </p:cNvPr>
            <p:cNvSpPr/>
            <p:nvPr/>
          </p:nvSpPr>
          <p:spPr>
            <a:xfrm>
              <a:off x="3454400" y="1595120"/>
              <a:ext cx="1483360" cy="92456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64258350-09B6-A2A9-0AF3-37F7B1E399C7}"/>
                </a:ext>
              </a:extLst>
            </p:cNvPr>
            <p:cNvSpPr txBox="1"/>
            <p:nvPr/>
          </p:nvSpPr>
          <p:spPr>
            <a:xfrm>
              <a:off x="3464560" y="1857345"/>
              <a:ext cx="147319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- 2</a:t>
              </a:r>
            </a:p>
          </p:txBody>
        </p:sp>
        <p:sp>
          <p:nvSpPr>
            <p:cNvPr id="26" name="TextBox 25">
              <a:extLst>
                <a:ext uri="{FF2B5EF4-FFF2-40B4-BE49-F238E27FC236}">
                  <a16:creationId xmlns:a16="http://schemas.microsoft.com/office/drawing/2014/main" id="{7849B136-4186-A1AF-50EB-5F98B321D93E}"/>
                </a:ext>
              </a:extLst>
            </p:cNvPr>
            <p:cNvSpPr txBox="1"/>
            <p:nvPr/>
          </p:nvSpPr>
          <p:spPr>
            <a:xfrm>
              <a:off x="5005761" y="1880205"/>
              <a:ext cx="648675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dirty="0">
                  <a:solidFill>
                    <a:schemeClr val="tx1"/>
                  </a:solidFill>
                </a:rPr>
                <a:t> Linear Machine learning model </a:t>
              </a:r>
              <a:endParaRPr lang="en-US" sz="1800" dirty="0">
                <a:solidFill>
                  <a:schemeClr val="tx1"/>
                </a:solidFill>
              </a:endParaRPr>
            </a:p>
          </p:txBody>
        </p:sp>
        <p:sp>
          <p:nvSpPr>
            <p:cNvPr id="27" name="Rectangle: Rounded Corners 26">
              <a:extLst>
                <a:ext uri="{FF2B5EF4-FFF2-40B4-BE49-F238E27FC236}">
                  <a16:creationId xmlns:a16="http://schemas.microsoft.com/office/drawing/2014/main" id="{B7BBE950-06EC-FBCB-D446-178A8D0E48FD}"/>
                </a:ext>
              </a:extLst>
            </p:cNvPr>
            <p:cNvSpPr/>
            <p:nvPr/>
          </p:nvSpPr>
          <p:spPr>
            <a:xfrm>
              <a:off x="11724640" y="1714500"/>
              <a:ext cx="121920" cy="71374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EB99323D-DCE8-A700-A167-6855A09C58A0}"/>
              </a:ext>
            </a:extLst>
          </p:cNvPr>
          <p:cNvGrpSpPr/>
          <p:nvPr/>
        </p:nvGrpSpPr>
        <p:grpSpPr>
          <a:xfrm>
            <a:off x="1894840" y="4104640"/>
            <a:ext cx="8402320" cy="924560"/>
            <a:chOff x="3454400" y="1595120"/>
            <a:chExt cx="8402320" cy="924560"/>
          </a:xfrm>
        </p:grpSpPr>
        <p:sp>
          <p:nvSpPr>
            <p:cNvPr id="29" name="Rectangle: Rounded Corners 28">
              <a:extLst>
                <a:ext uri="{FF2B5EF4-FFF2-40B4-BE49-F238E27FC236}">
                  <a16:creationId xmlns:a16="http://schemas.microsoft.com/office/drawing/2014/main" id="{9D358BCD-BE52-EABB-1694-807DFA88B55A}"/>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10F1129A-C918-0FC5-B449-4F3C8B4553B1}"/>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2446189-AAC2-A4C7-143D-94CB27809794}"/>
                </a:ext>
              </a:extLst>
            </p:cNvPr>
            <p:cNvSpPr txBox="1"/>
            <p:nvPr/>
          </p:nvSpPr>
          <p:spPr>
            <a:xfrm>
              <a:off x="3464561" y="1857345"/>
              <a:ext cx="1473198"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- 3</a:t>
              </a:r>
            </a:p>
          </p:txBody>
        </p:sp>
        <p:sp>
          <p:nvSpPr>
            <p:cNvPr id="32" name="TextBox 31">
              <a:extLst>
                <a:ext uri="{FF2B5EF4-FFF2-40B4-BE49-F238E27FC236}">
                  <a16:creationId xmlns:a16="http://schemas.microsoft.com/office/drawing/2014/main" id="{C39CF8CD-2871-9E79-CB51-CC88CC732CA4}"/>
                </a:ext>
              </a:extLst>
            </p:cNvPr>
            <p:cNvSpPr txBox="1"/>
            <p:nvPr/>
          </p:nvSpPr>
          <p:spPr>
            <a:xfrm>
              <a:off x="5005761" y="1880205"/>
              <a:ext cx="5477082"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rPr>
                <a:t> Non-Linear Model </a:t>
              </a:r>
            </a:p>
          </p:txBody>
        </p:sp>
        <p:sp>
          <p:nvSpPr>
            <p:cNvPr id="33" name="Rectangle: Rounded Corners 32">
              <a:extLst>
                <a:ext uri="{FF2B5EF4-FFF2-40B4-BE49-F238E27FC236}">
                  <a16:creationId xmlns:a16="http://schemas.microsoft.com/office/drawing/2014/main" id="{305644CF-CDE2-509E-AB55-B1D3AC0EECE5}"/>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3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7C5550F-5D9F-3DFA-2078-AAC1E1AA9E76}"/>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7CA34F41-CD32-C745-CF60-47CBDDC250D9}"/>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03BCD250-47A7-8A0A-DE7F-74C5C38C69C7}"/>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dirty="0">
                <a:solidFill>
                  <a:srgbClr val="213163"/>
                </a:solidFill>
              </a:rPr>
              <a:t>Quiz</a:t>
            </a:r>
            <a:endParaRPr lang="en-US" sz="2200" dirty="0"/>
          </a:p>
        </p:txBody>
      </p:sp>
      <p:grpSp>
        <p:nvGrpSpPr>
          <p:cNvPr id="5" name="Group 4">
            <a:extLst>
              <a:ext uri="{FF2B5EF4-FFF2-40B4-BE49-F238E27FC236}">
                <a16:creationId xmlns:a16="http://schemas.microsoft.com/office/drawing/2014/main" id="{C61B2A93-982C-AC0E-61B3-D8A6EFF21F55}"/>
              </a:ext>
            </a:extLst>
          </p:cNvPr>
          <p:cNvGrpSpPr/>
          <p:nvPr/>
        </p:nvGrpSpPr>
        <p:grpSpPr>
          <a:xfrm>
            <a:off x="1" y="5379712"/>
            <a:ext cx="12192000" cy="1107233"/>
            <a:chOff x="229036" y="4299585"/>
            <a:chExt cx="8640644" cy="623995"/>
          </a:xfrm>
        </p:grpSpPr>
        <p:sp>
          <p:nvSpPr>
            <p:cNvPr id="6" name="Rectangle 5">
              <a:extLst>
                <a:ext uri="{FF2B5EF4-FFF2-40B4-BE49-F238E27FC236}">
                  <a16:creationId xmlns:a16="http://schemas.microsoft.com/office/drawing/2014/main" id="{ABCBCD14-9960-0750-C599-B1073A1FB5A1}"/>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842615EB-E5D5-2986-0C53-18F7F17CC771}"/>
                </a:ext>
              </a:extLst>
            </p:cNvPr>
            <p:cNvSpPr txBox="1"/>
            <p:nvPr/>
          </p:nvSpPr>
          <p:spPr>
            <a:xfrm>
              <a:off x="455269" y="4335715"/>
              <a:ext cx="8029593" cy="4336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200" b="1" dirty="0">
                  <a:latin typeface="Arial" panose="020B0604020202020204" pitchFamily="34" charset="0"/>
                  <a:cs typeface="Arial" panose="020B0604020202020204" pitchFamily="34" charset="0"/>
                </a:rPr>
                <a:t>Answer: b</a:t>
              </a:r>
            </a:p>
            <a:p>
              <a:pPr marL="457200" indent="-457200">
                <a:spcAft>
                  <a:spcPts val="800"/>
                </a:spcAft>
                <a:buFont typeface="+mj-lt"/>
                <a:buAutoNum type="alphaLcParenR"/>
              </a:pPr>
              <a:r>
                <a:rPr lang="en-US" sz="2000" dirty="0"/>
                <a:t>Linear Regression</a:t>
              </a:r>
            </a:p>
          </p:txBody>
        </p:sp>
      </p:grpSp>
      <p:sp>
        <p:nvSpPr>
          <p:cNvPr id="8" name="TextBox 7">
            <a:extLst>
              <a:ext uri="{FF2B5EF4-FFF2-40B4-BE49-F238E27FC236}">
                <a16:creationId xmlns:a16="http://schemas.microsoft.com/office/drawing/2014/main" id="{AD28FC6F-467C-F5F3-F40E-419787147DD2}"/>
              </a:ext>
            </a:extLst>
          </p:cNvPr>
          <p:cNvSpPr txBox="1"/>
          <p:nvPr/>
        </p:nvSpPr>
        <p:spPr>
          <a:xfrm>
            <a:off x="496452" y="2054548"/>
            <a:ext cx="8196443" cy="2195473"/>
          </a:xfrm>
          <a:prstGeom prst="rect">
            <a:avLst/>
          </a:prstGeom>
          <a:noFill/>
        </p:spPr>
        <p:txBody>
          <a:bodyPr wrap="square" lIns="121920" tIns="60960" rIns="121920" bIns="60960" rtlCol="0" anchor="t">
            <a:spAutoFit/>
          </a:bodyPr>
          <a:lstStyle/>
          <a:p>
            <a:pPr>
              <a:spcAft>
                <a:spcPts val="800"/>
              </a:spcAft>
            </a:pPr>
            <a:r>
              <a:rPr lang="en-US" sz="1800" b="1" dirty="0"/>
              <a:t>2. Which supervised learning algorithm is primarily used for continuous data prediction? </a:t>
            </a:r>
            <a:endParaRPr lang="en-US" sz="1800" b="1" dirty="0">
              <a:latin typeface="Arial" panose="020B0604020202020204" pitchFamily="34" charset="0"/>
              <a:cs typeface="Arial" panose="020B0604020202020204" pitchFamily="34" charset="0"/>
            </a:endParaRPr>
          </a:p>
          <a:p>
            <a:pPr marL="457200" indent="-457200">
              <a:spcAft>
                <a:spcPts val="800"/>
              </a:spcAft>
              <a:buFont typeface="+mj-lt"/>
              <a:buAutoNum type="alphaLcParenR"/>
            </a:pPr>
            <a:r>
              <a:rPr lang="en-US" sz="1800" dirty="0"/>
              <a:t>Logistic Regression</a:t>
            </a:r>
          </a:p>
          <a:p>
            <a:pPr marL="457200" indent="-457200">
              <a:spcAft>
                <a:spcPts val="800"/>
              </a:spcAft>
              <a:buFont typeface="+mj-lt"/>
              <a:buAutoNum type="alphaLcParenR"/>
            </a:pPr>
            <a:r>
              <a:rPr lang="en-US" sz="1800" dirty="0"/>
              <a:t>Linear Regression</a:t>
            </a:r>
          </a:p>
          <a:p>
            <a:pPr marL="457200" indent="-457200">
              <a:spcAft>
                <a:spcPts val="800"/>
              </a:spcAft>
              <a:buFont typeface="+mj-lt"/>
              <a:buAutoNum type="alphaLcParenR"/>
            </a:pPr>
            <a:r>
              <a:rPr lang="en-US" sz="1800" dirty="0"/>
              <a:t>K-Means Clustering</a:t>
            </a:r>
          </a:p>
          <a:p>
            <a:pPr marL="457200" indent="-457200">
              <a:spcAft>
                <a:spcPts val="800"/>
              </a:spcAft>
              <a:buFont typeface="+mj-lt"/>
              <a:buAutoNum type="alphaLcParenR"/>
            </a:pPr>
            <a:r>
              <a:rPr lang="en-US" sz="1800" dirty="0"/>
              <a:t>Naive Bayes</a:t>
            </a:r>
          </a:p>
        </p:txBody>
      </p:sp>
      <p:pic>
        <p:nvPicPr>
          <p:cNvPr id="9" name="Picture 8" descr="A cartoon of a person standing next to a question mark&#10;&#10;Description automatically generated">
            <a:extLst>
              <a:ext uri="{FF2B5EF4-FFF2-40B4-BE49-F238E27FC236}">
                <a16:creationId xmlns:a16="http://schemas.microsoft.com/office/drawing/2014/main" id="{0CA8D38D-D087-E72B-0329-4C4B9D16FEEF}"/>
              </a:ext>
            </a:extLst>
          </p:cNvPr>
          <p:cNvPicPr>
            <a:picLocks noChangeAspect="1"/>
          </p:cNvPicPr>
          <p:nvPr/>
        </p:nvPicPr>
        <p:blipFill rotWithShape="1">
          <a:blip r:embed="rId4"/>
          <a:srcRect l="12112" t="10000" r="16720"/>
          <a:stretch/>
        </p:blipFill>
        <p:spPr>
          <a:xfrm>
            <a:off x="8857488" y="1353005"/>
            <a:ext cx="3389376" cy="4286250"/>
          </a:xfrm>
          <a:prstGeom prst="rect">
            <a:avLst/>
          </a:prstGeom>
        </p:spPr>
      </p:pic>
    </p:spTree>
    <p:extLst>
      <p:ext uri="{BB962C8B-B14F-4D97-AF65-F5344CB8AC3E}">
        <p14:creationId xmlns:p14="http://schemas.microsoft.com/office/powerpoint/2010/main" val="108873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F739BC6-4CE0-E291-3C12-9667A47D8284}"/>
              </a:ext>
            </a:extLst>
          </p:cNvPr>
          <p:cNvGrpSpPr/>
          <p:nvPr/>
        </p:nvGrpSpPr>
        <p:grpSpPr>
          <a:xfrm>
            <a:off x="0" y="2508140"/>
            <a:ext cx="12055366" cy="3032125"/>
            <a:chOff x="1117724" y="2508140"/>
            <a:chExt cx="9956552" cy="3032125"/>
          </a:xfrm>
        </p:grpSpPr>
        <p:pic>
          <p:nvPicPr>
            <p:cNvPr id="5" name="Picture 4" descr="A black frame with a white background&#10;&#10;Description automatically generated">
              <a:extLst>
                <a:ext uri="{FF2B5EF4-FFF2-40B4-BE49-F238E27FC236}">
                  <a16:creationId xmlns:a16="http://schemas.microsoft.com/office/drawing/2014/main" id="{EA63E77B-2755-D21F-51BC-42BE4453849D}"/>
                </a:ext>
              </a:extLst>
            </p:cNvPr>
            <p:cNvPicPr>
              <a:picLocks noChangeAspect="1"/>
            </p:cNvPicPr>
            <p:nvPr/>
          </p:nvPicPr>
          <p:blipFill>
            <a:blip r:embed="rId3"/>
            <a:stretch>
              <a:fillRect/>
            </a:stretch>
          </p:blipFill>
          <p:spPr>
            <a:xfrm>
              <a:off x="1117724" y="2508140"/>
              <a:ext cx="9956552" cy="3032125"/>
            </a:xfrm>
            <a:prstGeom prst="rect">
              <a:avLst/>
            </a:prstGeom>
          </p:spPr>
        </p:pic>
        <p:sp>
          <p:nvSpPr>
            <p:cNvPr id="10" name="TextBox 9">
              <a:extLst>
                <a:ext uri="{FF2B5EF4-FFF2-40B4-BE49-F238E27FC236}">
                  <a16:creationId xmlns:a16="http://schemas.microsoft.com/office/drawing/2014/main" id="{FAFEE84B-060E-0646-61C1-61E6884BACC3}"/>
                </a:ext>
              </a:extLst>
            </p:cNvPr>
            <p:cNvSpPr txBox="1"/>
            <p:nvPr/>
          </p:nvSpPr>
          <p:spPr>
            <a:xfrm>
              <a:off x="4025810" y="3541673"/>
              <a:ext cx="5744810" cy="1077218"/>
            </a:xfrm>
            <a:prstGeom prst="rect">
              <a:avLst/>
            </a:prstGeom>
            <a:noFill/>
          </p:spPr>
          <p:txBody>
            <a:bodyPr wrap="square" rtlCol="0">
              <a:spAutoFit/>
            </a:bodyPr>
            <a:lstStyle/>
            <a:p>
              <a:r>
                <a:rPr lang="en-US" sz="3200" dirty="0">
                  <a:solidFill>
                    <a:schemeClr val="tx1"/>
                  </a:solidFill>
                </a:rPr>
                <a:t>Introduction – Machine Learning – Supervised, Unsupervised ML </a:t>
              </a:r>
            </a:p>
          </p:txBody>
        </p:sp>
        <p:grpSp>
          <p:nvGrpSpPr>
            <p:cNvPr id="9" name="Group 8">
              <a:extLst>
                <a:ext uri="{FF2B5EF4-FFF2-40B4-BE49-F238E27FC236}">
                  <a16:creationId xmlns:a16="http://schemas.microsoft.com/office/drawing/2014/main" id="{B077393A-5DE6-A8BC-919A-8588BC3EF4D9}"/>
                </a:ext>
              </a:extLst>
            </p:cNvPr>
            <p:cNvGrpSpPr/>
            <p:nvPr/>
          </p:nvGrpSpPr>
          <p:grpSpPr>
            <a:xfrm>
              <a:off x="1531869" y="3251433"/>
              <a:ext cx="1526650" cy="1267430"/>
              <a:chOff x="1938269" y="3162533"/>
              <a:chExt cx="1526650" cy="1267430"/>
            </a:xfrm>
          </p:grpSpPr>
          <p:sp>
            <p:nvSpPr>
              <p:cNvPr id="13" name="TextBox 12">
                <a:extLst>
                  <a:ext uri="{FF2B5EF4-FFF2-40B4-BE49-F238E27FC236}">
                    <a16:creationId xmlns:a16="http://schemas.microsoft.com/office/drawing/2014/main" id="{AD7940F8-47B2-3605-4FFD-62224135AD9A}"/>
                  </a:ext>
                </a:extLst>
              </p:cNvPr>
              <p:cNvSpPr txBox="1"/>
              <p:nvPr/>
            </p:nvSpPr>
            <p:spPr>
              <a:xfrm>
                <a:off x="1938269" y="3162533"/>
                <a:ext cx="1526650" cy="553998"/>
              </a:xfrm>
              <a:prstGeom prst="rect">
                <a:avLst/>
              </a:prstGeom>
              <a:noFill/>
            </p:spPr>
            <p:txBody>
              <a:bodyPr wrap="square" rtlCol="0">
                <a:spAutoFit/>
              </a:bodyPr>
              <a:lstStyle/>
              <a:p>
                <a:r>
                  <a:rPr lang="en-US" sz="3000" b="1" dirty="0">
                    <a:solidFill>
                      <a:schemeClr val="bg1"/>
                    </a:solidFill>
                  </a:rPr>
                  <a:t>Chapter</a:t>
                </a:r>
              </a:p>
            </p:txBody>
          </p:sp>
          <p:sp>
            <p:nvSpPr>
              <p:cNvPr id="8" name="TextBox 7">
                <a:extLst>
                  <a:ext uri="{FF2B5EF4-FFF2-40B4-BE49-F238E27FC236}">
                    <a16:creationId xmlns:a16="http://schemas.microsoft.com/office/drawing/2014/main" id="{867A801B-F1E2-4D3C-C8D7-74B4B5E5C5D1}"/>
                  </a:ext>
                </a:extLst>
              </p:cNvPr>
              <p:cNvSpPr txBox="1"/>
              <p:nvPr/>
            </p:nvSpPr>
            <p:spPr>
              <a:xfrm>
                <a:off x="2395910" y="3645133"/>
                <a:ext cx="509215" cy="784830"/>
              </a:xfrm>
              <a:prstGeom prst="rect">
                <a:avLst/>
              </a:prstGeom>
              <a:noFill/>
            </p:spPr>
            <p:txBody>
              <a:bodyPr wrap="square" rtlCol="0">
                <a:spAutoFit/>
              </a:bodyPr>
              <a:lstStyle/>
              <a:p>
                <a:pPr algn="ctr"/>
                <a:r>
                  <a:rPr lang="en-US" sz="4500" b="1" dirty="0">
                    <a:solidFill>
                      <a:schemeClr val="bg1"/>
                    </a:solidFill>
                  </a:rPr>
                  <a:t>1</a:t>
                </a:r>
              </a:p>
            </p:txBody>
          </p:sp>
        </p:grpSp>
      </p:gr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dirty="0">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dirty="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49184034-7E5A-8703-FC62-41A270A3CFA1}"/>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6" name="TextBox 5">
            <a:extLst>
              <a:ext uri="{FF2B5EF4-FFF2-40B4-BE49-F238E27FC236}">
                <a16:creationId xmlns:a16="http://schemas.microsoft.com/office/drawing/2014/main" id="{76BF6329-56BD-893B-3EC4-9C12163435B5}"/>
              </a:ext>
            </a:extLst>
          </p:cNvPr>
          <p:cNvSpPr txBox="1"/>
          <p:nvPr/>
        </p:nvSpPr>
        <p:spPr>
          <a:xfrm>
            <a:off x="369156" y="1547352"/>
            <a:ext cx="9811163" cy="4338111"/>
          </a:xfrm>
          <a:prstGeom prst="rect">
            <a:avLst/>
          </a:prstGeom>
          <a:noFill/>
        </p:spPr>
        <p:txBody>
          <a:bodyPr wrap="square" rtlCol="0">
            <a:spAutoFit/>
          </a:bodyPr>
          <a:lstStyle/>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Differentiate between classification and regression techniques and identify how each can be applied to sustainability-focused projects.</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Describe real-world examples of supervised learning applications in sustainability, such as predicting energy consumption, classifying waste types, and monitoring biodiversity.</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Understand the significance of error metrics (e.g., RMSE, MAE) in regression analysis and interpret their relevance for environmental forecasting.</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Develop and apply regression models to predict sustainability-related outcomes, such as energy consumption, greenhouse gas emissions, or crop yields.</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spcAft>
                <a:spcPts val="800"/>
              </a:spcAft>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Evaluate the performance of supervised learning models using appropriate metrics (e.g., accuracy, precision, recall) and interpret the results in the  context of environmental or sustainability goals.</a:t>
            </a:r>
          </a:p>
          <a:p>
            <a:pPr marL="342900" lvl="0" indent="-342900" algn="just">
              <a:lnSpc>
                <a:spcPct val="115000"/>
              </a:lnSpc>
              <a:spcBef>
                <a:spcPts val="1200"/>
              </a:spcBef>
              <a:spcAft>
                <a:spcPts val="800"/>
              </a:spcAft>
              <a:buFont typeface="Symbol" panose="05050102010706020507" pitchFamily="18" charset="2"/>
              <a:buChar char="·"/>
            </a:pPr>
            <a:r>
              <a:rPr lang="en-US" sz="1600" dirty="0">
                <a:effectLst/>
                <a:latin typeface="Arial" panose="020B0604020202020204" pitchFamily="34" charset="0"/>
                <a:ea typeface="Arial" panose="020B0604020202020204" pitchFamily="34" charset="0"/>
              </a:rPr>
              <a:t>Build classification models to categorize sustainability-related data, such as classifying areas of biodiversity risk, types of waste, or pollution levels.</a:t>
            </a:r>
            <a:endParaRPr lang="en-IN" sz="1400" dirty="0">
              <a:latin typeface="+mn-lt"/>
            </a:endParaRPr>
          </a:p>
        </p:txBody>
      </p:sp>
      <p:cxnSp>
        <p:nvCxnSpPr>
          <p:cNvPr id="14" name="Straight Connector 13">
            <a:extLst>
              <a:ext uri="{FF2B5EF4-FFF2-40B4-BE49-F238E27FC236}">
                <a16:creationId xmlns:a16="http://schemas.microsoft.com/office/drawing/2014/main" id="{FD309382-A8C5-B988-83E3-25D1853C282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ladder leading to a large yellow circle&#10;&#10;Description automatically generated">
            <a:extLst>
              <a:ext uri="{FF2B5EF4-FFF2-40B4-BE49-F238E27FC236}">
                <a16:creationId xmlns:a16="http://schemas.microsoft.com/office/drawing/2014/main" id="{65ABC316-78BC-ED0E-5AEE-F736AE599E22}"/>
              </a:ext>
            </a:extLst>
          </p:cNvPr>
          <p:cNvPicPr>
            <a:picLocks noChangeAspect="1"/>
          </p:cNvPicPr>
          <p:nvPr/>
        </p:nvPicPr>
        <p:blipFill rotWithShape="1">
          <a:blip r:embed="rId3">
            <a:alphaModFix amt="85000"/>
          </a:blip>
          <a:srcRect l="13763" t="6135" r="13650"/>
          <a:stretch/>
        </p:blipFill>
        <p:spPr>
          <a:xfrm>
            <a:off x="10180320" y="3965078"/>
            <a:ext cx="2030690" cy="2090281"/>
          </a:xfrm>
          <a:prstGeom prst="rect">
            <a:avLst/>
          </a:prstGeom>
        </p:spPr>
      </p:pic>
      <p:sp>
        <p:nvSpPr>
          <p:cNvPr id="5" name="TextBox 4">
            <a:extLst>
              <a:ext uri="{FF2B5EF4-FFF2-40B4-BE49-F238E27FC236}">
                <a16:creationId xmlns:a16="http://schemas.microsoft.com/office/drawing/2014/main" id="{4CC30D45-D368-BF73-F9AB-4680383FF118}"/>
              </a:ext>
            </a:extLst>
          </p:cNvPr>
          <p:cNvSpPr txBox="1"/>
          <p:nvPr/>
        </p:nvSpPr>
        <p:spPr>
          <a:xfrm>
            <a:off x="10443824" y="4610108"/>
            <a:ext cx="1503681" cy="400110"/>
          </a:xfrm>
          <a:prstGeom prst="rect">
            <a:avLst/>
          </a:prstGeom>
          <a:noFill/>
        </p:spPr>
        <p:txBody>
          <a:bodyPr wrap="square" rtlCol="0">
            <a:spAutoFit/>
          </a:bodyPr>
          <a:lstStyle/>
          <a:p>
            <a:pPr algn="ctr">
              <a:spcAft>
                <a:spcPts val="800"/>
              </a:spcAft>
            </a:pPr>
            <a:r>
              <a:rPr lang="en-IN" sz="2000" b="1" dirty="0">
                <a:solidFill>
                  <a:schemeClr val="tx1"/>
                </a:solidFill>
                <a:latin typeface="+mn-lt"/>
              </a:rPr>
              <a:t>GOAL</a:t>
            </a:r>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A376BD5-1C88-1656-DACF-45535BEEF9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E64092-4A28-C070-6E9D-0CF51BF25A51}"/>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What is Supervised Learning?</a:t>
            </a:r>
            <a:endParaRPr lang="en-IN" sz="2000" dirty="0">
              <a:solidFill>
                <a:srgbClr val="213163"/>
              </a:solidFill>
            </a:endParaRPr>
          </a:p>
        </p:txBody>
      </p:sp>
      <p:sp>
        <p:nvSpPr>
          <p:cNvPr id="6" name="TextBox 5">
            <a:extLst>
              <a:ext uri="{FF2B5EF4-FFF2-40B4-BE49-F238E27FC236}">
                <a16:creationId xmlns:a16="http://schemas.microsoft.com/office/drawing/2014/main" id="{7A5C113E-A7E3-0FCA-3881-3300610C5053}"/>
              </a:ext>
            </a:extLst>
          </p:cNvPr>
          <p:cNvSpPr txBox="1"/>
          <p:nvPr/>
        </p:nvSpPr>
        <p:spPr>
          <a:xfrm>
            <a:off x="588613" y="1949227"/>
            <a:ext cx="10628027" cy="2054217"/>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Arial" panose="020B0604020202020204" pitchFamily="34" charset="0"/>
                <a:cs typeface="Arial" panose="020B0604020202020204" pitchFamily="34" charset="0"/>
              </a:rPr>
              <a:t>Supervised learning is a type of machine learning in which a model is trained on labelled data, where the input data is paired with the correct output labels. </a:t>
            </a:r>
          </a:p>
          <a:p>
            <a:pPr marL="285750" indent="-28575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Arial" panose="020B0604020202020204" pitchFamily="34" charset="0"/>
                <a:cs typeface="Arial" panose="020B0604020202020204" pitchFamily="34" charset="0"/>
              </a:rPr>
              <a:t>Supervised learning algorithms learn by analysing a large dataset of labelled examples and adjusting the parameters of the model in order to minimize the error between the model’s predictions and the correct output labels.</a:t>
            </a:r>
          </a:p>
          <a:p>
            <a:pPr marL="285750" indent="-28575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Arial" panose="020B0604020202020204" pitchFamily="34" charset="0"/>
                <a:cs typeface="Arial" panose="020B0604020202020204" pitchFamily="34" charset="0"/>
              </a:rPr>
              <a:t>Once the model has been trained, it can be used to make predictions on new, unseen data.   </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cxnSp>
        <p:nvCxnSpPr>
          <p:cNvPr id="14" name="Straight Connector 13">
            <a:extLst>
              <a:ext uri="{FF2B5EF4-FFF2-40B4-BE49-F238E27FC236}">
                <a16:creationId xmlns:a16="http://schemas.microsoft.com/office/drawing/2014/main" id="{A7672503-1B44-0E52-E858-838CF6E9BDAB}"/>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34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2F4A834-2ED4-DFDA-20F7-EBF1F1CF2D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8F6250-90E0-40DC-1FEB-D42595291366}"/>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Labeled data</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6F10BD30-6160-D6DB-AEA7-E0BA1F9BCCAE}"/>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97F202-8268-880E-D777-7FBD78B95E1F}"/>
              </a:ext>
            </a:extLst>
          </p:cNvPr>
          <p:cNvPicPr>
            <a:picLocks noChangeAspect="1"/>
          </p:cNvPicPr>
          <p:nvPr/>
        </p:nvPicPr>
        <p:blipFill rotWithShape="1">
          <a:blip r:embed="rId3">
            <a:extLst>
              <a:ext uri="{28A0092B-C50C-407E-A947-70E740481C1C}">
                <a14:useLocalDpi xmlns:a14="http://schemas.microsoft.com/office/drawing/2010/main" val="0"/>
              </a:ext>
            </a:extLst>
          </a:blip>
          <a:srcRect r="4809"/>
          <a:stretch/>
        </p:blipFill>
        <p:spPr bwMode="auto">
          <a:xfrm>
            <a:off x="457199" y="1456472"/>
            <a:ext cx="8199121" cy="2735903"/>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5F850A1-8706-0CDE-C70E-AFE78A09C84D}"/>
              </a:ext>
            </a:extLst>
          </p:cNvPr>
          <p:cNvSpPr txBox="1"/>
          <p:nvPr/>
        </p:nvSpPr>
        <p:spPr>
          <a:xfrm>
            <a:off x="591312" y="4377317"/>
            <a:ext cx="6108192" cy="1493101"/>
          </a:xfrm>
          <a:prstGeom prst="rect">
            <a:avLst/>
          </a:prstGeom>
          <a:noFill/>
        </p:spPr>
        <p:txBody>
          <a:bodyPr wrap="square">
            <a:spAutoFit/>
          </a:bodyPr>
          <a:lstStyle/>
          <a:p>
            <a:pPr algn="just">
              <a:lnSpc>
                <a:spcPct val="107000"/>
              </a:lnSpc>
              <a:spcAft>
                <a:spcPts val="800"/>
              </a:spcAft>
            </a:pPr>
            <a:r>
              <a:rPr lang="en-IN" sz="1600" dirty="0">
                <a:effectLst/>
                <a:latin typeface="Arial" panose="020B0604020202020204" pitchFamily="34" charset="0"/>
                <a:ea typeface="Arial" panose="020B0604020202020204" pitchFamily="34" charset="0"/>
                <a:cs typeface="Arial" panose="020B0604020202020204" pitchFamily="34" charset="0"/>
              </a:rPr>
              <a:t>Labelled data, </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cs typeface="Arial" panose="020B0604020202020204" pitchFamily="34" charset="0"/>
              </a:rPr>
              <a:t>Used in supervised machine learning</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cs typeface="Arial" panose="020B0604020202020204" pitchFamily="34" charset="0"/>
              </a:rPr>
              <a:t>Needs human to label</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cs typeface="Arial" panose="020B0604020202020204" pitchFamily="34" charset="0"/>
              </a:rPr>
              <a:t>Expensive, hard and time-consuming to get and store</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Arial" panose="020B0604020202020204" pitchFamily="34" charset="0"/>
                <a:cs typeface="Arial" panose="020B0604020202020204" pitchFamily="34" charset="0"/>
              </a:rPr>
              <a:t>Used for complex predicting tasks</a:t>
            </a:r>
            <a:endParaRPr lang="en-IN" sz="1600" dirty="0">
              <a:effectLst/>
              <a:latin typeface="Arial" panose="020B060402020202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79699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AF500D8-13C7-03CF-56B1-84A3E39D14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3BF0019-9282-D6E4-2F02-EDD2387EA3D0}"/>
              </a:ext>
            </a:extLst>
          </p:cNvPr>
          <p:cNvSpPr txBox="1"/>
          <p:nvPr/>
        </p:nvSpPr>
        <p:spPr>
          <a:xfrm>
            <a:off x="191911" y="972537"/>
            <a:ext cx="7550009" cy="400110"/>
          </a:xfrm>
          <a:prstGeom prst="rect">
            <a:avLst/>
          </a:prstGeom>
          <a:noFill/>
        </p:spPr>
        <p:txBody>
          <a:bodyPr wrap="square">
            <a:spAutoFit/>
          </a:bodyPr>
          <a:lstStyle/>
          <a:p>
            <a:r>
              <a:rPr lang="en-US" sz="2000" b="1" dirty="0">
                <a:solidFill>
                  <a:srgbClr val="213163"/>
                </a:solidFill>
              </a:rPr>
              <a:t>How Supervised Machine Learning Works?</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2962516A-3B36-2E01-292E-8CBD54B4BD02}"/>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Supervised and Unsupervised Learning (an Intuitive Approach) | by Metehan  Kozan | Medium">
            <a:extLst>
              <a:ext uri="{FF2B5EF4-FFF2-40B4-BE49-F238E27FC236}">
                <a16:creationId xmlns:a16="http://schemas.microsoft.com/office/drawing/2014/main" id="{5BFDAED6-A59A-5A74-83DC-6A4FAE4DDC50}"/>
              </a:ext>
            </a:extLst>
          </p:cNvPr>
          <p:cNvPicPr>
            <a:picLocks noChangeAspect="1"/>
          </p:cNvPicPr>
          <p:nvPr/>
        </p:nvPicPr>
        <p:blipFill rotWithShape="1">
          <a:blip r:embed="rId3">
            <a:extLst>
              <a:ext uri="{28A0092B-C50C-407E-A947-70E740481C1C}">
                <a14:useLocalDpi xmlns:a14="http://schemas.microsoft.com/office/drawing/2010/main" val="0"/>
              </a:ext>
            </a:extLst>
          </a:blip>
          <a:srcRect t="18208"/>
          <a:stretch/>
        </p:blipFill>
        <p:spPr bwMode="auto">
          <a:xfrm>
            <a:off x="1401445" y="1610551"/>
            <a:ext cx="9033094" cy="4156264"/>
          </a:xfrm>
          <a:prstGeom prst="rect">
            <a:avLst/>
          </a:prstGeom>
          <a:noFill/>
        </p:spPr>
      </p:pic>
    </p:spTree>
    <p:extLst>
      <p:ext uri="{BB962C8B-B14F-4D97-AF65-F5344CB8AC3E}">
        <p14:creationId xmlns:p14="http://schemas.microsoft.com/office/powerpoint/2010/main" val="178290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D9D4B2F-1098-965F-EDDA-98A76A325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21F7A7-E86C-754A-D933-01C1AE526B61}"/>
              </a:ext>
            </a:extLst>
          </p:cNvPr>
          <p:cNvSpPr txBox="1"/>
          <p:nvPr/>
        </p:nvSpPr>
        <p:spPr>
          <a:xfrm>
            <a:off x="191911" y="972537"/>
            <a:ext cx="7550009" cy="400110"/>
          </a:xfrm>
          <a:prstGeom prst="rect">
            <a:avLst/>
          </a:prstGeom>
          <a:noFill/>
        </p:spPr>
        <p:txBody>
          <a:bodyPr wrap="square">
            <a:spAutoFit/>
          </a:bodyPr>
          <a:lstStyle/>
          <a:p>
            <a:r>
              <a:rPr lang="en-US" sz="2000" b="1" dirty="0">
                <a:solidFill>
                  <a:srgbClr val="213163"/>
                </a:solidFill>
              </a:rPr>
              <a:t>Types of Supervised Learning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A3053C78-6B21-5885-DCD8-ADC29946FC63}"/>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3DF4D70-1617-8BBE-50D3-F5CBDB60D36A}"/>
              </a:ext>
            </a:extLst>
          </p:cNvPr>
          <p:cNvPicPr>
            <a:picLocks noChangeAspect="1"/>
          </p:cNvPicPr>
          <p:nvPr/>
        </p:nvPicPr>
        <p:blipFill>
          <a:blip r:embed="rId3"/>
          <a:stretch>
            <a:fillRect/>
          </a:stretch>
        </p:blipFill>
        <p:spPr>
          <a:xfrm>
            <a:off x="191911" y="2731629"/>
            <a:ext cx="5799531" cy="2102372"/>
          </a:xfrm>
          <a:prstGeom prst="rect">
            <a:avLst/>
          </a:prstGeom>
        </p:spPr>
      </p:pic>
      <p:sp>
        <p:nvSpPr>
          <p:cNvPr id="6" name="TextBox 5">
            <a:extLst>
              <a:ext uri="{FF2B5EF4-FFF2-40B4-BE49-F238E27FC236}">
                <a16:creationId xmlns:a16="http://schemas.microsoft.com/office/drawing/2014/main" id="{7F6C804F-A88B-1E14-D044-71C4D1E374F1}"/>
              </a:ext>
            </a:extLst>
          </p:cNvPr>
          <p:cNvSpPr txBox="1"/>
          <p:nvPr/>
        </p:nvSpPr>
        <p:spPr>
          <a:xfrm>
            <a:off x="191911" y="1623890"/>
            <a:ext cx="6108192" cy="400110"/>
          </a:xfrm>
          <a:prstGeom prst="rect">
            <a:avLst/>
          </a:prstGeom>
          <a:noFill/>
        </p:spPr>
        <p:txBody>
          <a:bodyPr wrap="square">
            <a:spAutoFit/>
          </a:bodyPr>
          <a:lstStyle/>
          <a:p>
            <a:r>
              <a:rPr lang="en-IN" sz="2000" dirty="0">
                <a:effectLst/>
                <a:latin typeface="Arial" panose="020B0604020202020204" pitchFamily="34" charset="0"/>
                <a:ea typeface="Calibri" panose="020F0502020204030204" pitchFamily="34" charset="0"/>
                <a:cs typeface="Gautami" panose="020B0502040204020203" pitchFamily="34" charset="0"/>
              </a:rPr>
              <a:t>There are two primary types of supervised learning,</a:t>
            </a:r>
            <a:endParaRPr lang="en-IN" dirty="0"/>
          </a:p>
        </p:txBody>
      </p:sp>
      <p:sp>
        <p:nvSpPr>
          <p:cNvPr id="8" name="TextBox 7">
            <a:extLst>
              <a:ext uri="{FF2B5EF4-FFF2-40B4-BE49-F238E27FC236}">
                <a16:creationId xmlns:a16="http://schemas.microsoft.com/office/drawing/2014/main" id="{2607FD10-6A52-108C-C93E-A2C292438720}"/>
              </a:ext>
            </a:extLst>
          </p:cNvPr>
          <p:cNvSpPr txBox="1"/>
          <p:nvPr/>
        </p:nvSpPr>
        <p:spPr>
          <a:xfrm>
            <a:off x="5991442" y="2731629"/>
            <a:ext cx="5913120" cy="2145396"/>
          </a:xfrm>
          <a:prstGeom prst="rect">
            <a:avLst/>
          </a:prstGeom>
          <a:noFill/>
        </p:spPr>
        <p:txBody>
          <a:bodyPr wrap="square">
            <a:spAutoFit/>
          </a:bodyPr>
          <a:lstStyle/>
          <a:p>
            <a:pPr marL="342900" lvl="0" indent="-342900" algn="just">
              <a:lnSpc>
                <a:spcPct val="107000"/>
              </a:lnSpc>
              <a:buFont typeface="+mj-lt"/>
              <a:buAutoNum type="arabicPeriod"/>
            </a:pPr>
            <a:r>
              <a:rPr lang="en-IN" sz="1800" dirty="0">
                <a:effectLst/>
                <a:latin typeface="Arial" panose="020B0604020202020204" pitchFamily="34" charset="0"/>
                <a:ea typeface="Calibri" panose="020F0502020204030204" pitchFamily="34" charset="0"/>
                <a:cs typeface="Gautami" panose="020B0502040204020203" pitchFamily="34" charset="0"/>
              </a:rPr>
              <a:t>Regression: Regression tasks involve predicting a continuous numerical value from input data. The output variable in regression is continuous.</a:t>
            </a:r>
          </a:p>
          <a:p>
            <a:pPr marL="342900" lvl="0" indent="-342900" algn="just">
              <a:lnSpc>
                <a:spcPct val="107000"/>
              </a:lnSpc>
              <a:buFont typeface="+mj-lt"/>
              <a:buAutoNum type="arabicPeriod"/>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spcAft>
                <a:spcPts val="800"/>
              </a:spcAft>
              <a:buFont typeface="+mj-lt"/>
              <a:buAutoNum type="arabicPeriod"/>
            </a:pPr>
            <a:r>
              <a:rPr lang="en-IN" sz="1800" dirty="0">
                <a:effectLst/>
                <a:latin typeface="Arial" panose="020B0604020202020204" pitchFamily="34" charset="0"/>
                <a:ea typeface="Calibri" panose="020F0502020204030204" pitchFamily="34" charset="0"/>
                <a:cs typeface="Gautami" panose="020B0502040204020203" pitchFamily="34" charset="0"/>
              </a:rPr>
              <a:t>Classification: Classification tasks involve predicting a discrete label or category from input data. The output variable in classification is categorical.  </a:t>
            </a:r>
          </a:p>
        </p:txBody>
      </p:sp>
    </p:spTree>
    <p:extLst>
      <p:ext uri="{BB962C8B-B14F-4D97-AF65-F5344CB8AC3E}">
        <p14:creationId xmlns:p14="http://schemas.microsoft.com/office/powerpoint/2010/main" val="20537974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3945</TotalTime>
  <Words>3300</Words>
  <Application>Microsoft Office PowerPoint</Application>
  <PresentationFormat>Widescreen</PresentationFormat>
  <Paragraphs>202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Symbol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Vijayalakshmi Gnanavel</cp:lastModifiedBy>
  <cp:revision>402</cp:revision>
  <dcterms:modified xsi:type="dcterms:W3CDTF">2024-11-19T06:43:36Z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