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40"/>
  </p:notesMasterIdLst>
  <p:sldIdLst>
    <p:sldId id="1483" r:id="rId5"/>
    <p:sldId id="1086" r:id="rId6"/>
    <p:sldId id="1085" r:id="rId7"/>
    <p:sldId id="1249" r:id="rId8"/>
    <p:sldId id="1290" r:id="rId9"/>
    <p:sldId id="1435" r:id="rId10"/>
    <p:sldId id="1436" r:id="rId11"/>
    <p:sldId id="1437" r:id="rId12"/>
    <p:sldId id="1438" r:id="rId13"/>
    <p:sldId id="1439" r:id="rId14"/>
    <p:sldId id="1440" r:id="rId15"/>
    <p:sldId id="1441" r:id="rId16"/>
    <p:sldId id="1442" r:id="rId17"/>
    <p:sldId id="1443" r:id="rId18"/>
    <p:sldId id="1444" r:id="rId19"/>
    <p:sldId id="1446" r:id="rId20"/>
    <p:sldId id="1447" r:id="rId21"/>
    <p:sldId id="1301" r:id="rId22"/>
    <p:sldId id="1448" r:id="rId23"/>
    <p:sldId id="1449" r:id="rId24"/>
    <p:sldId id="1450" r:id="rId25"/>
    <p:sldId id="1451" r:id="rId26"/>
    <p:sldId id="1452" r:id="rId27"/>
    <p:sldId id="1453" r:id="rId28"/>
    <p:sldId id="1454" r:id="rId29"/>
    <p:sldId id="1484" r:id="rId30"/>
    <p:sldId id="1455" r:id="rId31"/>
    <p:sldId id="1456" r:id="rId32"/>
    <p:sldId id="1458" r:id="rId33"/>
    <p:sldId id="1457" r:id="rId34"/>
    <p:sldId id="1482" r:id="rId35"/>
    <p:sldId id="1297" r:id="rId36"/>
    <p:sldId id="1424" r:id="rId37"/>
    <p:sldId id="1427" r:id="rId38"/>
    <p:sldId id="1250" r:id="rId3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9FE44-7A31-294F-6BC3-FD39AF559481}" v="37" dt="2024-12-19T08:40:43.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16" autoAdjust="0"/>
  </p:normalViewPr>
  <p:slideViewPr>
    <p:cSldViewPr snapToGrid="0">
      <p:cViewPr varScale="1">
        <p:scale>
          <a:sx n="65" d="100"/>
          <a:sy n="65" d="100"/>
        </p:scale>
        <p:origin x="1330" y="53"/>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22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e16bbfd6bf9fc704b2b97b812793c69615cbbf5310282e9c4ac1d1262a5f9804::" providerId="AD" clId="Web-{CAB9FE44-7A31-294F-6BC3-FD39AF559481}"/>
    <pc:docChg chg="addSld modSld">
      <pc:chgData name="Guest User" userId="S::urn:spo:anon#e16bbfd6bf9fc704b2b97b812793c69615cbbf5310282e9c4ac1d1262a5f9804::" providerId="AD" clId="Web-{CAB9FE44-7A31-294F-6BC3-FD39AF559481}" dt="2024-12-19T08:40:43.035" v="26" actId="20577"/>
      <pc:docMkLst>
        <pc:docMk/>
      </pc:docMkLst>
      <pc:sldChg chg="addSp modSp new">
        <pc:chgData name="Guest User" userId="S::urn:spo:anon#e16bbfd6bf9fc704b2b97b812793c69615cbbf5310282e9c4ac1d1262a5f9804::" providerId="AD" clId="Web-{CAB9FE44-7A31-294F-6BC3-FD39AF559481}" dt="2024-12-19T08:40:43.035" v="26" actId="20577"/>
        <pc:sldMkLst>
          <pc:docMk/>
          <pc:sldMk cId="1694585849" sldId="1484"/>
        </pc:sldMkLst>
        <pc:spChg chg="add mod">
          <ac:chgData name="Guest User" userId="S::urn:spo:anon#e16bbfd6bf9fc704b2b97b812793c69615cbbf5310282e9c4ac1d1262a5f9804::" providerId="AD" clId="Web-{CAB9FE44-7A31-294F-6BC3-FD39AF559481}" dt="2024-12-19T08:40:43.035" v="26" actId="20577"/>
          <ac:spMkLst>
            <pc:docMk/>
            <pc:sldMk cId="1694585849" sldId="1484"/>
            <ac:spMk id="3" creationId="{9D015082-426A-44F6-E167-A4D92C59FB40}"/>
          </ac:spMkLst>
        </pc:spChg>
        <pc:picChg chg="add mod">
          <ac:chgData name="Guest User" userId="S::urn:spo:anon#e16bbfd6bf9fc704b2b97b812793c69615cbbf5310282e9c4ac1d1262a5f9804::" providerId="AD" clId="Web-{CAB9FE44-7A31-294F-6BC3-FD39AF559481}" dt="2024-12-19T08:40:14.800" v="7" actId="1076"/>
          <ac:picMkLst>
            <pc:docMk/>
            <pc:sldMk cId="1694585849" sldId="1484"/>
            <ac:picMk id="2" creationId="{542AE8D1-FA35-0DE3-42C2-3B9EB6283928}"/>
          </ac:picMkLst>
        </pc:picChg>
      </pc:sldChg>
    </pc:docChg>
  </pc:docChgLst>
  <pc:docChgLst>
    <pc:chgData name="Utkarsh Sharma" userId="S::utkarsh@edunetfoundation.org::853b0998-98ec-4825-a537-6809d8e20039" providerId="AD" clId="Web-{6555F54A-CC87-61E9-B317-C89AB7B3B659}"/>
    <pc:docChg chg="modSld">
      <pc:chgData name="Utkarsh Sharma" userId="S::utkarsh@edunetfoundation.org::853b0998-98ec-4825-a537-6809d8e20039" providerId="AD" clId="Web-{6555F54A-CC87-61E9-B317-C89AB7B3B659}" dt="2024-11-20T05:55:58.103" v="0" actId="20577"/>
      <pc:docMkLst>
        <pc:docMk/>
      </pc:docMkLst>
      <pc:sldChg chg="modSp">
        <pc:chgData name="Utkarsh Sharma" userId="S::utkarsh@edunetfoundation.org::853b0998-98ec-4825-a537-6809d8e20039" providerId="AD" clId="Web-{6555F54A-CC87-61E9-B317-C89AB7B3B659}" dt="2024-11-20T05:55:58.103" v="0" actId="20577"/>
        <pc:sldMkLst>
          <pc:docMk/>
          <pc:sldMk cId="3707964966" sldId="1447"/>
        </pc:sldMkLst>
        <pc:spChg chg="mod">
          <ac:chgData name="Utkarsh Sharma" userId="S::utkarsh@edunetfoundation.org::853b0998-98ec-4825-a537-6809d8e20039" providerId="AD" clId="Web-{6555F54A-CC87-61E9-B317-C89AB7B3B659}" dt="2024-11-20T05:55:58.103" v="0" actId="20577"/>
          <ac:spMkLst>
            <pc:docMk/>
            <pc:sldMk cId="3707964966" sldId="1447"/>
            <ac:spMk id="2" creationId="{AE779CAF-4568-89B2-FAE7-7D9FF51AA20C}"/>
          </ac:spMkLst>
        </pc:spChg>
      </pc:sldChg>
    </pc:docChg>
  </pc:docChgLst>
  <pc:docChgLst>
    <pc:chgData name="Guest User" userId="S::urn:spo:anon#90a7b49eaa11857007657f32ba39050925c33aa0d149ab981039d40be4621a27::" providerId="AD" clId="Web-{325993EE-E7A0-F57F-6332-7551CA0FBF9E}"/>
    <pc:docChg chg="delSld">
      <pc:chgData name="Guest User" userId="S::urn:spo:anon#90a7b49eaa11857007657f32ba39050925c33aa0d149ab981039d40be4621a27::" providerId="AD" clId="Web-{325993EE-E7A0-F57F-6332-7551CA0FBF9E}" dt="2024-11-21T04:42:04.805" v="0"/>
      <pc:docMkLst>
        <pc:docMk/>
      </pc:docMkLst>
      <pc:sldChg chg="del">
        <pc:chgData name="Guest User" userId="S::urn:spo:anon#90a7b49eaa11857007657f32ba39050925c33aa0d149ab981039d40be4621a27::" providerId="AD" clId="Web-{325993EE-E7A0-F57F-6332-7551CA0FBF9E}" dt="2024-11-21T04:42:04.805" v="0"/>
        <pc:sldMkLst>
          <pc:docMk/>
          <pc:sldMk cId="1506804874" sldId="14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38CEDAD-AAB5-89B4-0C2B-0DC30F2173A5}"/>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EE2453CC-C639-E539-F10E-5A78022B88F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800" dirty="0">
                <a:effectLst/>
                <a:latin typeface="Arial" panose="020B0604020202020204" pitchFamily="34" charset="0"/>
                <a:ea typeface="Calibri" panose="020F0502020204030204" pitchFamily="34" charset="0"/>
                <a:cs typeface="Gautami" panose="020B0502040204020203" pitchFamily="34" charset="0"/>
              </a:rPr>
              <a:t>Mean Absolute Error (MAE) is a widely used metric for evaluating regression models, as it measures the average magnitude of errors between actual values and predicted values without considering their direction. MAE provides an intuitive sense of the average size of errors in the same units as the target variable, making it easy to interpret in real-world applications.</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b="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MAE calculates the average of the absolute differences (errors) between each actual and predicted value. By using absolute values, MAE avoids cancelling out positive and negative errors, making it a straightforward measure of prediction accuracy.</a:t>
            </a: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MAE is measured in the same units as the target variable, it directly shows the average "distance" between predictions and actual values. For example, if MAE for a house price prediction model is ₹5,000, it means predictions are off by ₹5,000 on average.  </a:t>
            </a:r>
          </a:p>
          <a:p>
            <a:pPr marL="158750" indent="0" algn="just">
              <a:lnSpc>
                <a:spcPct val="107000"/>
              </a:lnSpc>
              <a:spcAft>
                <a:spcPts val="800"/>
              </a:spcAft>
              <a:buNone/>
            </a:pPr>
            <a:endParaRPr lang="en-IN" sz="1800" b="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0FF0CF21-7439-30B4-1C73-5F30ECBC96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377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DA31DD08-768E-C583-AF93-AAE242B062B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EB37B762-F23E-9221-405C-01DE541D7C3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Mean Squared Error (MSE) is a fundamental metric in regression analysis that measures the average squared difference between actual and predicted values. It gives a sense of how far off predictions are from the actual outcomes, providing insight into model accuracy.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 </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Each difference </a:t>
            </a:r>
            <a:r>
              <a:rPr lang="en-IN" sz="1800" dirty="0" err="1">
                <a:effectLst/>
                <a:latin typeface="Arial" panose="020B0604020202020204" pitchFamily="34" charset="0"/>
                <a:ea typeface="Calibri" panose="020F0502020204030204" pitchFamily="34" charset="0"/>
                <a:cs typeface="Gautami" panose="020B0502040204020203" pitchFamily="34" charset="0"/>
              </a:rPr>
              <a:t>y</a:t>
            </a:r>
            <a:r>
              <a:rPr lang="en-IN" sz="1800" baseline="-25000" dirty="0" err="1">
                <a:effectLst/>
                <a:latin typeface="Arial" panose="020B0604020202020204" pitchFamily="34" charset="0"/>
                <a:ea typeface="Calibri" panose="020F0502020204030204" pitchFamily="34" charset="0"/>
                <a:cs typeface="Gautami" panose="020B0502040204020203" pitchFamily="34" charset="0"/>
              </a:rPr>
              <a:t>i</a:t>
            </a:r>
            <a:r>
              <a:rPr lang="en-IN" sz="1800" dirty="0">
                <a:effectLst/>
                <a:latin typeface="Arial" panose="020B0604020202020204" pitchFamily="34" charset="0"/>
                <a:ea typeface="Calibri" panose="020F0502020204030204" pitchFamily="34" charset="0"/>
                <a:cs typeface="Gautami" panose="020B0502040204020203" pitchFamily="34" charset="0"/>
              </a:rPr>
              <a:t>​−</a:t>
            </a:r>
            <a:r>
              <a:rPr lang="en-IN" sz="1800" dirty="0" err="1">
                <a:effectLst/>
                <a:latin typeface="Arial" panose="020B0604020202020204" pitchFamily="34" charset="0"/>
                <a:ea typeface="Calibri" panose="020F0502020204030204" pitchFamily="34" charset="0"/>
                <a:cs typeface="Gautami" panose="020B0502040204020203" pitchFamily="34" charset="0"/>
              </a:rPr>
              <a:t>y</a:t>
            </a:r>
            <a:r>
              <a:rPr lang="en-IN" sz="1800" baseline="-25000" dirty="0" err="1">
                <a:effectLst/>
                <a:latin typeface="Arial" panose="020B0604020202020204" pitchFamily="34" charset="0"/>
                <a:ea typeface="Calibri" panose="020F0502020204030204" pitchFamily="34" charset="0"/>
                <a:cs typeface="Gautami" panose="020B0502040204020203" pitchFamily="34" charset="0"/>
              </a:rPr>
              <a:t>i</a:t>
            </a:r>
            <a:r>
              <a:rPr lang="en-IN" sz="1800" dirty="0">
                <a:effectLst/>
                <a:latin typeface="Arial" panose="020B0604020202020204" pitchFamily="34" charset="0"/>
                <a:ea typeface="Calibri" panose="020F0502020204030204" pitchFamily="34" charset="0"/>
                <a:cs typeface="Gautami" panose="020B0502040204020203" pitchFamily="34" charset="0"/>
              </a:rPr>
              <a:t>​^ is squared to emphasize larger errors and prevent negative and positive errors from </a:t>
            </a:r>
            <a:r>
              <a:rPr lang="en-IN" sz="1800" dirty="0" err="1">
                <a:effectLst/>
                <a:latin typeface="Arial" panose="020B0604020202020204" pitchFamily="34" charset="0"/>
                <a:ea typeface="Calibri" panose="020F0502020204030204" pitchFamily="34" charset="0"/>
                <a:cs typeface="Gautami" panose="020B0502040204020203" pitchFamily="34" charset="0"/>
              </a:rPr>
              <a:t>canceling</a:t>
            </a:r>
            <a:r>
              <a:rPr lang="en-IN" sz="1800" dirty="0">
                <a:effectLst/>
                <a:latin typeface="Arial" panose="020B0604020202020204" pitchFamily="34" charset="0"/>
                <a:ea typeface="Calibri" panose="020F0502020204030204" pitchFamily="34" charset="0"/>
                <a:cs typeface="Gautami" panose="020B0502040204020203" pitchFamily="34" charset="0"/>
              </a:rPr>
              <a:t> each other out. Squaring the errors also has the effect of penalizing larger errors more heavily, making MSE particularly useful when you want a model to avoid large deviations.</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Interpretation of MSE, is a lower MSE indicates that predictions are close to actual values, implying a well-fitting model. However, since MSE is in squared units of the target variable, it can be challenging to interpret in the original units. For this reason, some analysts prefer the Root Mean Squared Error (RMSE), which is the square root of MSE and brings the error back to the original scale.</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Note, When comparing multiple regression models, the model with the lower MSE is typically preferred. However, it’s essential to balance this with other metrics (e.g., R-Squared, MAE) and ensure that the model isn’t overfitting to the training data. </a:t>
            </a:r>
          </a:p>
        </p:txBody>
      </p:sp>
      <p:sp>
        <p:nvSpPr>
          <p:cNvPr id="59" name="Google Shape;59;g5fab984687_2_0:notes">
            <a:extLst>
              <a:ext uri="{FF2B5EF4-FFF2-40B4-BE49-F238E27FC236}">
                <a16:creationId xmlns:a16="http://schemas.microsoft.com/office/drawing/2014/main" id="{33AC07A8-BFD4-6FBF-FEEE-E7850A74A0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526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DB66248-0D2D-0E42-22EB-FB25EB7D97A7}"/>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2A7B2008-9F84-13EB-C245-42057CB52E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RMSE is valuable because it penalizes larger errors more than smaller ones. Since it squares the differences, large errors are amplified, making RMSE especially useful when large deviations from actual values are critical. For example, in applications where precise predictions are crucial (like weather forecasting or financial </a:t>
            </a:r>
            <a:r>
              <a:rPr lang="en-IN" sz="1800" dirty="0" err="1">
                <a:effectLst/>
                <a:latin typeface="Arial" panose="020B0604020202020204" pitchFamily="34" charset="0"/>
                <a:ea typeface="Calibri" panose="020F0502020204030204" pitchFamily="34" charset="0"/>
                <a:cs typeface="Gautami" panose="020B0502040204020203" pitchFamily="34" charset="0"/>
              </a:rPr>
              <a:t>modeling</a:t>
            </a:r>
            <a:r>
              <a:rPr lang="en-IN" sz="1800" dirty="0">
                <a:effectLst/>
                <a:latin typeface="Arial" panose="020B0604020202020204" pitchFamily="34" charset="0"/>
                <a:ea typeface="Calibri" panose="020F0502020204030204" pitchFamily="34" charset="0"/>
                <a:cs typeface="Gautami" panose="020B0502040204020203" pitchFamily="34" charset="0"/>
              </a:rPr>
              <a:t>), RMSE helps highlight how far off predictions can be, emphasizing the impact of outliers. </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Interpreting RMSE, Since RMSE is expressed in the same units as the dependent variable, it’s directly interpretable. A lower RMSE value indicates better model performance, as it suggests the predictions are closer to actual values. However, RMSE’s interpretation depends on the context of the data and the target variable’s range; what is considered a "good" RMSE can vary greatly. For instance, an RMSE of 10 might be excellent in predicting house prices in millions but inadequate if predicting scores between 0 and 100.</a:t>
            </a:r>
          </a:p>
        </p:txBody>
      </p:sp>
      <p:sp>
        <p:nvSpPr>
          <p:cNvPr id="59" name="Google Shape;59;g5fab984687_2_0:notes">
            <a:extLst>
              <a:ext uri="{FF2B5EF4-FFF2-40B4-BE49-F238E27FC236}">
                <a16:creationId xmlns:a16="http://schemas.microsoft.com/office/drawing/2014/main" id="{DE9437B7-3A06-B98D-8E9D-36BE7BFF14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949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464BAE6C-EFDC-DD13-1B5C-3CC26BE2ADFE}"/>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A300E7C8-507C-222F-7338-520340F7A31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R-Squared (R²), also known as the coefficient of determination, is a key metric in regression analysis that measures the proportion of the variance in the dependent variable (target) that can be explained by the independent variables (features). In simpler terms, R² indicates how well the model's predictions align with the actual data points.</a:t>
            </a:r>
          </a:p>
          <a:p>
            <a:pPr marL="457200" marR="0" lvl="0" indent="-298450" algn="just" defTabSz="914400" rtl="0" eaLnBrk="1" fontAlgn="auto" latinLnBrk="0" hangingPunct="1">
              <a:lnSpc>
                <a:spcPct val="107000"/>
              </a:lnSpc>
              <a:spcBef>
                <a:spcPts val="0"/>
              </a:spcBef>
              <a:spcAft>
                <a:spcPts val="800"/>
              </a:spcAft>
              <a:buClr>
                <a:srgbClr val="000000"/>
              </a:buClr>
              <a:buSzPts val="1100"/>
              <a:buFont typeface="Arial"/>
              <a:buChar char="●"/>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By dividing the unexplained variance (</a:t>
            </a:r>
            <a:r>
              <a:rPr lang="en-IN" sz="1800" dirty="0" err="1">
                <a:effectLst/>
                <a:latin typeface="Arial" panose="020B0604020202020204" pitchFamily="34" charset="0"/>
                <a:ea typeface="Calibri" panose="020F0502020204030204" pitchFamily="34" charset="0"/>
                <a:cs typeface="Gautami" panose="020B0502040204020203" pitchFamily="34" charset="0"/>
              </a:rPr>
              <a:t>SS</a:t>
            </a:r>
            <a:r>
              <a:rPr lang="en-IN" sz="1800" baseline="-25000" dirty="0" err="1">
                <a:effectLst/>
                <a:latin typeface="Arial" panose="020B0604020202020204" pitchFamily="34" charset="0"/>
                <a:ea typeface="Calibri" panose="020F0502020204030204" pitchFamily="34" charset="0"/>
                <a:cs typeface="Gautami" panose="020B0502040204020203" pitchFamily="34" charset="0"/>
              </a:rPr>
              <a:t>res</a:t>
            </a:r>
            <a:r>
              <a:rPr lang="en-IN" sz="1800" dirty="0">
                <a:effectLst/>
                <a:latin typeface="Arial" panose="020B0604020202020204" pitchFamily="34" charset="0"/>
                <a:ea typeface="Calibri" panose="020F0502020204030204" pitchFamily="34" charset="0"/>
                <a:cs typeface="Gautami" panose="020B0502040204020203" pitchFamily="34" charset="0"/>
              </a:rPr>
              <a:t>​) by the total variance (</a:t>
            </a:r>
            <a:r>
              <a:rPr lang="en-IN" sz="1800" dirty="0" err="1">
                <a:effectLst/>
                <a:latin typeface="Arial" panose="020B0604020202020204" pitchFamily="34" charset="0"/>
                <a:ea typeface="Calibri" panose="020F0502020204030204" pitchFamily="34" charset="0"/>
                <a:cs typeface="Gautami" panose="020B0502040204020203" pitchFamily="34" charset="0"/>
              </a:rPr>
              <a:t>SS</a:t>
            </a:r>
            <a:r>
              <a:rPr lang="en-IN" sz="1800" baseline="-25000" dirty="0" err="1">
                <a:effectLst/>
                <a:latin typeface="Arial" panose="020B0604020202020204" pitchFamily="34" charset="0"/>
                <a:ea typeface="Calibri" panose="020F0502020204030204" pitchFamily="34" charset="0"/>
                <a:cs typeface="Gautami" panose="020B0502040204020203" pitchFamily="34" charset="0"/>
              </a:rPr>
              <a:t>tot</a:t>
            </a:r>
            <a:r>
              <a:rPr lang="en-IN" sz="1800" dirty="0">
                <a:effectLst/>
                <a:latin typeface="Arial" panose="020B0604020202020204" pitchFamily="34" charset="0"/>
                <a:ea typeface="Calibri" panose="020F0502020204030204" pitchFamily="34" charset="0"/>
                <a:cs typeface="Gautami" panose="020B0502040204020203" pitchFamily="34" charset="0"/>
              </a:rPr>
              <a:t>​), we get a fraction that indicates how much of the variation in the target variable remains unaccounted for by the model. Subtracting this fraction from 1 yields R², which represents the explained proportion of variance.</a:t>
            </a: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CE468DBE-94F3-C614-0E0C-25994565D9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7236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1EFE1D54-8CE2-D019-05CC-429908C630C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B85BB90B-88A4-8379-30CD-CDF89B466A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Simple Linear Regression (SLR) is one of the most basic forms of regression analysis, used to model the relationship between two variables. It is a statistical technique that </a:t>
            </a:r>
            <a:r>
              <a:rPr lang="en-IN" sz="1800" dirty="0" err="1">
                <a:effectLst/>
                <a:latin typeface="Arial" panose="020B0604020202020204" pitchFamily="34" charset="0"/>
                <a:ea typeface="Calibri" panose="020F0502020204030204" pitchFamily="34" charset="0"/>
                <a:cs typeface="Gautami" panose="020B0502040204020203" pitchFamily="34" charset="0"/>
              </a:rPr>
              <a:t>analyzes</a:t>
            </a:r>
            <a:r>
              <a:rPr lang="en-IN" sz="1800" dirty="0">
                <a:effectLst/>
                <a:latin typeface="Arial" panose="020B0604020202020204" pitchFamily="34" charset="0"/>
                <a:ea typeface="Calibri" panose="020F0502020204030204" pitchFamily="34" charset="0"/>
                <a:cs typeface="Gautami" panose="020B0502040204020203" pitchFamily="34" charset="0"/>
              </a:rPr>
              <a:t> the relationship between one independent variable (predictor) and one dependent variable (response). The goal is to find the best-fitting straight line that describes this relationship. This line is known as the regression line. </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The main objective of SLR is to find the line that best fits the data. This is typically achieved by minimizing the sum of squared residuals (errors). The residual for each data point is the difference between the observed value of y and the predicted value. The line with the smallest sum of squared residuals provides the best model for predicting y based on x.</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While simple linear regression is easy to implement and interpret, it has limitations:</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It assumes a linear relationship, which may not always be the case. For non-linear relationships, more complex models like polynomial regression might be more appropriate.</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It only works with one independent variable. If there are multiple predictors, multiple linear regression is needed.</a:t>
            </a: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059DBB58-AEB1-DD1D-4A5B-2E9622D139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5942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88A37D81-E84B-8883-59F9-625A7A9080ED}"/>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899442C6-3B26-F5F3-4F5B-B97B8DF166E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Click Class Room Activity link (then implement and explain the code) Added only SLR if needs MLR you can refer handbook. </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To implement Simple Linear Regression for predicting appliance energy consumption, you would follow a typical regression process, where you use features such as temperature, humidity, or time of day to predict energy consumption values.</a:t>
            </a: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457200" marR="0" lvl="0" indent="-298450" algn="just" defTabSz="914400" rtl="0" eaLnBrk="1" fontAlgn="auto" latinLnBrk="0" hangingPunct="1">
              <a:lnSpc>
                <a:spcPct val="107000"/>
              </a:lnSpc>
              <a:spcBef>
                <a:spcPts val="0"/>
              </a:spcBef>
              <a:spcAft>
                <a:spcPts val="800"/>
              </a:spcAft>
              <a:buClr>
                <a:srgbClr val="000000"/>
              </a:buClr>
              <a:buSzPts val="1100"/>
              <a:buFont typeface="Arial"/>
              <a:buChar char="●"/>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In this implementation, we used Simple Linear Regression to predict energy consumption based on temperature. By training the model and evaluating its performance using Mean Squared Error and R-Squared, we can assess how well the model fits the data. This method can be extended to include more complex features or used with larger datasets for more robust energy predictions.</a:t>
            </a: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76182E1D-7994-1A56-610D-A60EB04058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1040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E549020-7863-895B-E9D4-5235EC7807D9}"/>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0A4797B-1379-6975-4E23-827306742BC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Polynomial regression is an extension of linear regression, where the relationship between the independent variable (input) and the dependent variable (output) is </a:t>
            </a:r>
            <a:r>
              <a:rPr lang="en-IN" sz="1800" dirty="0" err="1">
                <a:effectLst/>
                <a:latin typeface="Arial" panose="020B0604020202020204" pitchFamily="34" charset="0"/>
                <a:ea typeface="Calibri" panose="020F0502020204030204" pitchFamily="34" charset="0"/>
                <a:cs typeface="Gautami" panose="020B0502040204020203" pitchFamily="34" charset="0"/>
              </a:rPr>
              <a:t>modeled</a:t>
            </a:r>
            <a:r>
              <a:rPr lang="en-IN" sz="1800" dirty="0">
                <a:effectLst/>
                <a:latin typeface="Arial" panose="020B0604020202020204" pitchFamily="34" charset="0"/>
                <a:ea typeface="Calibri" panose="020F0502020204030204" pitchFamily="34" charset="0"/>
                <a:cs typeface="Gautami" panose="020B0502040204020203" pitchFamily="34" charset="0"/>
              </a:rPr>
              <a:t> as an nth-degree polynomial rather than a straight line. This technique is helpful for capturing more complex, non-linear relationships between variables, making it valuable for a variety of applications, from predicting trends to </a:t>
            </a:r>
            <a:r>
              <a:rPr lang="en-IN" sz="1800" dirty="0" err="1">
                <a:effectLst/>
                <a:latin typeface="Arial" panose="020B0604020202020204" pitchFamily="34" charset="0"/>
                <a:ea typeface="Calibri" panose="020F0502020204030204" pitchFamily="34" charset="0"/>
                <a:cs typeface="Gautami" panose="020B0502040204020203" pitchFamily="34" charset="0"/>
              </a:rPr>
              <a:t>analyzing</a:t>
            </a:r>
            <a:r>
              <a:rPr lang="en-IN" sz="1800" dirty="0">
                <a:effectLst/>
                <a:latin typeface="Arial" panose="020B0604020202020204" pitchFamily="34" charset="0"/>
                <a:ea typeface="Calibri" panose="020F0502020204030204" pitchFamily="34" charset="0"/>
                <a:cs typeface="Gautami" panose="020B0502040204020203" pitchFamily="34" charset="0"/>
              </a:rPr>
              <a:t> data that follows a curved pattern.  </a:t>
            </a:r>
          </a:p>
          <a:p>
            <a:pPr marL="457200" marR="0" lvl="0" indent="-298450" algn="just" defTabSz="914400" rtl="0" eaLnBrk="1" fontAlgn="auto" latinLnBrk="0" hangingPunct="1">
              <a:lnSpc>
                <a:spcPct val="107000"/>
              </a:lnSpc>
              <a:spcBef>
                <a:spcPts val="0"/>
              </a:spcBef>
              <a:spcAft>
                <a:spcPts val="800"/>
              </a:spcAft>
              <a:buClr>
                <a:srgbClr val="000000"/>
              </a:buClr>
              <a:buSzPts val="1100"/>
              <a:buFont typeface="Arial"/>
              <a:buChar char="●"/>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At its core, polynomial regression aims to model the relationship between the predictor X and the response Y by fitting a polynomial equation of degree n to the data. While linear regression only captures a linear trend (straight line), polynomial regression can capture curves and bends in the data. </a:t>
            </a: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B0FAA1A3-E12A-2942-90BF-20B3D1FAC9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7122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DA9D40ED-720C-B013-F140-2239CBE3312A}"/>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40EE23A-4D71-C94D-AF3F-C29802E5298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Click Class Room Activity link (then implement and explain the code)  </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The goal of this project is to predict the CO</a:t>
            </a:r>
            <a:r>
              <a:rPr lang="en-IN" sz="1800" dirty="0">
                <a:effectLst/>
                <a:latin typeface="Cambria Math" panose="02040503050406030204" pitchFamily="18" charset="0"/>
                <a:ea typeface="Calibri" panose="020F0502020204030204" pitchFamily="34" charset="0"/>
                <a:cs typeface="Cambria Math" panose="02040503050406030204" pitchFamily="18" charset="0"/>
              </a:rPr>
              <a:t>₂</a:t>
            </a:r>
            <a:r>
              <a:rPr lang="en-IN" sz="1800" dirty="0">
                <a:effectLst/>
                <a:latin typeface="Arial" panose="020B0604020202020204" pitchFamily="34" charset="0"/>
                <a:ea typeface="Calibri" panose="020F0502020204030204" pitchFamily="34" charset="0"/>
                <a:cs typeface="Gautami" panose="020B0502040204020203" pitchFamily="34" charset="0"/>
              </a:rPr>
              <a:t> emissions for a given year based on several factors: total energy consumption, the percentage of energy derived from renewable sources, and the Gross Domestic Product (GDP). This problem uses Polynomial Regression to model the non-linear relationships between the independent variables (energy consumption, renewable energy percentage, and GDP) and the dependent variable (CO</a:t>
            </a:r>
            <a:r>
              <a:rPr lang="en-IN" sz="1800" dirty="0">
                <a:effectLst/>
                <a:latin typeface="Cambria Math" panose="02040503050406030204" pitchFamily="18" charset="0"/>
                <a:ea typeface="Calibri" panose="020F0502020204030204" pitchFamily="34" charset="0"/>
                <a:cs typeface="Cambria Math" panose="02040503050406030204" pitchFamily="18" charset="0"/>
              </a:rPr>
              <a:t>₂</a:t>
            </a:r>
            <a:r>
              <a:rPr lang="en-IN" sz="1800" dirty="0">
                <a:effectLst/>
                <a:latin typeface="Arial" panose="020B0604020202020204" pitchFamily="34" charset="0"/>
                <a:ea typeface="Calibri" panose="020F0502020204030204" pitchFamily="34" charset="0"/>
                <a:cs typeface="Gautami" panose="020B0502040204020203" pitchFamily="34" charset="0"/>
              </a:rPr>
              <a:t> emissions). </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With growing concerns about environmental sustainability and climate change, predicting and understanding the sources of CO</a:t>
            </a:r>
            <a:r>
              <a:rPr lang="en-IN" sz="1800" dirty="0">
                <a:effectLst/>
                <a:latin typeface="Cambria Math" panose="02040503050406030204" pitchFamily="18" charset="0"/>
                <a:ea typeface="Calibri" panose="020F0502020204030204" pitchFamily="34" charset="0"/>
                <a:cs typeface="Cambria Math" panose="02040503050406030204" pitchFamily="18" charset="0"/>
              </a:rPr>
              <a:t>₂</a:t>
            </a:r>
            <a:r>
              <a:rPr lang="en-IN" sz="1800" dirty="0">
                <a:effectLst/>
                <a:latin typeface="Arial" panose="020B0604020202020204" pitchFamily="34" charset="0"/>
                <a:ea typeface="Calibri" panose="020F0502020204030204" pitchFamily="34" charset="0"/>
                <a:cs typeface="Gautami" panose="020B0502040204020203" pitchFamily="34" charset="0"/>
              </a:rPr>
              <a:t> emissions is crucial. The energy consumption patterns, renewable energy adoption, and economic indicators such as GDP play significant roles in determining the overall CO</a:t>
            </a:r>
            <a:r>
              <a:rPr lang="en-IN" sz="1800" dirty="0">
                <a:effectLst/>
                <a:latin typeface="Cambria Math" panose="02040503050406030204" pitchFamily="18" charset="0"/>
                <a:ea typeface="Calibri" panose="020F0502020204030204" pitchFamily="34" charset="0"/>
                <a:cs typeface="Cambria Math" panose="02040503050406030204" pitchFamily="18" charset="0"/>
              </a:rPr>
              <a:t>₂</a:t>
            </a:r>
            <a:r>
              <a:rPr lang="en-IN" sz="1800" dirty="0">
                <a:effectLst/>
                <a:latin typeface="Arial" panose="020B0604020202020204" pitchFamily="34" charset="0"/>
                <a:ea typeface="Calibri" panose="020F0502020204030204" pitchFamily="34" charset="0"/>
                <a:cs typeface="Gautami" panose="020B0502040204020203" pitchFamily="34" charset="0"/>
              </a:rPr>
              <a:t> emissions in a country. Accurate prediction models can assist policymakers, businesses, and environmental agencies in formulating strategies to reduce emissions while ensuring economic growth. </a:t>
            </a: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You are tasked with developing a machine learning model to predict CO</a:t>
            </a:r>
            <a:r>
              <a:rPr lang="en-IN" sz="1800" dirty="0">
                <a:effectLst/>
                <a:latin typeface="Cambria Math" panose="02040503050406030204" pitchFamily="18" charset="0"/>
                <a:ea typeface="Calibri" panose="020F0502020204030204" pitchFamily="34" charset="0"/>
                <a:cs typeface="Cambria Math" panose="02040503050406030204" pitchFamily="18" charset="0"/>
              </a:rPr>
              <a:t>₂</a:t>
            </a:r>
            <a:r>
              <a:rPr lang="en-IN" sz="1800" dirty="0">
                <a:effectLst/>
                <a:latin typeface="Arial" panose="020B0604020202020204" pitchFamily="34" charset="0"/>
                <a:ea typeface="Calibri" panose="020F0502020204030204" pitchFamily="34" charset="0"/>
                <a:cs typeface="Gautami" panose="020B0502040204020203" pitchFamily="34" charset="0"/>
              </a:rPr>
              <a:t> emissions based on the following features:</a:t>
            </a:r>
          </a:p>
          <a:p>
            <a:pPr marL="800100" lvl="1"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Energy Consumption: The total energy consumption in terawatt-hours (TWh) for a given year.</a:t>
            </a:r>
          </a:p>
          <a:p>
            <a:pPr marL="800100" lvl="1"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Renewable Energy Percentage: The percentage of energy sourced from renewable resources (e.g., solar, wind, hydro) for a given year.</a:t>
            </a:r>
          </a:p>
          <a:p>
            <a:pPr marL="800100" lvl="1"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GDP: The Gross Domestic Product (GDP) in billions of USD for a given year.</a:t>
            </a: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AA602045-7FB9-ECF6-5A39-D516BD8130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2649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8029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BDC0FAF6-7D28-5A63-8B41-B56E176ECC76}"/>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425AB58E-DD57-F18E-AA8B-B994500A27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In sustainability, classification models play a valuable role in addressing environmental challenges by categorizing data to make informed predictions. Here are a few examples:</a:t>
            </a:r>
          </a:p>
          <a:p>
            <a:pPr marL="800100" lvl="1"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Energy Source Classification: A model could classify energy sources as renewable (solar, wind) or non-renewable (coal, oil). This helps energy providers optimize energy distribution and track progress toward renewable energy goals.</a:t>
            </a:r>
          </a:p>
          <a:p>
            <a:pPr marL="800100" lvl="1"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Waste Sorting: Classification models in waste management can automatically categorize waste into recyclable, compostable, or landfill. Such automation aids in efficient sorting, reducing contamination and improving recycling rates.</a:t>
            </a:r>
          </a:p>
          <a:p>
            <a:pPr marL="800100" lvl="1"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Deforestation Detection: Using satellite imagery, classification models can identify land areas as "forested," "deforested," or "at risk," allowing for targeted conservation efforts.</a:t>
            </a:r>
          </a:p>
          <a:p>
            <a:pPr marL="800100" lvl="1"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Water Quality Assessment: A model might classify water samples as "safe," "moderate," or "hazardous" based on sensor data, helping monitor water quality and enabling timely interventions.</a:t>
            </a:r>
          </a:p>
          <a:p>
            <a:pPr marL="800100" lvl="1"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Greenhouse Gas Emission Categorization: Classification models can categorize different emissions from industries, tracking them as low, moderate, or high risk, which aids regulatory agencies in enforcing policies.</a:t>
            </a:r>
          </a:p>
          <a:p>
            <a:pPr marL="457200" lvl="1" indent="0" algn="just">
              <a:lnSpc>
                <a:spcPct val="107000"/>
              </a:lnSpc>
              <a:spcAft>
                <a:spcPts val="800"/>
              </a:spcAft>
              <a:buFont typeface="+mj-lt"/>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In each case, the classification model uses labelled data to predict categories, contributing to sustainable decision-making, efficient resource use, and environmental conservation.</a:t>
            </a:r>
          </a:p>
        </p:txBody>
      </p:sp>
      <p:sp>
        <p:nvSpPr>
          <p:cNvPr id="59" name="Google Shape;59;g5fab984687_2_0:notes">
            <a:extLst>
              <a:ext uri="{FF2B5EF4-FFF2-40B4-BE49-F238E27FC236}">
                <a16:creationId xmlns:a16="http://schemas.microsoft.com/office/drawing/2014/main" id="{69E4D0C2-B419-2154-5655-16595C4172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596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06AE528-32E6-6D9D-B5EE-63AE1992E19A}"/>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79BA75A-58A0-D49C-7B1B-E6C8132E81C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None/>
              <a:tabLst>
                <a:tab pos="457200" algn="l"/>
              </a:tabLst>
              <a:defRPr/>
            </a:pPr>
            <a:r>
              <a:rPr lang="en-US" sz="1800" b="1" dirty="0">
                <a:effectLst/>
                <a:latin typeface="Arial" panose="020B0604020202020204" pitchFamily="34" charset="0"/>
                <a:ea typeface="Calibri" panose="020F0502020204030204" pitchFamily="34" charset="0"/>
                <a:cs typeface="Gautami" panose="020B0502040204020203" pitchFamily="34" charset="0"/>
              </a:rPr>
              <a:t>Types of Classification </a:t>
            </a:r>
          </a:p>
          <a:p>
            <a:pPr marL="0" lvl="0" indent="0" algn="just">
              <a:lnSpc>
                <a:spcPct val="107000"/>
              </a:lnSpc>
              <a:spcAft>
                <a:spcPts val="800"/>
              </a:spcAft>
              <a:buSzPts val="1000"/>
              <a:buFont typeface="Symbol" panose="05050102010706020507" pitchFamily="18" charset="2"/>
              <a:buNone/>
              <a:tabLst>
                <a:tab pos="457200" algn="l"/>
              </a:tabLst>
            </a:pPr>
            <a:endParaRPr lang="en-IN" sz="1800" b="1"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Binary Classification</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Binary classification involves categorizing data into one of two distinct classes. It’s the simplest form of classification and is used in many applications where the decision is a "yes or no" or "true or false" scenario. </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Multi-Class Classification</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In multi-class classification, the model classifies data into one of three or more classes. Unlike binary classification, multi-class classification deals with more than two possible outcomes, and each instance belongs to only one class.</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Multi-Label Classification</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Multi-label classification allows each instance to belong to multiple classes simultaneously. This type of classification is useful in cases where a single example may have several relevant labels or categories.</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Imbalanced Classification</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Imbalanced classification is a special case where the distribution of classes is uneven, with one class significantly outnumbering others. Handling imbalanced data requires special techniques, as models might become biased toward the majority class.</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Ordinal Classification</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Ordinal classification deals with ordered categories. Here, the classes have a meaningful order or ranking, but the distance between them is not fixed or consistent. Ordinal classification is often used when classes represent stages, levels, or ratings.</a:t>
            </a:r>
          </a:p>
          <a:p>
            <a:pPr marL="0" lvl="0" indent="0" algn="just">
              <a:lnSpc>
                <a:spcPct val="107000"/>
              </a:lnSpc>
              <a:spcAft>
                <a:spcPts val="800"/>
              </a:spcAft>
              <a:buSzPts val="1000"/>
              <a:buFont typeface="Symbol" panose="05050102010706020507" pitchFamily="18" charset="2"/>
              <a:buNone/>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E04B1D63-0197-968C-D109-12791D6402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3263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A5DAF051-BC73-6E50-E199-516F873125DC}"/>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83ED931-DD7B-B4A5-1284-D7450DBBF8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None/>
              <a:tabLst>
                <a:tab pos="457200" algn="l"/>
              </a:tabLst>
              <a:defRPr/>
            </a:pPr>
            <a:r>
              <a:rPr lang="en-US" sz="1800" b="1" dirty="0">
                <a:effectLst/>
                <a:latin typeface="Arial" panose="020B0604020202020204" pitchFamily="34" charset="0"/>
                <a:ea typeface="Arial" panose="020B0604020202020204" pitchFamily="34" charset="0"/>
              </a:rPr>
              <a:t>Classification Algorithms </a:t>
            </a:r>
            <a:endParaRPr lang="en-IN" sz="2000" b="1" dirty="0">
              <a:effectLst/>
              <a:latin typeface="Arial" panose="020B0604020202020204" pitchFamily="34" charset="0"/>
              <a:ea typeface="Calibri" panose="020F0502020204030204" pitchFamily="34" charset="0"/>
              <a:cs typeface="Gautami" panose="020B0502040204020203" pitchFamily="34" charset="0"/>
            </a:endParaRPr>
          </a:p>
          <a:p>
            <a:pPr marL="0" marR="0" lvl="0" indent="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None/>
              <a:tabLst>
                <a:tab pos="457200" algn="l"/>
              </a:tabLst>
              <a:defRPr/>
            </a:pPr>
            <a:endParaRPr lang="en-IN" sz="2000" b="1" dirty="0">
              <a:effectLst/>
              <a:latin typeface="Arial" panose="020B0604020202020204" pitchFamily="34" charset="0"/>
              <a:ea typeface="Calibri" panose="020F0502020204030204" pitchFamily="34" charset="0"/>
              <a:cs typeface="Gautami" panose="020B0502040204020203" pitchFamily="34" charset="0"/>
            </a:endParaRPr>
          </a:p>
          <a:p>
            <a:pPr marL="0" marR="0" lvl="0" indent="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None/>
              <a:tabLst>
                <a:tab pos="457200" algn="l"/>
              </a:tabLst>
              <a:defRPr/>
            </a:pPr>
            <a:r>
              <a:rPr lang="en-IN" sz="1800" b="1" dirty="0">
                <a:effectLst/>
                <a:latin typeface="Arial" panose="020B0604020202020204" pitchFamily="34" charset="0"/>
                <a:ea typeface="Calibri" panose="020F0502020204030204" pitchFamily="34" charset="0"/>
                <a:cs typeface="Gautami" panose="020B0502040204020203" pitchFamily="34" charset="0"/>
              </a:rPr>
              <a:t>Logistic Regression</a:t>
            </a:r>
          </a:p>
          <a:p>
            <a:pPr marL="0" marR="0" lvl="0" indent="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None/>
              <a:tabLst>
                <a:tab pos="457200" algn="l"/>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Logistic regression is a simple yet powerful binary classification algorithm often used to predict probabilities of belonging to a specific class. </a:t>
            </a:r>
          </a:p>
          <a:p>
            <a:pPr marL="0" marR="0" lvl="0" indent="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None/>
              <a:tabLst>
                <a:tab pos="457200" algn="l"/>
              </a:tabLst>
              <a:defRPr/>
            </a:pPr>
            <a:r>
              <a:rPr lang="en-IN" sz="1800" b="1" dirty="0">
                <a:effectLst/>
                <a:latin typeface="Arial" panose="020B0604020202020204" pitchFamily="34" charset="0"/>
                <a:ea typeface="Calibri" panose="020F0502020204030204" pitchFamily="34" charset="0"/>
                <a:cs typeface="Gautami" panose="020B0502040204020203" pitchFamily="34" charset="0"/>
              </a:rPr>
              <a:t>Application</a:t>
            </a:r>
            <a:r>
              <a:rPr lang="en-IN" sz="1800" dirty="0">
                <a:effectLst/>
                <a:latin typeface="Arial" panose="020B0604020202020204" pitchFamily="34" charset="0"/>
                <a:ea typeface="Calibri" panose="020F0502020204030204" pitchFamily="34" charset="0"/>
                <a:cs typeface="Gautami" panose="020B0502040204020203" pitchFamily="34" charset="0"/>
              </a:rPr>
              <a:t>: Predicting the likelihood of a building meeting energy efficiency standards.</a:t>
            </a:r>
          </a:p>
          <a:p>
            <a:pPr marL="0" marR="0" lvl="0" indent="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None/>
              <a:tabLst>
                <a:tab pos="457200" algn="l"/>
              </a:tabLst>
              <a:defRPr/>
            </a:pPr>
            <a:endParaRPr lang="en-IN" sz="1800" b="1" dirty="0">
              <a:effectLst/>
              <a:latin typeface="Arial" panose="020B0604020202020204" pitchFamily="34" charset="0"/>
              <a:ea typeface="Calibri" panose="020F0502020204030204" pitchFamily="34" charset="0"/>
              <a:cs typeface="Gautami" panose="020B0502040204020203" pitchFamily="34" charset="0"/>
            </a:endParaRPr>
          </a:p>
          <a:p>
            <a:pPr marL="0" marR="0" lvl="0" indent="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None/>
              <a:tabLst>
                <a:tab pos="457200" algn="l"/>
              </a:tabLst>
              <a:defRPr/>
            </a:pPr>
            <a:r>
              <a:rPr lang="en-IN" sz="1800" b="1" dirty="0">
                <a:effectLst/>
                <a:latin typeface="Arial" panose="020B0604020202020204" pitchFamily="34" charset="0"/>
                <a:ea typeface="Calibri" panose="020F0502020204030204" pitchFamily="34" charset="0"/>
                <a:cs typeface="Gautami" panose="020B0502040204020203" pitchFamily="34" charset="0"/>
              </a:rPr>
              <a:t>Decision Trees</a:t>
            </a:r>
          </a:p>
          <a:p>
            <a:pPr marL="0" marR="0" lvl="0" indent="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None/>
              <a:tabLst>
                <a:tab pos="457200" algn="l"/>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Decision trees split data based on feature values, creating a model that is easy to interpret and visualize. This makes them popular in environmental applications where explainability is critical.</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Application</a:t>
            </a:r>
            <a:r>
              <a:rPr lang="en-IN" sz="1800" dirty="0">
                <a:effectLst/>
                <a:latin typeface="Arial" panose="020B0604020202020204" pitchFamily="34" charset="0"/>
                <a:ea typeface="Calibri" panose="020F0502020204030204" pitchFamily="34" charset="0"/>
                <a:cs typeface="Gautami" panose="020B0502040204020203" pitchFamily="34" charset="0"/>
              </a:rPr>
              <a:t>: Classifying waste types for efficient recycling. </a:t>
            </a:r>
          </a:p>
          <a:p>
            <a:pPr marL="0" lvl="0" indent="0" algn="just">
              <a:lnSpc>
                <a:spcPct val="107000"/>
              </a:lnSpc>
              <a:spcAft>
                <a:spcPts val="800"/>
              </a:spcAft>
              <a:buSzPts val="1000"/>
              <a:buFont typeface="Symbol" panose="05050102010706020507" pitchFamily="18" charset="2"/>
              <a:buNone/>
              <a:tabLst>
                <a:tab pos="457200" algn="l"/>
              </a:tabLst>
            </a:pPr>
            <a:endParaRPr lang="en-IN" sz="1800" b="1"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Random Forest</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Random forest builds multiple decision trees and combines their results, providing robustness and reducing the risk of overfitting. It’s useful for complex classification tasks in green tech.</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Application</a:t>
            </a:r>
            <a:r>
              <a:rPr lang="en-IN" sz="1800" dirty="0">
                <a:effectLst/>
                <a:latin typeface="Arial" panose="020B0604020202020204" pitchFamily="34" charset="0"/>
                <a:ea typeface="Calibri" panose="020F0502020204030204" pitchFamily="34" charset="0"/>
                <a:cs typeface="Gautami" panose="020B0502040204020203" pitchFamily="34" charset="0"/>
              </a:rPr>
              <a:t>: Forest health monitoring using satellite images.  </a:t>
            </a:r>
          </a:p>
          <a:p>
            <a:pPr marL="0" lvl="0" indent="0" algn="just">
              <a:lnSpc>
                <a:spcPct val="107000"/>
              </a:lnSpc>
              <a:spcAft>
                <a:spcPts val="800"/>
              </a:spcAft>
              <a:buSzPts val="1000"/>
              <a:buFont typeface="Symbol" panose="05050102010706020507" pitchFamily="18" charset="2"/>
              <a:buNone/>
              <a:tabLst>
                <a:tab pos="457200" algn="l"/>
              </a:tabLst>
            </a:pPr>
            <a:endParaRPr lang="en-IN" sz="1800" b="1"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Support Vector Machines (SVM)</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Support Vector Machines create a hyperplane that best separates the classes. They are particularly effective in high-dimensional spaces, often used in environmental monitoring.</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Application</a:t>
            </a:r>
            <a:r>
              <a:rPr lang="en-IN" sz="1800" dirty="0">
                <a:effectLst/>
                <a:latin typeface="Arial" panose="020B0604020202020204" pitchFamily="34" charset="0"/>
                <a:ea typeface="Calibri" panose="020F0502020204030204" pitchFamily="34" charset="0"/>
                <a:cs typeface="Gautami" panose="020B0502040204020203" pitchFamily="34" charset="0"/>
              </a:rPr>
              <a:t>: Identifying pollution sources in water bodies.</a:t>
            </a:r>
          </a:p>
          <a:p>
            <a:pPr marL="0" lvl="0" indent="0" algn="just">
              <a:lnSpc>
                <a:spcPct val="107000"/>
              </a:lnSpc>
              <a:spcAft>
                <a:spcPts val="800"/>
              </a:spcAft>
              <a:buSzPts val="1000"/>
              <a:buFont typeface="Symbol" panose="05050102010706020507" pitchFamily="18" charset="2"/>
              <a:buNone/>
              <a:tabLst>
                <a:tab pos="457200" algn="l"/>
              </a:tabLst>
            </a:pPr>
            <a:endParaRPr lang="en-IN" sz="1800" b="1"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K-Nearest </a:t>
            </a:r>
            <a:r>
              <a:rPr lang="en-IN" sz="1800" b="1"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b="1" dirty="0">
                <a:effectLst/>
                <a:latin typeface="Arial" panose="020B0604020202020204" pitchFamily="34" charset="0"/>
                <a:ea typeface="Calibri" panose="020F0502020204030204" pitchFamily="34" charset="0"/>
                <a:cs typeface="Gautami" panose="020B0502040204020203" pitchFamily="34" charset="0"/>
              </a:rPr>
              <a:t> (KNN)</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KNN classifies data points based on the majority class of their nearest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It's useful for applications that require simplicity and real-time decision-making.</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Application</a:t>
            </a:r>
            <a:r>
              <a:rPr lang="en-IN" sz="1800" dirty="0">
                <a:effectLst/>
                <a:latin typeface="Arial" panose="020B0604020202020204" pitchFamily="34" charset="0"/>
                <a:ea typeface="Calibri" panose="020F0502020204030204" pitchFamily="34" charset="0"/>
                <a:cs typeface="Gautami" panose="020B0502040204020203" pitchFamily="34" charset="0"/>
              </a:rPr>
              <a:t>: Species identification for biodiversity monitoring.</a:t>
            </a:r>
          </a:p>
          <a:p>
            <a:pPr marL="0" lvl="0" indent="0" algn="just">
              <a:lnSpc>
                <a:spcPct val="107000"/>
              </a:lnSpc>
              <a:spcAft>
                <a:spcPts val="800"/>
              </a:spcAft>
              <a:buSzPts val="1000"/>
              <a:buFont typeface="Symbol" panose="05050102010706020507" pitchFamily="18" charset="2"/>
              <a:buNone/>
              <a:tabLst>
                <a:tab pos="457200" algn="l"/>
              </a:tabLst>
            </a:pPr>
            <a:endParaRPr lang="en-IN" sz="1800" b="1"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Naive Bayes</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Naive Bayes classifiers assume independence between features and are fast and efficient, suitable for text classification and document tagging.</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Application</a:t>
            </a:r>
            <a:r>
              <a:rPr lang="en-IN" sz="1800" dirty="0">
                <a:effectLst/>
                <a:latin typeface="Arial" panose="020B0604020202020204" pitchFamily="34" charset="0"/>
                <a:ea typeface="Calibri" panose="020F0502020204030204" pitchFamily="34" charset="0"/>
                <a:cs typeface="Gautami" panose="020B0502040204020203" pitchFamily="34" charset="0"/>
              </a:rPr>
              <a:t>: Categorizing sustainability reports or environmental news. </a:t>
            </a:r>
          </a:p>
          <a:p>
            <a:pPr marL="0" lvl="0" indent="0" algn="just">
              <a:lnSpc>
                <a:spcPct val="107000"/>
              </a:lnSpc>
              <a:spcAft>
                <a:spcPts val="800"/>
              </a:spcAft>
              <a:buSzPts val="1000"/>
              <a:buFont typeface="Symbol" panose="05050102010706020507" pitchFamily="18" charset="2"/>
              <a:buNone/>
              <a:tabLst>
                <a:tab pos="457200" algn="l"/>
              </a:tabLst>
            </a:pPr>
            <a:endParaRPr lang="en-IN" sz="1800" b="1"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Neural Networks</a:t>
            </a:r>
          </a:p>
          <a:p>
            <a:pPr marL="0" lvl="0" indent="0" algn="just">
              <a:lnSpc>
                <a:spcPct val="107000"/>
              </a:lnSpc>
              <a:spcAft>
                <a:spcPts val="800"/>
              </a:spcAft>
              <a:buSzPts val="1000"/>
              <a:buFont typeface="Symbol" panose="05050102010706020507" pitchFamily="18" charset="2"/>
              <a:buNone/>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Neural networks are highly flexible and can model complex relationships. Although more resource-intensive, they are valuable for large-scale environmental applications.</a:t>
            </a:r>
          </a:p>
          <a:p>
            <a:pPr marL="0" lvl="0" indent="0" algn="just">
              <a:lnSpc>
                <a:spcPct val="107000"/>
              </a:lnSpc>
              <a:spcAft>
                <a:spcPts val="800"/>
              </a:spcAft>
              <a:buSzPts val="1000"/>
              <a:buFont typeface="Symbol" panose="05050102010706020507" pitchFamily="18" charset="2"/>
              <a:buNone/>
              <a:tabLst>
                <a:tab pos="457200" algn="l"/>
              </a:tabLst>
            </a:pPr>
            <a:r>
              <a:rPr lang="en-IN" sz="1800" b="1" dirty="0">
                <a:effectLst/>
                <a:latin typeface="Arial" panose="020B0604020202020204" pitchFamily="34" charset="0"/>
                <a:ea typeface="Calibri" panose="020F0502020204030204" pitchFamily="34" charset="0"/>
                <a:cs typeface="Gautami" panose="020B0502040204020203" pitchFamily="34" charset="0"/>
              </a:rPr>
              <a:t>Application</a:t>
            </a:r>
            <a:r>
              <a:rPr lang="en-IN" sz="1800" dirty="0">
                <a:effectLst/>
                <a:latin typeface="Arial" panose="020B0604020202020204" pitchFamily="34" charset="0"/>
                <a:ea typeface="Calibri" panose="020F0502020204030204" pitchFamily="34" charset="0"/>
                <a:cs typeface="Gautami" panose="020B0502040204020203" pitchFamily="34" charset="0"/>
              </a:rPr>
              <a:t>: Solar panel defect classification in photovoltaic systems.</a:t>
            </a:r>
          </a:p>
          <a:p>
            <a:pPr marL="0" lvl="0" indent="0" algn="just">
              <a:lnSpc>
                <a:spcPct val="107000"/>
              </a:lnSpc>
              <a:spcAft>
                <a:spcPts val="800"/>
              </a:spcAft>
              <a:buSzPts val="1000"/>
              <a:buFont typeface="Symbol" panose="05050102010706020507" pitchFamily="18" charset="2"/>
              <a:buNone/>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0" lvl="0" indent="0" algn="just">
              <a:lnSpc>
                <a:spcPct val="107000"/>
              </a:lnSpc>
              <a:spcAft>
                <a:spcPts val="800"/>
              </a:spcAft>
              <a:buSzPts val="1000"/>
              <a:buFont typeface="Symbol" panose="05050102010706020507" pitchFamily="18" charset="2"/>
              <a:buNone/>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CEC9F4E8-16B8-CD0D-4BB9-567F18EAB2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1440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531DC6B-7B46-56DA-7126-B89CC1A6261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4FF446AB-311E-80BF-5A6D-1D7258CE5CA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Evaluating the performance of a classification model is crucial to understanding its effectiveness in making predictions. Here are key metrics used in classification model evaluation, including accuracy, precision, recall, F1 score, and ROC-AUC, with definitions and examples.</a:t>
            </a:r>
          </a:p>
        </p:txBody>
      </p:sp>
      <p:sp>
        <p:nvSpPr>
          <p:cNvPr id="59" name="Google Shape;59;g5fab984687_2_0:notes">
            <a:extLst>
              <a:ext uri="{FF2B5EF4-FFF2-40B4-BE49-F238E27FC236}">
                <a16:creationId xmlns:a16="http://schemas.microsoft.com/office/drawing/2014/main" id="{6715A03B-5494-FFB1-246D-2C58D6EAC5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5507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4F25C155-400D-6FEC-CD6A-B45841F3E61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7FDCDC2-794A-1004-A95C-A14C1A3B099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Accuracy measures the percentage of correctly predicted instances out of the total instances in the dataset. It’s a general metric but can be misleading when dealing with imbalanced data (where one class is significantly more common than the other).  </a:t>
            </a:r>
          </a:p>
        </p:txBody>
      </p:sp>
      <p:sp>
        <p:nvSpPr>
          <p:cNvPr id="59" name="Google Shape;59;g5fab984687_2_0:notes">
            <a:extLst>
              <a:ext uri="{FF2B5EF4-FFF2-40B4-BE49-F238E27FC236}">
                <a16:creationId xmlns:a16="http://schemas.microsoft.com/office/drawing/2014/main" id="{60B377D2-C0A9-DB88-70DC-9768A55EE9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8555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A787264-5347-B386-2DB2-731A0EF896AE}"/>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00789A34-AD9E-D976-37D5-EAB8966428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Precision measures the proportion of true positive predictions among all positive predictions made by the model. It’s crucial when the cost of a false positive is high, as it focuses on the correctness of the positive predictions. </a:t>
            </a:r>
          </a:p>
        </p:txBody>
      </p:sp>
      <p:sp>
        <p:nvSpPr>
          <p:cNvPr id="59" name="Google Shape;59;g5fab984687_2_0:notes">
            <a:extLst>
              <a:ext uri="{FF2B5EF4-FFF2-40B4-BE49-F238E27FC236}">
                <a16:creationId xmlns:a16="http://schemas.microsoft.com/office/drawing/2014/main" id="{1DB72511-47AC-DD26-0F26-A28DC0FDBC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9297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3A2C7C9B-A8BA-8440-8C09-1785A13081B7}"/>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E34D6F3F-355F-E3AC-57E1-EDA47949C1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Recall (or sensitivity) measures the proportion of actual positive instances that the model correctly identified. It’s essential when the cost of a false negative is high, meaning missing a true positive has significant consequences. </a:t>
            </a:r>
          </a:p>
        </p:txBody>
      </p:sp>
      <p:sp>
        <p:nvSpPr>
          <p:cNvPr id="59" name="Google Shape;59;g5fab984687_2_0:notes">
            <a:extLst>
              <a:ext uri="{FF2B5EF4-FFF2-40B4-BE49-F238E27FC236}">
                <a16:creationId xmlns:a16="http://schemas.microsoft.com/office/drawing/2014/main" id="{BEC0ECC4-E9FE-2DC6-D14F-8FBCC580C4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5373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E57914F-D5D8-6A13-44BE-21D7472FA506}"/>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D5568DC1-2ACB-A2C9-A649-78519FEF7B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The F1 score is the harmonic mean of precision and recall, providing a balanced metric that accounts for both false positives and false negatives. It is especially useful for imbalanced datasets, where accuracy alone might not be representative of the model’s performance.</a:t>
            </a:r>
          </a:p>
        </p:txBody>
      </p:sp>
      <p:sp>
        <p:nvSpPr>
          <p:cNvPr id="59" name="Google Shape;59;g5fab984687_2_0:notes">
            <a:extLst>
              <a:ext uri="{FF2B5EF4-FFF2-40B4-BE49-F238E27FC236}">
                <a16:creationId xmlns:a16="http://schemas.microsoft.com/office/drawing/2014/main" id="{0BB2DBC6-D25A-04F6-5E4D-53EEBD3DB4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8059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AA333D4-564A-D346-AC33-BCDB689C90CA}"/>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56850BC0-6F6D-C52C-DDB6-989414C8F2E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The ROC-AUC score evaluates the model’s ability to distinguish between classes across various threshold settings. The ROC curve plots the true positive rate (sensitivity) against the false positive rate, and the AUC (Area Under Curve) summarizes the overall performance. A higher AUC indicates better discriminatory ability.</a:t>
            </a:r>
          </a:p>
        </p:txBody>
      </p:sp>
      <p:sp>
        <p:nvSpPr>
          <p:cNvPr id="59" name="Google Shape;59;g5fab984687_2_0:notes">
            <a:extLst>
              <a:ext uri="{FF2B5EF4-FFF2-40B4-BE49-F238E27FC236}">
                <a16:creationId xmlns:a16="http://schemas.microsoft.com/office/drawing/2014/main" id="{196469A5-033C-490A-7321-97501D03F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8085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A7518B4-6137-A312-12AC-A31490D106F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0263EC81-0F7A-C8F0-2A45-6842B8396B9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Logistic Regression is a powerful statistical method commonly used in classification tasks, including those in sustainability, where it can help predict outcomes such as the likelihood of adopting green technologies. In the context of sustainability and green technology, Logistic Regression provides a framework for understanding factors influencing the adoption of sustainable practices, renewable energy solutions, and eco-friendly technologies. </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Logistic Regression is suitable for binary classification problems where the outcome is categorical, for instance, whether a technology is adopted (Yes/No) or if a company achieves a sustainability certification. The model estimates the probability of a certain event happening (e.g., the adoption of green technology) based on input variables. These variables might include financial metrics, energy costs, CO</a:t>
            </a:r>
            <a:r>
              <a:rPr lang="en-IN" sz="1800" dirty="0">
                <a:effectLst/>
                <a:latin typeface="Cambria Math" panose="02040503050406030204" pitchFamily="18" charset="0"/>
                <a:ea typeface="Calibri" panose="020F0502020204030204" pitchFamily="34" charset="0"/>
                <a:cs typeface="Cambria Math" panose="02040503050406030204" pitchFamily="18" charset="0"/>
              </a:rPr>
              <a:t>₂</a:t>
            </a:r>
            <a:r>
              <a:rPr lang="en-IN" sz="1800" dirty="0">
                <a:effectLst/>
                <a:latin typeface="Arial" panose="020B0604020202020204" pitchFamily="34" charset="0"/>
                <a:ea typeface="Calibri" panose="020F0502020204030204" pitchFamily="34" charset="0"/>
                <a:cs typeface="Gautami" panose="020B0502040204020203" pitchFamily="34" charset="0"/>
              </a:rPr>
              <a:t> emissions, governmental regulations, and other socioeconomic or environmental indicators.</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Logistic Regression calculates the probability of a binary outcome by using the logistic (or sigmoid) function, which constrains the output to a range between 0 and 1. This probability is then interpreted as the likelihood of an outcome given the input features. For green technology, the Logistic Regression model might output the probability of a company adopting a renewable energy technology based on relevant indicators, enabling a classification of “likely to adopt” or “not likely to adopt.”</a:t>
            </a:r>
          </a:p>
        </p:txBody>
      </p:sp>
      <p:sp>
        <p:nvSpPr>
          <p:cNvPr id="59" name="Google Shape;59;g5fab984687_2_0:notes">
            <a:extLst>
              <a:ext uri="{FF2B5EF4-FFF2-40B4-BE49-F238E27FC236}">
                <a16:creationId xmlns:a16="http://schemas.microsoft.com/office/drawing/2014/main" id="{5A089A66-F4C2-50E2-32CB-E318FD4C99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9295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4E1C689-3DF9-170E-D24D-ECFF1C557B5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DE695976-589E-2E7D-8060-A87D7A9CE10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Click Class Room Activity link (then implement and explain the code)  </a:t>
            </a:r>
          </a:p>
          <a:p>
            <a:pPr marL="457200" marR="0" lvl="0" indent="-298450" algn="just" defTabSz="914400" rtl="0" eaLnBrk="1" fontAlgn="auto" latinLnBrk="0" hangingPunct="1">
              <a:lnSpc>
                <a:spcPct val="107000"/>
              </a:lnSpc>
              <a:spcBef>
                <a:spcPts val="0"/>
              </a:spcBef>
              <a:spcAft>
                <a:spcPts val="800"/>
              </a:spcAft>
              <a:buClr>
                <a:srgbClr val="000000"/>
              </a:buClr>
              <a:buSzPts val="1100"/>
              <a:buFont typeface="Arial"/>
              <a:buChar char="●"/>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To implement Logistic Regression for predicting sustainability in green technologies, we'll create a model that can classify observations based on a dataset of green technology features. For instance, you might want to classify whether a particular energy source is "sustainable" or "not sustainable" based on various features like carbon emissions, energy output, resource renewability, etc. </a:t>
            </a:r>
          </a:p>
          <a:p>
            <a:pPr marL="457200" marR="0" lvl="0" indent="-298450" algn="just" defTabSz="914400" rtl="0" eaLnBrk="1" fontAlgn="auto" latinLnBrk="0" hangingPunct="1">
              <a:lnSpc>
                <a:spcPct val="107000"/>
              </a:lnSpc>
              <a:spcBef>
                <a:spcPts val="0"/>
              </a:spcBef>
              <a:spcAft>
                <a:spcPts val="800"/>
              </a:spcAft>
              <a:buClr>
                <a:srgbClr val="000000"/>
              </a:buClr>
              <a:buSzPts val="1100"/>
              <a:buFont typeface="Arial"/>
              <a:buChar char="●"/>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This implementation will allow you to evaluate which features contribute the most to classifying green technologies as sustainable and assess the model's accuracy in making these predictions.</a:t>
            </a:r>
          </a:p>
          <a:p>
            <a:pPr algn="just">
              <a:lnSpc>
                <a:spcPct val="107000"/>
              </a:lnSpc>
              <a:spcAft>
                <a:spcPts val="800"/>
              </a:spcAf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AFDF745B-7BDD-2968-3762-50D57FCAD6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84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4007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22613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1F9A4BD5-C63E-682F-36AF-3DC615DFFE8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8522D0A4-56F9-E384-58EE-9B86CE32401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B73E48A7-68EB-F821-AB88-68FF0519F6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4956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86E512F3-C6CC-751D-F807-27A6C0A7A729}"/>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26F1350-32CF-4709-FF07-9BDCCC5C6F2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BD41B486-7897-DD54-6C02-7C99F28A24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8199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gn="just">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classification and regression techniques and identify how each can be applied to sustainability-focused projects.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Describe real-world examples of supervised learning applications in sustainability, such as predicting energy consumption, classifying waste types, and monitoring biodiversity.</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significance of error metrics (e.g., RMSE, MAE) in regression analysis and interpret their relevance for environmental forecasting.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Develop and apply regression models to predict sustainability-related outcomes, such as energy consumption, greenhouse gas emissions, or crop yields.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Evaluate the performance of supervised learning models using appropriate metrics (e.g., accuracy, precision, recall) and interpret the results in the  context of environmental or sustainability goals.</a:t>
            </a:r>
          </a:p>
          <a:p>
            <a:pPr marL="342900" lvl="0" indent="-342900" algn="just">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Build classification models to categorize sustainability-related data, such as classifying areas of biodiversity risk, types of waste, or pollution levels.</a:t>
            </a:r>
            <a:endParaRPr lang="en-IN" sz="105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813AD83A-5D69-CA22-910B-04CF7B819D2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D78F22AC-E5BB-9EEB-B809-806DCCF7AA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Regression analysis is a statistical method for </a:t>
            </a:r>
            <a:r>
              <a:rPr lang="en-IN" sz="1800" dirty="0" err="1">
                <a:effectLst/>
                <a:latin typeface="Arial" panose="020B0604020202020204" pitchFamily="34" charset="0"/>
                <a:ea typeface="Calibri" panose="020F0502020204030204" pitchFamily="34" charset="0"/>
                <a:cs typeface="Gautami" panose="020B0502040204020203" pitchFamily="34" charset="0"/>
              </a:rPr>
              <a:t>modeling</a:t>
            </a:r>
            <a:r>
              <a:rPr lang="en-IN" sz="1800" dirty="0">
                <a:effectLst/>
                <a:latin typeface="Arial" panose="020B0604020202020204" pitchFamily="34" charset="0"/>
                <a:ea typeface="Calibri" panose="020F0502020204030204" pitchFamily="34" charset="0"/>
                <a:cs typeface="Gautami" panose="020B0502040204020203" pitchFamily="34" charset="0"/>
              </a:rPr>
              <a:t> the relationship between a dependent variable (target) and one or more independent variables (features). It's widely used in predictive analytics, machine learning, and statistics to understand trends, make predictions, and find insights</a:t>
            </a:r>
          </a:p>
        </p:txBody>
      </p:sp>
      <p:sp>
        <p:nvSpPr>
          <p:cNvPr id="59" name="Google Shape;59;g5fab984687_2_0:notes">
            <a:extLst>
              <a:ext uri="{FF2B5EF4-FFF2-40B4-BE49-F238E27FC236}">
                <a16:creationId xmlns:a16="http://schemas.microsoft.com/office/drawing/2014/main" id="{959ECCBF-DE8E-C6BD-4C3F-E67C3ABDC8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7109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95EABF7-597B-D577-9428-FF6E8F97F9F7}"/>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E1BDD7E-AA70-1325-C9EF-27EFF9B2771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b="1" dirty="0">
                <a:effectLst/>
                <a:latin typeface="Arial" panose="020B0604020202020204" pitchFamily="34" charset="0"/>
                <a:ea typeface="Calibri" panose="020F0502020204030204" pitchFamily="34" charset="0"/>
                <a:cs typeface="Gautami" panose="020B0502040204020203" pitchFamily="34" charset="0"/>
              </a:rPr>
              <a:t>Types of Regression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There are various types of regression techniques, each serving specific needs and assumptions:</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Simple Linear Regression: Examines the relationship between two variables (one independent and one dependent). It fits a straight line (linear function) to the data.</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Multiple Linear Regression: Extends simple linear regression by including multiple independent variables to predict the target variable.</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Polynomial Regression: Captures non-linear relationships by using polynomial terms (squared, cubed terms) of the independent variables.</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Logistic Regression: Though technically a classification algorithm, it uses regression principles for binary or multi-class classification.</a:t>
            </a:r>
          </a:p>
          <a:p>
            <a:pPr marL="800100" lvl="1"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Ridge, Lasso, and Elastic Net Regression: Regularized versions of linear regression that handle multicollinearity and reduce overfitting by adding penalty terms.</a:t>
            </a:r>
          </a:p>
          <a:p>
            <a:pPr marL="158750" indent="0" algn="just">
              <a:lnSpc>
                <a:spcPct val="107000"/>
              </a:lnSpc>
              <a:spcAft>
                <a:spcPts val="800"/>
              </a:spcAft>
              <a:buNone/>
            </a:pPr>
            <a:endParaRPr lang="en-IN" sz="1800" b="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0D44A10A-A132-13B6-CB17-97B93E0D1F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4832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4BBE70E-7B25-A206-3306-8D4A55540438}"/>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40719C1F-28A4-20AA-2AAD-0F160B8977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b="1" dirty="0">
                <a:effectLst/>
                <a:latin typeface="Arial" panose="020B0604020202020204" pitchFamily="34" charset="0"/>
                <a:ea typeface="Calibri" panose="020F0502020204030204" pitchFamily="34" charset="0"/>
                <a:cs typeface="Gautami" panose="020B0502040204020203" pitchFamily="34" charset="0"/>
              </a:rPr>
              <a:t>Mathematics Behind Regression </a:t>
            </a:r>
            <a:r>
              <a:rPr lang="en-IN" sz="1800" dirty="0">
                <a:effectLst/>
                <a:latin typeface="Arial" panose="020B0604020202020204" pitchFamily="34" charset="0"/>
                <a:ea typeface="Calibri" panose="020F0502020204030204" pitchFamily="34" charset="0"/>
                <a:cs typeface="Gautami" panose="020B0502040204020203" pitchFamily="34" charset="0"/>
              </a:rPr>
              <a:t>helps you estimate the relationship between variables. For example, you might want to predict the price of a house based on its size, number of rooms, and location. </a:t>
            </a:r>
          </a:p>
          <a:p>
            <a:pPr marL="158750" indent="0" algn="just">
              <a:lnSpc>
                <a:spcPct val="107000"/>
              </a:lnSpc>
              <a:spcAft>
                <a:spcPts val="800"/>
              </a:spcAft>
              <a:buNone/>
            </a:pPr>
            <a:endParaRPr lang="en-IN" sz="1800" b="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7D082EF3-BD85-43EB-3A94-FB9D8E8578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4581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B6A79AF1-501C-513F-8412-75356F49CAAC}"/>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48669602-1391-FB8E-CD00-A19AEEA5575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sz="1800" b="1" dirty="0">
                <a:solidFill>
                  <a:srgbClr val="213163"/>
                </a:solidFill>
              </a:rPr>
              <a:t>Regression Model Evaluation </a:t>
            </a:r>
            <a:endParaRPr lang="en-IN" sz="1800" dirty="0">
              <a:solidFill>
                <a:srgbClr val="213163"/>
              </a:solidFill>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Evaluating regression models is crucial to understanding how well they predict target values. Several metrics provide insights into model accuracy, error distribution, and generalizability. </a:t>
            </a:r>
          </a:p>
          <a:p>
            <a:pPr marL="158750" indent="0" algn="just">
              <a:lnSpc>
                <a:spcPct val="107000"/>
              </a:lnSpc>
              <a:spcAft>
                <a:spcPts val="800"/>
              </a:spcAft>
              <a:buNone/>
            </a:pPr>
            <a:r>
              <a:rPr lang="en-IN" sz="1800" b="1" dirty="0">
                <a:effectLst/>
                <a:latin typeface="Arial" panose="020B0604020202020204" pitchFamily="34" charset="0"/>
                <a:ea typeface="Calibri" panose="020F0502020204030204" pitchFamily="34" charset="0"/>
                <a:cs typeface="Gautami" panose="020B0502040204020203" pitchFamily="34" charset="0"/>
              </a:rPr>
              <a:t>Type of Regression Performance Metrics</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457200" lvl="1" indent="0" algn="just">
              <a:lnSpc>
                <a:spcPct val="107000"/>
              </a:lnSpc>
              <a:buSzPts val="1000"/>
              <a:buFont typeface="Symbol" panose="05050102010706020507" pitchFamily="18" charset="2"/>
              <a:buNone/>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Mean Absolute Error (MAE)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457200" lvl="1" indent="0" algn="just">
              <a:lnSpc>
                <a:spcPct val="107000"/>
              </a:lnSpc>
              <a:buSzPts val="1000"/>
              <a:buFont typeface="Symbol" panose="05050102010706020507" pitchFamily="18" charset="2"/>
              <a:buNone/>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Mean Squared Error (MSE)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457200" lvl="1" indent="0" algn="just">
              <a:lnSpc>
                <a:spcPct val="107000"/>
              </a:lnSpc>
              <a:buSzPts val="1000"/>
              <a:buFont typeface="Symbol" panose="05050102010706020507" pitchFamily="18" charset="2"/>
              <a:buNone/>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Root Mean Squared Error (RMSE)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457200" lvl="1" indent="0" algn="just">
              <a:lnSpc>
                <a:spcPct val="107000"/>
              </a:lnSpc>
              <a:buSzPts val="1000"/>
              <a:buFont typeface="Symbol" panose="05050102010706020507" pitchFamily="18" charset="2"/>
              <a:buNone/>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R-Squared (R²)</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457200" lvl="1" indent="0" algn="just">
              <a:lnSpc>
                <a:spcPct val="107000"/>
              </a:lnSpc>
              <a:spcAft>
                <a:spcPts val="800"/>
              </a:spcAft>
              <a:buSzPts val="1000"/>
              <a:buFont typeface="Symbol" panose="05050102010706020507" pitchFamily="18" charset="2"/>
              <a:buNone/>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Adjusted R-Squared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457200" lvl="1" indent="0" algn="just">
              <a:lnSpc>
                <a:spcPct val="107000"/>
              </a:lnSpc>
              <a:spcAft>
                <a:spcPts val="800"/>
              </a:spcAft>
              <a:buSzPts val="1000"/>
              <a:buFont typeface="Symbol" panose="05050102010706020507" pitchFamily="18" charset="2"/>
              <a:buNone/>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457200" lvl="1" indent="0" algn="just">
              <a:lnSpc>
                <a:spcPct val="107000"/>
              </a:lnSpc>
              <a:spcAft>
                <a:spcPts val="800"/>
              </a:spcAft>
              <a:buSzPts val="1000"/>
              <a:buFont typeface="Symbol" panose="05050102010706020507" pitchFamily="18" charset="2"/>
              <a:buNone/>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Evaluating these metrics helps balance model complexity and predictive accuracy, guiding improvements and selecting the best model for the data.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b="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D84F256E-D748-7D8B-E4CE-BC8BB1FED7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778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https://edunetfoundationorg-my.sharepoint.com/:u:/g/personal/skkumar_edunetfoundation_org/EfWY58uqvklCqGNfem5TfWUBjemj2ukcrueV9NzyrsttzA?e=U8Ta2j"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hyperlink" Target="https://edunetfoundationorg-my.sharepoint.com/:u:/g/personal/skkumar_edunetfoundation_org/EfWY58uqvklCqGNfem5TfWUBjemj2ukcrueV9NzyrsttzA?e=4K0CL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dunetfoundationorg-my.sharepoint.com/:w:/g/personal/skkumar_edunetfoundation_org/EfLaWCsex49EgGNZ45mbReIB5jPEtvg6WLyXwFYaMWFbGA?e=QqEGj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edunetfoundationorg-my.sharepoint.com/:u:/g/personal/skkumar_edunetfoundation_org/EeBzOA2v6IVOkKcULtVIQJcBpAwSVVCvW5mOGrYK5uWn2Q?e=sjTui6"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dunetfoundationorg-my.sharepoint.com/:w:/g/personal/skkumar_edunetfoundation_org/EeXyOiJNGhFEoyL6PmQNdN4BbAXSEUZ3iYTGT48IezdNJQ?e=YisJK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9749342" y="2975421"/>
            <a:ext cx="1273105" cy="477054"/>
          </a:xfrm>
          <a:prstGeom prst="rect">
            <a:avLst/>
          </a:prstGeom>
          <a:noFill/>
        </p:spPr>
        <p:txBody>
          <a:bodyPr wrap="none" lIns="91440" tIns="45720" rIns="91440" bIns="45720" rtlCol="0" anchor="t">
            <a:spAutoFit/>
          </a:bodyPr>
          <a:lstStyle/>
          <a:p>
            <a:pPr algn="r"/>
            <a:r>
              <a:rPr lang="en-US" sz="2500" b="1" dirty="0">
                <a:solidFill>
                  <a:schemeClr val="bg1"/>
                </a:solidFill>
              </a:rPr>
              <a:t>Unit - 3</a:t>
            </a:r>
            <a:endParaRPr lang="en-US" dirty="0"/>
          </a:p>
        </p:txBody>
      </p:sp>
      <p:sp>
        <p:nvSpPr>
          <p:cNvPr id="5" name="Rectangle: Rounded Corners 4">
            <a:extLst>
              <a:ext uri="{FF2B5EF4-FFF2-40B4-BE49-F238E27FC236}">
                <a16:creationId xmlns:a16="http://schemas.microsoft.com/office/drawing/2014/main" id="{BB9AA95F-56F4-3F03-5804-8F7C6AFCE0BB}"/>
              </a:ext>
            </a:extLst>
          </p:cNvPr>
          <p:cNvSpPr/>
          <p:nvPr/>
        </p:nvSpPr>
        <p:spPr>
          <a:xfrm>
            <a:off x="7543886" y="584200"/>
            <a:ext cx="3003464"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372304" y="3429000"/>
            <a:ext cx="6650144" cy="707886"/>
          </a:xfrm>
          <a:prstGeom prst="rect">
            <a:avLst/>
          </a:prstGeom>
          <a:noFill/>
        </p:spPr>
        <p:txBody>
          <a:bodyPr wrap="square" rtlCol="0">
            <a:spAutoFit/>
          </a:bodyPr>
          <a:lstStyle/>
          <a:p>
            <a:pPr algn="r"/>
            <a:r>
              <a:rPr lang="en-GB" sz="4000" b="1" dirty="0">
                <a:solidFill>
                  <a:schemeClr val="bg1"/>
                </a:solidFill>
                <a:latin typeface="Arial" panose="020B0604020202020204" pitchFamily="34" charset="0"/>
                <a:cs typeface="Arial" panose="020B0604020202020204" pitchFamily="34" charset="0"/>
              </a:rPr>
              <a:t>Machine Learning</a:t>
            </a: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7685047" y="740961"/>
            <a:ext cx="2640053" cy="664378"/>
            <a:chOff x="2375536" y="1112060"/>
            <a:chExt cx="3292636"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42276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77ABE801-C3DE-B99E-29D4-2F0DA3BB86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394B884-F9E8-711E-FB85-34C87DAD06D1}"/>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Regression Model Evaluation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E1788543-A894-6C3F-BF94-28DC4755A007}"/>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7814B88-8617-1E5F-AEB1-FFDD42B7B0A0}"/>
              </a:ext>
            </a:extLst>
          </p:cNvPr>
          <p:cNvSpPr txBox="1"/>
          <p:nvPr/>
        </p:nvSpPr>
        <p:spPr>
          <a:xfrm>
            <a:off x="284285" y="1675572"/>
            <a:ext cx="6477000" cy="397738"/>
          </a:xfrm>
          <a:prstGeom prst="rect">
            <a:avLst/>
          </a:prstGeom>
          <a:noFill/>
        </p:spPr>
        <p:txBody>
          <a:bodyPr wrap="square">
            <a:spAutoFit/>
          </a:bodyPr>
          <a:lstStyle/>
          <a:p>
            <a:pPr algn="just">
              <a:lnSpc>
                <a:spcPct val="107000"/>
              </a:lnSpc>
              <a:spcAft>
                <a:spcPts val="800"/>
              </a:spcAft>
            </a:pPr>
            <a:r>
              <a:rPr lang="en-US" sz="2000" b="1" dirty="0">
                <a:effectLst/>
                <a:latin typeface="Arial" panose="020B0604020202020204" pitchFamily="34" charset="0"/>
                <a:ea typeface="Calibri" panose="020F0502020204030204" pitchFamily="34" charset="0"/>
                <a:cs typeface="Gautami" panose="020B0502040204020203" pitchFamily="34" charset="0"/>
              </a:rPr>
              <a:t>Mean Absolute Error (MAE)</a:t>
            </a:r>
            <a:endParaRPr lang="en-IN" sz="2000" dirty="0">
              <a:effectLst/>
              <a:latin typeface="Arial" panose="020B0604020202020204" pitchFamily="34" charset="0"/>
              <a:ea typeface="Calibri" panose="020F0502020204030204" pitchFamily="34" charset="0"/>
              <a:cs typeface="Gautami" panose="020B0502040204020203" pitchFamily="34" charset="0"/>
            </a:endParaRPr>
          </a:p>
        </p:txBody>
      </p:sp>
      <p:pic>
        <p:nvPicPr>
          <p:cNvPr id="2050" name="Picture 2" descr="Model Evaluation - Mean absolute error (MAE) | Mage Blog">
            <a:extLst>
              <a:ext uri="{FF2B5EF4-FFF2-40B4-BE49-F238E27FC236}">
                <a16:creationId xmlns:a16="http://schemas.microsoft.com/office/drawing/2014/main" id="{7810D1EA-AE54-7130-1DEF-C286E0FDF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390" y="2180329"/>
            <a:ext cx="6389810" cy="376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62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3DDC5B41-784D-E3A5-E5B3-ECC8B3F3199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C6DC7D-8B7E-B867-0EA7-E1A61BF03B42}"/>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Regression Model Evaluation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B3B3AB8A-6F15-9CAF-3D42-028E6F81FB97}"/>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8852DD0-734F-DD60-8393-23910149908C}"/>
              </a:ext>
            </a:extLst>
          </p:cNvPr>
          <p:cNvSpPr txBox="1"/>
          <p:nvPr/>
        </p:nvSpPr>
        <p:spPr>
          <a:xfrm>
            <a:off x="284285" y="1675572"/>
            <a:ext cx="6477000"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Mean Squared Error (MSE) </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pic>
        <p:nvPicPr>
          <p:cNvPr id="3074" name="Picture 2" descr="MSE (Mean Squared Error). What is MSE and why is it important in… | by Maha  K | Medium">
            <a:extLst>
              <a:ext uri="{FF2B5EF4-FFF2-40B4-BE49-F238E27FC236}">
                <a16:creationId xmlns:a16="http://schemas.microsoft.com/office/drawing/2014/main" id="{03666EFF-BFEE-7434-74D4-CFD90B7FF9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54" b="17130"/>
          <a:stretch/>
        </p:blipFill>
        <p:spPr bwMode="auto">
          <a:xfrm>
            <a:off x="1893277" y="2372389"/>
            <a:ext cx="8200292" cy="301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4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9DE4C37-A5A7-6A88-D9D3-6355E6860B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10D22E3-F4AA-1FB3-69CF-4325670E0A01}"/>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Regression Model Evaluation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4FF68FC5-2B86-3D74-1877-300CDE67F30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8191170-6310-ACE8-1101-39CBFBCE983A}"/>
              </a:ext>
            </a:extLst>
          </p:cNvPr>
          <p:cNvSpPr txBox="1"/>
          <p:nvPr/>
        </p:nvSpPr>
        <p:spPr>
          <a:xfrm>
            <a:off x="284285" y="1675572"/>
            <a:ext cx="6477000"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Root Mean Squared Error (RMSE)</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pic>
        <p:nvPicPr>
          <p:cNvPr id="4098" name="Picture 2" descr="A Practical Guide to Root Mean Square Error (RMSE) | Aporia">
            <a:extLst>
              <a:ext uri="{FF2B5EF4-FFF2-40B4-BE49-F238E27FC236}">
                <a16:creationId xmlns:a16="http://schemas.microsoft.com/office/drawing/2014/main" id="{C14A6F75-D5F3-5765-B5CD-8A187CA85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884" y="2280365"/>
            <a:ext cx="3980374" cy="12443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BAD8B0D-7199-2847-A3F1-2B6A07A0C3E0}"/>
              </a:ext>
            </a:extLst>
          </p:cNvPr>
          <p:cNvPicPr>
            <a:picLocks noChangeAspect="1"/>
          </p:cNvPicPr>
          <p:nvPr/>
        </p:nvPicPr>
        <p:blipFill>
          <a:blip r:embed="rId4"/>
          <a:stretch>
            <a:fillRect/>
          </a:stretch>
        </p:blipFill>
        <p:spPr>
          <a:xfrm>
            <a:off x="7067586" y="3524747"/>
            <a:ext cx="4139672" cy="1902278"/>
          </a:xfrm>
          <a:prstGeom prst="rect">
            <a:avLst/>
          </a:prstGeom>
        </p:spPr>
      </p:pic>
      <p:sp>
        <p:nvSpPr>
          <p:cNvPr id="6" name="TextBox 5">
            <a:extLst>
              <a:ext uri="{FF2B5EF4-FFF2-40B4-BE49-F238E27FC236}">
                <a16:creationId xmlns:a16="http://schemas.microsoft.com/office/drawing/2014/main" id="{970769DC-3852-8693-A884-9ACBDC447000}"/>
              </a:ext>
            </a:extLst>
          </p:cNvPr>
          <p:cNvSpPr txBox="1"/>
          <p:nvPr/>
        </p:nvSpPr>
        <p:spPr>
          <a:xfrm>
            <a:off x="468924" y="2671123"/>
            <a:ext cx="6107722" cy="2554545"/>
          </a:xfrm>
          <a:prstGeom prst="rect">
            <a:avLst/>
          </a:prstGeom>
          <a:noFill/>
        </p:spPr>
        <p:txBody>
          <a:bodyPr wrap="square">
            <a:spAutoFit/>
          </a:bodyPr>
          <a:lstStyle/>
          <a:p>
            <a:pPr algn="just"/>
            <a:r>
              <a:rPr lang="en-IN" sz="2000" dirty="0">
                <a:effectLst/>
                <a:latin typeface="Arial" panose="020B0604020202020204" pitchFamily="34" charset="0"/>
                <a:ea typeface="Calibri" panose="020F0502020204030204" pitchFamily="34" charset="0"/>
                <a:cs typeface="Gautami" panose="020B0502040204020203" pitchFamily="34" charset="0"/>
              </a:rPr>
              <a:t>Root Mean Squared Error (RMSE) is a commonly used metric in regression analysis that measures the average magnitude of error in predictions, expressed in the same units as the target variable. RMSE is calculated by taking the square root of the Mean Squared Error (MSE), which is the average of the squared differences between predicted values (y^) and actual values (y)</a:t>
            </a:r>
            <a:endParaRPr lang="en-IN" dirty="0"/>
          </a:p>
        </p:txBody>
      </p:sp>
    </p:spTree>
    <p:extLst>
      <p:ext uri="{BB962C8B-B14F-4D97-AF65-F5344CB8AC3E}">
        <p14:creationId xmlns:p14="http://schemas.microsoft.com/office/powerpoint/2010/main" val="254163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EB17A750-276E-B2BE-1155-63F6EFC5E5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67A78E-ACF5-2278-1C75-C145F371E01F}"/>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Regression Model Evaluation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ED2E31CF-F275-DF41-2E42-73B290344BD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422FA7B-B363-EAC3-DA80-6180D5321815}"/>
              </a:ext>
            </a:extLst>
          </p:cNvPr>
          <p:cNvSpPr txBox="1"/>
          <p:nvPr/>
        </p:nvSpPr>
        <p:spPr>
          <a:xfrm>
            <a:off x="284285" y="1675572"/>
            <a:ext cx="6477000"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R-Squared (R²)</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pic>
        <p:nvPicPr>
          <p:cNvPr id="5" name="Picture 4">
            <a:extLst>
              <a:ext uri="{FF2B5EF4-FFF2-40B4-BE49-F238E27FC236}">
                <a16:creationId xmlns:a16="http://schemas.microsoft.com/office/drawing/2014/main" id="{0DB790FF-0841-C4D5-6F4B-FBCDF9E817B0}"/>
              </a:ext>
            </a:extLst>
          </p:cNvPr>
          <p:cNvPicPr>
            <a:picLocks noChangeAspect="1"/>
          </p:cNvPicPr>
          <p:nvPr/>
        </p:nvPicPr>
        <p:blipFill>
          <a:blip r:embed="rId3"/>
          <a:stretch>
            <a:fillRect/>
          </a:stretch>
        </p:blipFill>
        <p:spPr>
          <a:xfrm>
            <a:off x="1249093" y="2066223"/>
            <a:ext cx="2620110" cy="1084669"/>
          </a:xfrm>
          <a:prstGeom prst="rect">
            <a:avLst/>
          </a:prstGeom>
        </p:spPr>
      </p:pic>
      <p:pic>
        <p:nvPicPr>
          <p:cNvPr id="8" name="Picture 7">
            <a:extLst>
              <a:ext uri="{FF2B5EF4-FFF2-40B4-BE49-F238E27FC236}">
                <a16:creationId xmlns:a16="http://schemas.microsoft.com/office/drawing/2014/main" id="{FFFD2079-91D3-C429-CC23-8F80221A4AF4}"/>
              </a:ext>
            </a:extLst>
          </p:cNvPr>
          <p:cNvPicPr>
            <a:picLocks noChangeAspect="1"/>
          </p:cNvPicPr>
          <p:nvPr/>
        </p:nvPicPr>
        <p:blipFill>
          <a:blip r:embed="rId4"/>
          <a:stretch>
            <a:fillRect/>
          </a:stretch>
        </p:blipFill>
        <p:spPr>
          <a:xfrm>
            <a:off x="3560388" y="1635351"/>
            <a:ext cx="8433366" cy="1891107"/>
          </a:xfrm>
          <a:prstGeom prst="rect">
            <a:avLst/>
          </a:prstGeom>
        </p:spPr>
      </p:pic>
      <p:pic>
        <p:nvPicPr>
          <p:cNvPr id="9" name="Picture 8">
            <a:extLst>
              <a:ext uri="{FF2B5EF4-FFF2-40B4-BE49-F238E27FC236}">
                <a16:creationId xmlns:a16="http://schemas.microsoft.com/office/drawing/2014/main" id="{F7E6F154-7AED-9BBA-D804-674B21E68D04}"/>
              </a:ext>
            </a:extLst>
          </p:cNvPr>
          <p:cNvPicPr>
            <a:picLocks noChangeAspect="1"/>
          </p:cNvPicPr>
          <p:nvPr/>
        </p:nvPicPr>
        <p:blipFill>
          <a:blip r:embed="rId5"/>
          <a:stretch>
            <a:fillRect/>
          </a:stretch>
        </p:blipFill>
        <p:spPr>
          <a:xfrm>
            <a:off x="3560388" y="3993794"/>
            <a:ext cx="8647548" cy="1594230"/>
          </a:xfrm>
          <a:prstGeom prst="rect">
            <a:avLst/>
          </a:prstGeom>
        </p:spPr>
      </p:pic>
    </p:spTree>
    <p:extLst>
      <p:ext uri="{BB962C8B-B14F-4D97-AF65-F5344CB8AC3E}">
        <p14:creationId xmlns:p14="http://schemas.microsoft.com/office/powerpoint/2010/main" val="2716345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80257FE-1362-2E48-C2B8-B12C64969C4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6C15A4-9DE0-CAEE-62FE-BE8F7854C21B}"/>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Understanding and Implementation of Simple Linear Regression</a:t>
            </a:r>
            <a:endParaRPr lang="en-IN" sz="2000" dirty="0">
              <a:solidFill>
                <a:srgbClr val="213163"/>
              </a:solidFill>
            </a:endParaRPr>
          </a:p>
        </p:txBody>
      </p:sp>
      <p:sp>
        <p:nvSpPr>
          <p:cNvPr id="6" name="TextBox 5">
            <a:extLst>
              <a:ext uri="{FF2B5EF4-FFF2-40B4-BE49-F238E27FC236}">
                <a16:creationId xmlns:a16="http://schemas.microsoft.com/office/drawing/2014/main" id="{30CF2F6C-25D7-B373-F3EE-8773A86E237C}"/>
              </a:ext>
            </a:extLst>
          </p:cNvPr>
          <p:cNvSpPr txBox="1"/>
          <p:nvPr/>
        </p:nvSpPr>
        <p:spPr>
          <a:xfrm>
            <a:off x="191911" y="1641654"/>
            <a:ext cx="6101860" cy="397738"/>
          </a:xfrm>
          <a:prstGeom prst="rect">
            <a:avLst/>
          </a:prstGeom>
          <a:noFill/>
        </p:spPr>
        <p:txBody>
          <a:bodyPr wrap="square">
            <a:spAutoFit/>
          </a:bodyPr>
          <a:lstStyle/>
          <a:p>
            <a:pPr algn="just">
              <a:lnSpc>
                <a:spcPct val="107000"/>
              </a:lnSpc>
              <a:spcAft>
                <a:spcPts val="800"/>
              </a:spcAft>
            </a:pPr>
            <a:r>
              <a:rPr lang="en-IN" sz="2000" b="1" dirty="0">
                <a:effectLst/>
                <a:latin typeface="Arial" panose="020B0604020202020204" pitchFamily="34" charset="0"/>
                <a:ea typeface="Calibri" panose="020F0502020204030204" pitchFamily="34" charset="0"/>
                <a:cs typeface="Gautami" panose="020B0502040204020203" pitchFamily="34" charset="0"/>
              </a:rPr>
              <a:t>Understanding of Simple Linear Regression </a:t>
            </a:r>
            <a:endParaRPr lang="en-IN" sz="20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10" name="TextBox 9">
            <a:extLst>
              <a:ext uri="{FF2B5EF4-FFF2-40B4-BE49-F238E27FC236}">
                <a16:creationId xmlns:a16="http://schemas.microsoft.com/office/drawing/2014/main" id="{3A9F23FD-222C-A5EB-6419-46DEBC7AE13F}"/>
              </a:ext>
            </a:extLst>
          </p:cNvPr>
          <p:cNvSpPr txBox="1"/>
          <p:nvPr/>
        </p:nvSpPr>
        <p:spPr>
          <a:xfrm>
            <a:off x="600807" y="2308399"/>
            <a:ext cx="7077807" cy="397738"/>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The formula for simple linear regression is expressed as:</a:t>
            </a:r>
          </a:p>
        </p:txBody>
      </p:sp>
      <p:pic>
        <p:nvPicPr>
          <p:cNvPr id="11" name="Picture 10">
            <a:extLst>
              <a:ext uri="{FF2B5EF4-FFF2-40B4-BE49-F238E27FC236}">
                <a16:creationId xmlns:a16="http://schemas.microsoft.com/office/drawing/2014/main" id="{41478721-7FC2-1652-ACBA-7C86DB76A492}"/>
              </a:ext>
            </a:extLst>
          </p:cNvPr>
          <p:cNvPicPr>
            <a:picLocks noChangeAspect="1"/>
          </p:cNvPicPr>
          <p:nvPr/>
        </p:nvPicPr>
        <p:blipFill>
          <a:blip r:embed="rId3"/>
          <a:stretch>
            <a:fillRect/>
          </a:stretch>
        </p:blipFill>
        <p:spPr>
          <a:xfrm>
            <a:off x="669625" y="2889095"/>
            <a:ext cx="2905914" cy="635230"/>
          </a:xfrm>
          <a:prstGeom prst="rect">
            <a:avLst/>
          </a:prstGeom>
        </p:spPr>
      </p:pic>
      <p:pic>
        <p:nvPicPr>
          <p:cNvPr id="12" name="Picture 11">
            <a:extLst>
              <a:ext uri="{FF2B5EF4-FFF2-40B4-BE49-F238E27FC236}">
                <a16:creationId xmlns:a16="http://schemas.microsoft.com/office/drawing/2014/main" id="{B76A58AD-396C-A38B-B085-4AB170526B4C}"/>
              </a:ext>
            </a:extLst>
          </p:cNvPr>
          <p:cNvPicPr>
            <a:picLocks noChangeAspect="1"/>
          </p:cNvPicPr>
          <p:nvPr/>
        </p:nvPicPr>
        <p:blipFill>
          <a:blip r:embed="rId4"/>
          <a:stretch>
            <a:fillRect/>
          </a:stretch>
        </p:blipFill>
        <p:spPr>
          <a:xfrm>
            <a:off x="669625" y="3617579"/>
            <a:ext cx="7313790" cy="2545970"/>
          </a:xfrm>
          <a:prstGeom prst="rect">
            <a:avLst/>
          </a:prstGeom>
        </p:spPr>
      </p:pic>
      <p:cxnSp>
        <p:nvCxnSpPr>
          <p:cNvPr id="13" name="Straight Connector 12">
            <a:extLst>
              <a:ext uri="{FF2B5EF4-FFF2-40B4-BE49-F238E27FC236}">
                <a16:creationId xmlns:a16="http://schemas.microsoft.com/office/drawing/2014/main" id="{EDF4FFD3-5F2C-9531-0762-79B6DA315821}"/>
              </a:ext>
            </a:extLst>
          </p:cNvPr>
          <p:cNvCxnSpPr/>
          <p:nvPr/>
        </p:nvCxnSpPr>
        <p:spPr>
          <a:xfrm>
            <a:off x="0" y="644222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Regression Analysis - Sustainability Methods">
            <a:extLst>
              <a:ext uri="{FF2B5EF4-FFF2-40B4-BE49-F238E27FC236}">
                <a16:creationId xmlns:a16="http://schemas.microsoft.com/office/drawing/2014/main" id="{66BBFA88-5CC5-6BF2-4D4F-24D5099D45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8614" y="3617579"/>
            <a:ext cx="42862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772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7F372497-F5CA-29C6-C15B-A427C8B3A47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39DF4D-BC9A-308F-EE08-CCBF9C809051}"/>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Understanding and Implementation of Simple Linear Regression</a:t>
            </a:r>
            <a:endParaRPr lang="en-IN" sz="2000" dirty="0">
              <a:solidFill>
                <a:srgbClr val="213163"/>
              </a:solidFill>
            </a:endParaRPr>
          </a:p>
        </p:txBody>
      </p:sp>
      <p:sp>
        <p:nvSpPr>
          <p:cNvPr id="6" name="TextBox 5">
            <a:extLst>
              <a:ext uri="{FF2B5EF4-FFF2-40B4-BE49-F238E27FC236}">
                <a16:creationId xmlns:a16="http://schemas.microsoft.com/office/drawing/2014/main" id="{99814073-BFC7-6D92-3FE4-9CD521EBDCB9}"/>
              </a:ext>
            </a:extLst>
          </p:cNvPr>
          <p:cNvSpPr txBox="1"/>
          <p:nvPr/>
        </p:nvSpPr>
        <p:spPr>
          <a:xfrm>
            <a:off x="191911" y="1641654"/>
            <a:ext cx="6101860"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Implementation Simple Linear Regression </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4" name="TextBox 3">
            <a:extLst>
              <a:ext uri="{FF2B5EF4-FFF2-40B4-BE49-F238E27FC236}">
                <a16:creationId xmlns:a16="http://schemas.microsoft.com/office/drawing/2014/main" id="{2B26DDD1-163C-013E-CC3F-2834D9DCDC66}"/>
              </a:ext>
            </a:extLst>
          </p:cNvPr>
          <p:cNvSpPr txBox="1"/>
          <p:nvPr/>
        </p:nvSpPr>
        <p:spPr>
          <a:xfrm>
            <a:off x="1411872" y="2114611"/>
            <a:ext cx="6101860" cy="3252878"/>
          </a:xfrm>
          <a:prstGeom prst="rect">
            <a:avLst/>
          </a:prstGeom>
          <a:noFill/>
        </p:spPr>
        <p:txBody>
          <a:bodyPr wrap="square">
            <a:spAutoFit/>
          </a:bodyPr>
          <a:lstStyle/>
          <a:p>
            <a:pPr marL="342900" indent="-342900">
              <a:buFont typeface="Arial" panose="020B0604020202020204" pitchFamily="34" charset="0"/>
              <a:buChar char="•"/>
            </a:pPr>
            <a:r>
              <a:rPr lang="en-IN" dirty="0"/>
              <a:t>Problem Statement</a:t>
            </a:r>
          </a:p>
          <a:p>
            <a:pPr marL="342900" indent="-342900">
              <a:buFont typeface="Arial" panose="020B0604020202020204" pitchFamily="34" charset="0"/>
              <a:buChar char="•"/>
            </a:pPr>
            <a:r>
              <a:rPr lang="en-IN" dirty="0"/>
              <a:t>Load Dataset</a:t>
            </a:r>
          </a:p>
          <a:p>
            <a:pPr marL="342900" indent="-342900">
              <a:buFont typeface="Arial" panose="020B0604020202020204" pitchFamily="34" charset="0"/>
              <a:buChar char="•"/>
            </a:pPr>
            <a:r>
              <a:rPr lang="en-IN" dirty="0"/>
              <a:t>Data Preprocessing</a:t>
            </a:r>
          </a:p>
          <a:p>
            <a:pPr marL="342900" indent="-342900">
              <a:buFont typeface="Arial" panose="020B0604020202020204" pitchFamily="34" charset="0"/>
              <a:buChar char="•"/>
            </a:pPr>
            <a:r>
              <a:rPr lang="en-IN" dirty="0"/>
              <a:t>Define Features and Target</a:t>
            </a:r>
          </a:p>
          <a:p>
            <a:pPr marL="342900" indent="-342900">
              <a:buFont typeface="Arial" panose="020B0604020202020204" pitchFamily="34" charset="0"/>
              <a:buChar char="•"/>
            </a:pPr>
            <a:r>
              <a:rPr lang="en-IN" dirty="0"/>
              <a:t>Split the Data into Training and Testing Sets</a:t>
            </a:r>
          </a:p>
          <a:p>
            <a:pPr marL="342900" indent="-342900">
              <a:buFont typeface="Arial" panose="020B0604020202020204" pitchFamily="34" charset="0"/>
              <a:buChar char="•"/>
            </a:pPr>
            <a:r>
              <a:rPr lang="en-IN" dirty="0"/>
              <a:t>Create and Train the Simple Linear Regression Model</a:t>
            </a:r>
          </a:p>
          <a:p>
            <a:pPr marL="342900" indent="-342900">
              <a:buFont typeface="Arial" panose="020B0604020202020204" pitchFamily="34" charset="0"/>
              <a:buChar char="•"/>
            </a:pPr>
            <a:r>
              <a:rPr lang="en-IN" dirty="0"/>
              <a:t>Make Predictions</a:t>
            </a:r>
          </a:p>
          <a:p>
            <a:pPr marL="342900" indent="-342900">
              <a:buFont typeface="Arial" panose="020B0604020202020204" pitchFamily="34" charset="0"/>
              <a:buChar char="•"/>
            </a:pPr>
            <a:r>
              <a:rPr lang="en-IN" dirty="0"/>
              <a:t>Evaluate the Model</a:t>
            </a:r>
          </a:p>
          <a:p>
            <a:pPr marL="342900" indent="-342900">
              <a:buFont typeface="Arial" panose="020B0604020202020204" pitchFamily="34" charset="0"/>
              <a:buChar char="•"/>
            </a:pPr>
            <a:r>
              <a:rPr lang="en-IN" dirty="0"/>
              <a:t>Visualize the Results</a:t>
            </a:r>
          </a:p>
          <a:p>
            <a:pPr marL="342900" indent="-342900">
              <a:buFont typeface="Arial" panose="020B0604020202020204" pitchFamily="34" charset="0"/>
              <a:buChar char="•"/>
            </a:pPr>
            <a:r>
              <a:rPr lang="en-IN" dirty="0"/>
              <a:t>Save the Model (Optional)</a:t>
            </a:r>
          </a:p>
        </p:txBody>
      </p:sp>
      <p:cxnSp>
        <p:nvCxnSpPr>
          <p:cNvPr id="5" name="Straight Connector 4">
            <a:extLst>
              <a:ext uri="{FF2B5EF4-FFF2-40B4-BE49-F238E27FC236}">
                <a16:creationId xmlns:a16="http://schemas.microsoft.com/office/drawing/2014/main" id="{EAB59055-E88C-28FB-8579-2264955185A3}"/>
              </a:ext>
            </a:extLst>
          </p:cNvPr>
          <p:cNvCxnSpPr/>
          <p:nvPr/>
        </p:nvCxnSpPr>
        <p:spPr>
          <a:xfrm>
            <a:off x="0" y="6242929"/>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F4AEC6E-F6D0-17B3-599A-BE4B87DD78D6}"/>
              </a:ext>
            </a:extLst>
          </p:cNvPr>
          <p:cNvSpPr txBox="1"/>
          <p:nvPr/>
        </p:nvSpPr>
        <p:spPr>
          <a:xfrm>
            <a:off x="1411872" y="5605154"/>
            <a:ext cx="6799385" cy="400110"/>
          </a:xfrm>
          <a:prstGeom prst="rect">
            <a:avLst/>
          </a:prstGeom>
          <a:noFill/>
        </p:spPr>
        <p:txBody>
          <a:bodyPr wrap="square" lIns="91440" tIns="45720" rIns="91440" bIns="45720" anchor="t">
            <a:spAutoFit/>
          </a:bodyPr>
          <a:lstStyle/>
          <a:p>
            <a:r>
              <a:rPr lang="en-IN" sz="2000" b="1" dirty="0"/>
              <a:t>Classroom Hands-on</a:t>
            </a:r>
            <a:endParaRPr lang="en-US" dirty="0"/>
          </a:p>
        </p:txBody>
      </p:sp>
      <p:sp>
        <p:nvSpPr>
          <p:cNvPr id="14" name="TextBox 13">
            <a:extLst>
              <a:ext uri="{FF2B5EF4-FFF2-40B4-BE49-F238E27FC236}">
                <a16:creationId xmlns:a16="http://schemas.microsoft.com/office/drawing/2014/main" id="{8E28EEE1-AA24-D5E9-BA0D-A91E43D9319C}"/>
              </a:ext>
            </a:extLst>
          </p:cNvPr>
          <p:cNvSpPr txBox="1"/>
          <p:nvPr/>
        </p:nvSpPr>
        <p:spPr>
          <a:xfrm>
            <a:off x="4462802" y="5669165"/>
            <a:ext cx="6107722" cy="369332"/>
          </a:xfrm>
          <a:prstGeom prst="rect">
            <a:avLst/>
          </a:prstGeom>
          <a:noFill/>
        </p:spPr>
        <p:txBody>
          <a:bodyPr wrap="square" lIns="91440" tIns="45720" rIns="91440" bIns="45720" anchor="t">
            <a:spAutoFit/>
          </a:bodyPr>
          <a:lstStyle/>
          <a:p>
            <a:pPr lvl="3"/>
            <a:r>
              <a:rPr lang="en-IN" sz="1800" dirty="0">
                <a:hlinkClick r:id="rId3"/>
              </a:rPr>
              <a:t>1. Simple Linear Regression</a:t>
            </a:r>
            <a:r>
              <a:rPr lang="en-IN" sz="1800" dirty="0"/>
              <a:t> </a:t>
            </a:r>
            <a:endParaRPr lang="en-IN" sz="1850" dirty="0"/>
          </a:p>
        </p:txBody>
      </p:sp>
    </p:spTree>
    <p:extLst>
      <p:ext uri="{BB962C8B-B14F-4D97-AF65-F5344CB8AC3E}">
        <p14:creationId xmlns:p14="http://schemas.microsoft.com/office/powerpoint/2010/main" val="3575103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C2545522-BFCE-9CC4-1177-25244D3008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F5A3D46-12FC-7A89-FD62-BB24D044546E}"/>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Understand and Implementation of Polynomial Regression</a:t>
            </a:r>
            <a:endParaRPr lang="en-IN" sz="2000" dirty="0">
              <a:solidFill>
                <a:srgbClr val="213163"/>
              </a:solidFill>
            </a:endParaRPr>
          </a:p>
        </p:txBody>
      </p:sp>
      <p:sp>
        <p:nvSpPr>
          <p:cNvPr id="6" name="TextBox 5">
            <a:extLst>
              <a:ext uri="{FF2B5EF4-FFF2-40B4-BE49-F238E27FC236}">
                <a16:creationId xmlns:a16="http://schemas.microsoft.com/office/drawing/2014/main" id="{2C3F1777-B055-5596-9716-6DF5C55D4EBD}"/>
              </a:ext>
            </a:extLst>
          </p:cNvPr>
          <p:cNvSpPr txBox="1"/>
          <p:nvPr/>
        </p:nvSpPr>
        <p:spPr>
          <a:xfrm>
            <a:off x="191911" y="1641654"/>
            <a:ext cx="6101860" cy="397738"/>
          </a:xfrm>
          <a:prstGeom prst="rect">
            <a:avLst/>
          </a:prstGeom>
          <a:noFill/>
        </p:spPr>
        <p:txBody>
          <a:bodyPr wrap="square">
            <a:spAutoFit/>
          </a:bodyPr>
          <a:lstStyle/>
          <a:p>
            <a:pPr algn="just">
              <a:lnSpc>
                <a:spcPct val="107000"/>
              </a:lnSpc>
              <a:spcAft>
                <a:spcPts val="800"/>
              </a:spcAft>
            </a:pPr>
            <a:r>
              <a:rPr lang="en-IN" sz="2000" b="1" dirty="0">
                <a:effectLst/>
                <a:latin typeface="Arial" panose="020B0604020202020204" pitchFamily="34" charset="0"/>
                <a:ea typeface="Calibri" panose="020F0502020204030204" pitchFamily="34" charset="0"/>
                <a:cs typeface="Gautami" panose="020B0502040204020203" pitchFamily="34" charset="0"/>
              </a:rPr>
              <a:t>Understanding of Polynomial Regression</a:t>
            </a:r>
            <a:endParaRPr lang="en-IN" sz="20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10" name="TextBox 9">
            <a:extLst>
              <a:ext uri="{FF2B5EF4-FFF2-40B4-BE49-F238E27FC236}">
                <a16:creationId xmlns:a16="http://schemas.microsoft.com/office/drawing/2014/main" id="{4CA664D2-93C6-7236-1718-3F6B7B57BABD}"/>
              </a:ext>
            </a:extLst>
          </p:cNvPr>
          <p:cNvSpPr txBox="1"/>
          <p:nvPr/>
        </p:nvSpPr>
        <p:spPr>
          <a:xfrm>
            <a:off x="600807" y="2308399"/>
            <a:ext cx="7077807" cy="367216"/>
          </a:xfrm>
          <a:prstGeom prst="rect">
            <a:avLst/>
          </a:prstGeom>
          <a:noFill/>
        </p:spPr>
        <p:txBody>
          <a:bodyPr wrap="square">
            <a:sp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The polynomial regression model can be expressed as,</a:t>
            </a:r>
            <a:endParaRPr lang="en-IN" sz="2000" dirty="0">
              <a:effectLst/>
              <a:latin typeface="Arial" panose="020B0604020202020204" pitchFamily="34" charset="0"/>
              <a:ea typeface="Calibri" panose="020F0502020204030204" pitchFamily="34" charset="0"/>
              <a:cs typeface="Gautami" panose="020B0502040204020203" pitchFamily="34" charset="0"/>
            </a:endParaRPr>
          </a:p>
        </p:txBody>
      </p:sp>
      <p:cxnSp>
        <p:nvCxnSpPr>
          <p:cNvPr id="13" name="Straight Connector 12">
            <a:extLst>
              <a:ext uri="{FF2B5EF4-FFF2-40B4-BE49-F238E27FC236}">
                <a16:creationId xmlns:a16="http://schemas.microsoft.com/office/drawing/2014/main" id="{977CC8E0-D50A-DAA0-C806-B51D625A7CE0}"/>
              </a:ext>
            </a:extLst>
          </p:cNvPr>
          <p:cNvCxnSpPr/>
          <p:nvPr/>
        </p:nvCxnSpPr>
        <p:spPr>
          <a:xfrm>
            <a:off x="0" y="644222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E5DC91A-0F1F-1821-73FA-9950050F23DF}"/>
              </a:ext>
            </a:extLst>
          </p:cNvPr>
          <p:cNvPicPr>
            <a:picLocks noChangeAspect="1"/>
          </p:cNvPicPr>
          <p:nvPr/>
        </p:nvPicPr>
        <p:blipFill>
          <a:blip r:embed="rId3"/>
          <a:stretch>
            <a:fillRect/>
          </a:stretch>
        </p:blipFill>
        <p:spPr>
          <a:xfrm>
            <a:off x="787496" y="2944622"/>
            <a:ext cx="4494335" cy="394331"/>
          </a:xfrm>
          <a:prstGeom prst="rect">
            <a:avLst/>
          </a:prstGeom>
        </p:spPr>
      </p:pic>
      <p:pic>
        <p:nvPicPr>
          <p:cNvPr id="4" name="Picture 3">
            <a:extLst>
              <a:ext uri="{FF2B5EF4-FFF2-40B4-BE49-F238E27FC236}">
                <a16:creationId xmlns:a16="http://schemas.microsoft.com/office/drawing/2014/main" id="{31820CED-84EA-1CD1-C8DB-2CA0C955F0E2}"/>
              </a:ext>
            </a:extLst>
          </p:cNvPr>
          <p:cNvPicPr>
            <a:picLocks noChangeAspect="1"/>
          </p:cNvPicPr>
          <p:nvPr/>
        </p:nvPicPr>
        <p:blipFill>
          <a:blip r:embed="rId4"/>
          <a:stretch>
            <a:fillRect/>
          </a:stretch>
        </p:blipFill>
        <p:spPr>
          <a:xfrm>
            <a:off x="787496" y="3429000"/>
            <a:ext cx="8214947" cy="2763367"/>
          </a:xfrm>
          <a:prstGeom prst="rect">
            <a:avLst/>
          </a:prstGeom>
        </p:spPr>
      </p:pic>
    </p:spTree>
    <p:extLst>
      <p:ext uri="{BB962C8B-B14F-4D97-AF65-F5344CB8AC3E}">
        <p14:creationId xmlns:p14="http://schemas.microsoft.com/office/powerpoint/2010/main" val="2802145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347C34E6-928A-55D9-26A3-37B2A83EA78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779CAF-4568-89B2-FAE7-7D9FF51AA20C}"/>
              </a:ext>
            </a:extLst>
          </p:cNvPr>
          <p:cNvSpPr txBox="1"/>
          <p:nvPr/>
        </p:nvSpPr>
        <p:spPr>
          <a:xfrm>
            <a:off x="191911" y="972537"/>
            <a:ext cx="9315504" cy="400110"/>
          </a:xfrm>
          <a:prstGeom prst="rect">
            <a:avLst/>
          </a:prstGeom>
          <a:noFill/>
        </p:spPr>
        <p:txBody>
          <a:bodyPr wrap="square" lIns="91440" tIns="45720" rIns="91440" bIns="45720" anchor="t">
            <a:spAutoFit/>
          </a:bodyPr>
          <a:lstStyle/>
          <a:p>
            <a:r>
              <a:rPr lang="en-US" sz="2000" b="1" dirty="0">
                <a:solidFill>
                  <a:srgbClr val="213163"/>
                </a:solidFill>
              </a:rPr>
              <a:t>Understanding and Implementation of Polynomial  Regression</a:t>
            </a:r>
            <a:endParaRPr lang="en-IN" sz="2000" dirty="0">
              <a:solidFill>
                <a:srgbClr val="213163"/>
              </a:solidFill>
            </a:endParaRPr>
          </a:p>
        </p:txBody>
      </p:sp>
      <p:sp>
        <p:nvSpPr>
          <p:cNvPr id="6" name="TextBox 5">
            <a:extLst>
              <a:ext uri="{FF2B5EF4-FFF2-40B4-BE49-F238E27FC236}">
                <a16:creationId xmlns:a16="http://schemas.microsoft.com/office/drawing/2014/main" id="{1B441523-B0DF-8641-3B96-3F606E68071A}"/>
              </a:ext>
            </a:extLst>
          </p:cNvPr>
          <p:cNvSpPr txBox="1"/>
          <p:nvPr/>
        </p:nvSpPr>
        <p:spPr>
          <a:xfrm>
            <a:off x="191911" y="1641654"/>
            <a:ext cx="6101860"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Implementation Polynomial Regression</a:t>
            </a:r>
            <a:r>
              <a:rPr lang="en-IN" sz="1800" dirty="0">
                <a:effectLst/>
                <a:latin typeface="Arial" panose="020B0604020202020204" pitchFamily="34" charset="0"/>
                <a:ea typeface="Calibri" panose="020F0502020204030204" pitchFamily="34" charset="0"/>
                <a:cs typeface="Gautami" panose="020B0502040204020203" pitchFamily="34" charset="0"/>
              </a:rPr>
              <a:t> </a:t>
            </a:r>
          </a:p>
        </p:txBody>
      </p:sp>
      <p:sp>
        <p:nvSpPr>
          <p:cNvPr id="4" name="TextBox 3">
            <a:extLst>
              <a:ext uri="{FF2B5EF4-FFF2-40B4-BE49-F238E27FC236}">
                <a16:creationId xmlns:a16="http://schemas.microsoft.com/office/drawing/2014/main" id="{C27AC6D5-7031-1D95-03ED-EBB3DD2E02FF}"/>
              </a:ext>
            </a:extLst>
          </p:cNvPr>
          <p:cNvSpPr txBox="1"/>
          <p:nvPr/>
        </p:nvSpPr>
        <p:spPr>
          <a:xfrm>
            <a:off x="1411872" y="2277877"/>
            <a:ext cx="6101860" cy="2678234"/>
          </a:xfrm>
          <a:prstGeom prst="rect">
            <a:avLst/>
          </a:prstGeom>
          <a:noFill/>
        </p:spPr>
        <p:txBody>
          <a:bodyPr wrap="square">
            <a:spAutoFit/>
          </a:bodyPr>
          <a:lstStyle/>
          <a:p>
            <a:pPr marL="342900" indent="-342900">
              <a:buFont typeface="Arial" panose="020B0604020202020204" pitchFamily="34" charset="0"/>
              <a:buChar char="•"/>
            </a:pPr>
            <a:r>
              <a:rPr lang="en-IN" dirty="0"/>
              <a:t>Problem Statement</a:t>
            </a:r>
          </a:p>
          <a:p>
            <a:pPr marL="342900" indent="-342900">
              <a:buFont typeface="Arial" panose="020B0604020202020204" pitchFamily="34" charset="0"/>
              <a:buChar char="•"/>
            </a:pPr>
            <a:r>
              <a:rPr lang="en-US" dirty="0"/>
              <a:t>Import Libraries</a:t>
            </a:r>
          </a:p>
          <a:p>
            <a:pPr marL="342900" indent="-342900">
              <a:buFont typeface="Arial" panose="020B0604020202020204" pitchFamily="34" charset="0"/>
              <a:buChar char="•"/>
            </a:pPr>
            <a:r>
              <a:rPr lang="en-US" dirty="0"/>
              <a:t>Load Dataset</a:t>
            </a:r>
          </a:p>
          <a:p>
            <a:pPr marL="342900" indent="-342900">
              <a:buFont typeface="Arial" panose="020B0604020202020204" pitchFamily="34" charset="0"/>
              <a:buChar char="•"/>
            </a:pPr>
            <a:r>
              <a:rPr lang="en-US" dirty="0"/>
              <a:t>Prepare Data </a:t>
            </a:r>
          </a:p>
          <a:p>
            <a:pPr marL="342900" indent="-342900">
              <a:buFont typeface="Arial" panose="020B0604020202020204" pitchFamily="34" charset="0"/>
              <a:buChar char="•"/>
            </a:pPr>
            <a:r>
              <a:rPr lang="en-US" dirty="0"/>
              <a:t>Apply Polynomial Features</a:t>
            </a:r>
          </a:p>
          <a:p>
            <a:pPr marL="342900" indent="-342900">
              <a:buFont typeface="Arial" panose="020B0604020202020204" pitchFamily="34" charset="0"/>
              <a:buChar char="•"/>
            </a:pPr>
            <a:r>
              <a:rPr lang="en-US" dirty="0"/>
              <a:t>Train Polynomial Regression Model </a:t>
            </a:r>
          </a:p>
          <a:p>
            <a:pPr marL="342900" indent="-342900">
              <a:buFont typeface="Arial" panose="020B0604020202020204" pitchFamily="34" charset="0"/>
              <a:buChar char="•"/>
            </a:pPr>
            <a:r>
              <a:rPr lang="en-US" dirty="0"/>
              <a:t>Predictions </a:t>
            </a:r>
          </a:p>
          <a:p>
            <a:pPr marL="342900" indent="-342900">
              <a:buFont typeface="Arial" panose="020B0604020202020204" pitchFamily="34" charset="0"/>
              <a:buChar char="•"/>
            </a:pPr>
            <a:r>
              <a:rPr lang="en-US" dirty="0"/>
              <a:t>Evaluate the Model</a:t>
            </a:r>
          </a:p>
          <a:p>
            <a:pPr marL="342900" indent="-342900">
              <a:buFont typeface="Arial" panose="020B0604020202020204" pitchFamily="34" charset="0"/>
              <a:buChar char="•"/>
            </a:pPr>
            <a:r>
              <a:rPr lang="en-US" dirty="0"/>
              <a:t>Visualize the Results</a:t>
            </a:r>
            <a:endParaRPr lang="en-IN" dirty="0"/>
          </a:p>
        </p:txBody>
      </p:sp>
      <p:cxnSp>
        <p:nvCxnSpPr>
          <p:cNvPr id="5" name="Straight Connector 4">
            <a:extLst>
              <a:ext uri="{FF2B5EF4-FFF2-40B4-BE49-F238E27FC236}">
                <a16:creationId xmlns:a16="http://schemas.microsoft.com/office/drawing/2014/main" id="{73F3D724-138A-5F26-D3CA-3FA2696954D7}"/>
              </a:ext>
            </a:extLst>
          </p:cNvPr>
          <p:cNvCxnSpPr/>
          <p:nvPr/>
        </p:nvCxnSpPr>
        <p:spPr>
          <a:xfrm>
            <a:off x="0" y="6242929"/>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602AE3C-7232-8D65-0D54-3F1541ED97CA}"/>
              </a:ext>
            </a:extLst>
          </p:cNvPr>
          <p:cNvSpPr txBox="1"/>
          <p:nvPr/>
        </p:nvSpPr>
        <p:spPr>
          <a:xfrm>
            <a:off x="1411872" y="5605154"/>
            <a:ext cx="6799385" cy="400110"/>
          </a:xfrm>
          <a:prstGeom prst="rect">
            <a:avLst/>
          </a:prstGeom>
          <a:noFill/>
        </p:spPr>
        <p:txBody>
          <a:bodyPr wrap="square" lIns="91440" tIns="45720" rIns="91440" bIns="45720" anchor="t">
            <a:spAutoFit/>
          </a:bodyPr>
          <a:lstStyle/>
          <a:p>
            <a:r>
              <a:rPr lang="en-IN" sz="2000" b="1" dirty="0"/>
              <a:t>Classroom Hands-on</a:t>
            </a:r>
            <a:endParaRPr lang="en-US" dirty="0"/>
          </a:p>
        </p:txBody>
      </p:sp>
      <p:sp>
        <p:nvSpPr>
          <p:cNvPr id="14" name="TextBox 13">
            <a:extLst>
              <a:ext uri="{FF2B5EF4-FFF2-40B4-BE49-F238E27FC236}">
                <a16:creationId xmlns:a16="http://schemas.microsoft.com/office/drawing/2014/main" id="{83C4C7B0-6DC1-BFD9-53EB-9B5333F64558}"/>
              </a:ext>
            </a:extLst>
          </p:cNvPr>
          <p:cNvSpPr txBox="1"/>
          <p:nvPr/>
        </p:nvSpPr>
        <p:spPr>
          <a:xfrm>
            <a:off x="4462802" y="5645719"/>
            <a:ext cx="6107722" cy="369332"/>
          </a:xfrm>
          <a:prstGeom prst="rect">
            <a:avLst/>
          </a:prstGeom>
          <a:noFill/>
        </p:spPr>
        <p:txBody>
          <a:bodyPr wrap="square" lIns="91440" tIns="45720" rIns="91440" bIns="45720" anchor="t">
            <a:spAutoFit/>
          </a:bodyPr>
          <a:lstStyle/>
          <a:p>
            <a:pPr lvl="3"/>
            <a:r>
              <a:rPr lang="en-IN" sz="1800" dirty="0">
                <a:effectLst/>
                <a:ea typeface="Calibri" panose="020F0502020204030204" pitchFamily="34" charset="0"/>
                <a:cs typeface="Gautami"/>
                <a:hlinkClick r:id="rId3"/>
              </a:rPr>
              <a:t>2. Polynomial Regression</a:t>
            </a:r>
            <a:endParaRPr lang="en-IN" dirty="0"/>
          </a:p>
        </p:txBody>
      </p:sp>
    </p:spTree>
    <p:extLst>
      <p:ext uri="{BB962C8B-B14F-4D97-AF65-F5344CB8AC3E}">
        <p14:creationId xmlns:p14="http://schemas.microsoft.com/office/powerpoint/2010/main" val="370796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1833993" cy="400110"/>
          </a:xfrm>
          <a:prstGeom prst="rect">
            <a:avLst/>
          </a:prstGeom>
          <a:noFill/>
        </p:spPr>
        <p:txBody>
          <a:bodyPr wrap="square">
            <a:spAutoFit/>
          </a:bodyPr>
          <a:lstStyle/>
          <a:p>
            <a:r>
              <a:rPr lang="en-IN" sz="2000" b="1">
                <a:solidFill>
                  <a:srgbClr val="213163"/>
                </a:solidFill>
              </a:rPr>
              <a:t>Lab Activity</a:t>
            </a:r>
            <a:endParaRPr lang="en-IN" sz="2000">
              <a:solidFill>
                <a:srgbClr val="213163"/>
              </a:solidFill>
            </a:endParaRPr>
          </a:p>
        </p:txBody>
      </p:sp>
      <p:sp>
        <p:nvSpPr>
          <p:cNvPr id="3" name="Rectangle: Rounded Corners 2">
            <a:extLst>
              <a:ext uri="{FF2B5EF4-FFF2-40B4-BE49-F238E27FC236}">
                <a16:creationId xmlns:a16="http://schemas.microsoft.com/office/drawing/2014/main" id="{1DAC23F4-4B01-13D8-94B2-61A167D7A610}"/>
              </a:ext>
            </a:extLst>
          </p:cNvPr>
          <p:cNvSpPr/>
          <p:nvPr/>
        </p:nvSpPr>
        <p:spPr>
          <a:xfrm>
            <a:off x="358848" y="3320281"/>
            <a:ext cx="8888022" cy="2429541"/>
          </a:xfrm>
          <a:prstGeom prst="roundRect">
            <a:avLst>
              <a:gd name="adj" fmla="val 12903"/>
            </a:avLst>
          </a:prstGeom>
          <a:solidFill>
            <a:srgbClr val="ED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Text Placeholder 4">
            <a:extLst>
              <a:ext uri="{FF2B5EF4-FFF2-40B4-BE49-F238E27FC236}">
                <a16:creationId xmlns:a16="http://schemas.microsoft.com/office/drawing/2014/main" id="{1C9BD820-ADD0-0C49-72E9-19EBCC262C85}"/>
              </a:ext>
            </a:extLst>
          </p:cNvPr>
          <p:cNvSpPr>
            <a:spLocks noGrp="1"/>
          </p:cNvSpPr>
          <p:nvPr/>
        </p:nvSpPr>
        <p:spPr>
          <a:xfrm>
            <a:off x="538995" y="4679472"/>
            <a:ext cx="6382800" cy="803217"/>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hlinkClick r:id="rId3"/>
              </a:rPr>
              <a:t>Predicting Solar Power Output Using Linear Regression</a:t>
            </a:r>
            <a:endParaRPr lang="en-US"/>
          </a:p>
        </p:txBody>
      </p:sp>
      <p:sp>
        <p:nvSpPr>
          <p:cNvPr id="10" name="Title 3">
            <a:extLst>
              <a:ext uri="{FF2B5EF4-FFF2-40B4-BE49-F238E27FC236}">
                <a16:creationId xmlns:a16="http://schemas.microsoft.com/office/drawing/2014/main" id="{CD452298-22D1-2E47-E112-EB87E8640B5E}"/>
              </a:ext>
            </a:extLst>
          </p:cNvPr>
          <p:cNvSpPr txBox="1">
            <a:spLocks/>
          </p:cNvSpPr>
          <p:nvPr/>
        </p:nvSpPr>
        <p:spPr>
          <a:xfrm>
            <a:off x="2516659" y="3504485"/>
            <a:ext cx="2118256" cy="568842"/>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a:solidFill>
                  <a:srgbClr val="002060"/>
                </a:solidFill>
              </a:rPr>
              <a:t>Hands On</a:t>
            </a:r>
          </a:p>
        </p:txBody>
      </p:sp>
      <p:sp>
        <p:nvSpPr>
          <p:cNvPr id="11" name="Text Placeholder 4">
            <a:extLst>
              <a:ext uri="{FF2B5EF4-FFF2-40B4-BE49-F238E27FC236}">
                <a16:creationId xmlns:a16="http://schemas.microsoft.com/office/drawing/2014/main" id="{088B9E43-099B-A1CD-742B-85F47FD0BDBA}"/>
              </a:ext>
            </a:extLst>
          </p:cNvPr>
          <p:cNvSpPr txBox="1">
            <a:spLocks/>
          </p:cNvSpPr>
          <p:nvPr/>
        </p:nvSpPr>
        <p:spPr>
          <a:xfrm>
            <a:off x="528363" y="4222259"/>
            <a:ext cx="885910" cy="532083"/>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00000"/>
              </a:lnSpc>
              <a:spcBef>
                <a:spcPts val="0"/>
              </a:spcBef>
              <a:buSzPct val="100000"/>
              <a:buFont typeface="Arial" panose="020B0604020202020204" pitchFamily="34" charset="0"/>
              <a:buNone/>
            </a:pPr>
            <a:r>
              <a:rPr lang="en-US" b="1"/>
              <a:t>Lab 1</a:t>
            </a:r>
            <a:endParaRPr lang="en-US">
              <a:solidFill>
                <a:srgbClr val="0000FF"/>
              </a:solidFill>
            </a:endParaRPr>
          </a:p>
        </p:txBody>
      </p:sp>
      <p:pic>
        <p:nvPicPr>
          <p:cNvPr id="14" name="Picture 13" descr="A cartoon of a person holding a clock&#10;&#10;Description automatically generated">
            <a:extLst>
              <a:ext uri="{FF2B5EF4-FFF2-40B4-BE49-F238E27FC236}">
                <a16:creationId xmlns:a16="http://schemas.microsoft.com/office/drawing/2014/main" id="{1053818D-4B91-E027-2A85-5A9F577EB5D8}"/>
              </a:ext>
            </a:extLst>
          </p:cNvPr>
          <p:cNvPicPr>
            <a:picLocks noChangeAspect="1"/>
          </p:cNvPicPr>
          <p:nvPr/>
        </p:nvPicPr>
        <p:blipFill>
          <a:blip r:embed="rId4"/>
          <a:stretch>
            <a:fillRect/>
          </a:stretch>
        </p:blipFill>
        <p:spPr>
          <a:xfrm>
            <a:off x="7008876" y="1475994"/>
            <a:ext cx="5004054" cy="5004054"/>
          </a:xfrm>
          <a:prstGeom prst="rect">
            <a:avLst/>
          </a:prstGeom>
        </p:spPr>
      </p:pic>
    </p:spTree>
    <p:extLst>
      <p:ext uri="{BB962C8B-B14F-4D97-AF65-F5344CB8AC3E}">
        <p14:creationId xmlns:p14="http://schemas.microsoft.com/office/powerpoint/2010/main" val="1069549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EC13E27-C8C2-6425-E9E9-86BEC10A92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20B144C-5205-05F7-B8F4-DD08E83C3BDB}"/>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Classification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CE961156-6A8A-106B-E214-5A94761488F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7D6FF21-D121-2072-FF82-44E972AA7D60}"/>
              </a:ext>
            </a:extLst>
          </p:cNvPr>
          <p:cNvSpPr txBox="1"/>
          <p:nvPr/>
        </p:nvSpPr>
        <p:spPr>
          <a:xfrm>
            <a:off x="984739" y="1859018"/>
            <a:ext cx="10410092" cy="2749535"/>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Gautami" panose="020B0502040204020203" pitchFamily="34" charset="0"/>
              </a:rPr>
              <a:t>Supervised learning classification is a subset of machine learning where the algorithm is trained on a labelled dataset, meaning the input data is paired with the correct output. </a:t>
            </a:r>
          </a:p>
          <a:p>
            <a:pPr marL="342900" indent="-342900" algn="just">
              <a:lnSpc>
                <a:spcPct val="107000"/>
              </a:lnSpc>
              <a:spcAft>
                <a:spcPts val="800"/>
              </a:spcAft>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Gautami" panose="020B0502040204020203" pitchFamily="34" charset="0"/>
              </a:rPr>
              <a:t>his enables the model to learn from these inputs and generalize to make predictions on new, unseen data. </a:t>
            </a:r>
          </a:p>
          <a:p>
            <a:pPr marL="342900" indent="-342900" algn="just">
              <a:lnSpc>
                <a:spcPct val="107000"/>
              </a:lnSpc>
              <a:spcAft>
                <a:spcPts val="800"/>
              </a:spcAft>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Gautami" panose="020B0502040204020203" pitchFamily="34" charset="0"/>
              </a:rPr>
              <a:t>In supervised classification, the task is to categorize input data into predefined classes or categories. </a:t>
            </a:r>
          </a:p>
          <a:p>
            <a:pPr marL="342900" indent="-342900" algn="just">
              <a:lnSpc>
                <a:spcPct val="107000"/>
              </a:lnSpc>
              <a:spcAft>
                <a:spcPts val="800"/>
              </a:spcAft>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Gautami" panose="020B0502040204020203" pitchFamily="34" charset="0"/>
              </a:rPr>
              <a:t>his technique is commonly used in applications like email spam detection, image recognition, sustainability of green technology and medical diagnostics. </a:t>
            </a:r>
          </a:p>
        </p:txBody>
      </p:sp>
    </p:spTree>
    <p:extLst>
      <p:ext uri="{BB962C8B-B14F-4D97-AF65-F5344CB8AC3E}">
        <p14:creationId xmlns:p14="http://schemas.microsoft.com/office/powerpoint/2010/main" val="385648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95AAC-1E60-2462-14F1-2450E67CDEB1}"/>
              </a:ext>
            </a:extLst>
          </p:cNvPr>
          <p:cNvSpPr txBox="1"/>
          <p:nvPr/>
        </p:nvSpPr>
        <p:spPr>
          <a:xfrm>
            <a:off x="181321" y="954028"/>
            <a:ext cx="5609879" cy="430887"/>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223366"/>
                </a:solidFill>
              </a:rPr>
              <a:t>Chapters for Discussion</a:t>
            </a:r>
          </a:p>
        </p:txBody>
      </p:sp>
      <p:grpSp>
        <p:nvGrpSpPr>
          <p:cNvPr id="21" name="Group 20">
            <a:extLst>
              <a:ext uri="{FF2B5EF4-FFF2-40B4-BE49-F238E27FC236}">
                <a16:creationId xmlns:a16="http://schemas.microsoft.com/office/drawing/2014/main" id="{1C55FBBB-BC84-7462-4458-AE6C9F92B532}"/>
              </a:ext>
            </a:extLst>
          </p:cNvPr>
          <p:cNvGrpSpPr/>
          <p:nvPr/>
        </p:nvGrpSpPr>
        <p:grpSpPr>
          <a:xfrm>
            <a:off x="1894840" y="1808480"/>
            <a:ext cx="8402320" cy="924560"/>
            <a:chOff x="3454400" y="1595120"/>
            <a:chExt cx="8402320" cy="924560"/>
          </a:xfrm>
        </p:grpSpPr>
        <p:sp>
          <p:nvSpPr>
            <p:cNvPr id="4" name="Rectangle: Rounded Corners 3">
              <a:extLst>
                <a:ext uri="{FF2B5EF4-FFF2-40B4-BE49-F238E27FC236}">
                  <a16:creationId xmlns:a16="http://schemas.microsoft.com/office/drawing/2014/main" id="{2BAF505E-9C5C-097E-169E-969254F1873C}"/>
                </a:ext>
              </a:extLst>
            </p:cNvPr>
            <p:cNvSpPr/>
            <p:nvPr/>
          </p:nvSpPr>
          <p:spPr>
            <a:xfrm>
              <a:off x="3454400" y="1691640"/>
              <a:ext cx="8402320" cy="731520"/>
            </a:xfrm>
            <a:prstGeom prst="roundRect">
              <a:avLst>
                <a:gd name="adj" fmla="val 0"/>
              </a:avLst>
            </a:prstGeom>
            <a:solidFill>
              <a:srgbClr val="D3DA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DE3985B-A79A-2CEA-9577-57B943E95D69}"/>
                </a:ext>
              </a:extLst>
            </p:cNvPr>
            <p:cNvSpPr/>
            <p:nvPr/>
          </p:nvSpPr>
          <p:spPr>
            <a:xfrm>
              <a:off x="3454400" y="1595120"/>
              <a:ext cx="1483360" cy="92456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5B7F18F0-E962-4DE2-6F5E-4E40E56EF77A}"/>
                </a:ext>
              </a:extLst>
            </p:cNvPr>
            <p:cNvSpPr txBox="1"/>
            <p:nvPr/>
          </p:nvSpPr>
          <p:spPr>
            <a:xfrm>
              <a:off x="3454401" y="1857345"/>
              <a:ext cx="1483360"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- 1</a:t>
              </a:r>
            </a:p>
          </p:txBody>
        </p:sp>
        <p:sp>
          <p:nvSpPr>
            <p:cNvPr id="10" name="TextBox 9">
              <a:extLst>
                <a:ext uri="{FF2B5EF4-FFF2-40B4-BE49-F238E27FC236}">
                  <a16:creationId xmlns:a16="http://schemas.microsoft.com/office/drawing/2014/main" id="{3FBB638C-7649-C6C3-02BF-8250AAFB8141}"/>
                </a:ext>
              </a:extLst>
            </p:cNvPr>
            <p:cNvSpPr txBox="1"/>
            <p:nvPr/>
          </p:nvSpPr>
          <p:spPr>
            <a:xfrm>
              <a:off x="5005760" y="1880205"/>
              <a:ext cx="684079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rPr>
                <a:t>Introduction – Machine Learning – Supervised, Unsupervised ML </a:t>
              </a:r>
            </a:p>
          </p:txBody>
        </p:sp>
        <p:sp>
          <p:nvSpPr>
            <p:cNvPr id="20" name="Rectangle: Rounded Corners 19">
              <a:extLst>
                <a:ext uri="{FF2B5EF4-FFF2-40B4-BE49-F238E27FC236}">
                  <a16:creationId xmlns:a16="http://schemas.microsoft.com/office/drawing/2014/main" id="{DD2BC226-D9A3-4B96-7DE6-858D2753E87B}"/>
                </a:ext>
              </a:extLst>
            </p:cNvPr>
            <p:cNvSpPr/>
            <p:nvPr/>
          </p:nvSpPr>
          <p:spPr>
            <a:xfrm>
              <a:off x="11724640" y="1714500"/>
              <a:ext cx="121920" cy="71374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A6FC687D-02BC-0ECD-CD09-124416F9BA75}"/>
              </a:ext>
            </a:extLst>
          </p:cNvPr>
          <p:cNvGrpSpPr/>
          <p:nvPr/>
        </p:nvGrpSpPr>
        <p:grpSpPr>
          <a:xfrm>
            <a:off x="1894840" y="2956560"/>
            <a:ext cx="8402320" cy="924560"/>
            <a:chOff x="3454400" y="1595120"/>
            <a:chExt cx="8402320" cy="924560"/>
          </a:xfrm>
        </p:grpSpPr>
        <p:sp>
          <p:nvSpPr>
            <p:cNvPr id="23" name="Rectangle: Rounded Corners 22">
              <a:extLst>
                <a:ext uri="{FF2B5EF4-FFF2-40B4-BE49-F238E27FC236}">
                  <a16:creationId xmlns:a16="http://schemas.microsoft.com/office/drawing/2014/main" id="{749BC792-D7BB-E50A-DE0A-5AC56FAF97B5}"/>
                </a:ext>
              </a:extLst>
            </p:cNvPr>
            <p:cNvSpPr/>
            <p:nvPr/>
          </p:nvSpPr>
          <p:spPr>
            <a:xfrm>
              <a:off x="3454400" y="1691640"/>
              <a:ext cx="8402320" cy="731520"/>
            </a:xfrm>
            <a:prstGeom prst="roundRect">
              <a:avLst>
                <a:gd name="adj" fmla="val 0"/>
              </a:avLst>
            </a:prstGeom>
            <a:solidFill>
              <a:srgbClr val="F9F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CCB061B1-9058-77F9-C4EB-CA6A3B0610E8}"/>
                </a:ext>
              </a:extLst>
            </p:cNvPr>
            <p:cNvSpPr/>
            <p:nvPr/>
          </p:nvSpPr>
          <p:spPr>
            <a:xfrm>
              <a:off x="3454400" y="1595120"/>
              <a:ext cx="1483360" cy="924560"/>
            </a:xfrm>
            <a:prstGeom prst="roundRect">
              <a:avLst>
                <a:gd name="adj" fmla="val 0"/>
              </a:avLst>
            </a:prstGeom>
            <a:solidFill>
              <a:srgbClr val="EDFF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64258350-09B6-A2A9-0AF3-37F7B1E399C7}"/>
                </a:ext>
              </a:extLst>
            </p:cNvPr>
            <p:cNvSpPr txBox="1"/>
            <p:nvPr/>
          </p:nvSpPr>
          <p:spPr>
            <a:xfrm>
              <a:off x="3464560" y="1857345"/>
              <a:ext cx="147319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- 2</a:t>
              </a:r>
            </a:p>
          </p:txBody>
        </p:sp>
        <p:sp>
          <p:nvSpPr>
            <p:cNvPr id="26" name="TextBox 25">
              <a:extLst>
                <a:ext uri="{FF2B5EF4-FFF2-40B4-BE49-F238E27FC236}">
                  <a16:creationId xmlns:a16="http://schemas.microsoft.com/office/drawing/2014/main" id="{7849B136-4186-A1AF-50EB-5F98B321D93E}"/>
                </a:ext>
              </a:extLst>
            </p:cNvPr>
            <p:cNvSpPr txBox="1"/>
            <p:nvPr/>
          </p:nvSpPr>
          <p:spPr>
            <a:xfrm>
              <a:off x="5005761" y="1880205"/>
              <a:ext cx="648675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dirty="0">
                  <a:solidFill>
                    <a:schemeClr val="tx1"/>
                  </a:solidFill>
                </a:rPr>
                <a:t> Linear Machine learning model </a:t>
              </a:r>
              <a:endParaRPr lang="en-US" sz="1800" dirty="0">
                <a:solidFill>
                  <a:schemeClr val="tx1"/>
                </a:solidFill>
              </a:endParaRPr>
            </a:p>
          </p:txBody>
        </p:sp>
        <p:sp>
          <p:nvSpPr>
            <p:cNvPr id="27" name="Rectangle: Rounded Corners 26">
              <a:extLst>
                <a:ext uri="{FF2B5EF4-FFF2-40B4-BE49-F238E27FC236}">
                  <a16:creationId xmlns:a16="http://schemas.microsoft.com/office/drawing/2014/main" id="{B7BBE950-06EC-FBCB-D446-178A8D0E48FD}"/>
                </a:ext>
              </a:extLst>
            </p:cNvPr>
            <p:cNvSpPr/>
            <p:nvPr/>
          </p:nvSpPr>
          <p:spPr>
            <a:xfrm>
              <a:off x="11724640" y="1714500"/>
              <a:ext cx="121920" cy="713740"/>
            </a:xfrm>
            <a:prstGeom prst="roundRect">
              <a:avLst>
                <a:gd name="adj" fmla="val 0"/>
              </a:avLst>
            </a:prstGeom>
            <a:solidFill>
              <a:srgbClr val="EDFF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EB99323D-DCE8-A700-A167-6855A09C58A0}"/>
              </a:ext>
            </a:extLst>
          </p:cNvPr>
          <p:cNvGrpSpPr/>
          <p:nvPr/>
        </p:nvGrpSpPr>
        <p:grpSpPr>
          <a:xfrm>
            <a:off x="1894840" y="4104640"/>
            <a:ext cx="8402320" cy="924560"/>
            <a:chOff x="3454400" y="1595120"/>
            <a:chExt cx="8402320" cy="924560"/>
          </a:xfrm>
        </p:grpSpPr>
        <p:sp>
          <p:nvSpPr>
            <p:cNvPr id="29" name="Rectangle: Rounded Corners 28">
              <a:extLst>
                <a:ext uri="{FF2B5EF4-FFF2-40B4-BE49-F238E27FC236}">
                  <a16:creationId xmlns:a16="http://schemas.microsoft.com/office/drawing/2014/main" id="{9D358BCD-BE52-EABB-1694-807DFA88B55A}"/>
                </a:ext>
              </a:extLst>
            </p:cNvPr>
            <p:cNvSpPr/>
            <p:nvPr/>
          </p:nvSpPr>
          <p:spPr>
            <a:xfrm>
              <a:off x="3454400" y="1691640"/>
              <a:ext cx="8402320" cy="731520"/>
            </a:xfrm>
            <a:prstGeom prst="roundRect">
              <a:avLst>
                <a:gd name="adj" fmla="val 0"/>
              </a:avLst>
            </a:prstGeom>
            <a:solidFill>
              <a:srgbClr val="D3DA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10F1129A-C918-0FC5-B449-4F3C8B4553B1}"/>
                </a:ext>
              </a:extLst>
            </p:cNvPr>
            <p:cNvSpPr/>
            <p:nvPr/>
          </p:nvSpPr>
          <p:spPr>
            <a:xfrm>
              <a:off x="3454400" y="1595120"/>
              <a:ext cx="1483360" cy="92456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E2446189-AAC2-A4C7-143D-94CB27809794}"/>
                </a:ext>
              </a:extLst>
            </p:cNvPr>
            <p:cNvSpPr txBox="1"/>
            <p:nvPr/>
          </p:nvSpPr>
          <p:spPr>
            <a:xfrm>
              <a:off x="3464561" y="1857345"/>
              <a:ext cx="1473198"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- 3</a:t>
              </a:r>
            </a:p>
          </p:txBody>
        </p:sp>
        <p:sp>
          <p:nvSpPr>
            <p:cNvPr id="32" name="TextBox 31">
              <a:extLst>
                <a:ext uri="{FF2B5EF4-FFF2-40B4-BE49-F238E27FC236}">
                  <a16:creationId xmlns:a16="http://schemas.microsoft.com/office/drawing/2014/main" id="{C39CF8CD-2871-9E79-CB51-CC88CC732CA4}"/>
                </a:ext>
              </a:extLst>
            </p:cNvPr>
            <p:cNvSpPr txBox="1"/>
            <p:nvPr/>
          </p:nvSpPr>
          <p:spPr>
            <a:xfrm>
              <a:off x="5005761" y="1880205"/>
              <a:ext cx="5477082"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rPr>
                <a:t> Non-Linear Model </a:t>
              </a:r>
            </a:p>
          </p:txBody>
        </p:sp>
        <p:sp>
          <p:nvSpPr>
            <p:cNvPr id="33" name="Rectangle: Rounded Corners 32">
              <a:extLst>
                <a:ext uri="{FF2B5EF4-FFF2-40B4-BE49-F238E27FC236}">
                  <a16:creationId xmlns:a16="http://schemas.microsoft.com/office/drawing/2014/main" id="{305644CF-CDE2-509E-AB55-B1D3AC0EECE5}"/>
                </a:ext>
              </a:extLst>
            </p:cNvPr>
            <p:cNvSpPr/>
            <p:nvPr/>
          </p:nvSpPr>
          <p:spPr>
            <a:xfrm>
              <a:off x="11724640" y="1714500"/>
              <a:ext cx="121920" cy="71374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79932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25A2D10-78CF-75B6-F8DA-E987BBE6A81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27497C4-A8D5-97F4-E0EC-ACA3D6878EC0}"/>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Classification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DBD21A3A-8756-5757-C41A-44FAD53D5BA4}"/>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482A894-9722-772C-20E5-2D2D53C1125C}"/>
              </a:ext>
            </a:extLst>
          </p:cNvPr>
          <p:cNvSpPr txBox="1"/>
          <p:nvPr/>
        </p:nvSpPr>
        <p:spPr>
          <a:xfrm>
            <a:off x="191911" y="1500977"/>
            <a:ext cx="6107722" cy="397738"/>
          </a:xfrm>
          <a:prstGeom prst="rect">
            <a:avLst/>
          </a:prstGeom>
          <a:noFill/>
        </p:spPr>
        <p:txBody>
          <a:bodyPr wrap="square">
            <a:spAutoFit/>
          </a:bodyPr>
          <a:lstStyle/>
          <a:p>
            <a:pPr algn="just">
              <a:lnSpc>
                <a:spcPct val="107000"/>
              </a:lnSpc>
              <a:spcAft>
                <a:spcPts val="800"/>
              </a:spcAft>
            </a:pPr>
            <a:r>
              <a:rPr lang="en-IN" sz="2000" b="1" dirty="0">
                <a:effectLst/>
                <a:latin typeface="Arial" panose="020B0604020202020204" pitchFamily="34" charset="0"/>
                <a:ea typeface="Calibri" panose="020F0502020204030204" pitchFamily="34" charset="0"/>
                <a:cs typeface="Gautami" panose="020B0502040204020203" pitchFamily="34" charset="0"/>
              </a:rPr>
              <a:t>Types of Classification </a:t>
            </a:r>
            <a:endParaRPr lang="en-IN" sz="20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id="{EFF53BB2-AE84-DDAD-49B7-007E986A5534}"/>
              </a:ext>
            </a:extLst>
          </p:cNvPr>
          <p:cNvSpPr txBox="1"/>
          <p:nvPr/>
        </p:nvSpPr>
        <p:spPr>
          <a:xfrm>
            <a:off x="1987061" y="2263019"/>
            <a:ext cx="6107722" cy="2876428"/>
          </a:xfrm>
          <a:prstGeom prst="rect">
            <a:avLst/>
          </a:prstGeom>
          <a:noFill/>
        </p:spPr>
        <p:txBody>
          <a:bodyPr wrap="square">
            <a:spAutoFit/>
          </a:bodyPr>
          <a:lstStyle/>
          <a:p>
            <a:pPr marL="342900" indent="-342900">
              <a:lnSpc>
                <a:spcPct val="200000"/>
              </a:lnSpc>
              <a:buFont typeface="Arial" panose="020B0604020202020204" pitchFamily="34" charset="0"/>
              <a:buChar char="•"/>
            </a:pPr>
            <a:r>
              <a:rPr lang="en-IN" dirty="0"/>
              <a:t>Binary Classification</a:t>
            </a:r>
          </a:p>
          <a:p>
            <a:pPr marL="342900" indent="-342900">
              <a:lnSpc>
                <a:spcPct val="200000"/>
              </a:lnSpc>
              <a:buFont typeface="Arial" panose="020B0604020202020204" pitchFamily="34" charset="0"/>
              <a:buChar char="•"/>
            </a:pPr>
            <a:r>
              <a:rPr lang="en-IN" dirty="0"/>
              <a:t>Multi-Class Classification</a:t>
            </a:r>
          </a:p>
          <a:p>
            <a:pPr marL="342900" indent="-342900">
              <a:lnSpc>
                <a:spcPct val="200000"/>
              </a:lnSpc>
              <a:buFont typeface="Arial" panose="020B0604020202020204" pitchFamily="34" charset="0"/>
              <a:buChar char="•"/>
            </a:pPr>
            <a:r>
              <a:rPr lang="en-IN" dirty="0"/>
              <a:t>Multi-Label Classification</a:t>
            </a:r>
          </a:p>
          <a:p>
            <a:pPr marL="342900" indent="-342900">
              <a:lnSpc>
                <a:spcPct val="200000"/>
              </a:lnSpc>
              <a:buFont typeface="Arial" panose="020B0604020202020204" pitchFamily="34" charset="0"/>
              <a:buChar char="•"/>
            </a:pPr>
            <a:r>
              <a:rPr lang="en-IN" dirty="0"/>
              <a:t>Imbalanced Classification</a:t>
            </a:r>
          </a:p>
          <a:p>
            <a:pPr marL="342900" indent="-342900">
              <a:lnSpc>
                <a:spcPct val="200000"/>
              </a:lnSpc>
              <a:buFont typeface="Arial" panose="020B0604020202020204" pitchFamily="34" charset="0"/>
              <a:buChar char="•"/>
            </a:pPr>
            <a:r>
              <a:rPr lang="en-IN" dirty="0"/>
              <a:t>Ordinal Classification</a:t>
            </a:r>
          </a:p>
        </p:txBody>
      </p:sp>
    </p:spTree>
    <p:extLst>
      <p:ext uri="{BB962C8B-B14F-4D97-AF65-F5344CB8AC3E}">
        <p14:creationId xmlns:p14="http://schemas.microsoft.com/office/powerpoint/2010/main" val="16845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8488293-78F1-FEF8-8ECD-DFA5019D88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4C6EF9-3F54-AD0D-30D8-849056336C9A}"/>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Classification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CC05829C-7799-C9EA-07AE-75842E615D2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4390382-5AD9-DABF-6035-25AF9DF8E402}"/>
              </a:ext>
            </a:extLst>
          </p:cNvPr>
          <p:cNvSpPr txBox="1"/>
          <p:nvPr/>
        </p:nvSpPr>
        <p:spPr>
          <a:xfrm>
            <a:off x="191911" y="1500977"/>
            <a:ext cx="6107722" cy="367216"/>
          </a:xfrm>
          <a:prstGeom prst="rect">
            <a:avLst/>
          </a:prstGeom>
          <a:noFill/>
        </p:spPr>
        <p:txBody>
          <a:bodyPr wrap="square">
            <a:spAutoFit/>
          </a:bodyPr>
          <a:lstStyle/>
          <a:p>
            <a:pPr algn="just">
              <a:lnSpc>
                <a:spcPct val="107000"/>
              </a:lnSpc>
              <a:spcAft>
                <a:spcPts val="800"/>
              </a:spcAft>
            </a:pPr>
            <a:r>
              <a:rPr lang="en-US" sz="1800" b="1" dirty="0">
                <a:effectLst/>
                <a:latin typeface="Arial" panose="020B0604020202020204" pitchFamily="34" charset="0"/>
                <a:ea typeface="Arial" panose="020B0604020202020204" pitchFamily="34" charset="0"/>
              </a:rPr>
              <a:t>Classification Algorithms </a:t>
            </a:r>
            <a:endParaRPr lang="en-IN" sz="2000" b="1" dirty="0">
              <a:effectLst/>
              <a:latin typeface="Arial" panose="020B0604020202020204" pitchFamily="34" charset="0"/>
              <a:ea typeface="Calibri" panose="020F0502020204030204" pitchFamily="34" charset="0"/>
              <a:cs typeface="Gautami" panose="020B0502040204020203" pitchFamily="34" charset="0"/>
            </a:endParaRPr>
          </a:p>
        </p:txBody>
      </p:sp>
      <p:pic>
        <p:nvPicPr>
          <p:cNvPr id="5" name="Picture 4">
            <a:extLst>
              <a:ext uri="{FF2B5EF4-FFF2-40B4-BE49-F238E27FC236}">
                <a16:creationId xmlns:a16="http://schemas.microsoft.com/office/drawing/2014/main" id="{BDD5319D-A48E-4C5C-BDCD-58CFD060883C}"/>
              </a:ext>
            </a:extLst>
          </p:cNvPr>
          <p:cNvPicPr>
            <a:picLocks noChangeAspect="1"/>
          </p:cNvPicPr>
          <p:nvPr/>
        </p:nvPicPr>
        <p:blipFill>
          <a:blip r:embed="rId3"/>
          <a:srcRect t="2734"/>
          <a:stretch/>
        </p:blipFill>
        <p:spPr>
          <a:xfrm>
            <a:off x="728697" y="2089786"/>
            <a:ext cx="5805397" cy="3470028"/>
          </a:xfrm>
          <a:prstGeom prst="rect">
            <a:avLst/>
          </a:prstGeom>
        </p:spPr>
      </p:pic>
    </p:spTree>
    <p:extLst>
      <p:ext uri="{BB962C8B-B14F-4D97-AF65-F5344CB8AC3E}">
        <p14:creationId xmlns:p14="http://schemas.microsoft.com/office/powerpoint/2010/main" val="4169580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4AAB6A2F-9996-AF0C-9E3A-F02ED2181F5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48380FC-D4CD-2687-5416-23EC7DDF25F5}"/>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Classification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B2814FF1-3A22-4827-E355-EF2F917EB30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0F5314D-B40C-20EB-A135-89DF2B5FCF40}"/>
              </a:ext>
            </a:extLst>
          </p:cNvPr>
          <p:cNvSpPr txBox="1"/>
          <p:nvPr/>
        </p:nvSpPr>
        <p:spPr>
          <a:xfrm>
            <a:off x="191911" y="1500977"/>
            <a:ext cx="6107722" cy="367216"/>
          </a:xfrm>
          <a:prstGeom prst="rect">
            <a:avLst/>
          </a:prstGeom>
          <a:noFill/>
        </p:spPr>
        <p:txBody>
          <a:bodyPr wrap="square">
            <a:spAutoFit/>
          </a:bodyPr>
          <a:lstStyle/>
          <a:p>
            <a:pPr algn="just">
              <a:lnSpc>
                <a:spcPct val="107000"/>
              </a:lnSpc>
              <a:spcAft>
                <a:spcPts val="800"/>
              </a:spcAft>
            </a:pPr>
            <a:r>
              <a:rPr lang="en-US" sz="1800" b="1" dirty="0">
                <a:effectLst/>
                <a:latin typeface="Arial" panose="020B0604020202020204" pitchFamily="34" charset="0"/>
                <a:ea typeface="Arial" panose="020B0604020202020204" pitchFamily="34" charset="0"/>
              </a:rPr>
              <a:t>Classification Model Evaluation </a:t>
            </a:r>
            <a:endParaRPr lang="en-IN" sz="2000" b="1" dirty="0">
              <a:effectLst/>
              <a:latin typeface="Arial" panose="020B0604020202020204" pitchFamily="34" charset="0"/>
              <a:ea typeface="Calibri" panose="020F0502020204030204" pitchFamily="34" charset="0"/>
              <a:cs typeface="Gautami" panose="020B0502040204020203" pitchFamily="34" charset="0"/>
            </a:endParaRPr>
          </a:p>
        </p:txBody>
      </p:sp>
      <p:sp>
        <p:nvSpPr>
          <p:cNvPr id="6" name="TextBox 5">
            <a:extLst>
              <a:ext uri="{FF2B5EF4-FFF2-40B4-BE49-F238E27FC236}">
                <a16:creationId xmlns:a16="http://schemas.microsoft.com/office/drawing/2014/main" id="{566BA56F-3601-4990-7E78-E219B584DCDE}"/>
              </a:ext>
            </a:extLst>
          </p:cNvPr>
          <p:cNvSpPr txBox="1"/>
          <p:nvPr/>
        </p:nvSpPr>
        <p:spPr>
          <a:xfrm>
            <a:off x="1477108" y="2164639"/>
            <a:ext cx="7895492" cy="3369577"/>
          </a:xfrm>
          <a:prstGeom prst="rect">
            <a:avLst/>
          </a:prstGeom>
          <a:noFill/>
        </p:spPr>
        <p:txBody>
          <a:bodyPr wrap="square">
            <a:spAutoFit/>
          </a:bodyPr>
          <a:lstStyle/>
          <a:p>
            <a:pPr algn="just">
              <a:lnSpc>
                <a:spcPct val="150000"/>
              </a:lnSpc>
              <a:spcAft>
                <a:spcPts val="800"/>
              </a:spcAft>
            </a:pPr>
            <a:r>
              <a:rPr lang="en-IN" sz="2000" b="1" dirty="0">
                <a:effectLst/>
                <a:latin typeface="Arial" panose="020B0604020202020204" pitchFamily="34" charset="0"/>
                <a:ea typeface="Calibri" panose="020F0502020204030204" pitchFamily="34" charset="0"/>
                <a:cs typeface="Gautami" panose="020B0502040204020203" pitchFamily="34" charset="0"/>
              </a:rPr>
              <a:t>Type of Regression Performance Metrics</a:t>
            </a:r>
            <a:endParaRPr lang="en-IN" sz="20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50000"/>
              </a:lnSpc>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Accuracy</a:t>
            </a:r>
          </a:p>
          <a:p>
            <a:pPr marL="342900" lvl="0" indent="-342900" algn="just">
              <a:lnSpc>
                <a:spcPct val="150000"/>
              </a:lnSpc>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Precision</a:t>
            </a:r>
          </a:p>
          <a:p>
            <a:pPr marL="342900" lvl="0" indent="-342900" algn="just">
              <a:lnSpc>
                <a:spcPct val="150000"/>
              </a:lnSpc>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Recall</a:t>
            </a:r>
          </a:p>
          <a:p>
            <a:pPr marL="342900" lvl="0" indent="-342900" algn="just">
              <a:lnSpc>
                <a:spcPct val="150000"/>
              </a:lnSpc>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F1 Score</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ROC-AUC (Receiver Operating Characteristic - Area Under Curve) </a:t>
            </a:r>
          </a:p>
        </p:txBody>
      </p:sp>
    </p:spTree>
    <p:extLst>
      <p:ext uri="{BB962C8B-B14F-4D97-AF65-F5344CB8AC3E}">
        <p14:creationId xmlns:p14="http://schemas.microsoft.com/office/powerpoint/2010/main" val="499499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EE798E94-63D2-3400-B5DC-22C8CF824AB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8EC307-B0E7-0AB0-FB9B-924B31EDA575}"/>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Classification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5E785F74-1DA6-8C05-A7DB-C5D10A1EE92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9D8E663-C739-5D51-E203-C5EEA97388C6}"/>
              </a:ext>
            </a:extLst>
          </p:cNvPr>
          <p:cNvSpPr txBox="1"/>
          <p:nvPr/>
        </p:nvSpPr>
        <p:spPr>
          <a:xfrm>
            <a:off x="191911" y="1500977"/>
            <a:ext cx="6107722"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Accuracy</a:t>
            </a:r>
            <a:endParaRPr lang="en-IN" sz="2000" b="1" dirty="0">
              <a:effectLst/>
              <a:latin typeface="Arial" panose="020B0604020202020204" pitchFamily="34" charset="0"/>
              <a:ea typeface="Calibri" panose="020F0502020204030204" pitchFamily="34" charset="0"/>
              <a:cs typeface="Gautami" panose="020B0502040204020203" pitchFamily="34" charset="0"/>
            </a:endParaRPr>
          </a:p>
        </p:txBody>
      </p:sp>
      <p:pic>
        <p:nvPicPr>
          <p:cNvPr id="3" name="Picture 2">
            <a:extLst>
              <a:ext uri="{FF2B5EF4-FFF2-40B4-BE49-F238E27FC236}">
                <a16:creationId xmlns:a16="http://schemas.microsoft.com/office/drawing/2014/main" id="{BA50C62A-0293-43F7-328B-74D3D93E0972}"/>
              </a:ext>
            </a:extLst>
          </p:cNvPr>
          <p:cNvPicPr>
            <a:picLocks noChangeAspect="1"/>
          </p:cNvPicPr>
          <p:nvPr/>
        </p:nvPicPr>
        <p:blipFill>
          <a:blip r:embed="rId3"/>
          <a:stretch>
            <a:fillRect/>
          </a:stretch>
        </p:blipFill>
        <p:spPr>
          <a:xfrm>
            <a:off x="2016098" y="3002433"/>
            <a:ext cx="8159804" cy="853133"/>
          </a:xfrm>
          <a:prstGeom prst="rect">
            <a:avLst/>
          </a:prstGeom>
        </p:spPr>
      </p:pic>
      <p:sp>
        <p:nvSpPr>
          <p:cNvPr id="7" name="TextBox 6">
            <a:extLst>
              <a:ext uri="{FF2B5EF4-FFF2-40B4-BE49-F238E27FC236}">
                <a16:creationId xmlns:a16="http://schemas.microsoft.com/office/drawing/2014/main" id="{FB6CF105-4E9C-527C-D19B-8E5161A4AD3C}"/>
              </a:ext>
            </a:extLst>
          </p:cNvPr>
          <p:cNvSpPr txBox="1"/>
          <p:nvPr/>
        </p:nvSpPr>
        <p:spPr>
          <a:xfrm>
            <a:off x="1910862" y="4499763"/>
            <a:ext cx="8886092" cy="1056379"/>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Example: In an environmental model predicting if a farm follows sustainable practices (yes or no), if the model predicts correctly 90 times out of 100, the accuracy is 90%. </a:t>
            </a:r>
          </a:p>
        </p:txBody>
      </p:sp>
      <p:sp>
        <p:nvSpPr>
          <p:cNvPr id="9" name="TextBox 8">
            <a:extLst>
              <a:ext uri="{FF2B5EF4-FFF2-40B4-BE49-F238E27FC236}">
                <a16:creationId xmlns:a16="http://schemas.microsoft.com/office/drawing/2014/main" id="{D3D6D822-2220-4159-D719-6A3D0CF71321}"/>
              </a:ext>
            </a:extLst>
          </p:cNvPr>
          <p:cNvSpPr txBox="1"/>
          <p:nvPr/>
        </p:nvSpPr>
        <p:spPr>
          <a:xfrm>
            <a:off x="2016098" y="2236444"/>
            <a:ext cx="6107722" cy="397738"/>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Formula, </a:t>
            </a:r>
          </a:p>
        </p:txBody>
      </p:sp>
    </p:spTree>
    <p:extLst>
      <p:ext uri="{BB962C8B-B14F-4D97-AF65-F5344CB8AC3E}">
        <p14:creationId xmlns:p14="http://schemas.microsoft.com/office/powerpoint/2010/main" val="2440423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F6BEFD5-B1A4-3D4B-EA7C-FD08A919647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2C386C-82AF-2DE1-258D-00BB78DD1272}"/>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Classification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0D303B74-B1A3-B03C-3BC1-9BAFB9E90060}"/>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90D22EC-AFE8-B9C5-9B72-3D5024F97FED}"/>
              </a:ext>
            </a:extLst>
          </p:cNvPr>
          <p:cNvSpPr txBox="1"/>
          <p:nvPr/>
        </p:nvSpPr>
        <p:spPr>
          <a:xfrm>
            <a:off x="191911" y="1500977"/>
            <a:ext cx="6107722"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Precision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id="{4C36EBAB-EB5C-F49C-9696-3DD8AA9676F8}"/>
              </a:ext>
            </a:extLst>
          </p:cNvPr>
          <p:cNvSpPr txBox="1"/>
          <p:nvPr/>
        </p:nvSpPr>
        <p:spPr>
          <a:xfrm>
            <a:off x="1910862" y="4499763"/>
            <a:ext cx="8886092" cy="959943"/>
          </a:xfrm>
          <a:prstGeom prst="rect">
            <a:avLst/>
          </a:prstGeom>
          <a:noFill/>
        </p:spPr>
        <p:txBody>
          <a:bodyPr wrap="square">
            <a:sp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Example: For a recycling system that classifies items as "recyclable" or "non-recyclable," high precision ensures that items identified as "recyclable" truly belong in that category, reducing contamination in recycling processes.</a:t>
            </a:r>
          </a:p>
        </p:txBody>
      </p:sp>
      <p:sp>
        <p:nvSpPr>
          <p:cNvPr id="9" name="TextBox 8">
            <a:extLst>
              <a:ext uri="{FF2B5EF4-FFF2-40B4-BE49-F238E27FC236}">
                <a16:creationId xmlns:a16="http://schemas.microsoft.com/office/drawing/2014/main" id="{FE6FCE48-FF56-3992-6E4F-E80AAB1389EE}"/>
              </a:ext>
            </a:extLst>
          </p:cNvPr>
          <p:cNvSpPr txBox="1"/>
          <p:nvPr/>
        </p:nvSpPr>
        <p:spPr>
          <a:xfrm>
            <a:off x="2016098" y="2236444"/>
            <a:ext cx="6107722" cy="397738"/>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Formula, </a:t>
            </a:r>
          </a:p>
        </p:txBody>
      </p:sp>
      <p:pic>
        <p:nvPicPr>
          <p:cNvPr id="5" name="Picture 4">
            <a:extLst>
              <a:ext uri="{FF2B5EF4-FFF2-40B4-BE49-F238E27FC236}">
                <a16:creationId xmlns:a16="http://schemas.microsoft.com/office/drawing/2014/main" id="{48EE2329-6F10-E20A-C6BA-0820054EECE7}"/>
              </a:ext>
            </a:extLst>
          </p:cNvPr>
          <p:cNvPicPr>
            <a:picLocks noChangeAspect="1"/>
          </p:cNvPicPr>
          <p:nvPr/>
        </p:nvPicPr>
        <p:blipFill>
          <a:blip r:embed="rId3"/>
          <a:stretch>
            <a:fillRect/>
          </a:stretch>
        </p:blipFill>
        <p:spPr>
          <a:xfrm>
            <a:off x="1910862" y="2774207"/>
            <a:ext cx="8882409" cy="1309586"/>
          </a:xfrm>
          <a:prstGeom prst="rect">
            <a:avLst/>
          </a:prstGeom>
        </p:spPr>
      </p:pic>
    </p:spTree>
    <p:extLst>
      <p:ext uri="{BB962C8B-B14F-4D97-AF65-F5344CB8AC3E}">
        <p14:creationId xmlns:p14="http://schemas.microsoft.com/office/powerpoint/2010/main" val="614520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34115579-8688-E6CE-4A76-BA2189806BF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BE853FC-9474-5D53-9764-60C339D5732D}"/>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Classification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4A4D22A9-0EDD-41C8-660D-A80FF8C2AEC8}"/>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D67C725-F608-75FB-B36A-DCEAB441C1F0}"/>
              </a:ext>
            </a:extLst>
          </p:cNvPr>
          <p:cNvSpPr txBox="1"/>
          <p:nvPr/>
        </p:nvSpPr>
        <p:spPr>
          <a:xfrm>
            <a:off x="191911" y="1512672"/>
            <a:ext cx="6107722"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Recall</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id="{F9FB2BCF-1755-F62D-3AD7-B5CD45631928}"/>
              </a:ext>
            </a:extLst>
          </p:cNvPr>
          <p:cNvSpPr txBox="1"/>
          <p:nvPr/>
        </p:nvSpPr>
        <p:spPr>
          <a:xfrm>
            <a:off x="1910862" y="4499763"/>
            <a:ext cx="8886092" cy="959943"/>
          </a:xfrm>
          <a:prstGeom prst="rect">
            <a:avLst/>
          </a:prstGeom>
          <a:noFill/>
        </p:spPr>
        <p:txBody>
          <a:bodyPr wrap="square">
            <a:sp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Example: In a model that detects forest fires, high recall ensures that most real fires are identified, even if it means some non-fires are also flagged. This minimizes the chance of missing real fire cases, which could lead to severe environmental harm.</a:t>
            </a:r>
          </a:p>
        </p:txBody>
      </p:sp>
      <p:sp>
        <p:nvSpPr>
          <p:cNvPr id="9" name="TextBox 8">
            <a:extLst>
              <a:ext uri="{FF2B5EF4-FFF2-40B4-BE49-F238E27FC236}">
                <a16:creationId xmlns:a16="http://schemas.microsoft.com/office/drawing/2014/main" id="{274E339C-35ED-8F59-B1CA-99A429D34EA4}"/>
              </a:ext>
            </a:extLst>
          </p:cNvPr>
          <p:cNvSpPr txBox="1"/>
          <p:nvPr/>
        </p:nvSpPr>
        <p:spPr>
          <a:xfrm>
            <a:off x="2016098" y="2236444"/>
            <a:ext cx="6107722" cy="397738"/>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Formula, </a:t>
            </a:r>
          </a:p>
        </p:txBody>
      </p:sp>
      <p:pic>
        <p:nvPicPr>
          <p:cNvPr id="3" name="Picture 2">
            <a:extLst>
              <a:ext uri="{FF2B5EF4-FFF2-40B4-BE49-F238E27FC236}">
                <a16:creationId xmlns:a16="http://schemas.microsoft.com/office/drawing/2014/main" id="{9C249D24-9ED8-678E-C856-436B813D7BB1}"/>
              </a:ext>
            </a:extLst>
          </p:cNvPr>
          <p:cNvPicPr>
            <a:picLocks noChangeAspect="1"/>
          </p:cNvPicPr>
          <p:nvPr/>
        </p:nvPicPr>
        <p:blipFill>
          <a:blip r:embed="rId3"/>
          <a:stretch>
            <a:fillRect/>
          </a:stretch>
        </p:blipFill>
        <p:spPr>
          <a:xfrm>
            <a:off x="1982510" y="2990738"/>
            <a:ext cx="8742795" cy="1028977"/>
          </a:xfrm>
          <a:prstGeom prst="rect">
            <a:avLst/>
          </a:prstGeom>
        </p:spPr>
      </p:pic>
    </p:spTree>
    <p:extLst>
      <p:ext uri="{BB962C8B-B14F-4D97-AF65-F5344CB8AC3E}">
        <p14:creationId xmlns:p14="http://schemas.microsoft.com/office/powerpoint/2010/main" val="1965525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2AE8D1-FA35-0DE3-42C2-3B9EB6283928}"/>
              </a:ext>
            </a:extLst>
          </p:cNvPr>
          <p:cNvPicPr>
            <a:picLocks noChangeAspect="1"/>
          </p:cNvPicPr>
          <p:nvPr/>
        </p:nvPicPr>
        <p:blipFill>
          <a:blip r:embed="rId2"/>
          <a:stretch>
            <a:fillRect/>
          </a:stretch>
        </p:blipFill>
        <p:spPr>
          <a:xfrm>
            <a:off x="3702908" y="1206843"/>
            <a:ext cx="7175157" cy="4917989"/>
          </a:xfrm>
          <a:prstGeom prst="rect">
            <a:avLst/>
          </a:prstGeom>
        </p:spPr>
      </p:pic>
      <p:sp>
        <p:nvSpPr>
          <p:cNvPr id="3" name="TextBox 2">
            <a:extLst>
              <a:ext uri="{FF2B5EF4-FFF2-40B4-BE49-F238E27FC236}">
                <a16:creationId xmlns:a16="http://schemas.microsoft.com/office/drawing/2014/main" id="{9D015082-426A-44F6-E167-A4D92C59FB40}"/>
              </a:ext>
            </a:extLst>
          </p:cNvPr>
          <p:cNvSpPr txBox="1"/>
          <p:nvPr/>
        </p:nvSpPr>
        <p:spPr>
          <a:xfrm>
            <a:off x="802902" y="1526930"/>
            <a:ext cx="39067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Confusion Matrix</a:t>
            </a:r>
          </a:p>
        </p:txBody>
      </p:sp>
    </p:spTree>
    <p:extLst>
      <p:ext uri="{BB962C8B-B14F-4D97-AF65-F5344CB8AC3E}">
        <p14:creationId xmlns:p14="http://schemas.microsoft.com/office/powerpoint/2010/main" val="1694585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C66D732-62FE-01D5-D404-A430FA68309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AB741F-EC41-FE4B-9B07-819E25939ED3}"/>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Classification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E8649E40-953C-AF33-A07C-78913CA55A0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9D215E7-74C1-E847-1FF9-EACBFBEE1A5A}"/>
              </a:ext>
            </a:extLst>
          </p:cNvPr>
          <p:cNvSpPr txBox="1"/>
          <p:nvPr/>
        </p:nvSpPr>
        <p:spPr>
          <a:xfrm>
            <a:off x="191911" y="1512672"/>
            <a:ext cx="6107722"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F1 Score</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id="{FFB13D5E-C9CE-108C-35C9-9129D1A62673}"/>
              </a:ext>
            </a:extLst>
          </p:cNvPr>
          <p:cNvSpPr txBox="1"/>
          <p:nvPr/>
        </p:nvSpPr>
        <p:spPr>
          <a:xfrm>
            <a:off x="1910862" y="4499763"/>
            <a:ext cx="8886092" cy="959943"/>
          </a:xfrm>
          <a:prstGeom prst="rect">
            <a:avLst/>
          </a:prstGeom>
          <a:noFill/>
        </p:spPr>
        <p:txBody>
          <a:bodyPr wrap="square">
            <a:sp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Example: For a model predicting endangered species, the F1 score balances recall (ensuring endangered species aren’t missed) and precision (avoiding unnecessary conservation efforts for non-endangered species).</a:t>
            </a:r>
          </a:p>
        </p:txBody>
      </p:sp>
      <p:sp>
        <p:nvSpPr>
          <p:cNvPr id="9" name="TextBox 8">
            <a:extLst>
              <a:ext uri="{FF2B5EF4-FFF2-40B4-BE49-F238E27FC236}">
                <a16:creationId xmlns:a16="http://schemas.microsoft.com/office/drawing/2014/main" id="{82CAAAA8-766D-693F-8195-E462DA076B6C}"/>
              </a:ext>
            </a:extLst>
          </p:cNvPr>
          <p:cNvSpPr txBox="1"/>
          <p:nvPr/>
        </p:nvSpPr>
        <p:spPr>
          <a:xfrm>
            <a:off x="2016098" y="2236444"/>
            <a:ext cx="6107722" cy="397738"/>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Formula, </a:t>
            </a:r>
          </a:p>
        </p:txBody>
      </p:sp>
      <p:pic>
        <p:nvPicPr>
          <p:cNvPr id="5" name="Picture 4">
            <a:extLst>
              <a:ext uri="{FF2B5EF4-FFF2-40B4-BE49-F238E27FC236}">
                <a16:creationId xmlns:a16="http://schemas.microsoft.com/office/drawing/2014/main" id="{2022B630-C673-AF35-DF35-222E9ED5D322}"/>
              </a:ext>
            </a:extLst>
          </p:cNvPr>
          <p:cNvPicPr>
            <a:picLocks noChangeAspect="1"/>
          </p:cNvPicPr>
          <p:nvPr/>
        </p:nvPicPr>
        <p:blipFill>
          <a:blip r:embed="rId3"/>
          <a:stretch>
            <a:fillRect/>
          </a:stretch>
        </p:blipFill>
        <p:spPr>
          <a:xfrm>
            <a:off x="2016098" y="2832098"/>
            <a:ext cx="5550213" cy="1160424"/>
          </a:xfrm>
          <a:prstGeom prst="rect">
            <a:avLst/>
          </a:prstGeom>
        </p:spPr>
      </p:pic>
    </p:spTree>
    <p:extLst>
      <p:ext uri="{BB962C8B-B14F-4D97-AF65-F5344CB8AC3E}">
        <p14:creationId xmlns:p14="http://schemas.microsoft.com/office/powerpoint/2010/main" val="2069766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70A9E97F-30C3-4730-64FF-3EFDB13CCE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081A75-0525-7300-7072-CF54E0D8B279}"/>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Classification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DB9C6EEA-3815-C8F3-93C8-8744ABFE8937}"/>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4202C46-F227-F6B4-11C3-EF53E20AB132}"/>
              </a:ext>
            </a:extLst>
          </p:cNvPr>
          <p:cNvSpPr txBox="1"/>
          <p:nvPr/>
        </p:nvSpPr>
        <p:spPr>
          <a:xfrm>
            <a:off x="238803" y="1502784"/>
            <a:ext cx="8776243"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ROC-AUC (Receiver Operating Characteristic - Area Under Curve)</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id="{9B186136-2950-769D-FFE4-B05DD409B214}"/>
              </a:ext>
            </a:extLst>
          </p:cNvPr>
          <p:cNvSpPr txBox="1"/>
          <p:nvPr/>
        </p:nvSpPr>
        <p:spPr>
          <a:xfrm>
            <a:off x="2016098" y="4135657"/>
            <a:ext cx="8886092" cy="1256306"/>
          </a:xfrm>
          <a:prstGeom prst="rect">
            <a:avLst/>
          </a:prstGeom>
          <a:noFill/>
        </p:spPr>
        <p:txBody>
          <a:bodyPr wrap="square">
            <a:sp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Example: For a green building classification model (efficient vs. inefficient), an AUC close to 1.0 indicates the model can reliably distinguish between energy-efficient and non-efficient buildings. AUC is particularly helpful when balancing precision and recall, or when deciding on an optimal threshold for classification.  </a:t>
            </a:r>
          </a:p>
        </p:txBody>
      </p:sp>
      <p:sp>
        <p:nvSpPr>
          <p:cNvPr id="9" name="TextBox 8">
            <a:extLst>
              <a:ext uri="{FF2B5EF4-FFF2-40B4-BE49-F238E27FC236}">
                <a16:creationId xmlns:a16="http://schemas.microsoft.com/office/drawing/2014/main" id="{FBE209ED-F5FE-7AC8-6F65-E64A785EC9E0}"/>
              </a:ext>
            </a:extLst>
          </p:cNvPr>
          <p:cNvSpPr txBox="1"/>
          <p:nvPr/>
        </p:nvSpPr>
        <p:spPr>
          <a:xfrm>
            <a:off x="2016098" y="2236444"/>
            <a:ext cx="6107722" cy="397738"/>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Formula, </a:t>
            </a:r>
          </a:p>
        </p:txBody>
      </p:sp>
      <p:sp>
        <p:nvSpPr>
          <p:cNvPr id="6" name="TextBox 5">
            <a:extLst>
              <a:ext uri="{FF2B5EF4-FFF2-40B4-BE49-F238E27FC236}">
                <a16:creationId xmlns:a16="http://schemas.microsoft.com/office/drawing/2014/main" id="{829F27D5-13A7-E123-3701-42ECAB80B9E8}"/>
              </a:ext>
            </a:extLst>
          </p:cNvPr>
          <p:cNvSpPr txBox="1"/>
          <p:nvPr/>
        </p:nvSpPr>
        <p:spPr>
          <a:xfrm>
            <a:off x="2168769" y="2874122"/>
            <a:ext cx="9315504" cy="872034"/>
          </a:xfrm>
          <a:prstGeom prst="rect">
            <a:avLst/>
          </a:prstGeom>
          <a:noFill/>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True Positive Rate (Recall): Measures how well the model identifies true positives.</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False Positive Rate: Measures how often the model incorrectly predicts a positive.</a:t>
            </a:r>
          </a:p>
        </p:txBody>
      </p:sp>
    </p:spTree>
    <p:extLst>
      <p:ext uri="{BB962C8B-B14F-4D97-AF65-F5344CB8AC3E}">
        <p14:creationId xmlns:p14="http://schemas.microsoft.com/office/powerpoint/2010/main" val="309912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1A7B0ACE-4C44-8CE9-C048-94BCEB6BC0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8E95F6-0C25-8D58-6211-F794B922C945}"/>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Understanding and Implementation of Logistic regression</a:t>
            </a:r>
            <a:endParaRPr lang="en-IN" sz="2000" dirty="0">
              <a:solidFill>
                <a:srgbClr val="213163"/>
              </a:solidFill>
            </a:endParaRPr>
          </a:p>
        </p:txBody>
      </p:sp>
      <p:sp>
        <p:nvSpPr>
          <p:cNvPr id="6" name="TextBox 5">
            <a:extLst>
              <a:ext uri="{FF2B5EF4-FFF2-40B4-BE49-F238E27FC236}">
                <a16:creationId xmlns:a16="http://schemas.microsoft.com/office/drawing/2014/main" id="{80E60A7D-053D-9395-4140-4E17610B26C4}"/>
              </a:ext>
            </a:extLst>
          </p:cNvPr>
          <p:cNvSpPr txBox="1"/>
          <p:nvPr/>
        </p:nvSpPr>
        <p:spPr>
          <a:xfrm>
            <a:off x="191911" y="1641654"/>
            <a:ext cx="6101860" cy="397738"/>
          </a:xfrm>
          <a:prstGeom prst="rect">
            <a:avLst/>
          </a:prstGeom>
          <a:noFill/>
        </p:spPr>
        <p:txBody>
          <a:bodyPr wrap="square">
            <a:spAutoFit/>
          </a:bodyPr>
          <a:lstStyle/>
          <a:p>
            <a:pPr algn="just">
              <a:lnSpc>
                <a:spcPct val="107000"/>
              </a:lnSpc>
              <a:spcAft>
                <a:spcPts val="800"/>
              </a:spcAft>
            </a:pPr>
            <a:r>
              <a:rPr lang="en-IN" sz="2000" b="1" dirty="0">
                <a:effectLst/>
                <a:latin typeface="Arial" panose="020B0604020202020204" pitchFamily="34" charset="0"/>
                <a:ea typeface="Calibri" panose="020F0502020204030204" pitchFamily="34" charset="0"/>
                <a:cs typeface="Gautami" panose="020B0502040204020203" pitchFamily="34" charset="0"/>
              </a:rPr>
              <a:t>Understanding of Logistic regression</a:t>
            </a:r>
            <a:endParaRPr lang="en-IN" sz="20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4" name="TextBox 3">
            <a:extLst>
              <a:ext uri="{FF2B5EF4-FFF2-40B4-BE49-F238E27FC236}">
                <a16:creationId xmlns:a16="http://schemas.microsoft.com/office/drawing/2014/main" id="{5E3ECFF1-1772-FF77-B0D9-14E089A0083E}"/>
              </a:ext>
            </a:extLst>
          </p:cNvPr>
          <p:cNvSpPr txBox="1"/>
          <p:nvPr/>
        </p:nvSpPr>
        <p:spPr>
          <a:xfrm>
            <a:off x="401516" y="2135342"/>
            <a:ext cx="6101860" cy="397738"/>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The formula for Logistic Regression is, </a:t>
            </a:r>
          </a:p>
        </p:txBody>
      </p:sp>
      <p:pic>
        <p:nvPicPr>
          <p:cNvPr id="5" name="Picture 4">
            <a:extLst>
              <a:ext uri="{FF2B5EF4-FFF2-40B4-BE49-F238E27FC236}">
                <a16:creationId xmlns:a16="http://schemas.microsoft.com/office/drawing/2014/main" id="{BDAB75AB-99C4-4554-E736-10B3203C0624}"/>
              </a:ext>
            </a:extLst>
          </p:cNvPr>
          <p:cNvPicPr>
            <a:picLocks noChangeAspect="1"/>
          </p:cNvPicPr>
          <p:nvPr/>
        </p:nvPicPr>
        <p:blipFill>
          <a:blip r:embed="rId3"/>
          <a:stretch>
            <a:fillRect/>
          </a:stretch>
        </p:blipFill>
        <p:spPr>
          <a:xfrm>
            <a:off x="5185263" y="1863688"/>
            <a:ext cx="3936945" cy="905846"/>
          </a:xfrm>
          <a:prstGeom prst="rect">
            <a:avLst/>
          </a:prstGeom>
        </p:spPr>
      </p:pic>
      <p:pic>
        <p:nvPicPr>
          <p:cNvPr id="7" name="Picture 6">
            <a:extLst>
              <a:ext uri="{FF2B5EF4-FFF2-40B4-BE49-F238E27FC236}">
                <a16:creationId xmlns:a16="http://schemas.microsoft.com/office/drawing/2014/main" id="{DD09A7A1-30C9-3823-65F6-CAE9766FAB7E}"/>
              </a:ext>
            </a:extLst>
          </p:cNvPr>
          <p:cNvPicPr>
            <a:picLocks noChangeAspect="1"/>
          </p:cNvPicPr>
          <p:nvPr/>
        </p:nvPicPr>
        <p:blipFill>
          <a:blip r:embed="rId4"/>
          <a:stretch>
            <a:fillRect/>
          </a:stretch>
        </p:blipFill>
        <p:spPr>
          <a:xfrm>
            <a:off x="795312" y="2962209"/>
            <a:ext cx="8579584" cy="3044583"/>
          </a:xfrm>
          <a:prstGeom prst="rect">
            <a:avLst/>
          </a:prstGeom>
        </p:spPr>
      </p:pic>
      <p:cxnSp>
        <p:nvCxnSpPr>
          <p:cNvPr id="8" name="Straight Connector 7">
            <a:extLst>
              <a:ext uri="{FF2B5EF4-FFF2-40B4-BE49-F238E27FC236}">
                <a16:creationId xmlns:a16="http://schemas.microsoft.com/office/drawing/2014/main" id="{A06C402E-ED81-6043-FEAC-F7215DA7E31B}"/>
              </a:ext>
            </a:extLst>
          </p:cNvPr>
          <p:cNvCxnSpPr/>
          <p:nvPr/>
        </p:nvCxnSpPr>
        <p:spPr>
          <a:xfrm>
            <a:off x="0" y="6254652"/>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16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F739BC6-4CE0-E291-3C12-9667A47D8284}"/>
              </a:ext>
            </a:extLst>
          </p:cNvPr>
          <p:cNvGrpSpPr/>
          <p:nvPr/>
        </p:nvGrpSpPr>
        <p:grpSpPr>
          <a:xfrm>
            <a:off x="0" y="2508140"/>
            <a:ext cx="12055366" cy="3032125"/>
            <a:chOff x="1117724" y="2508140"/>
            <a:chExt cx="9956552" cy="3032125"/>
          </a:xfrm>
        </p:grpSpPr>
        <p:pic>
          <p:nvPicPr>
            <p:cNvPr id="5" name="Picture 4" descr="A black frame with a white background&#10;&#10;Description automatically generated">
              <a:extLst>
                <a:ext uri="{FF2B5EF4-FFF2-40B4-BE49-F238E27FC236}">
                  <a16:creationId xmlns:a16="http://schemas.microsoft.com/office/drawing/2014/main" id="{EA63E77B-2755-D21F-51BC-42BE4453849D}"/>
                </a:ext>
              </a:extLst>
            </p:cNvPr>
            <p:cNvPicPr>
              <a:picLocks noChangeAspect="1"/>
            </p:cNvPicPr>
            <p:nvPr/>
          </p:nvPicPr>
          <p:blipFill>
            <a:blip r:embed="rId3"/>
            <a:stretch>
              <a:fillRect/>
            </a:stretch>
          </p:blipFill>
          <p:spPr>
            <a:xfrm>
              <a:off x="1117724" y="2508140"/>
              <a:ext cx="9956552" cy="3032125"/>
            </a:xfrm>
            <a:prstGeom prst="rect">
              <a:avLst/>
            </a:prstGeom>
          </p:spPr>
        </p:pic>
        <p:sp>
          <p:nvSpPr>
            <p:cNvPr id="10" name="TextBox 9">
              <a:extLst>
                <a:ext uri="{FF2B5EF4-FFF2-40B4-BE49-F238E27FC236}">
                  <a16:creationId xmlns:a16="http://schemas.microsoft.com/office/drawing/2014/main" id="{FAFEE84B-060E-0646-61C1-61E6884BACC3}"/>
                </a:ext>
              </a:extLst>
            </p:cNvPr>
            <p:cNvSpPr txBox="1"/>
            <p:nvPr/>
          </p:nvSpPr>
          <p:spPr>
            <a:xfrm>
              <a:off x="4025810" y="3541673"/>
              <a:ext cx="5744810" cy="584775"/>
            </a:xfrm>
            <a:prstGeom prst="rect">
              <a:avLst/>
            </a:prstGeom>
            <a:noFill/>
          </p:spPr>
          <p:txBody>
            <a:bodyPr wrap="square" rtlCol="0">
              <a:spAutoFit/>
            </a:bodyPr>
            <a:lstStyle/>
            <a:p>
              <a:r>
                <a:rPr lang="en-GB" sz="3200" dirty="0">
                  <a:solidFill>
                    <a:schemeClr val="tx1"/>
                  </a:solidFill>
                </a:rPr>
                <a:t> Linear Machine learning model </a:t>
              </a:r>
              <a:endParaRPr lang="en-US" sz="3200" dirty="0">
                <a:solidFill>
                  <a:schemeClr val="tx1"/>
                </a:solidFill>
              </a:endParaRPr>
            </a:p>
          </p:txBody>
        </p:sp>
        <p:grpSp>
          <p:nvGrpSpPr>
            <p:cNvPr id="9" name="Group 8">
              <a:extLst>
                <a:ext uri="{FF2B5EF4-FFF2-40B4-BE49-F238E27FC236}">
                  <a16:creationId xmlns:a16="http://schemas.microsoft.com/office/drawing/2014/main" id="{B077393A-5DE6-A8BC-919A-8588BC3EF4D9}"/>
                </a:ext>
              </a:extLst>
            </p:cNvPr>
            <p:cNvGrpSpPr/>
            <p:nvPr/>
          </p:nvGrpSpPr>
          <p:grpSpPr>
            <a:xfrm>
              <a:off x="1531869" y="3251433"/>
              <a:ext cx="1526650" cy="1267430"/>
              <a:chOff x="1938269" y="3162533"/>
              <a:chExt cx="1526650" cy="1267430"/>
            </a:xfrm>
          </p:grpSpPr>
          <p:sp>
            <p:nvSpPr>
              <p:cNvPr id="13" name="TextBox 12">
                <a:extLst>
                  <a:ext uri="{FF2B5EF4-FFF2-40B4-BE49-F238E27FC236}">
                    <a16:creationId xmlns:a16="http://schemas.microsoft.com/office/drawing/2014/main" id="{AD7940F8-47B2-3605-4FFD-62224135AD9A}"/>
                  </a:ext>
                </a:extLst>
              </p:cNvPr>
              <p:cNvSpPr txBox="1"/>
              <p:nvPr/>
            </p:nvSpPr>
            <p:spPr>
              <a:xfrm>
                <a:off x="1938269" y="3162533"/>
                <a:ext cx="1526650" cy="553998"/>
              </a:xfrm>
              <a:prstGeom prst="rect">
                <a:avLst/>
              </a:prstGeom>
              <a:noFill/>
            </p:spPr>
            <p:txBody>
              <a:bodyPr wrap="square" rtlCol="0">
                <a:spAutoFit/>
              </a:bodyPr>
              <a:lstStyle/>
              <a:p>
                <a:r>
                  <a:rPr lang="en-US" sz="3000" b="1" dirty="0">
                    <a:solidFill>
                      <a:schemeClr val="bg1"/>
                    </a:solidFill>
                  </a:rPr>
                  <a:t>Chapter</a:t>
                </a:r>
              </a:p>
            </p:txBody>
          </p:sp>
          <p:sp>
            <p:nvSpPr>
              <p:cNvPr id="8" name="TextBox 7">
                <a:extLst>
                  <a:ext uri="{FF2B5EF4-FFF2-40B4-BE49-F238E27FC236}">
                    <a16:creationId xmlns:a16="http://schemas.microsoft.com/office/drawing/2014/main" id="{867A801B-F1E2-4D3C-C8D7-74B4B5E5C5D1}"/>
                  </a:ext>
                </a:extLst>
              </p:cNvPr>
              <p:cNvSpPr txBox="1"/>
              <p:nvPr/>
            </p:nvSpPr>
            <p:spPr>
              <a:xfrm>
                <a:off x="2395910" y="3645133"/>
                <a:ext cx="509215" cy="784830"/>
              </a:xfrm>
              <a:prstGeom prst="rect">
                <a:avLst/>
              </a:prstGeom>
              <a:noFill/>
            </p:spPr>
            <p:txBody>
              <a:bodyPr wrap="square" rtlCol="0">
                <a:spAutoFit/>
              </a:bodyPr>
              <a:lstStyle/>
              <a:p>
                <a:pPr algn="ctr"/>
                <a:r>
                  <a:rPr lang="en-US" sz="4500" b="1" dirty="0">
                    <a:solidFill>
                      <a:schemeClr val="bg1"/>
                    </a:solidFill>
                  </a:rPr>
                  <a:t>2</a:t>
                </a:r>
              </a:p>
            </p:txBody>
          </p:sp>
        </p:grpSp>
      </p:grpSp>
    </p:spTree>
    <p:extLst>
      <p:ext uri="{BB962C8B-B14F-4D97-AF65-F5344CB8AC3E}">
        <p14:creationId xmlns:p14="http://schemas.microsoft.com/office/powerpoint/2010/main" val="3781132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21A1B47F-6A71-2DCF-2249-8078152998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722478-5D63-23AC-91F2-0AAB9C565175}"/>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Understanding and Implementation of Logistic regression</a:t>
            </a:r>
            <a:endParaRPr lang="en-IN" sz="2000" dirty="0">
              <a:solidFill>
                <a:srgbClr val="213163"/>
              </a:solidFill>
            </a:endParaRPr>
          </a:p>
        </p:txBody>
      </p:sp>
      <p:sp>
        <p:nvSpPr>
          <p:cNvPr id="6" name="TextBox 5">
            <a:extLst>
              <a:ext uri="{FF2B5EF4-FFF2-40B4-BE49-F238E27FC236}">
                <a16:creationId xmlns:a16="http://schemas.microsoft.com/office/drawing/2014/main" id="{0A61C147-8AEF-B8C2-685E-6088E20F4089}"/>
              </a:ext>
            </a:extLst>
          </p:cNvPr>
          <p:cNvSpPr txBox="1"/>
          <p:nvPr/>
        </p:nvSpPr>
        <p:spPr>
          <a:xfrm>
            <a:off x="191911" y="1641654"/>
            <a:ext cx="6101860"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Implementation of Logistic regression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4" name="TextBox 3">
            <a:extLst>
              <a:ext uri="{FF2B5EF4-FFF2-40B4-BE49-F238E27FC236}">
                <a16:creationId xmlns:a16="http://schemas.microsoft.com/office/drawing/2014/main" id="{83FDA93E-6AA6-0309-BA27-40E238E80747}"/>
              </a:ext>
            </a:extLst>
          </p:cNvPr>
          <p:cNvSpPr txBox="1"/>
          <p:nvPr/>
        </p:nvSpPr>
        <p:spPr>
          <a:xfrm>
            <a:off x="1411872" y="2277877"/>
            <a:ext cx="6101860" cy="1816266"/>
          </a:xfrm>
          <a:prstGeom prst="rect">
            <a:avLst/>
          </a:prstGeom>
          <a:noFill/>
        </p:spPr>
        <p:txBody>
          <a:bodyPr wrap="square">
            <a:spAutoFit/>
          </a:bodyPr>
          <a:lstStyle/>
          <a:p>
            <a:pPr marL="342900" indent="-342900">
              <a:buFont typeface="Arial" panose="020B0604020202020204" pitchFamily="34" charset="0"/>
              <a:buChar char="•"/>
            </a:pPr>
            <a:r>
              <a:rPr lang="en-US" dirty="0"/>
              <a:t>Import Necessary Libraries </a:t>
            </a:r>
          </a:p>
          <a:p>
            <a:pPr marL="342900" indent="-342900">
              <a:buFont typeface="Arial" panose="020B0604020202020204" pitchFamily="34" charset="0"/>
              <a:buChar char="•"/>
            </a:pPr>
            <a:r>
              <a:rPr lang="en-US" dirty="0"/>
              <a:t>Load and Inspect the Dataset </a:t>
            </a:r>
          </a:p>
          <a:p>
            <a:pPr marL="342900" indent="-342900">
              <a:buFont typeface="Arial" panose="020B0604020202020204" pitchFamily="34" charset="0"/>
              <a:buChar char="•"/>
            </a:pPr>
            <a:r>
              <a:rPr lang="en-US" dirty="0"/>
              <a:t>Feature Selection and Target Variable</a:t>
            </a:r>
          </a:p>
          <a:p>
            <a:pPr marL="342900" indent="-342900">
              <a:buFont typeface="Arial" panose="020B0604020202020204" pitchFamily="34" charset="0"/>
              <a:buChar char="•"/>
            </a:pPr>
            <a:r>
              <a:rPr lang="en-US" dirty="0"/>
              <a:t>Split the Data into Training and Testing Sets</a:t>
            </a:r>
          </a:p>
          <a:p>
            <a:pPr marL="342900" indent="-342900">
              <a:buFont typeface="Arial" panose="020B0604020202020204" pitchFamily="34" charset="0"/>
              <a:buChar char="•"/>
            </a:pPr>
            <a:r>
              <a:rPr lang="en-US" dirty="0"/>
              <a:t>Initialize and Train the Logistic Regression Model</a:t>
            </a:r>
          </a:p>
          <a:p>
            <a:pPr marL="342900" indent="-342900">
              <a:buFont typeface="Arial" panose="020B0604020202020204" pitchFamily="34" charset="0"/>
              <a:buChar char="•"/>
            </a:pPr>
            <a:r>
              <a:rPr lang="en-US" dirty="0"/>
              <a:t>Evaluate the Model</a:t>
            </a:r>
          </a:p>
        </p:txBody>
      </p:sp>
      <p:cxnSp>
        <p:nvCxnSpPr>
          <p:cNvPr id="5" name="Straight Connector 4">
            <a:extLst>
              <a:ext uri="{FF2B5EF4-FFF2-40B4-BE49-F238E27FC236}">
                <a16:creationId xmlns:a16="http://schemas.microsoft.com/office/drawing/2014/main" id="{73A36DC2-1994-83B2-BE72-C1032B81FDAD}"/>
              </a:ext>
            </a:extLst>
          </p:cNvPr>
          <p:cNvCxnSpPr/>
          <p:nvPr/>
        </p:nvCxnSpPr>
        <p:spPr>
          <a:xfrm>
            <a:off x="0" y="6242929"/>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D7A32BA-574E-3B94-B5A7-E5375A696600}"/>
              </a:ext>
            </a:extLst>
          </p:cNvPr>
          <p:cNvSpPr txBox="1"/>
          <p:nvPr/>
        </p:nvSpPr>
        <p:spPr>
          <a:xfrm>
            <a:off x="1411872" y="5605154"/>
            <a:ext cx="6799385" cy="400110"/>
          </a:xfrm>
          <a:prstGeom prst="rect">
            <a:avLst/>
          </a:prstGeom>
          <a:noFill/>
        </p:spPr>
        <p:txBody>
          <a:bodyPr wrap="square" lIns="91440" tIns="45720" rIns="91440" bIns="45720" anchor="t">
            <a:spAutoFit/>
          </a:bodyPr>
          <a:lstStyle/>
          <a:p>
            <a:r>
              <a:rPr lang="en-IN" sz="2000" b="1" dirty="0"/>
              <a:t>Classroom Hands-on</a:t>
            </a:r>
            <a:endParaRPr lang="en-US" dirty="0"/>
          </a:p>
        </p:txBody>
      </p:sp>
      <p:sp>
        <p:nvSpPr>
          <p:cNvPr id="14" name="TextBox 13">
            <a:extLst>
              <a:ext uri="{FF2B5EF4-FFF2-40B4-BE49-F238E27FC236}">
                <a16:creationId xmlns:a16="http://schemas.microsoft.com/office/drawing/2014/main" id="{29BBB3C1-BC43-EB87-738F-742584BE94D5}"/>
              </a:ext>
            </a:extLst>
          </p:cNvPr>
          <p:cNvSpPr txBox="1"/>
          <p:nvPr/>
        </p:nvSpPr>
        <p:spPr>
          <a:xfrm>
            <a:off x="4459871" y="5635932"/>
            <a:ext cx="6107722" cy="369332"/>
          </a:xfrm>
          <a:prstGeom prst="rect">
            <a:avLst/>
          </a:prstGeom>
          <a:noFill/>
        </p:spPr>
        <p:txBody>
          <a:bodyPr wrap="square" lIns="91440" tIns="45720" rIns="91440" bIns="45720" anchor="t">
            <a:spAutoFit/>
          </a:bodyPr>
          <a:lstStyle/>
          <a:p>
            <a:pPr lvl="3"/>
            <a:r>
              <a:rPr lang="en-IN" sz="1800" dirty="0">
                <a:ea typeface="Calibri" panose="020F0502020204030204" pitchFamily="34" charset="0"/>
                <a:cs typeface="Gautami"/>
                <a:hlinkClick r:id="rId3"/>
              </a:rPr>
              <a:t>3.  Logistic regression</a:t>
            </a:r>
            <a:endParaRPr lang="en-US" sz="1800">
              <a:latin typeface="Arial" panose="020B060402020202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69180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1833993" cy="400110"/>
          </a:xfrm>
          <a:prstGeom prst="rect">
            <a:avLst/>
          </a:prstGeom>
          <a:noFill/>
        </p:spPr>
        <p:txBody>
          <a:bodyPr wrap="square">
            <a:spAutoFit/>
          </a:bodyPr>
          <a:lstStyle/>
          <a:p>
            <a:r>
              <a:rPr lang="en-IN" sz="2000" b="1">
                <a:solidFill>
                  <a:srgbClr val="213163"/>
                </a:solidFill>
              </a:rPr>
              <a:t>Lab Activity</a:t>
            </a:r>
            <a:endParaRPr lang="en-IN" sz="2000">
              <a:solidFill>
                <a:srgbClr val="213163"/>
              </a:solidFill>
            </a:endParaRPr>
          </a:p>
        </p:txBody>
      </p:sp>
      <p:sp>
        <p:nvSpPr>
          <p:cNvPr id="3" name="Rectangle: Rounded Corners 2">
            <a:extLst>
              <a:ext uri="{FF2B5EF4-FFF2-40B4-BE49-F238E27FC236}">
                <a16:creationId xmlns:a16="http://schemas.microsoft.com/office/drawing/2014/main" id="{1DAC23F4-4B01-13D8-94B2-61A167D7A610}"/>
              </a:ext>
            </a:extLst>
          </p:cNvPr>
          <p:cNvSpPr/>
          <p:nvPr/>
        </p:nvSpPr>
        <p:spPr>
          <a:xfrm>
            <a:off x="358848" y="3320281"/>
            <a:ext cx="8888022" cy="2429541"/>
          </a:xfrm>
          <a:prstGeom prst="roundRect">
            <a:avLst>
              <a:gd name="adj" fmla="val 12903"/>
            </a:avLst>
          </a:prstGeom>
          <a:solidFill>
            <a:srgbClr val="ED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Text Placeholder 4">
            <a:extLst>
              <a:ext uri="{FF2B5EF4-FFF2-40B4-BE49-F238E27FC236}">
                <a16:creationId xmlns:a16="http://schemas.microsoft.com/office/drawing/2014/main" id="{1C9BD820-ADD0-0C49-72E9-19EBCC262C85}"/>
              </a:ext>
            </a:extLst>
          </p:cNvPr>
          <p:cNvSpPr>
            <a:spLocks noGrp="1"/>
          </p:cNvSpPr>
          <p:nvPr/>
        </p:nvSpPr>
        <p:spPr>
          <a:xfrm>
            <a:off x="538995" y="4679472"/>
            <a:ext cx="6382800" cy="803217"/>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hlinkClick r:id="rId3"/>
              </a:rPr>
              <a:t>To create the Classifying Waste Types for Recycling (to classify them into different categories Plastic, Metal, Organic, etc)  using classification algorithms</a:t>
            </a:r>
            <a:endParaRPr lang="en-US"/>
          </a:p>
        </p:txBody>
      </p:sp>
      <p:sp>
        <p:nvSpPr>
          <p:cNvPr id="10" name="Title 3">
            <a:extLst>
              <a:ext uri="{FF2B5EF4-FFF2-40B4-BE49-F238E27FC236}">
                <a16:creationId xmlns:a16="http://schemas.microsoft.com/office/drawing/2014/main" id="{CD452298-22D1-2E47-E112-EB87E8640B5E}"/>
              </a:ext>
            </a:extLst>
          </p:cNvPr>
          <p:cNvSpPr txBox="1">
            <a:spLocks/>
          </p:cNvSpPr>
          <p:nvPr/>
        </p:nvSpPr>
        <p:spPr>
          <a:xfrm>
            <a:off x="2516659" y="3504485"/>
            <a:ext cx="2118256" cy="568842"/>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a:solidFill>
                  <a:srgbClr val="002060"/>
                </a:solidFill>
              </a:rPr>
              <a:t>Hands On</a:t>
            </a:r>
          </a:p>
        </p:txBody>
      </p:sp>
      <p:sp>
        <p:nvSpPr>
          <p:cNvPr id="11" name="Text Placeholder 4">
            <a:extLst>
              <a:ext uri="{FF2B5EF4-FFF2-40B4-BE49-F238E27FC236}">
                <a16:creationId xmlns:a16="http://schemas.microsoft.com/office/drawing/2014/main" id="{088B9E43-099B-A1CD-742B-85F47FD0BDBA}"/>
              </a:ext>
            </a:extLst>
          </p:cNvPr>
          <p:cNvSpPr txBox="1">
            <a:spLocks/>
          </p:cNvSpPr>
          <p:nvPr/>
        </p:nvSpPr>
        <p:spPr>
          <a:xfrm>
            <a:off x="528363" y="4222259"/>
            <a:ext cx="885910" cy="532083"/>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00000"/>
              </a:lnSpc>
              <a:spcBef>
                <a:spcPts val="0"/>
              </a:spcBef>
              <a:buSzPct val="100000"/>
              <a:buFont typeface="Arial" panose="020B0604020202020204" pitchFamily="34" charset="0"/>
              <a:buNone/>
            </a:pPr>
            <a:r>
              <a:rPr lang="en-US" b="1" dirty="0"/>
              <a:t>Lab 2</a:t>
            </a:r>
            <a:endParaRPr lang="en-US" dirty="0">
              <a:solidFill>
                <a:srgbClr val="0000FF"/>
              </a:solidFill>
            </a:endParaRPr>
          </a:p>
        </p:txBody>
      </p:sp>
      <p:pic>
        <p:nvPicPr>
          <p:cNvPr id="14" name="Picture 13" descr="A cartoon of a person holding a clock&#10;&#10;Description automatically generated">
            <a:extLst>
              <a:ext uri="{FF2B5EF4-FFF2-40B4-BE49-F238E27FC236}">
                <a16:creationId xmlns:a16="http://schemas.microsoft.com/office/drawing/2014/main" id="{1053818D-4B91-E027-2A85-5A9F577EB5D8}"/>
              </a:ext>
            </a:extLst>
          </p:cNvPr>
          <p:cNvPicPr>
            <a:picLocks noChangeAspect="1"/>
          </p:cNvPicPr>
          <p:nvPr/>
        </p:nvPicPr>
        <p:blipFill>
          <a:blip r:embed="rId4"/>
          <a:stretch>
            <a:fillRect/>
          </a:stretch>
        </p:blipFill>
        <p:spPr>
          <a:xfrm>
            <a:off x="7008876" y="1475994"/>
            <a:ext cx="5004054" cy="5004054"/>
          </a:xfrm>
          <a:prstGeom prst="rect">
            <a:avLst/>
          </a:prstGeom>
        </p:spPr>
      </p:pic>
    </p:spTree>
    <p:extLst>
      <p:ext uri="{BB962C8B-B14F-4D97-AF65-F5344CB8AC3E}">
        <p14:creationId xmlns:p14="http://schemas.microsoft.com/office/powerpoint/2010/main" val="3419721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026" name="Picture 2" descr="yellow question symbol falls on white question symbols ask sign mark  background idea concept abstract animation 3d">
            <a:extLst>
              <a:ext uri="{FF2B5EF4-FFF2-40B4-BE49-F238E27FC236}">
                <a16:creationId xmlns:a16="http://schemas.microsoft.com/office/drawing/2014/main" id="{272F6BF9-E0B6-39C7-2B38-A384504338AF}"/>
              </a:ext>
            </a:extLst>
          </p:cNvPr>
          <p:cNvPicPr>
            <a:picLocks noChangeAspect="1" noChangeArrowheads="1"/>
          </p:cNvPicPr>
          <p:nvPr/>
        </p:nvPicPr>
        <p:blipFill rotWithShape="1">
          <a:blip r:embed="rId3">
            <a:alphaModFix amt="9000"/>
            <a:extLst>
              <a:ext uri="{28A0092B-C50C-407E-A947-70E740481C1C}">
                <a14:useLocalDpi xmlns:a14="http://schemas.microsoft.com/office/drawing/2010/main" val="0"/>
              </a:ext>
            </a:extLst>
          </a:blip>
          <a:srcRect t="10666" b="1777"/>
          <a:stretch/>
        </p:blipFill>
        <p:spPr bwMode="auto">
          <a:xfrm>
            <a:off x="0" y="731520"/>
            <a:ext cx="12192000" cy="6004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ue and yellow question marks&#10;&#10;Description automatically generated">
            <a:extLst>
              <a:ext uri="{FF2B5EF4-FFF2-40B4-BE49-F238E27FC236}">
                <a16:creationId xmlns:a16="http://schemas.microsoft.com/office/drawing/2014/main" id="{977FF981-F203-FF99-8745-5BA1558CFDA5}"/>
              </a:ext>
            </a:extLst>
          </p:cNvPr>
          <p:cNvPicPr>
            <a:picLocks noChangeAspect="1"/>
          </p:cNvPicPr>
          <p:nvPr/>
        </p:nvPicPr>
        <p:blipFill>
          <a:blip r:embed="rId4"/>
          <a:stretch>
            <a:fillRect/>
          </a:stretch>
        </p:blipFill>
        <p:spPr>
          <a:xfrm>
            <a:off x="330608" y="889000"/>
            <a:ext cx="11530784" cy="5753099"/>
          </a:xfrm>
          <a:prstGeom prst="rect">
            <a:avLst/>
          </a:prstGeom>
        </p:spPr>
      </p:pic>
      <p:sp>
        <p:nvSpPr>
          <p:cNvPr id="6" name="Title 3">
            <a:extLst>
              <a:ext uri="{FF2B5EF4-FFF2-40B4-BE49-F238E27FC236}">
                <a16:creationId xmlns:a16="http://schemas.microsoft.com/office/drawing/2014/main" id="{DA496F42-3B1B-46ED-9EA1-090FE09CA2FA}"/>
              </a:ext>
            </a:extLst>
          </p:cNvPr>
          <p:cNvSpPr txBox="1">
            <a:spLocks/>
          </p:cNvSpPr>
          <p:nvPr/>
        </p:nvSpPr>
        <p:spPr>
          <a:xfrm>
            <a:off x="6096000" y="5999580"/>
            <a:ext cx="1881314"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600" b="1" dirty="0">
                <a:solidFill>
                  <a:srgbClr val="484F9E"/>
                </a:solidFill>
                <a:latin typeface="Arial" panose="020B0604020202020204" pitchFamily="34" charset="0"/>
                <a:cs typeface="Arial" panose="020B0604020202020204" pitchFamily="34" charset="0"/>
              </a:rPr>
              <a:t>Let’s Start</a:t>
            </a:r>
          </a:p>
        </p:txBody>
      </p:sp>
    </p:spTree>
    <p:extLst>
      <p:ext uri="{BB962C8B-B14F-4D97-AF65-F5344CB8AC3E}">
        <p14:creationId xmlns:p14="http://schemas.microsoft.com/office/powerpoint/2010/main" val="2530748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7C5550F-5D9F-3DFA-2078-AAC1E1AA9E76}"/>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7CA34F41-CD32-C745-CF60-47CBDDC250D9}"/>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03BCD250-47A7-8A0A-DE7F-74C5C38C69C7}"/>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dirty="0">
                <a:solidFill>
                  <a:srgbClr val="213163"/>
                </a:solidFill>
              </a:rPr>
              <a:t>Quiz</a:t>
            </a:r>
            <a:endParaRPr lang="en-US" sz="2200" dirty="0"/>
          </a:p>
        </p:txBody>
      </p:sp>
      <p:grpSp>
        <p:nvGrpSpPr>
          <p:cNvPr id="5" name="Group 4">
            <a:extLst>
              <a:ext uri="{FF2B5EF4-FFF2-40B4-BE49-F238E27FC236}">
                <a16:creationId xmlns:a16="http://schemas.microsoft.com/office/drawing/2014/main" id="{C61B2A93-982C-AC0E-61B3-D8A6EFF21F55}"/>
              </a:ext>
            </a:extLst>
          </p:cNvPr>
          <p:cNvGrpSpPr/>
          <p:nvPr/>
        </p:nvGrpSpPr>
        <p:grpSpPr>
          <a:xfrm>
            <a:off x="1" y="5379712"/>
            <a:ext cx="12192000" cy="1107233"/>
            <a:chOff x="229036" y="4299585"/>
            <a:chExt cx="8640644" cy="623995"/>
          </a:xfrm>
        </p:grpSpPr>
        <p:sp>
          <p:nvSpPr>
            <p:cNvPr id="6" name="Rectangle 5">
              <a:extLst>
                <a:ext uri="{FF2B5EF4-FFF2-40B4-BE49-F238E27FC236}">
                  <a16:creationId xmlns:a16="http://schemas.microsoft.com/office/drawing/2014/main" id="{ABCBCD14-9960-0750-C599-B1073A1FB5A1}"/>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842615EB-E5D5-2986-0C53-18F7F17CC771}"/>
                </a:ext>
              </a:extLst>
            </p:cNvPr>
            <p:cNvSpPr txBox="1"/>
            <p:nvPr/>
          </p:nvSpPr>
          <p:spPr>
            <a:xfrm>
              <a:off x="455269" y="4335715"/>
              <a:ext cx="8029593" cy="43362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200" b="1" dirty="0">
                  <a:latin typeface="Arial" panose="020B0604020202020204" pitchFamily="34" charset="0"/>
                  <a:cs typeface="Arial" panose="020B0604020202020204" pitchFamily="34" charset="0"/>
                </a:rPr>
                <a:t>Answer: b</a:t>
              </a:r>
            </a:p>
            <a:p>
              <a:pPr marL="457200" indent="-457200">
                <a:spcAft>
                  <a:spcPts val="800"/>
                </a:spcAft>
                <a:buFont typeface="+mj-lt"/>
                <a:buAutoNum type="alphaLcParenR"/>
              </a:pPr>
              <a:r>
                <a:rPr lang="en-US" sz="2000" dirty="0"/>
                <a:t>Linear Regression</a:t>
              </a:r>
            </a:p>
          </p:txBody>
        </p:sp>
      </p:grpSp>
      <p:sp>
        <p:nvSpPr>
          <p:cNvPr id="8" name="TextBox 7">
            <a:extLst>
              <a:ext uri="{FF2B5EF4-FFF2-40B4-BE49-F238E27FC236}">
                <a16:creationId xmlns:a16="http://schemas.microsoft.com/office/drawing/2014/main" id="{AD28FC6F-467C-F5F3-F40E-419787147DD2}"/>
              </a:ext>
            </a:extLst>
          </p:cNvPr>
          <p:cNvSpPr txBox="1"/>
          <p:nvPr/>
        </p:nvSpPr>
        <p:spPr>
          <a:xfrm>
            <a:off x="496452" y="2054548"/>
            <a:ext cx="8196443" cy="2195473"/>
          </a:xfrm>
          <a:prstGeom prst="rect">
            <a:avLst/>
          </a:prstGeom>
          <a:noFill/>
        </p:spPr>
        <p:txBody>
          <a:bodyPr wrap="square" lIns="121920" tIns="60960" rIns="121920" bIns="60960" rtlCol="0" anchor="t">
            <a:spAutoFit/>
          </a:bodyPr>
          <a:lstStyle/>
          <a:p>
            <a:pPr>
              <a:spcAft>
                <a:spcPts val="800"/>
              </a:spcAft>
            </a:pPr>
            <a:r>
              <a:rPr lang="en-US" sz="1800" b="1" dirty="0"/>
              <a:t>2. Which supervised learning algorithm is primarily used for continuous data prediction? </a:t>
            </a:r>
            <a:endParaRPr lang="en-US" sz="1800" b="1" dirty="0">
              <a:latin typeface="Arial" panose="020B0604020202020204" pitchFamily="34" charset="0"/>
              <a:cs typeface="Arial" panose="020B0604020202020204" pitchFamily="34" charset="0"/>
            </a:endParaRPr>
          </a:p>
          <a:p>
            <a:pPr marL="457200" indent="-457200">
              <a:spcAft>
                <a:spcPts val="800"/>
              </a:spcAft>
              <a:buFont typeface="+mj-lt"/>
              <a:buAutoNum type="alphaLcParenR"/>
            </a:pPr>
            <a:r>
              <a:rPr lang="en-US" sz="1800" dirty="0"/>
              <a:t>Logistic Regression</a:t>
            </a:r>
          </a:p>
          <a:p>
            <a:pPr marL="457200" indent="-457200">
              <a:spcAft>
                <a:spcPts val="800"/>
              </a:spcAft>
              <a:buFont typeface="+mj-lt"/>
              <a:buAutoNum type="alphaLcParenR"/>
            </a:pPr>
            <a:r>
              <a:rPr lang="en-US" sz="1800" dirty="0"/>
              <a:t>Linear Regression</a:t>
            </a:r>
          </a:p>
          <a:p>
            <a:pPr marL="457200" indent="-457200">
              <a:spcAft>
                <a:spcPts val="800"/>
              </a:spcAft>
              <a:buFont typeface="+mj-lt"/>
              <a:buAutoNum type="alphaLcParenR"/>
            </a:pPr>
            <a:r>
              <a:rPr lang="en-US" sz="1800" dirty="0"/>
              <a:t>K-Means Clustering</a:t>
            </a:r>
          </a:p>
          <a:p>
            <a:pPr marL="457200" indent="-457200">
              <a:spcAft>
                <a:spcPts val="800"/>
              </a:spcAft>
              <a:buFont typeface="+mj-lt"/>
              <a:buAutoNum type="alphaLcParenR"/>
            </a:pPr>
            <a:r>
              <a:rPr lang="en-US" sz="1800" dirty="0"/>
              <a:t>Naive Bayes</a:t>
            </a:r>
          </a:p>
        </p:txBody>
      </p:sp>
      <p:pic>
        <p:nvPicPr>
          <p:cNvPr id="9" name="Picture 8" descr="A cartoon of a person standing next to a question mark&#10;&#10;Description automatically generated">
            <a:extLst>
              <a:ext uri="{FF2B5EF4-FFF2-40B4-BE49-F238E27FC236}">
                <a16:creationId xmlns:a16="http://schemas.microsoft.com/office/drawing/2014/main" id="{0CA8D38D-D087-E72B-0329-4C4B9D16FEEF}"/>
              </a:ext>
            </a:extLst>
          </p:cNvPr>
          <p:cNvPicPr>
            <a:picLocks noChangeAspect="1"/>
          </p:cNvPicPr>
          <p:nvPr/>
        </p:nvPicPr>
        <p:blipFill rotWithShape="1">
          <a:blip r:embed="rId4"/>
          <a:srcRect l="12112" t="10000" r="16720"/>
          <a:stretch/>
        </p:blipFill>
        <p:spPr>
          <a:xfrm>
            <a:off x="8857488" y="1353005"/>
            <a:ext cx="3389376" cy="4286250"/>
          </a:xfrm>
          <a:prstGeom prst="rect">
            <a:avLst/>
          </a:prstGeom>
        </p:spPr>
      </p:pic>
    </p:spTree>
    <p:extLst>
      <p:ext uri="{BB962C8B-B14F-4D97-AF65-F5344CB8AC3E}">
        <p14:creationId xmlns:p14="http://schemas.microsoft.com/office/powerpoint/2010/main" val="108873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D86EBC2E-A1F4-BD14-7008-D9F93B39822F}"/>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67F02F1-F949-E39E-75C2-CE3407AE6EEF}"/>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1FCECB1B-9B74-79A0-2087-0589761C8C2F}"/>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dirty="0">
                <a:solidFill>
                  <a:srgbClr val="213163"/>
                </a:solidFill>
              </a:rPr>
              <a:t>Quiz</a:t>
            </a:r>
            <a:endParaRPr lang="en-US" sz="2200" dirty="0"/>
          </a:p>
        </p:txBody>
      </p:sp>
      <p:grpSp>
        <p:nvGrpSpPr>
          <p:cNvPr id="5" name="Group 4">
            <a:extLst>
              <a:ext uri="{FF2B5EF4-FFF2-40B4-BE49-F238E27FC236}">
                <a16:creationId xmlns:a16="http://schemas.microsoft.com/office/drawing/2014/main" id="{F4E2C165-E9F0-3AAE-825E-443EA846C875}"/>
              </a:ext>
            </a:extLst>
          </p:cNvPr>
          <p:cNvGrpSpPr/>
          <p:nvPr/>
        </p:nvGrpSpPr>
        <p:grpSpPr>
          <a:xfrm>
            <a:off x="1" y="5379712"/>
            <a:ext cx="12192000" cy="1107233"/>
            <a:chOff x="229036" y="4299585"/>
            <a:chExt cx="8640644" cy="623995"/>
          </a:xfrm>
        </p:grpSpPr>
        <p:sp>
          <p:nvSpPr>
            <p:cNvPr id="6" name="Rectangle 5">
              <a:extLst>
                <a:ext uri="{FF2B5EF4-FFF2-40B4-BE49-F238E27FC236}">
                  <a16:creationId xmlns:a16="http://schemas.microsoft.com/office/drawing/2014/main" id="{860BE28B-264A-968E-24B5-E78C40EF3D6A}"/>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C0C18DA0-BD20-80D4-388D-77E6152DF8A7}"/>
                </a:ext>
              </a:extLst>
            </p:cNvPr>
            <p:cNvSpPr txBox="1"/>
            <p:nvPr/>
          </p:nvSpPr>
          <p:spPr>
            <a:xfrm>
              <a:off x="455269" y="4335715"/>
              <a:ext cx="8029593" cy="43362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200" b="1" dirty="0">
                  <a:latin typeface="Arial" panose="020B0604020202020204" pitchFamily="34" charset="0"/>
                  <a:cs typeface="Arial" panose="020B0604020202020204" pitchFamily="34" charset="0"/>
                </a:rPr>
                <a:t>Answer: c</a:t>
              </a:r>
            </a:p>
            <a:p>
              <a:r>
                <a:rPr lang="en-IN" sz="2000" dirty="0"/>
                <a:t>F1 Score</a:t>
              </a:r>
              <a:endParaRPr lang="en-US" sz="2000" dirty="0"/>
            </a:p>
          </p:txBody>
        </p:sp>
      </p:grpSp>
      <p:sp>
        <p:nvSpPr>
          <p:cNvPr id="8" name="TextBox 7">
            <a:extLst>
              <a:ext uri="{FF2B5EF4-FFF2-40B4-BE49-F238E27FC236}">
                <a16:creationId xmlns:a16="http://schemas.microsoft.com/office/drawing/2014/main" id="{E535C152-A690-ACE7-5A2C-18501051753E}"/>
              </a:ext>
            </a:extLst>
          </p:cNvPr>
          <p:cNvSpPr txBox="1"/>
          <p:nvPr/>
        </p:nvSpPr>
        <p:spPr>
          <a:xfrm>
            <a:off x="496452" y="2054548"/>
            <a:ext cx="8952348" cy="2195473"/>
          </a:xfrm>
          <a:prstGeom prst="rect">
            <a:avLst/>
          </a:prstGeom>
          <a:noFill/>
        </p:spPr>
        <p:txBody>
          <a:bodyPr wrap="square" lIns="121920" tIns="60960" rIns="121920" bIns="60960" rtlCol="0" anchor="t">
            <a:spAutoFit/>
          </a:bodyPr>
          <a:lstStyle/>
          <a:p>
            <a:pPr>
              <a:spcAft>
                <a:spcPts val="800"/>
              </a:spcAft>
            </a:pPr>
            <a:r>
              <a:rPr lang="en-US" sz="1800" b="1" dirty="0"/>
              <a:t>4. Which metric would be most appropriate to assess the performance of a classification model with imbalanced classes? </a:t>
            </a:r>
          </a:p>
          <a:p>
            <a:pPr marL="457200" indent="-457200">
              <a:spcAft>
                <a:spcPts val="800"/>
              </a:spcAft>
              <a:buFont typeface="+mj-lt"/>
              <a:buAutoNum type="alphaLcParenR"/>
            </a:pPr>
            <a:r>
              <a:rPr lang="en-US" sz="1800" dirty="0"/>
              <a:t>Accuracy</a:t>
            </a:r>
          </a:p>
          <a:p>
            <a:pPr marL="457200" indent="-457200">
              <a:spcAft>
                <a:spcPts val="800"/>
              </a:spcAft>
              <a:buFont typeface="+mj-lt"/>
              <a:buAutoNum type="alphaLcParenR"/>
            </a:pPr>
            <a:r>
              <a:rPr lang="en-US" sz="1800" dirty="0"/>
              <a:t>Mean Squared Error (MSE)</a:t>
            </a:r>
          </a:p>
          <a:p>
            <a:pPr marL="457200" indent="-457200">
              <a:spcAft>
                <a:spcPts val="800"/>
              </a:spcAft>
              <a:buFont typeface="+mj-lt"/>
              <a:buAutoNum type="alphaLcParenR"/>
            </a:pPr>
            <a:r>
              <a:rPr lang="en-US" sz="1800" dirty="0"/>
              <a:t>F1 Score</a:t>
            </a:r>
          </a:p>
          <a:p>
            <a:pPr marL="457200" indent="-457200">
              <a:spcAft>
                <a:spcPts val="800"/>
              </a:spcAft>
              <a:buFont typeface="+mj-lt"/>
              <a:buAutoNum type="alphaLcParenR"/>
            </a:pPr>
            <a:r>
              <a:rPr lang="en-US" sz="1800" dirty="0"/>
              <a:t>Adjusted R-squared</a:t>
            </a:r>
          </a:p>
        </p:txBody>
      </p:sp>
      <p:pic>
        <p:nvPicPr>
          <p:cNvPr id="9" name="Picture 8" descr="A cartoon of a person standing next to a question mark&#10;&#10;Description automatically generated">
            <a:extLst>
              <a:ext uri="{FF2B5EF4-FFF2-40B4-BE49-F238E27FC236}">
                <a16:creationId xmlns:a16="http://schemas.microsoft.com/office/drawing/2014/main" id="{D0A79A56-444A-0BF6-1D6D-6BA7CD96D586}"/>
              </a:ext>
            </a:extLst>
          </p:cNvPr>
          <p:cNvPicPr>
            <a:picLocks noChangeAspect="1"/>
          </p:cNvPicPr>
          <p:nvPr/>
        </p:nvPicPr>
        <p:blipFill rotWithShape="1">
          <a:blip r:embed="rId4"/>
          <a:srcRect l="12112" t="10000" r="16720"/>
          <a:stretch/>
        </p:blipFill>
        <p:spPr>
          <a:xfrm>
            <a:off x="9448800" y="2100785"/>
            <a:ext cx="2798064" cy="3538469"/>
          </a:xfrm>
          <a:prstGeom prst="rect">
            <a:avLst/>
          </a:prstGeom>
        </p:spPr>
      </p:pic>
    </p:spTree>
    <p:extLst>
      <p:ext uri="{BB962C8B-B14F-4D97-AF65-F5344CB8AC3E}">
        <p14:creationId xmlns:p14="http://schemas.microsoft.com/office/powerpoint/2010/main" val="275891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0D115830-8139-821D-6ED7-DD51CFB9FAEB}"/>
              </a:ext>
            </a:extLst>
          </p:cNvPr>
          <p:cNvPicPr>
            <a:picLocks noChangeAspect="1"/>
          </p:cNvPicPr>
          <p:nvPr/>
        </p:nvPicPr>
        <p:blipFill>
          <a:blip r:embed="rId3"/>
          <a:stretch>
            <a:fillRect/>
          </a:stretch>
        </p:blipFill>
        <p:spPr>
          <a:xfrm>
            <a:off x="1461521" y="1266824"/>
            <a:ext cx="9268958" cy="4803775"/>
          </a:xfrm>
          <a:prstGeom prst="rect">
            <a:avLst/>
          </a:prstGeom>
        </p:spPr>
      </p:pic>
      <p:pic>
        <p:nvPicPr>
          <p:cNvPr id="9" name="Picture 8" descr="A red triangle with a white exclamation mark&#10;&#10;Description automatically generated">
            <a:extLst>
              <a:ext uri="{FF2B5EF4-FFF2-40B4-BE49-F238E27FC236}">
                <a16:creationId xmlns:a16="http://schemas.microsoft.com/office/drawing/2014/main" id="{D9957559-7A75-900A-3EDB-F58D5DCA2008}"/>
              </a:ext>
            </a:extLst>
          </p:cNvPr>
          <p:cNvPicPr>
            <a:picLocks noChangeAspect="1"/>
          </p:cNvPicPr>
          <p:nvPr/>
        </p:nvPicPr>
        <p:blipFill>
          <a:blip r:embed="rId4">
            <a:alphaModFix amt="6000"/>
          </a:blip>
          <a:stretch>
            <a:fillRect/>
          </a:stretch>
        </p:blipFill>
        <p:spPr>
          <a:xfrm>
            <a:off x="3935118" y="2019301"/>
            <a:ext cx="4321765" cy="3770050"/>
          </a:xfrm>
          <a:prstGeom prst="rect">
            <a:avLst/>
          </a:prstGeom>
        </p:spPr>
      </p:pic>
      <p:grpSp>
        <p:nvGrpSpPr>
          <p:cNvPr id="2" name="Group 1">
            <a:extLst>
              <a:ext uri="{FF2B5EF4-FFF2-40B4-BE49-F238E27FC236}">
                <a16:creationId xmlns:a16="http://schemas.microsoft.com/office/drawing/2014/main" id="{5D5BEDCB-FE1D-F30A-769C-395C14FDAF4A}"/>
              </a:ext>
            </a:extLst>
          </p:cNvPr>
          <p:cNvGrpSpPr/>
          <p:nvPr/>
        </p:nvGrpSpPr>
        <p:grpSpPr>
          <a:xfrm>
            <a:off x="2298700" y="2847345"/>
            <a:ext cx="7381748" cy="1642732"/>
            <a:chOff x="2298700" y="3186775"/>
            <a:chExt cx="7381748" cy="1642732"/>
          </a:xfrm>
        </p:grpSpPr>
        <p:sp>
          <p:nvSpPr>
            <p:cNvPr id="6" name="TextBox 5">
              <a:extLst>
                <a:ext uri="{FF2B5EF4-FFF2-40B4-BE49-F238E27FC236}">
                  <a16:creationId xmlns:a16="http://schemas.microsoft.com/office/drawing/2014/main" id="{F1A1D897-46DC-0676-920A-89FA122EA6E5}"/>
                </a:ext>
              </a:extLst>
            </p:cNvPr>
            <p:cNvSpPr txBox="1"/>
            <p:nvPr/>
          </p:nvSpPr>
          <p:spPr>
            <a:xfrm>
              <a:off x="4168228" y="3186775"/>
              <a:ext cx="3855544" cy="800219"/>
            </a:xfrm>
            <a:prstGeom prst="rect">
              <a:avLst/>
            </a:prstGeom>
            <a:noFill/>
          </p:spPr>
          <p:txBody>
            <a:bodyPr wrap="none" rtlCol="0">
              <a:spAutoFit/>
            </a:bodyPr>
            <a:lstStyle/>
            <a:p>
              <a:pPr algn="ctr"/>
              <a:r>
                <a:rPr lang="en-US" sz="4600" b="1" dirty="0">
                  <a:solidFill>
                    <a:schemeClr val="tx1"/>
                  </a:solidFill>
                </a:rPr>
                <a:t>DISCLAIMER</a:t>
              </a:r>
            </a:p>
          </p:txBody>
        </p:sp>
        <p:sp>
          <p:nvSpPr>
            <p:cNvPr id="11" name="TextBox 10">
              <a:extLst>
                <a:ext uri="{FF2B5EF4-FFF2-40B4-BE49-F238E27FC236}">
                  <a16:creationId xmlns:a16="http://schemas.microsoft.com/office/drawing/2014/main" id="{4797845F-F959-88CB-A4ED-3AA0360C1A9D}"/>
                </a:ext>
              </a:extLst>
            </p:cNvPr>
            <p:cNvSpPr txBox="1"/>
            <p:nvPr/>
          </p:nvSpPr>
          <p:spPr>
            <a:xfrm>
              <a:off x="2298700" y="4060066"/>
              <a:ext cx="7381748" cy="769441"/>
            </a:xfrm>
            <a:prstGeom prst="rect">
              <a:avLst/>
            </a:prstGeom>
            <a:noFill/>
          </p:spPr>
          <p:txBody>
            <a:bodyPr wrap="square" rtlCol="0">
              <a:spAutoFit/>
            </a:bodyPr>
            <a:lstStyle/>
            <a:p>
              <a:pPr algn="ctr"/>
              <a:r>
                <a:rPr lang="en-US" sz="2200" dirty="0">
                  <a:solidFill>
                    <a:schemeClr val="tx1"/>
                  </a:solidFill>
                </a:rPr>
                <a:t>The content is curated from online/offline resources and used for educational purpose only.</a:t>
              </a:r>
            </a:p>
          </p:txBody>
        </p:sp>
      </p:grpSp>
    </p:spTree>
    <p:extLst>
      <p:ext uri="{BB962C8B-B14F-4D97-AF65-F5344CB8AC3E}">
        <p14:creationId xmlns:p14="http://schemas.microsoft.com/office/powerpoint/2010/main"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49184034-7E5A-8703-FC62-41A270A3CFA1}"/>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6" name="TextBox 5">
            <a:extLst>
              <a:ext uri="{FF2B5EF4-FFF2-40B4-BE49-F238E27FC236}">
                <a16:creationId xmlns:a16="http://schemas.microsoft.com/office/drawing/2014/main" id="{76BF6329-56BD-893B-3EC4-9C12163435B5}"/>
              </a:ext>
            </a:extLst>
          </p:cNvPr>
          <p:cNvSpPr txBox="1"/>
          <p:nvPr/>
        </p:nvSpPr>
        <p:spPr>
          <a:xfrm>
            <a:off x="369156" y="1547352"/>
            <a:ext cx="9811163" cy="4338111"/>
          </a:xfrm>
          <a:prstGeom prst="rect">
            <a:avLst/>
          </a:prstGeom>
          <a:noFill/>
        </p:spPr>
        <p:txBody>
          <a:bodyPr wrap="square" rtlCol="0">
            <a:spAutoFit/>
          </a:bodyPr>
          <a:lstStyle/>
          <a:p>
            <a:pPr marL="342900" lvl="0" indent="-342900" algn="just">
              <a:lnSpc>
                <a:spcPct val="115000"/>
              </a:lnSpc>
              <a:spcBef>
                <a:spcPts val="1200"/>
              </a:spcBef>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Differentiate between classification and regression techniques and identify how each can be applied to sustainability-focused projects.</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Describe real-world examples of supervised learning applications in sustainability, such as predicting energy consumption, classifying waste types, and monitoring biodiversity.</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Understand the significance of error metrics (e.g., RMSE, MAE) in regression analysis and interpret their relevance for environmental forecasting.</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Develop and apply regression models to predict sustainability-related outcomes, such as energy consumption, greenhouse gas emissions, or crop yields.</a:t>
            </a:r>
            <a:endParaRPr lang="en-IN" sz="16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15000"/>
              </a:lnSpc>
              <a:spcBef>
                <a:spcPts val="1200"/>
              </a:spcBef>
              <a:spcAft>
                <a:spcPts val="800"/>
              </a:spcAft>
              <a:buFont typeface="Symbol" panose="05050102010706020507" pitchFamily="18" charset="2"/>
              <a:buChar char="·"/>
            </a:pPr>
            <a:r>
              <a:rPr lang="en-US" sz="1600" dirty="0">
                <a:effectLst/>
                <a:latin typeface="Arial" panose="020B0604020202020204" pitchFamily="34" charset="0"/>
                <a:ea typeface="Arial" panose="020B0604020202020204" pitchFamily="34" charset="0"/>
                <a:cs typeface="Arial" panose="020B0604020202020204" pitchFamily="34" charset="0"/>
              </a:rPr>
              <a:t>Evaluate the performance of supervised learning models using appropriate metrics (e.g., accuracy, precision, recall) and interpret the results in the  context of environmental or sustainability goals.</a:t>
            </a:r>
          </a:p>
          <a:p>
            <a:pPr marL="342900" lvl="0" indent="-342900" algn="just">
              <a:lnSpc>
                <a:spcPct val="115000"/>
              </a:lnSpc>
              <a:spcBef>
                <a:spcPts val="1200"/>
              </a:spcBef>
              <a:spcAft>
                <a:spcPts val="800"/>
              </a:spcAft>
              <a:buFont typeface="Symbol" panose="05050102010706020507" pitchFamily="18" charset="2"/>
              <a:buChar char="·"/>
            </a:pPr>
            <a:r>
              <a:rPr lang="en-US" sz="1600" dirty="0">
                <a:effectLst/>
                <a:latin typeface="Arial" panose="020B0604020202020204" pitchFamily="34" charset="0"/>
                <a:ea typeface="Arial" panose="020B0604020202020204" pitchFamily="34" charset="0"/>
              </a:rPr>
              <a:t>Build classification models to categorize sustainability-related data, such as classifying areas of biodiversity risk, types of waste, or pollution levels.</a:t>
            </a:r>
            <a:endParaRPr lang="en-IN" sz="1400" dirty="0">
              <a:latin typeface="+mn-lt"/>
            </a:endParaRPr>
          </a:p>
        </p:txBody>
      </p:sp>
      <p:cxnSp>
        <p:nvCxnSpPr>
          <p:cNvPr id="14" name="Straight Connector 13">
            <a:extLst>
              <a:ext uri="{FF2B5EF4-FFF2-40B4-BE49-F238E27FC236}">
                <a16:creationId xmlns:a16="http://schemas.microsoft.com/office/drawing/2014/main" id="{FD309382-A8C5-B988-83E3-25D1853C282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ladder leading to a large yellow circle&#10;&#10;Description automatically generated">
            <a:extLst>
              <a:ext uri="{FF2B5EF4-FFF2-40B4-BE49-F238E27FC236}">
                <a16:creationId xmlns:a16="http://schemas.microsoft.com/office/drawing/2014/main" id="{65ABC316-78BC-ED0E-5AEE-F736AE599E22}"/>
              </a:ext>
            </a:extLst>
          </p:cNvPr>
          <p:cNvPicPr>
            <a:picLocks noChangeAspect="1"/>
          </p:cNvPicPr>
          <p:nvPr/>
        </p:nvPicPr>
        <p:blipFill rotWithShape="1">
          <a:blip r:embed="rId3">
            <a:alphaModFix amt="85000"/>
          </a:blip>
          <a:srcRect l="13763" t="6135" r="13650"/>
          <a:stretch/>
        </p:blipFill>
        <p:spPr>
          <a:xfrm>
            <a:off x="10180320" y="3965078"/>
            <a:ext cx="2030690" cy="2090281"/>
          </a:xfrm>
          <a:prstGeom prst="rect">
            <a:avLst/>
          </a:prstGeom>
        </p:spPr>
      </p:pic>
      <p:sp>
        <p:nvSpPr>
          <p:cNvPr id="5" name="TextBox 4">
            <a:extLst>
              <a:ext uri="{FF2B5EF4-FFF2-40B4-BE49-F238E27FC236}">
                <a16:creationId xmlns:a16="http://schemas.microsoft.com/office/drawing/2014/main" id="{4CC30D45-D368-BF73-F9AB-4680383FF118}"/>
              </a:ext>
            </a:extLst>
          </p:cNvPr>
          <p:cNvSpPr txBox="1"/>
          <p:nvPr/>
        </p:nvSpPr>
        <p:spPr>
          <a:xfrm>
            <a:off x="10443824" y="4610108"/>
            <a:ext cx="1503681" cy="400110"/>
          </a:xfrm>
          <a:prstGeom prst="rect">
            <a:avLst/>
          </a:prstGeom>
          <a:noFill/>
        </p:spPr>
        <p:txBody>
          <a:bodyPr wrap="square" rtlCol="0">
            <a:spAutoFit/>
          </a:bodyPr>
          <a:lstStyle/>
          <a:p>
            <a:pPr algn="ctr">
              <a:spcAft>
                <a:spcPts val="800"/>
              </a:spcAft>
            </a:pPr>
            <a:r>
              <a:rPr lang="en-IN" sz="2000" b="1" dirty="0">
                <a:solidFill>
                  <a:schemeClr val="tx1"/>
                </a:solidFill>
                <a:latin typeface="+mn-lt"/>
              </a:rPr>
              <a:t>GOAL</a:t>
            </a:r>
          </a:p>
        </p:txBody>
      </p:sp>
    </p:spTree>
    <p:extLst>
      <p:ext uri="{BB962C8B-B14F-4D97-AF65-F5344CB8AC3E}">
        <p14:creationId xmlns:p14="http://schemas.microsoft.com/office/powerpoint/2010/main" val="10855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A8FA69C5-7270-E177-AF3B-22A20BF234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69C220-FDEB-AEEA-47F4-D33535827838}"/>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Regression</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E4C110C2-8699-2FA2-A39E-43BB0D4AAD04}"/>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6158CFE-ED58-3878-C3E3-411B73101A56}"/>
              </a:ext>
            </a:extLst>
          </p:cNvPr>
          <p:cNvSpPr txBox="1"/>
          <p:nvPr/>
        </p:nvSpPr>
        <p:spPr>
          <a:xfrm>
            <a:off x="755378" y="1914459"/>
            <a:ext cx="10111913" cy="1385700"/>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In simple terms, regression helps you estimate the relationship between variables. For example, you might want to predict the price of a house based on its size, number of rooms, and location. Here, the house price is the dependent variable, and the other attributes are independent variables.</a:t>
            </a:r>
          </a:p>
        </p:txBody>
      </p:sp>
    </p:spTree>
    <p:extLst>
      <p:ext uri="{BB962C8B-B14F-4D97-AF65-F5344CB8AC3E}">
        <p14:creationId xmlns:p14="http://schemas.microsoft.com/office/powerpoint/2010/main" val="169577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AC9275DB-EBD5-E045-6195-8059574F49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6AE9593-B267-5A5C-367D-4F74EC15AD12}"/>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Regression</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569854B2-4759-BA92-6346-CE196D280D2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762E3CE-FBEA-E287-C930-C7033C8BCD17}"/>
              </a:ext>
            </a:extLst>
          </p:cNvPr>
          <p:cNvSpPr txBox="1"/>
          <p:nvPr/>
        </p:nvSpPr>
        <p:spPr>
          <a:xfrm>
            <a:off x="191911" y="1547243"/>
            <a:ext cx="6107722"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Types of Regression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id="{09B2AA96-14CA-1E15-1F13-3E4605525552}"/>
              </a:ext>
            </a:extLst>
          </p:cNvPr>
          <p:cNvSpPr txBox="1"/>
          <p:nvPr/>
        </p:nvSpPr>
        <p:spPr>
          <a:xfrm>
            <a:off x="1406770" y="2252338"/>
            <a:ext cx="10081846" cy="2886624"/>
          </a:xfrm>
          <a:prstGeom prst="rect">
            <a:avLst/>
          </a:prstGeom>
          <a:noFill/>
        </p:spPr>
        <p:txBody>
          <a:bodyPr wrap="square">
            <a:spAutoFit/>
          </a:bodyPr>
          <a:lstStyle/>
          <a:p>
            <a:pPr algn="just">
              <a:lnSpc>
                <a:spcPct val="107000"/>
              </a:lnSpc>
              <a:spcAft>
                <a:spcPts val="800"/>
              </a:spcAft>
            </a:pPr>
            <a:r>
              <a:rPr lang="en-IN" sz="2000" dirty="0">
                <a:effectLst/>
                <a:latin typeface="Arial" panose="020B0604020202020204" pitchFamily="34" charset="0"/>
                <a:ea typeface="Calibri" panose="020F0502020204030204" pitchFamily="34" charset="0"/>
                <a:cs typeface="Gautami" panose="020B0502040204020203" pitchFamily="34" charset="0"/>
              </a:rPr>
              <a:t>There are various types of regression techniques, each serving specific needs and assumptions: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Simple Linear Regression </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Multiple Linear Regression </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Polynomial Regression </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Logistic Regression </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Calibri" panose="020F0502020204030204" pitchFamily="34" charset="0"/>
                <a:cs typeface="Gautami" panose="020B0502040204020203" pitchFamily="34" charset="0"/>
              </a:rPr>
              <a:t>Ridge, Lasso, and Elastic Net Regression </a:t>
            </a:r>
          </a:p>
        </p:txBody>
      </p:sp>
    </p:spTree>
    <p:extLst>
      <p:ext uri="{BB962C8B-B14F-4D97-AF65-F5344CB8AC3E}">
        <p14:creationId xmlns:p14="http://schemas.microsoft.com/office/powerpoint/2010/main" val="219281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98815C7-B83A-69F6-7E42-9193E9FC7C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4C01B33-EB1C-BD4B-2689-E94781097A7D}"/>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Regression</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90743718-BE33-90BB-E499-5BD64C37420A}"/>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8DF0DE2-2AB9-312D-DFAB-188682ED0222}"/>
              </a:ext>
            </a:extLst>
          </p:cNvPr>
          <p:cNvSpPr txBox="1"/>
          <p:nvPr/>
        </p:nvSpPr>
        <p:spPr>
          <a:xfrm>
            <a:off x="191911" y="1547243"/>
            <a:ext cx="6107722"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Mathematics Behind Regression </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id="{5225F3D9-01F1-DFA9-270E-B28E5D245FE8}"/>
              </a:ext>
            </a:extLst>
          </p:cNvPr>
          <p:cNvSpPr txBox="1"/>
          <p:nvPr/>
        </p:nvSpPr>
        <p:spPr>
          <a:xfrm>
            <a:off x="191911" y="2032430"/>
            <a:ext cx="10081846" cy="367216"/>
          </a:xfrm>
          <a:prstGeom prst="rect">
            <a:avLst/>
          </a:prstGeom>
          <a:noFill/>
        </p:spPr>
        <p:txBody>
          <a:bodyPr wrap="square">
            <a:sp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The general formula for linear regression is </a:t>
            </a:r>
          </a:p>
        </p:txBody>
      </p:sp>
      <p:pic>
        <p:nvPicPr>
          <p:cNvPr id="3" name="Picture 2">
            <a:extLst>
              <a:ext uri="{FF2B5EF4-FFF2-40B4-BE49-F238E27FC236}">
                <a16:creationId xmlns:a16="http://schemas.microsoft.com/office/drawing/2014/main" id="{D852DADC-0252-2C9F-6FC1-5FB06BFDB734}"/>
              </a:ext>
            </a:extLst>
          </p:cNvPr>
          <p:cNvPicPr>
            <a:picLocks noChangeAspect="1"/>
          </p:cNvPicPr>
          <p:nvPr/>
        </p:nvPicPr>
        <p:blipFill>
          <a:blip r:embed="rId3"/>
          <a:stretch>
            <a:fillRect/>
          </a:stretch>
        </p:blipFill>
        <p:spPr>
          <a:xfrm>
            <a:off x="1584149" y="2631719"/>
            <a:ext cx="5817988" cy="646890"/>
          </a:xfrm>
          <a:prstGeom prst="rect">
            <a:avLst/>
          </a:prstGeom>
        </p:spPr>
      </p:pic>
      <p:pic>
        <p:nvPicPr>
          <p:cNvPr id="4" name="Picture 3">
            <a:extLst>
              <a:ext uri="{FF2B5EF4-FFF2-40B4-BE49-F238E27FC236}">
                <a16:creationId xmlns:a16="http://schemas.microsoft.com/office/drawing/2014/main" id="{22B05C62-ECFE-F86D-4A97-3A3F2C10C297}"/>
              </a:ext>
            </a:extLst>
          </p:cNvPr>
          <p:cNvPicPr>
            <a:picLocks noChangeAspect="1"/>
          </p:cNvPicPr>
          <p:nvPr/>
        </p:nvPicPr>
        <p:blipFill>
          <a:blip r:embed="rId4"/>
          <a:stretch>
            <a:fillRect/>
          </a:stretch>
        </p:blipFill>
        <p:spPr>
          <a:xfrm>
            <a:off x="1584149" y="3413064"/>
            <a:ext cx="5817988" cy="2461243"/>
          </a:xfrm>
          <a:prstGeom prst="rect">
            <a:avLst/>
          </a:prstGeom>
        </p:spPr>
      </p:pic>
    </p:spTree>
    <p:extLst>
      <p:ext uri="{BB962C8B-B14F-4D97-AF65-F5344CB8AC3E}">
        <p14:creationId xmlns:p14="http://schemas.microsoft.com/office/powerpoint/2010/main" val="36170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EB175FC-7F7E-BDBF-BCF2-D41786F79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D7AE6D8-5B53-D402-2C5E-03494087AF2A}"/>
              </a:ext>
            </a:extLst>
          </p:cNvPr>
          <p:cNvSpPr txBox="1"/>
          <p:nvPr/>
        </p:nvSpPr>
        <p:spPr>
          <a:xfrm>
            <a:off x="191911" y="972537"/>
            <a:ext cx="9315504" cy="400110"/>
          </a:xfrm>
          <a:prstGeom prst="rect">
            <a:avLst/>
          </a:prstGeom>
          <a:noFill/>
        </p:spPr>
        <p:txBody>
          <a:bodyPr wrap="square">
            <a:spAutoFit/>
          </a:bodyPr>
          <a:lstStyle/>
          <a:p>
            <a:r>
              <a:rPr lang="en-US" sz="2000" b="1" dirty="0">
                <a:solidFill>
                  <a:srgbClr val="213163"/>
                </a:solidFill>
              </a:rPr>
              <a:t>Regression Model Evaluation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4A0198A0-155D-414D-5324-3A541F40464E}"/>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B2FB404-F952-996D-DDBF-5E680446D9C2}"/>
              </a:ext>
            </a:extLst>
          </p:cNvPr>
          <p:cNvSpPr txBox="1"/>
          <p:nvPr/>
        </p:nvSpPr>
        <p:spPr>
          <a:xfrm>
            <a:off x="4653302" y="2395695"/>
            <a:ext cx="8294076" cy="2636619"/>
          </a:xfrm>
          <a:prstGeom prst="rect">
            <a:avLst/>
          </a:prstGeom>
          <a:noFill/>
        </p:spPr>
        <p:txBody>
          <a:bodyPr wrap="square">
            <a:spAutoFit/>
          </a:bodyPr>
          <a:lstStyle/>
          <a:p>
            <a:pPr algn="just">
              <a:lnSpc>
                <a:spcPct val="150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Type of Regression Performance Metrics</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2" indent="-342900" algn="just">
              <a:lnSpc>
                <a:spcPct val="150000"/>
              </a:lnSpc>
              <a:buSzPts val="1000"/>
              <a:buFont typeface="Arial" panose="020B0604020202020204" pitchFamily="34" charset="0"/>
              <a:buChar char="•"/>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Mean Absolute Error (MAE)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2" indent="-342900" algn="just">
              <a:lnSpc>
                <a:spcPct val="150000"/>
              </a:lnSpc>
              <a:buSzPts val="1000"/>
              <a:buFont typeface="Arial" panose="020B0604020202020204" pitchFamily="34" charset="0"/>
              <a:buChar char="•"/>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Mean Squared Error (MSE)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2" indent="-342900" algn="just">
              <a:lnSpc>
                <a:spcPct val="150000"/>
              </a:lnSpc>
              <a:buSzPts val="1000"/>
              <a:buFont typeface="Arial" panose="020B0604020202020204" pitchFamily="34" charset="0"/>
              <a:buChar char="•"/>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Root Mean Squared Error (RMSE)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2" indent="-342900" algn="just">
              <a:lnSpc>
                <a:spcPct val="150000"/>
              </a:lnSpc>
              <a:buSzPts val="1000"/>
              <a:buFont typeface="Arial" panose="020B0604020202020204" pitchFamily="34" charset="0"/>
              <a:buChar char="•"/>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R-Squared (R²)</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2" indent="-342900" algn="just">
              <a:lnSpc>
                <a:spcPct val="150000"/>
              </a:lnSpc>
              <a:spcAft>
                <a:spcPts val="800"/>
              </a:spcAft>
              <a:buSzPts val="1000"/>
              <a:buFont typeface="Arial" panose="020B0604020202020204" pitchFamily="34" charset="0"/>
              <a:buChar char="•"/>
              <a:tabLst>
                <a:tab pos="457200" algn="l"/>
              </a:tabLst>
            </a:pPr>
            <a:r>
              <a:rPr lang="en-US" sz="1800" dirty="0">
                <a:effectLst/>
                <a:latin typeface="Arial" panose="020B0604020202020204" pitchFamily="34" charset="0"/>
                <a:ea typeface="Calibri" panose="020F0502020204030204" pitchFamily="34" charset="0"/>
                <a:cs typeface="Gautami" panose="020B0502040204020203" pitchFamily="34" charset="0"/>
              </a:rPr>
              <a:t>Adjusted R-Squared </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pic>
        <p:nvPicPr>
          <p:cNvPr id="1026" name="Picture 2" descr="11 Regression Metrics For ML &amp; Practical How To Guide">
            <a:extLst>
              <a:ext uri="{FF2B5EF4-FFF2-40B4-BE49-F238E27FC236}">
                <a16:creationId xmlns:a16="http://schemas.microsoft.com/office/drawing/2014/main" id="{FB49BC1B-3F7B-F303-E35F-429FEFB43B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4" t="18016" r="54821" b="6331"/>
          <a:stretch/>
        </p:blipFill>
        <p:spPr bwMode="auto">
          <a:xfrm>
            <a:off x="795838" y="2017417"/>
            <a:ext cx="3476886" cy="3492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8449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3931</TotalTime>
  <Words>4386</Words>
  <Application>Microsoft Office PowerPoint</Application>
  <PresentationFormat>Widescreen</PresentationFormat>
  <Paragraphs>303</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Vijayalakshmi Gnanavel</cp:lastModifiedBy>
  <cp:revision>410</cp:revision>
  <dcterms:modified xsi:type="dcterms:W3CDTF">2024-12-19T08:40:53Z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