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1300" r:id="rId5"/>
    <p:sldId id="1086" r:id="rId6"/>
    <p:sldId id="1085" r:id="rId7"/>
    <p:sldId id="1249" r:id="rId8"/>
    <p:sldId id="1290" r:id="rId9"/>
    <p:sldId id="1492" r:id="rId10"/>
    <p:sldId id="1501" r:id="rId11"/>
    <p:sldId id="1502" r:id="rId12"/>
    <p:sldId id="1494" r:id="rId13"/>
    <p:sldId id="1495" r:id="rId14"/>
    <p:sldId id="1482" r:id="rId15"/>
    <p:sldId id="1297" r:id="rId16"/>
    <p:sldId id="1426" r:id="rId17"/>
    <p:sldId id="1428" r:id="rId18"/>
    <p:sldId id="1250"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216" autoAdjust="0"/>
  </p:normalViewPr>
  <p:slideViewPr>
    <p:cSldViewPr snapToGrid="0">
      <p:cViewPr varScale="1">
        <p:scale>
          <a:sx n="65" d="100"/>
          <a:sy n="65" d="100"/>
        </p:scale>
        <p:origin x="1330" y="53"/>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81E3DCF7-3991-CD30-9F14-DB5E1EE108CE}"/>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60FF2ECA-85DE-6083-F486-83C2D238965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fontAlgn="base">
              <a:lnSpc>
                <a:spcPct val="115000"/>
              </a:lnSpc>
              <a:spcBef>
                <a:spcPts val="1200"/>
              </a:spcBef>
              <a:spcAft>
                <a:spcPts val="800"/>
              </a:spcAft>
            </a:pPr>
            <a:r>
              <a:rPr lang="en-IN" sz="1800" dirty="0">
                <a:effectLst/>
                <a:latin typeface="Arial" panose="020B0604020202020204" pitchFamily="34" charset="0"/>
                <a:ea typeface="Arial" panose="020B0604020202020204" pitchFamily="34" charset="0"/>
              </a:rPr>
              <a:t>The potential of unsupervised learning in sustainability is vast, as it can continuously learn from large, complex, and unstructured environmental datasets. However, challenges remain, including data quality and interpretability. Green technology applications require robust data preprocessing to handle inconsistencies in ecological and sensor data. Additionally, interpreting unsupervised learning results can be complex, as the lack of labelled data complicates understanding the meaning of identified patterns.  </a:t>
            </a:r>
          </a:p>
          <a:p>
            <a:pPr algn="just" fontAlgn="base">
              <a:lnSpc>
                <a:spcPct val="115000"/>
              </a:lnSpc>
              <a:spcBef>
                <a:spcPts val="1200"/>
              </a:spcBef>
              <a:spcAft>
                <a:spcPts val="800"/>
              </a:spcAft>
            </a:pP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a16="http://schemas.microsoft.com/office/drawing/2014/main" id="{D311E9C5-4E4A-D859-1FD0-5D77296C67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5841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4007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02261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EC582C1A-36BF-E3CF-518A-4EADC8ABFB8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DB768F62-4A1C-C542-649A-15281378804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01BA4CD4-A9F8-DB31-2D3D-44C5DAFDC6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2759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A22E9C3-CD69-78AF-F5B4-4BDA2A33954E}"/>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07318A70-5C1F-787E-6162-589B509CC61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D160F441-4E99-1DA7-FDBD-5D52E914FD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723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394113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dirty="0">
              <a:latin typeface="Calibri"/>
              <a:cs typeface="Calibri"/>
            </a:endParaRP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3</a:t>
            </a:fld>
            <a:endParaRPr lang="en-US" sz="1400" b="0" strike="noStrike" spc="-1">
              <a:latin typeface="Times New Roman"/>
            </a:endParaRPr>
          </a:p>
        </p:txBody>
      </p:sp>
    </p:spTree>
    <p:extLst>
      <p:ext uri="{BB962C8B-B14F-4D97-AF65-F5344CB8AC3E}">
        <p14:creationId xmlns:p14="http://schemas.microsoft.com/office/powerpoint/2010/main" val="1381871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endParaRPr lang="en-US" sz="1100" b="1" spc="-5" dirty="0">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r>
              <a:rPr lang="en-US" b="1" dirty="0"/>
              <a:t>Lets, discuss about Learning  objectives, </a:t>
            </a:r>
          </a:p>
          <a:p>
            <a:pPr marL="0" indent="0">
              <a:buNone/>
            </a:pPr>
            <a:endParaRPr lang="en-US" b="1" dirty="0"/>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Explain the role of unsupervised learning in sustainability by highlighting its potential in analyzing large, unlabeled environmental datasets.</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Use clustering techniques to identify patterns in sustainability data, such as categorizing regions based on energy consumption, air quality, or waste production.</a:t>
            </a:r>
            <a:endParaRPr lang="en-IN" sz="11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100" dirty="0">
                <a:effectLst/>
                <a:latin typeface="Arial" panose="020B0604020202020204" pitchFamily="34" charset="0"/>
                <a:ea typeface="Arial" panose="020B0604020202020204" pitchFamily="34" charset="0"/>
                <a:cs typeface="Arial" panose="020B0604020202020204" pitchFamily="34" charset="0"/>
              </a:rPr>
              <a:t>Apply dimensionality reduction methods, such as PCA and t-SNE, to simplify complex sustainability datasets for easier visualization and analysis. </a:t>
            </a:r>
          </a:p>
          <a:p>
            <a:pPr marL="342900" lvl="0" indent="-342900">
              <a:lnSpc>
                <a:spcPct val="115000"/>
              </a:lnSpc>
              <a:spcBef>
                <a:spcPts val="1200"/>
              </a:spcBef>
              <a:spcAft>
                <a:spcPts val="800"/>
              </a:spcAft>
              <a:buFont typeface="Symbol" panose="05050102010706020507" pitchFamily="18" charset="2"/>
              <a:buChar char="·"/>
            </a:pPr>
            <a:r>
              <a:rPr lang="en-IN" sz="1100" dirty="0">
                <a:effectLst/>
                <a:latin typeface="Arial" panose="020B0604020202020204" pitchFamily="34" charset="0"/>
                <a:ea typeface="Arial" panose="020B0604020202020204" pitchFamily="34" charset="0"/>
              </a:rPr>
              <a:t>Apply evaluation metrics and visualization techniques to interpret the results of unsupervised models in the context of sustainability goals.</a:t>
            </a:r>
            <a:endParaRPr lang="en-IN" sz="1000" dirty="0">
              <a:latin typeface="+mn-lt"/>
            </a:endParaRPr>
          </a:p>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D06FEF30-C12B-E830-C671-512466B6B1A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37AC33D0-D63E-273C-C6F7-9A36BD4D8DD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Dimensionality reduction is a technique used in machine learning and data analysis to reduce the number of features or variables in a dataset while preserving as much information as possible. This is particularly useful when working with large datasets, as it can enhance model performance, reduce computational costs, and improve interpretability. In the context of green technology and sustainability, dimensionality reduction plays a crucial role in making data-driven decision-making more efficient and scalable, especially when </a:t>
            </a:r>
            <a:r>
              <a:rPr lang="en-IN" sz="1800" dirty="0" err="1">
                <a:effectLst/>
                <a:latin typeface="Arial" panose="020B0604020202020204" pitchFamily="34" charset="0"/>
                <a:ea typeface="Calibri" panose="020F0502020204030204" pitchFamily="34" charset="0"/>
                <a:cs typeface="Gautami" panose="020B0502040204020203" pitchFamily="34" charset="0"/>
              </a:rPr>
              <a:t>analyzing</a:t>
            </a:r>
            <a:r>
              <a:rPr lang="en-IN" sz="1800" dirty="0">
                <a:effectLst/>
                <a:latin typeface="Arial" panose="020B0604020202020204" pitchFamily="34" charset="0"/>
                <a:ea typeface="Calibri" panose="020F0502020204030204" pitchFamily="34" charset="0"/>
                <a:cs typeface="Gautami" panose="020B0502040204020203" pitchFamily="34" charset="0"/>
              </a:rPr>
              <a:t> complex environmental data. </a:t>
            </a: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In sustainable building projects, large datasets are collected from sensors monitoring energy use, temperature, humidity, and lighting. These datasets can contain hundreds of features, but many are redundant or irrelevant for predicting energy consumption patterns. By applying dimensionality reduction techniques like Principal Component Analysis (PCA) or t-SNE (t-Distributed Stochastic </a:t>
            </a:r>
            <a:r>
              <a:rPr lang="en-IN" sz="1800" dirty="0" err="1">
                <a:effectLst/>
                <a:latin typeface="Arial" panose="020B0604020202020204" pitchFamily="34" charset="0"/>
                <a:ea typeface="Calibri" panose="020F0502020204030204" pitchFamily="34" charset="0"/>
                <a:cs typeface="Gautami" panose="020B0502040204020203" pitchFamily="34" charset="0"/>
              </a:rPr>
              <a:t>Neighbor</a:t>
            </a:r>
            <a:r>
              <a:rPr lang="en-IN" sz="1800" dirty="0">
                <a:effectLst/>
                <a:latin typeface="Arial" panose="020B0604020202020204" pitchFamily="34" charset="0"/>
                <a:ea typeface="Calibri" panose="020F0502020204030204" pitchFamily="34" charset="0"/>
                <a:cs typeface="Gautami" panose="020B0502040204020203" pitchFamily="34" charset="0"/>
              </a:rPr>
              <a:t> Embedding), data scientists can reduce the number of variables to a manageable set while retaining the key components that affect energy usage. This simplification leads to faster model training, better resource allocation, and the ability to optimize energy-efficient designs for buildings.</a:t>
            </a:r>
          </a:p>
        </p:txBody>
      </p:sp>
      <p:sp>
        <p:nvSpPr>
          <p:cNvPr id="59" name="Google Shape;59;g5fab984687_2_0:notes">
            <a:extLst>
              <a:ext uri="{FF2B5EF4-FFF2-40B4-BE49-F238E27FC236}">
                <a16:creationId xmlns:a16="http://schemas.microsoft.com/office/drawing/2014/main" id="{F84455FB-32B7-C6E0-75DF-62117D4740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02172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A4E74A04-3017-3EE5-05C2-9EC037D903C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301ADCA-14A1-DA5E-9CDA-B326FF74949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PCA is used in fields such as image processing, speech recognition, and finance for data compression, noise reduction, and visualization </a:t>
            </a:r>
          </a:p>
          <a:p>
            <a:pPr marL="342900" marR="0" lvl="0" indent="-342900" algn="just"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Char char=""/>
              <a:tabLst>
                <a:tab pos="457200" algn="l"/>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t-SNE is often used for visualizing complex datasets, such as images, gene expression data, or text, in two or three dimensions for better understanding of clusters and patterns.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5E7F784D-46F8-CD65-F037-EFBB670A10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4252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045C5AE3-BC3F-2AF4-8D50-83AEBDC21A7F}"/>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24D29A37-76AB-F44B-F610-CFE54A67316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PCA is used in fields such as image processing, speech recognition, and finance for data compression, noise reduction, and visualization </a:t>
            </a:r>
          </a:p>
          <a:p>
            <a:pPr marL="342900" marR="0" lvl="0" indent="-342900" algn="just"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Char char=""/>
              <a:tabLst>
                <a:tab pos="457200" algn="l"/>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t-SNE is often used for visualizing complex datasets, such as images, gene expression data, or text, in two or three dimensions for better understanding of clusters and patterns.</a:t>
            </a:r>
          </a:p>
          <a:p>
            <a:pPr marL="342900" lvl="0" indent="-342900" algn="just">
              <a:lnSpc>
                <a:spcPct val="107000"/>
              </a:lnSpc>
              <a:spcAft>
                <a:spcPts val="800"/>
              </a:spcAft>
              <a:buSzPts val="1000"/>
              <a:buFont typeface="Symbol" panose="05050102010706020507" pitchFamily="18" charset="2"/>
              <a:buChar char=""/>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59" name="Google Shape;59;g5fab984687_2_0:notes">
            <a:extLst>
              <a:ext uri="{FF2B5EF4-FFF2-40B4-BE49-F238E27FC236}">
                <a16:creationId xmlns:a16="http://schemas.microsoft.com/office/drawing/2014/main" id="{1EFA7C99-1A60-D3F1-0E97-CC819B05A6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8264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0745ACE9-890F-5FDD-844F-CD296AFFFBA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22F3772A-47A4-03B3-F654-8D49066BBF2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fontAlgn="base">
              <a:lnSpc>
                <a:spcPct val="115000"/>
              </a:lnSpc>
              <a:spcBef>
                <a:spcPts val="1200"/>
              </a:spcBef>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Principal Component Analysis (PCA) is a powerful dimensionality reduction technique used in machine learning and data analysis. It helps simplify complex datasets by identifying the most important features (principal components) that explain the maximum variance in the data. In the context of green technology and sustainability, PCA can provide valuable insights by transforming multi-dimensional environmental data into fewer, more interpretable components. </a:t>
            </a:r>
          </a:p>
          <a:p>
            <a:pPr marL="457200" marR="0" lvl="0" indent="-298450" algn="just" defTabSz="914400" rtl="0" eaLnBrk="1" fontAlgn="base" latinLnBrk="0" hangingPunct="1">
              <a:lnSpc>
                <a:spcPct val="115000"/>
              </a:lnSpc>
              <a:spcBef>
                <a:spcPts val="1200"/>
              </a:spcBef>
              <a:spcAft>
                <a:spcPts val="800"/>
              </a:spcAft>
              <a:buClr>
                <a:srgbClr val="000000"/>
              </a:buClr>
              <a:buSzPts val="1100"/>
              <a:buFont typeface="Arial"/>
              <a:buChar char="●"/>
              <a:tabLst/>
              <a:defRPr/>
            </a:pPr>
            <a:r>
              <a:rPr lang="en-IN" sz="1800" dirty="0">
                <a:effectLst/>
                <a:latin typeface="Arial" panose="020B0604020202020204" pitchFamily="34" charset="0"/>
                <a:ea typeface="Calibri" panose="020F0502020204030204" pitchFamily="34" charset="0"/>
                <a:cs typeface="Gautami" panose="020B0502040204020203" pitchFamily="34" charset="0"/>
              </a:rPr>
              <a:t>Principal Component Analysis (PCA) is a valuable tool in advancing the sustainability of green technologies. By simplifying complex datasets and identifying key drivers of environmental impact, PCA enables more efficient decision-making in areas such as energy efficiency, pollution control, sustainable agriculture, waste management, and green transportation. The insights provided by PCA can lead to more targeted and effective sustainability strategies, helping reduce environmental footprints and promote sustainable development across industries.</a:t>
            </a:r>
          </a:p>
          <a:p>
            <a:pPr algn="just" fontAlgn="base">
              <a:lnSpc>
                <a:spcPct val="115000"/>
              </a:lnSpc>
              <a:spcBef>
                <a:spcPts val="1200"/>
              </a:spcBef>
              <a:spcAft>
                <a:spcPts val="800"/>
              </a:spcAft>
            </a:pPr>
            <a:endParaRPr lang="en-IN" sz="1800" dirty="0">
              <a:effectLst/>
              <a:latin typeface="Times New Roman" panose="02020603050405020304" pitchFamily="18" charset="0"/>
              <a:ea typeface="Times New Roman" panose="02020603050405020304" pitchFamily="18" charset="0"/>
            </a:endParaRPr>
          </a:p>
        </p:txBody>
      </p:sp>
      <p:sp>
        <p:nvSpPr>
          <p:cNvPr id="59" name="Google Shape;59;g5fab984687_2_0:notes">
            <a:extLst>
              <a:ext uri="{FF2B5EF4-FFF2-40B4-BE49-F238E27FC236}">
                <a16:creationId xmlns:a16="http://schemas.microsoft.com/office/drawing/2014/main" id="{AAB1740A-E1AF-FA93-B053-251ABD54D7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7000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edunetfoundationorg-my.sharepoint.com/:u:/g/personal/skkumar_edunetfoundation_org/EQrejphfvlhMh4AeoFIWc7ABpmlXFKd_dJMT1CmJ3DPoNw?e=wWg8KL"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17" name="TextBox 16">
            <a:extLst>
              <a:ext uri="{FF2B5EF4-FFF2-40B4-BE49-F238E27FC236}">
                <a16:creationId xmlns:a16="http://schemas.microsoft.com/office/drawing/2014/main" id="{7B4E811B-8616-F59F-BD34-2F1E10F9200B}"/>
              </a:ext>
            </a:extLst>
          </p:cNvPr>
          <p:cNvSpPr txBox="1"/>
          <p:nvPr/>
        </p:nvSpPr>
        <p:spPr>
          <a:xfrm>
            <a:off x="9946511" y="2975421"/>
            <a:ext cx="1075936" cy="477054"/>
          </a:xfrm>
          <a:prstGeom prst="rect">
            <a:avLst/>
          </a:prstGeom>
          <a:noFill/>
        </p:spPr>
        <p:txBody>
          <a:bodyPr wrap="none" lIns="91440" tIns="45720" rIns="91440" bIns="45720" rtlCol="0" anchor="t">
            <a:spAutoFit/>
          </a:bodyPr>
          <a:lstStyle/>
          <a:p>
            <a:pPr algn="r"/>
            <a:r>
              <a:rPr lang="en-US" sz="2500" b="1" dirty="0">
                <a:solidFill>
                  <a:schemeClr val="bg1"/>
                </a:solidFill>
              </a:rPr>
              <a:t>Unit 4</a:t>
            </a:r>
            <a:endParaRPr lang="en-US" dirty="0">
              <a:solidFill>
                <a:schemeClr val="bg1"/>
              </a:solidFill>
            </a:endParaRPr>
          </a:p>
        </p:txBody>
      </p:sp>
      <p:sp>
        <p:nvSpPr>
          <p:cNvPr id="5" name="Rectangle: Rounded Corners 4">
            <a:extLst>
              <a:ext uri="{FF2B5EF4-FFF2-40B4-BE49-F238E27FC236}">
                <a16:creationId xmlns:a16="http://schemas.microsoft.com/office/drawing/2014/main" id="{BB9AA95F-56F4-3F03-5804-8F7C6AFCE0BB}"/>
              </a:ext>
            </a:extLst>
          </p:cNvPr>
          <p:cNvSpPr/>
          <p:nvPr/>
        </p:nvSpPr>
        <p:spPr>
          <a:xfrm>
            <a:off x="7543886" y="584200"/>
            <a:ext cx="3003464"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372304" y="3429000"/>
            <a:ext cx="6650144" cy="707886"/>
          </a:xfrm>
          <a:prstGeom prst="rect">
            <a:avLst/>
          </a:prstGeom>
          <a:noFill/>
        </p:spPr>
        <p:txBody>
          <a:bodyPr wrap="square" rtlCol="0">
            <a:spAutoFit/>
          </a:bodyPr>
          <a:lstStyle/>
          <a:p>
            <a:pPr algn="r"/>
            <a:r>
              <a:rPr lang="en-GB" sz="4000" b="1" dirty="0">
                <a:solidFill>
                  <a:schemeClr val="bg1"/>
                </a:solidFill>
                <a:latin typeface="Arial" panose="020B0604020202020204" pitchFamily="34" charset="0"/>
                <a:cs typeface="Arial" panose="020B0604020202020204" pitchFamily="34" charset="0"/>
              </a:rPr>
              <a:t>Machine Learning</a:t>
            </a:r>
            <a:endParaRPr lang="en-US" sz="40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7685047" y="740961"/>
            <a:ext cx="2640053" cy="664378"/>
            <a:chOff x="2375536" y="1112060"/>
            <a:chExt cx="3292636"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E04B605F-45A7-0D55-AAE3-032D7DB019D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663956-DA66-7970-17C6-A81970B6CDBF}"/>
              </a:ext>
            </a:extLst>
          </p:cNvPr>
          <p:cNvSpPr txBox="1"/>
          <p:nvPr/>
        </p:nvSpPr>
        <p:spPr>
          <a:xfrm>
            <a:off x="191911" y="972537"/>
            <a:ext cx="9878212" cy="400110"/>
          </a:xfrm>
          <a:prstGeom prst="rect">
            <a:avLst/>
          </a:prstGeom>
          <a:noFill/>
        </p:spPr>
        <p:txBody>
          <a:bodyPr wrap="square">
            <a:spAutoFit/>
          </a:bodyPr>
          <a:lstStyle/>
          <a:p>
            <a:r>
              <a:rPr lang="en-US" sz="2000" b="1" dirty="0">
                <a:solidFill>
                  <a:srgbClr val="213163"/>
                </a:solidFill>
              </a:rPr>
              <a:t>Understanding and Implementation Principal Component Analysis (PCA)</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D2A0B968-4535-50DD-04FC-AC800F67424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0A55278-72B4-8C0F-0CD5-D3444D33DA52}"/>
              </a:ext>
            </a:extLst>
          </p:cNvPr>
          <p:cNvSpPr txBox="1"/>
          <p:nvPr/>
        </p:nvSpPr>
        <p:spPr>
          <a:xfrm>
            <a:off x="191910" y="1547870"/>
            <a:ext cx="9127935" cy="367216"/>
          </a:xfrm>
          <a:prstGeom prst="rect">
            <a:avLst/>
          </a:prstGeom>
          <a:noFill/>
        </p:spPr>
        <p:txBody>
          <a:bodyPr wrap="square">
            <a:spAutoFit/>
          </a:bodyPr>
          <a:lstStyle/>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Implementation of Principal Component Analysis (PCA)</a:t>
            </a:r>
            <a:endParaRPr lang="en-IN" sz="18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9" name="TextBox 8">
            <a:extLst>
              <a:ext uri="{FF2B5EF4-FFF2-40B4-BE49-F238E27FC236}">
                <a16:creationId xmlns:a16="http://schemas.microsoft.com/office/drawing/2014/main" id="{5F9A1705-0D93-0EF0-1688-7F015B05283A}"/>
              </a:ext>
            </a:extLst>
          </p:cNvPr>
          <p:cNvSpPr txBox="1"/>
          <p:nvPr/>
        </p:nvSpPr>
        <p:spPr>
          <a:xfrm>
            <a:off x="416169" y="1915086"/>
            <a:ext cx="10193216" cy="959943"/>
          </a:xfrm>
          <a:prstGeom prst="rect">
            <a:avLst/>
          </a:prstGeom>
          <a:noFill/>
        </p:spPr>
        <p:txBody>
          <a:bodyPr wrap="square">
            <a:sp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To implement Principal Component Analysis (PCA) for a Green Transportation System. PCA can be used to reduce the dimensionality of this dataset and identify the principal components that explain the most variance in the data. </a:t>
            </a:r>
          </a:p>
        </p:txBody>
      </p:sp>
      <p:sp>
        <p:nvSpPr>
          <p:cNvPr id="11" name="TextBox 10">
            <a:extLst>
              <a:ext uri="{FF2B5EF4-FFF2-40B4-BE49-F238E27FC236}">
                <a16:creationId xmlns:a16="http://schemas.microsoft.com/office/drawing/2014/main" id="{E99B8203-D910-9388-0025-C747EFCBF1F4}"/>
              </a:ext>
            </a:extLst>
          </p:cNvPr>
          <p:cNvSpPr txBox="1"/>
          <p:nvPr/>
        </p:nvSpPr>
        <p:spPr>
          <a:xfrm>
            <a:off x="1512276" y="3144630"/>
            <a:ext cx="6107722" cy="2103589"/>
          </a:xfrm>
          <a:prstGeom prst="rect">
            <a:avLst/>
          </a:prstGeom>
          <a:noFill/>
        </p:spPr>
        <p:txBody>
          <a:bodyPr wrap="square">
            <a:spAutoFit/>
          </a:bodyPr>
          <a:lstStyle/>
          <a:p>
            <a:pPr marL="342900" indent="-342900">
              <a:buFont typeface="Arial" panose="020B0604020202020204" pitchFamily="34" charset="0"/>
              <a:buChar char="•"/>
            </a:pPr>
            <a:r>
              <a:rPr lang="en-IN" dirty="0"/>
              <a:t>Load the dataset </a:t>
            </a:r>
          </a:p>
          <a:p>
            <a:pPr marL="342900" indent="-342900">
              <a:buFont typeface="Arial" panose="020B0604020202020204" pitchFamily="34" charset="0"/>
              <a:buChar char="•"/>
            </a:pPr>
            <a:r>
              <a:rPr lang="en-IN" dirty="0"/>
              <a:t>Standardizing the Data</a:t>
            </a:r>
          </a:p>
          <a:p>
            <a:pPr marL="342900" indent="-342900">
              <a:buFont typeface="Arial" panose="020B0604020202020204" pitchFamily="34" charset="0"/>
              <a:buChar char="•"/>
            </a:pPr>
            <a:r>
              <a:rPr lang="en-IN" dirty="0"/>
              <a:t>Applying PCA</a:t>
            </a:r>
          </a:p>
          <a:p>
            <a:pPr marL="342900" indent="-342900">
              <a:buFont typeface="Arial" panose="020B0604020202020204" pitchFamily="34" charset="0"/>
              <a:buChar char="•"/>
            </a:pPr>
            <a:r>
              <a:rPr lang="en-IN" dirty="0"/>
              <a:t>Visualizing the Principal Components</a:t>
            </a:r>
          </a:p>
          <a:p>
            <a:pPr marL="342900" lvl="2" indent="-342900">
              <a:buFont typeface="Arial" panose="020B0604020202020204" pitchFamily="34" charset="0"/>
              <a:buChar char="•"/>
            </a:pPr>
            <a:r>
              <a:rPr lang="en-IN" dirty="0"/>
              <a:t>Plot the explained variance ratio</a:t>
            </a:r>
          </a:p>
          <a:p>
            <a:pPr marL="342900" lvl="2" indent="-342900">
              <a:buFont typeface="Arial" panose="020B0604020202020204" pitchFamily="34" charset="0"/>
              <a:buChar char="•"/>
            </a:pPr>
            <a:r>
              <a:rPr lang="en-IN" dirty="0"/>
              <a:t>Cumulative explained variance plot </a:t>
            </a:r>
          </a:p>
          <a:p>
            <a:pPr marL="342900" indent="-342900">
              <a:buFont typeface="Arial" panose="020B0604020202020204" pitchFamily="34" charset="0"/>
              <a:buChar char="•"/>
            </a:pPr>
            <a:r>
              <a:rPr lang="en-IN" dirty="0"/>
              <a:t>Projecting the Data onto the Principal Components</a:t>
            </a:r>
          </a:p>
        </p:txBody>
      </p:sp>
    </p:spTree>
    <p:extLst>
      <p:ext uri="{BB962C8B-B14F-4D97-AF65-F5344CB8AC3E}">
        <p14:creationId xmlns:p14="http://schemas.microsoft.com/office/powerpoint/2010/main" val="1050571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1833993" cy="400110"/>
          </a:xfrm>
          <a:prstGeom prst="rect">
            <a:avLst/>
          </a:prstGeom>
          <a:noFill/>
        </p:spPr>
        <p:txBody>
          <a:bodyPr wrap="square">
            <a:spAutoFit/>
          </a:bodyPr>
          <a:lstStyle/>
          <a:p>
            <a:r>
              <a:rPr lang="en-IN" sz="2000" b="1">
                <a:solidFill>
                  <a:srgbClr val="213163"/>
                </a:solidFill>
              </a:rPr>
              <a:t>Lab Activity</a:t>
            </a:r>
            <a:endParaRPr lang="en-IN" sz="2000">
              <a:solidFill>
                <a:srgbClr val="213163"/>
              </a:solidFill>
            </a:endParaRPr>
          </a:p>
        </p:txBody>
      </p:sp>
      <p:sp>
        <p:nvSpPr>
          <p:cNvPr id="3" name="Rectangle: Rounded Corners 2">
            <a:extLst>
              <a:ext uri="{FF2B5EF4-FFF2-40B4-BE49-F238E27FC236}">
                <a16:creationId xmlns:a16="http://schemas.microsoft.com/office/drawing/2014/main" id="{1DAC23F4-4B01-13D8-94B2-61A167D7A610}"/>
              </a:ext>
            </a:extLst>
          </p:cNvPr>
          <p:cNvSpPr/>
          <p:nvPr/>
        </p:nvSpPr>
        <p:spPr>
          <a:xfrm>
            <a:off x="358848" y="3320281"/>
            <a:ext cx="8888022" cy="2429541"/>
          </a:xfrm>
          <a:prstGeom prst="roundRect">
            <a:avLst>
              <a:gd name="adj" fmla="val 12903"/>
            </a:avLst>
          </a:prstGeom>
          <a:solidFill>
            <a:srgbClr val="ED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10" name="Title 3">
            <a:extLst>
              <a:ext uri="{FF2B5EF4-FFF2-40B4-BE49-F238E27FC236}">
                <a16:creationId xmlns:a16="http://schemas.microsoft.com/office/drawing/2014/main" id="{CD452298-22D1-2E47-E112-EB87E8640B5E}"/>
              </a:ext>
            </a:extLst>
          </p:cNvPr>
          <p:cNvSpPr txBox="1">
            <a:spLocks/>
          </p:cNvSpPr>
          <p:nvPr/>
        </p:nvSpPr>
        <p:spPr>
          <a:xfrm>
            <a:off x="2516659" y="3504485"/>
            <a:ext cx="2118256" cy="568842"/>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500" b="1">
                <a:solidFill>
                  <a:srgbClr val="002060"/>
                </a:solidFill>
              </a:rPr>
              <a:t>Hands On</a:t>
            </a:r>
          </a:p>
        </p:txBody>
      </p:sp>
      <p:sp>
        <p:nvSpPr>
          <p:cNvPr id="11" name="Text Placeholder 4">
            <a:extLst>
              <a:ext uri="{FF2B5EF4-FFF2-40B4-BE49-F238E27FC236}">
                <a16:creationId xmlns:a16="http://schemas.microsoft.com/office/drawing/2014/main" id="{088B9E43-099B-A1CD-742B-85F47FD0BDBA}"/>
              </a:ext>
            </a:extLst>
          </p:cNvPr>
          <p:cNvSpPr txBox="1">
            <a:spLocks/>
          </p:cNvSpPr>
          <p:nvPr/>
        </p:nvSpPr>
        <p:spPr>
          <a:xfrm>
            <a:off x="528363" y="4222259"/>
            <a:ext cx="885910" cy="532083"/>
          </a:xfrm>
          <a:prstGeom prst="rect">
            <a:avLst/>
          </a:prstGeom>
          <a:noFill/>
          <a:ln>
            <a:noFill/>
          </a:ln>
        </p:spPr>
        <p:txBody>
          <a:bodyPr spcFirstLastPara="1" wrap="square" lIns="91425" tIns="91425" rIns="91425" bIns="91425" anchor="t"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ct val="100000"/>
              </a:lnSpc>
              <a:spcBef>
                <a:spcPts val="0"/>
              </a:spcBef>
              <a:buSzPct val="100000"/>
              <a:buFont typeface="Arial" panose="020B0604020202020204" pitchFamily="34" charset="0"/>
              <a:buNone/>
            </a:pPr>
            <a:r>
              <a:rPr lang="en-US" b="1" dirty="0"/>
              <a:t>Lab 1</a:t>
            </a:r>
            <a:endParaRPr lang="en-US" dirty="0">
              <a:solidFill>
                <a:srgbClr val="0000FF"/>
              </a:solidFill>
            </a:endParaRPr>
          </a:p>
        </p:txBody>
      </p:sp>
      <p:pic>
        <p:nvPicPr>
          <p:cNvPr id="14" name="Picture 13" descr="A cartoon of a person holding a clock&#10;&#10;Description automatically generated">
            <a:extLst>
              <a:ext uri="{FF2B5EF4-FFF2-40B4-BE49-F238E27FC236}">
                <a16:creationId xmlns:a16="http://schemas.microsoft.com/office/drawing/2014/main" id="{1053818D-4B91-E027-2A85-5A9F577EB5D8}"/>
              </a:ext>
            </a:extLst>
          </p:cNvPr>
          <p:cNvPicPr>
            <a:picLocks noChangeAspect="1"/>
          </p:cNvPicPr>
          <p:nvPr/>
        </p:nvPicPr>
        <p:blipFill>
          <a:blip r:embed="rId3"/>
          <a:stretch>
            <a:fillRect/>
          </a:stretch>
        </p:blipFill>
        <p:spPr>
          <a:xfrm>
            <a:off x="7008876" y="1475994"/>
            <a:ext cx="5004054" cy="5004054"/>
          </a:xfrm>
          <a:prstGeom prst="rect">
            <a:avLst/>
          </a:prstGeom>
        </p:spPr>
      </p:pic>
      <p:sp>
        <p:nvSpPr>
          <p:cNvPr id="13" name="TextBox 12">
            <a:extLst>
              <a:ext uri="{FF2B5EF4-FFF2-40B4-BE49-F238E27FC236}">
                <a16:creationId xmlns:a16="http://schemas.microsoft.com/office/drawing/2014/main" id="{079D90B8-21B3-F3DA-9A18-92C297DB5E98}"/>
              </a:ext>
            </a:extLst>
          </p:cNvPr>
          <p:cNvSpPr txBox="1"/>
          <p:nvPr/>
        </p:nvSpPr>
        <p:spPr>
          <a:xfrm>
            <a:off x="901154" y="4790639"/>
            <a:ext cx="6107722" cy="369332"/>
          </a:xfrm>
          <a:prstGeom prst="rect">
            <a:avLst/>
          </a:prstGeom>
          <a:noFill/>
        </p:spPr>
        <p:txBody>
          <a:bodyPr wrap="square" lIns="91440" tIns="45720" rIns="91440" bIns="45720" anchor="t">
            <a:spAutoFit/>
          </a:bodyPr>
          <a:lstStyle/>
          <a:p>
            <a:pPr lvl="3"/>
            <a:r>
              <a:rPr lang="en-IN" sz="1800" dirty="0">
                <a:ea typeface="Calibri" panose="020F0502020204030204" pitchFamily="34" charset="0"/>
                <a:cs typeface="Gautami"/>
                <a:hlinkClick r:id="rId4"/>
              </a:rPr>
              <a:t> Principal Component Analysis (PCA)</a:t>
            </a:r>
            <a:endParaRPr lang="en-IN" sz="1800" dirty="0">
              <a:latin typeface="Arial" panose="020B060402020202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419721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026" name="Picture 2" descr="yellow question symbol falls on white question symbols ask sign mark  background idea concept abstract animation 3d">
            <a:extLst>
              <a:ext uri="{FF2B5EF4-FFF2-40B4-BE49-F238E27FC236}">
                <a16:creationId xmlns:a16="http://schemas.microsoft.com/office/drawing/2014/main" id="{272F6BF9-E0B6-39C7-2B38-A384504338AF}"/>
              </a:ext>
            </a:extLst>
          </p:cNvPr>
          <p:cNvPicPr>
            <a:picLocks noChangeAspect="1" noChangeArrowheads="1"/>
          </p:cNvPicPr>
          <p:nvPr/>
        </p:nvPicPr>
        <p:blipFill rotWithShape="1">
          <a:blip r:embed="rId3">
            <a:alphaModFix amt="9000"/>
            <a:extLst>
              <a:ext uri="{28A0092B-C50C-407E-A947-70E740481C1C}">
                <a14:useLocalDpi xmlns:a14="http://schemas.microsoft.com/office/drawing/2010/main" val="0"/>
              </a:ext>
            </a:extLst>
          </a:blip>
          <a:srcRect t="10666" b="1777"/>
          <a:stretch/>
        </p:blipFill>
        <p:spPr bwMode="auto">
          <a:xfrm>
            <a:off x="0" y="731520"/>
            <a:ext cx="12192000" cy="600456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blue and yellow question marks&#10;&#10;Description automatically generated">
            <a:extLst>
              <a:ext uri="{FF2B5EF4-FFF2-40B4-BE49-F238E27FC236}">
                <a16:creationId xmlns:a16="http://schemas.microsoft.com/office/drawing/2014/main" id="{977FF981-F203-FF99-8745-5BA1558CFDA5}"/>
              </a:ext>
            </a:extLst>
          </p:cNvPr>
          <p:cNvPicPr>
            <a:picLocks noChangeAspect="1"/>
          </p:cNvPicPr>
          <p:nvPr/>
        </p:nvPicPr>
        <p:blipFill>
          <a:blip r:embed="rId4"/>
          <a:stretch>
            <a:fillRect/>
          </a:stretch>
        </p:blipFill>
        <p:spPr>
          <a:xfrm>
            <a:off x="330608" y="889000"/>
            <a:ext cx="11530784" cy="5753099"/>
          </a:xfrm>
          <a:prstGeom prst="rect">
            <a:avLst/>
          </a:prstGeom>
        </p:spPr>
      </p:pic>
      <p:sp>
        <p:nvSpPr>
          <p:cNvPr id="6" name="Title 3">
            <a:extLst>
              <a:ext uri="{FF2B5EF4-FFF2-40B4-BE49-F238E27FC236}">
                <a16:creationId xmlns:a16="http://schemas.microsoft.com/office/drawing/2014/main" id="{DA496F42-3B1B-46ED-9EA1-090FE09CA2FA}"/>
              </a:ext>
            </a:extLst>
          </p:cNvPr>
          <p:cNvSpPr txBox="1">
            <a:spLocks/>
          </p:cNvSpPr>
          <p:nvPr/>
        </p:nvSpPr>
        <p:spPr>
          <a:xfrm>
            <a:off x="6096000" y="5999580"/>
            <a:ext cx="1881314"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600" b="1" dirty="0">
                <a:solidFill>
                  <a:srgbClr val="484F9E"/>
                </a:solidFill>
                <a:latin typeface="Arial" panose="020B0604020202020204" pitchFamily="34" charset="0"/>
                <a:cs typeface="Arial" panose="020B0604020202020204" pitchFamily="34" charset="0"/>
              </a:rPr>
              <a:t>Let’s Start</a:t>
            </a:r>
          </a:p>
        </p:txBody>
      </p:sp>
    </p:spTree>
    <p:extLst>
      <p:ext uri="{BB962C8B-B14F-4D97-AF65-F5344CB8AC3E}">
        <p14:creationId xmlns:p14="http://schemas.microsoft.com/office/powerpoint/2010/main" val="2530748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B3C56EA-5D56-CC2B-2389-01A7887C9845}"/>
            </a:ext>
          </a:extLst>
        </p:cNvPr>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94D2C3AC-AB45-AFA2-0D9C-621A057BB734}"/>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FD60464C-D01C-072F-7F8B-41612BE064DF}"/>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dirty="0">
                <a:solidFill>
                  <a:srgbClr val="213163"/>
                </a:solidFill>
              </a:rPr>
              <a:t>Quiz</a:t>
            </a:r>
            <a:endParaRPr lang="en-US" sz="2200" dirty="0"/>
          </a:p>
        </p:txBody>
      </p:sp>
      <p:grpSp>
        <p:nvGrpSpPr>
          <p:cNvPr id="5" name="Group 4">
            <a:extLst>
              <a:ext uri="{FF2B5EF4-FFF2-40B4-BE49-F238E27FC236}">
                <a16:creationId xmlns:a16="http://schemas.microsoft.com/office/drawing/2014/main" id="{788B1066-8B05-DEB0-F0A8-042226217C0E}"/>
              </a:ext>
            </a:extLst>
          </p:cNvPr>
          <p:cNvGrpSpPr/>
          <p:nvPr/>
        </p:nvGrpSpPr>
        <p:grpSpPr>
          <a:xfrm>
            <a:off x="1" y="5379712"/>
            <a:ext cx="12192000" cy="1107233"/>
            <a:chOff x="229036" y="4299585"/>
            <a:chExt cx="8640644" cy="623995"/>
          </a:xfrm>
        </p:grpSpPr>
        <p:sp>
          <p:nvSpPr>
            <p:cNvPr id="6" name="Rectangle 5">
              <a:extLst>
                <a:ext uri="{FF2B5EF4-FFF2-40B4-BE49-F238E27FC236}">
                  <a16:creationId xmlns:a16="http://schemas.microsoft.com/office/drawing/2014/main" id="{D5BBAF07-E078-E90C-A590-B07634A585F5}"/>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44107F50-CC7F-FDAD-42D1-B11093AD5809}"/>
                </a:ext>
              </a:extLst>
            </p:cNvPr>
            <p:cNvSpPr txBox="1"/>
            <p:nvPr/>
          </p:nvSpPr>
          <p:spPr>
            <a:xfrm>
              <a:off x="455269" y="4335715"/>
              <a:ext cx="8029593" cy="43362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2200" b="1" dirty="0">
                  <a:latin typeface="Arial" panose="020B0604020202020204" pitchFamily="34" charset="0"/>
                  <a:cs typeface="Arial" panose="020B0604020202020204" pitchFamily="34" charset="0"/>
                </a:rPr>
                <a:t>Answer: b</a:t>
              </a:r>
            </a:p>
            <a:p>
              <a:r>
                <a:rPr lang="en-US" sz="2000" dirty="0"/>
                <a:t>Principal Component Analysis (PCA)</a:t>
              </a:r>
            </a:p>
          </p:txBody>
        </p:sp>
      </p:grpSp>
      <p:sp>
        <p:nvSpPr>
          <p:cNvPr id="8" name="TextBox 7">
            <a:extLst>
              <a:ext uri="{FF2B5EF4-FFF2-40B4-BE49-F238E27FC236}">
                <a16:creationId xmlns:a16="http://schemas.microsoft.com/office/drawing/2014/main" id="{13601D8A-89F6-6C16-4D0B-968165F31A76}"/>
              </a:ext>
            </a:extLst>
          </p:cNvPr>
          <p:cNvSpPr txBox="1"/>
          <p:nvPr/>
        </p:nvSpPr>
        <p:spPr>
          <a:xfrm>
            <a:off x="496452" y="2054548"/>
            <a:ext cx="8952348" cy="2298065"/>
          </a:xfrm>
          <a:prstGeom prst="rect">
            <a:avLst/>
          </a:prstGeom>
          <a:noFill/>
        </p:spPr>
        <p:txBody>
          <a:bodyPr wrap="square" lIns="121920" tIns="60960" rIns="121920" bIns="60960" rtlCol="0" anchor="t">
            <a:spAutoFit/>
          </a:bodyPr>
          <a:lstStyle/>
          <a:p>
            <a:pPr>
              <a:spcAft>
                <a:spcPts val="800"/>
              </a:spcAft>
            </a:pPr>
            <a:r>
              <a:rPr lang="en-US" sz="1800" b="1" dirty="0"/>
              <a:t>3. Which algorithm is commonly used for dimensionality reduction?  </a:t>
            </a:r>
          </a:p>
          <a:p>
            <a:pPr>
              <a:spcAft>
                <a:spcPts val="800"/>
              </a:spcAft>
            </a:pPr>
            <a:r>
              <a:rPr lang="en-US" sz="1800" b="1" dirty="0"/>
              <a:t> </a:t>
            </a:r>
          </a:p>
          <a:p>
            <a:pPr marL="457200" indent="-457200">
              <a:spcAft>
                <a:spcPts val="800"/>
              </a:spcAft>
              <a:buFont typeface="+mj-lt"/>
              <a:buAutoNum type="alphaLcParenR"/>
            </a:pPr>
            <a:r>
              <a:rPr lang="en-US" sz="1800" dirty="0"/>
              <a:t>K-means clustering</a:t>
            </a:r>
          </a:p>
          <a:p>
            <a:pPr marL="457200" indent="-457200">
              <a:spcAft>
                <a:spcPts val="800"/>
              </a:spcAft>
              <a:buFont typeface="+mj-lt"/>
              <a:buAutoNum type="alphaLcParenR"/>
            </a:pPr>
            <a:r>
              <a:rPr lang="en-US" sz="1800" dirty="0"/>
              <a:t>Principal Component Analysis (PCA)</a:t>
            </a:r>
          </a:p>
          <a:p>
            <a:pPr marL="457200" indent="-457200">
              <a:spcAft>
                <a:spcPts val="800"/>
              </a:spcAft>
              <a:buFont typeface="+mj-lt"/>
              <a:buAutoNum type="alphaLcParenR"/>
            </a:pPr>
            <a:r>
              <a:rPr lang="en-US" sz="1800" dirty="0"/>
              <a:t>Decision Trees</a:t>
            </a:r>
          </a:p>
          <a:p>
            <a:pPr marL="457200" indent="-457200">
              <a:spcAft>
                <a:spcPts val="800"/>
              </a:spcAft>
              <a:buFont typeface="+mj-lt"/>
              <a:buAutoNum type="alphaLcParenR"/>
            </a:pPr>
            <a:r>
              <a:rPr lang="en-US" sz="1800" dirty="0"/>
              <a:t>Naive Bayes</a:t>
            </a:r>
          </a:p>
        </p:txBody>
      </p:sp>
      <p:pic>
        <p:nvPicPr>
          <p:cNvPr id="9" name="Picture 8" descr="A cartoon of a person standing next to a question mark&#10;&#10;Description automatically generated">
            <a:extLst>
              <a:ext uri="{FF2B5EF4-FFF2-40B4-BE49-F238E27FC236}">
                <a16:creationId xmlns:a16="http://schemas.microsoft.com/office/drawing/2014/main" id="{04D5C2AF-9E8E-C18D-9505-4CE86CDF8F9D}"/>
              </a:ext>
            </a:extLst>
          </p:cNvPr>
          <p:cNvPicPr>
            <a:picLocks noChangeAspect="1"/>
          </p:cNvPicPr>
          <p:nvPr/>
        </p:nvPicPr>
        <p:blipFill rotWithShape="1">
          <a:blip r:embed="rId4"/>
          <a:srcRect l="12112" t="10000" r="16720"/>
          <a:stretch/>
        </p:blipFill>
        <p:spPr>
          <a:xfrm>
            <a:off x="9448800" y="2100785"/>
            <a:ext cx="2798064" cy="3538469"/>
          </a:xfrm>
          <a:prstGeom prst="rect">
            <a:avLst/>
          </a:prstGeom>
        </p:spPr>
      </p:pic>
    </p:spTree>
    <p:extLst>
      <p:ext uri="{BB962C8B-B14F-4D97-AF65-F5344CB8AC3E}">
        <p14:creationId xmlns:p14="http://schemas.microsoft.com/office/powerpoint/2010/main" val="150680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8C1FD96-D1F8-FA7C-A0C7-226F1CCDBDAC}"/>
            </a:ext>
          </a:extLst>
        </p:cNvPr>
        <p:cNvGrpSpPr/>
        <p:nvPr/>
      </p:nvGrpSpPr>
      <p:grpSpPr>
        <a:xfrm>
          <a:off x="0" y="0"/>
          <a:ext cx="0" cy="0"/>
          <a:chOff x="0" y="0"/>
          <a:chExt cx="0" cy="0"/>
        </a:xfrm>
      </p:grpSpPr>
      <p:pic>
        <p:nvPicPr>
          <p:cNvPr id="2" name="Picture 2" descr="Free vector question marks background">
            <a:extLst>
              <a:ext uri="{FF2B5EF4-FFF2-40B4-BE49-F238E27FC236}">
                <a16:creationId xmlns:a16="http://schemas.microsoft.com/office/drawing/2014/main" id="{50DFECC8-776F-6CB3-F238-AF03739906F3}"/>
              </a:ext>
            </a:extLst>
          </p:cNvPr>
          <p:cNvPicPr>
            <a:picLocks noChangeAspect="1" noChangeArrowheads="1"/>
          </p:cNvPicPr>
          <p:nvPr/>
        </p:nvPicPr>
        <p:blipFill rotWithShape="1">
          <a:blip r:embed="rId3">
            <a:alphaModFix amt="10000"/>
            <a:extLst>
              <a:ext uri="{28A0092B-C50C-407E-A947-70E740481C1C}">
                <a14:useLocalDpi xmlns:a14="http://schemas.microsoft.com/office/drawing/2010/main" val="0"/>
              </a:ext>
            </a:extLst>
          </a:blip>
          <a:srcRect t="948" r="5280" b="30681"/>
          <a:stretch/>
        </p:blipFill>
        <p:spPr bwMode="auto">
          <a:xfrm>
            <a:off x="-1" y="741679"/>
            <a:ext cx="12192001" cy="5862321"/>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61;g5fab984687_2_0">
            <a:extLst>
              <a:ext uri="{FF2B5EF4-FFF2-40B4-BE49-F238E27FC236}">
                <a16:creationId xmlns:a16="http://schemas.microsoft.com/office/drawing/2014/main" id="{C5BA6286-8CCF-317B-630F-84FE7D349935}"/>
              </a:ext>
            </a:extLst>
          </p:cNvPr>
          <p:cNvSpPr txBox="1">
            <a:spLocks/>
          </p:cNvSpPr>
          <p:nvPr/>
        </p:nvSpPr>
        <p:spPr>
          <a:xfrm>
            <a:off x="211758" y="875565"/>
            <a:ext cx="3907423" cy="4288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2200" b="1" dirty="0">
                <a:solidFill>
                  <a:srgbClr val="213163"/>
                </a:solidFill>
              </a:rPr>
              <a:t>Quiz</a:t>
            </a:r>
            <a:endParaRPr lang="en-US" sz="2200" dirty="0"/>
          </a:p>
        </p:txBody>
      </p:sp>
      <p:grpSp>
        <p:nvGrpSpPr>
          <p:cNvPr id="5" name="Group 4">
            <a:extLst>
              <a:ext uri="{FF2B5EF4-FFF2-40B4-BE49-F238E27FC236}">
                <a16:creationId xmlns:a16="http://schemas.microsoft.com/office/drawing/2014/main" id="{7A633A08-2C7B-D0F1-C438-7DFE78C9A479}"/>
              </a:ext>
            </a:extLst>
          </p:cNvPr>
          <p:cNvGrpSpPr/>
          <p:nvPr/>
        </p:nvGrpSpPr>
        <p:grpSpPr>
          <a:xfrm>
            <a:off x="1" y="5379712"/>
            <a:ext cx="12192000" cy="1107233"/>
            <a:chOff x="229036" y="4299585"/>
            <a:chExt cx="8640644" cy="623995"/>
          </a:xfrm>
        </p:grpSpPr>
        <p:sp>
          <p:nvSpPr>
            <p:cNvPr id="6" name="Rectangle 5">
              <a:extLst>
                <a:ext uri="{FF2B5EF4-FFF2-40B4-BE49-F238E27FC236}">
                  <a16:creationId xmlns:a16="http://schemas.microsoft.com/office/drawing/2014/main" id="{BBCE9A91-6CF8-6EDD-24DC-248B7B30C6C2}"/>
                </a:ext>
              </a:extLst>
            </p:cNvPr>
            <p:cNvSpPr/>
            <p:nvPr/>
          </p:nvSpPr>
          <p:spPr>
            <a:xfrm>
              <a:off x="229036" y="4299585"/>
              <a:ext cx="8640644" cy="623995"/>
            </a:xfrm>
            <a:prstGeom prst="rect">
              <a:avLst/>
            </a:prstGeom>
            <a:solidFill>
              <a:srgbClr val="D0E8BA">
                <a:alpha val="27000"/>
              </a:srgbClr>
            </a:solid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TextBox 6">
              <a:extLst>
                <a:ext uri="{FF2B5EF4-FFF2-40B4-BE49-F238E27FC236}">
                  <a16:creationId xmlns:a16="http://schemas.microsoft.com/office/drawing/2014/main" id="{FB252E35-362C-6ED6-010E-76BE45B2793C}"/>
                </a:ext>
              </a:extLst>
            </p:cNvPr>
            <p:cNvSpPr txBox="1"/>
            <p:nvPr/>
          </p:nvSpPr>
          <p:spPr>
            <a:xfrm>
              <a:off x="455269" y="4335715"/>
              <a:ext cx="8029593" cy="433628"/>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2200" b="1" dirty="0">
                  <a:latin typeface="Arial" panose="020B0604020202020204" pitchFamily="34" charset="0"/>
                  <a:cs typeface="Arial" panose="020B0604020202020204" pitchFamily="34" charset="0"/>
                </a:rPr>
                <a:t>Answer: a</a:t>
              </a:r>
            </a:p>
            <a:p>
              <a:pPr>
                <a:spcAft>
                  <a:spcPts val="800"/>
                </a:spcAft>
              </a:pPr>
              <a:r>
                <a:rPr lang="en-US" sz="2000" dirty="0"/>
                <a:t>Supervised learning uses labeled data, while unsupervised learning does not </a:t>
              </a:r>
            </a:p>
          </p:txBody>
        </p:sp>
      </p:grpSp>
      <p:sp>
        <p:nvSpPr>
          <p:cNvPr id="8" name="TextBox 7">
            <a:extLst>
              <a:ext uri="{FF2B5EF4-FFF2-40B4-BE49-F238E27FC236}">
                <a16:creationId xmlns:a16="http://schemas.microsoft.com/office/drawing/2014/main" id="{7D61A0BB-7F29-9994-9015-1D9A3FD6A184}"/>
              </a:ext>
            </a:extLst>
          </p:cNvPr>
          <p:cNvSpPr txBox="1"/>
          <p:nvPr/>
        </p:nvSpPr>
        <p:spPr>
          <a:xfrm>
            <a:off x="496452" y="2054548"/>
            <a:ext cx="8952348" cy="2298065"/>
          </a:xfrm>
          <a:prstGeom prst="rect">
            <a:avLst/>
          </a:prstGeom>
          <a:noFill/>
        </p:spPr>
        <p:txBody>
          <a:bodyPr wrap="square" lIns="121920" tIns="60960" rIns="121920" bIns="60960" rtlCol="0" anchor="t">
            <a:spAutoFit/>
          </a:bodyPr>
          <a:lstStyle/>
          <a:p>
            <a:pPr>
              <a:spcAft>
                <a:spcPts val="800"/>
              </a:spcAft>
            </a:pPr>
            <a:r>
              <a:rPr lang="en-US" sz="1800" b="1" dirty="0"/>
              <a:t>5. What is the main difference between supervised and unsupervised learning ?</a:t>
            </a:r>
          </a:p>
          <a:p>
            <a:pPr>
              <a:spcAft>
                <a:spcPts val="800"/>
              </a:spcAft>
            </a:pPr>
            <a:r>
              <a:rPr lang="en-US" sz="1800" b="1" dirty="0"/>
              <a:t> </a:t>
            </a:r>
          </a:p>
          <a:p>
            <a:pPr marL="457200" indent="-457200">
              <a:spcAft>
                <a:spcPts val="800"/>
              </a:spcAft>
              <a:buFont typeface="+mj-lt"/>
              <a:buAutoNum type="alphaLcParenR"/>
            </a:pPr>
            <a:r>
              <a:rPr lang="en-US" sz="1800" dirty="0"/>
              <a:t>Supervised learning uses labeled data, while unsupervised learning does not</a:t>
            </a:r>
          </a:p>
          <a:p>
            <a:pPr marL="457200" indent="-457200">
              <a:spcAft>
                <a:spcPts val="800"/>
              </a:spcAft>
              <a:buFont typeface="+mj-lt"/>
              <a:buAutoNum type="alphaLcParenR"/>
            </a:pPr>
            <a:r>
              <a:rPr lang="en-US" sz="1800" dirty="0"/>
              <a:t>Unsupervised learning can only handle numerical data</a:t>
            </a:r>
          </a:p>
          <a:p>
            <a:pPr marL="457200" indent="-457200">
              <a:spcAft>
                <a:spcPts val="800"/>
              </a:spcAft>
              <a:buFont typeface="+mj-lt"/>
              <a:buAutoNum type="alphaLcParenR"/>
            </a:pPr>
            <a:r>
              <a:rPr lang="en-US" sz="1800" dirty="0"/>
              <a:t>Supervised learning is faster than unsupervised learning</a:t>
            </a:r>
          </a:p>
          <a:p>
            <a:pPr marL="457200" indent="-457200">
              <a:spcAft>
                <a:spcPts val="800"/>
              </a:spcAft>
              <a:buFont typeface="+mj-lt"/>
              <a:buAutoNum type="alphaLcParenR"/>
            </a:pPr>
            <a:r>
              <a:rPr lang="en-US" sz="1800" dirty="0"/>
              <a:t>Unsupervised learning requires more labeled data than supervised learning</a:t>
            </a:r>
          </a:p>
        </p:txBody>
      </p:sp>
      <p:pic>
        <p:nvPicPr>
          <p:cNvPr id="9" name="Picture 8" descr="A cartoon of a person standing next to a question mark&#10;&#10;Description automatically generated">
            <a:extLst>
              <a:ext uri="{FF2B5EF4-FFF2-40B4-BE49-F238E27FC236}">
                <a16:creationId xmlns:a16="http://schemas.microsoft.com/office/drawing/2014/main" id="{00A11368-7C0F-DFF6-BF1E-9F48139A0B60}"/>
              </a:ext>
            </a:extLst>
          </p:cNvPr>
          <p:cNvPicPr>
            <a:picLocks noChangeAspect="1"/>
          </p:cNvPicPr>
          <p:nvPr/>
        </p:nvPicPr>
        <p:blipFill rotWithShape="1">
          <a:blip r:embed="rId4"/>
          <a:srcRect l="12112" t="10000" r="16720"/>
          <a:stretch/>
        </p:blipFill>
        <p:spPr>
          <a:xfrm>
            <a:off x="9448800" y="2100785"/>
            <a:ext cx="2798064" cy="3538469"/>
          </a:xfrm>
          <a:prstGeom prst="rect">
            <a:avLst/>
          </a:prstGeom>
        </p:spPr>
      </p:pic>
    </p:spTree>
    <p:extLst>
      <p:ext uri="{BB962C8B-B14F-4D97-AF65-F5344CB8AC3E}">
        <p14:creationId xmlns:p14="http://schemas.microsoft.com/office/powerpoint/2010/main" val="272131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295AAC-1E60-2462-14F1-2450E67CDEB1}"/>
              </a:ext>
            </a:extLst>
          </p:cNvPr>
          <p:cNvSpPr txBox="1"/>
          <p:nvPr/>
        </p:nvSpPr>
        <p:spPr>
          <a:xfrm>
            <a:off x="181321" y="954028"/>
            <a:ext cx="4578248" cy="430887"/>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223366"/>
                </a:solidFill>
              </a:rPr>
              <a:t>Chapters for Discussion</a:t>
            </a:r>
          </a:p>
        </p:txBody>
      </p:sp>
      <p:grpSp>
        <p:nvGrpSpPr>
          <p:cNvPr id="21" name="Group 20">
            <a:extLst>
              <a:ext uri="{FF2B5EF4-FFF2-40B4-BE49-F238E27FC236}">
                <a16:creationId xmlns:a16="http://schemas.microsoft.com/office/drawing/2014/main" id="{1C55FBBB-BC84-7462-4458-AE6C9F92B532}"/>
              </a:ext>
            </a:extLst>
          </p:cNvPr>
          <p:cNvGrpSpPr/>
          <p:nvPr/>
        </p:nvGrpSpPr>
        <p:grpSpPr>
          <a:xfrm>
            <a:off x="1894840" y="1808480"/>
            <a:ext cx="8402320" cy="924560"/>
            <a:chOff x="3454400" y="1595120"/>
            <a:chExt cx="8402320" cy="924560"/>
          </a:xfrm>
        </p:grpSpPr>
        <p:sp>
          <p:nvSpPr>
            <p:cNvPr id="4" name="Rectangle: Rounded Corners 3">
              <a:extLst>
                <a:ext uri="{FF2B5EF4-FFF2-40B4-BE49-F238E27FC236}">
                  <a16:creationId xmlns:a16="http://schemas.microsoft.com/office/drawing/2014/main" id="{2BAF505E-9C5C-097E-169E-969254F1873C}"/>
                </a:ext>
              </a:extLst>
            </p:cNvPr>
            <p:cNvSpPr/>
            <p:nvPr/>
          </p:nvSpPr>
          <p:spPr>
            <a:xfrm>
              <a:off x="3454400" y="1691640"/>
              <a:ext cx="8402320" cy="731520"/>
            </a:xfrm>
            <a:prstGeom prst="roundRect">
              <a:avLst>
                <a:gd name="adj" fmla="val 0"/>
              </a:avLst>
            </a:prstGeom>
            <a:solidFill>
              <a:srgbClr val="D3DA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DE3985B-A79A-2CEA-9577-57B943E95D69}"/>
                </a:ext>
              </a:extLst>
            </p:cNvPr>
            <p:cNvSpPr/>
            <p:nvPr/>
          </p:nvSpPr>
          <p:spPr>
            <a:xfrm>
              <a:off x="3454400" y="1595120"/>
              <a:ext cx="1483360" cy="92456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5B7F18F0-E962-4DE2-6F5E-4E40E56EF77A}"/>
                </a:ext>
              </a:extLst>
            </p:cNvPr>
            <p:cNvSpPr txBox="1"/>
            <p:nvPr/>
          </p:nvSpPr>
          <p:spPr>
            <a:xfrm>
              <a:off x="3454401" y="1857345"/>
              <a:ext cx="1483360"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- 1</a:t>
              </a:r>
            </a:p>
          </p:txBody>
        </p:sp>
        <p:sp>
          <p:nvSpPr>
            <p:cNvPr id="10" name="TextBox 9">
              <a:extLst>
                <a:ext uri="{FF2B5EF4-FFF2-40B4-BE49-F238E27FC236}">
                  <a16:creationId xmlns:a16="http://schemas.microsoft.com/office/drawing/2014/main" id="{3FBB638C-7649-C6C3-02BF-8250AAFB8141}"/>
                </a:ext>
              </a:extLst>
            </p:cNvPr>
            <p:cNvSpPr txBox="1"/>
            <p:nvPr/>
          </p:nvSpPr>
          <p:spPr>
            <a:xfrm>
              <a:off x="5005761" y="1880205"/>
              <a:ext cx="6265358"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800" dirty="0">
                  <a:solidFill>
                    <a:schemeClr val="tx1"/>
                  </a:solidFill>
                </a:rPr>
                <a:t> Dimensionality Reduction Techniques (PCA)</a:t>
              </a:r>
              <a:endParaRPr lang="en-US" sz="1800" dirty="0">
                <a:solidFill>
                  <a:schemeClr val="tx1"/>
                </a:solidFill>
              </a:endParaRPr>
            </a:p>
          </p:txBody>
        </p:sp>
        <p:sp>
          <p:nvSpPr>
            <p:cNvPr id="20" name="Rectangle: Rounded Corners 19">
              <a:extLst>
                <a:ext uri="{FF2B5EF4-FFF2-40B4-BE49-F238E27FC236}">
                  <a16:creationId xmlns:a16="http://schemas.microsoft.com/office/drawing/2014/main" id="{DD2BC226-D9A3-4B96-7DE6-858D2753E87B}"/>
                </a:ext>
              </a:extLst>
            </p:cNvPr>
            <p:cNvSpPr/>
            <p:nvPr/>
          </p:nvSpPr>
          <p:spPr>
            <a:xfrm>
              <a:off x="11724640" y="1714500"/>
              <a:ext cx="121920" cy="71374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2" name="Group 21">
            <a:extLst>
              <a:ext uri="{FF2B5EF4-FFF2-40B4-BE49-F238E27FC236}">
                <a16:creationId xmlns:a16="http://schemas.microsoft.com/office/drawing/2014/main" id="{A6FC687D-02BC-0ECD-CD09-124416F9BA75}"/>
              </a:ext>
            </a:extLst>
          </p:cNvPr>
          <p:cNvGrpSpPr/>
          <p:nvPr/>
        </p:nvGrpSpPr>
        <p:grpSpPr>
          <a:xfrm>
            <a:off x="1894840" y="2956560"/>
            <a:ext cx="8402320" cy="924560"/>
            <a:chOff x="3454400" y="1595120"/>
            <a:chExt cx="8402320" cy="924560"/>
          </a:xfrm>
        </p:grpSpPr>
        <p:sp>
          <p:nvSpPr>
            <p:cNvPr id="23" name="Rectangle: Rounded Corners 22">
              <a:extLst>
                <a:ext uri="{FF2B5EF4-FFF2-40B4-BE49-F238E27FC236}">
                  <a16:creationId xmlns:a16="http://schemas.microsoft.com/office/drawing/2014/main" id="{749BC792-D7BB-E50A-DE0A-5AC56FAF97B5}"/>
                </a:ext>
              </a:extLst>
            </p:cNvPr>
            <p:cNvSpPr/>
            <p:nvPr/>
          </p:nvSpPr>
          <p:spPr>
            <a:xfrm>
              <a:off x="3454400" y="1691640"/>
              <a:ext cx="8402320" cy="731520"/>
            </a:xfrm>
            <a:prstGeom prst="roundRect">
              <a:avLst>
                <a:gd name="adj" fmla="val 0"/>
              </a:avLst>
            </a:prstGeom>
            <a:solidFill>
              <a:srgbClr val="F9FF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Rounded Corners 23">
              <a:extLst>
                <a:ext uri="{FF2B5EF4-FFF2-40B4-BE49-F238E27FC236}">
                  <a16:creationId xmlns:a16="http://schemas.microsoft.com/office/drawing/2014/main" id="{CCB061B1-9058-77F9-C4EB-CA6A3B0610E8}"/>
                </a:ext>
              </a:extLst>
            </p:cNvPr>
            <p:cNvSpPr/>
            <p:nvPr/>
          </p:nvSpPr>
          <p:spPr>
            <a:xfrm>
              <a:off x="3454400" y="1595120"/>
              <a:ext cx="1483360" cy="924560"/>
            </a:xfrm>
            <a:prstGeom prst="roundRect">
              <a:avLst>
                <a:gd name="adj" fmla="val 0"/>
              </a:avLst>
            </a:prstGeom>
            <a:solidFill>
              <a:srgbClr val="EDFF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64258350-09B6-A2A9-0AF3-37F7B1E399C7}"/>
                </a:ext>
              </a:extLst>
            </p:cNvPr>
            <p:cNvSpPr txBox="1"/>
            <p:nvPr/>
          </p:nvSpPr>
          <p:spPr>
            <a:xfrm>
              <a:off x="3464560" y="1857345"/>
              <a:ext cx="1473199"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- 2</a:t>
              </a:r>
            </a:p>
          </p:txBody>
        </p:sp>
        <p:sp>
          <p:nvSpPr>
            <p:cNvPr id="26" name="TextBox 25">
              <a:extLst>
                <a:ext uri="{FF2B5EF4-FFF2-40B4-BE49-F238E27FC236}">
                  <a16:creationId xmlns:a16="http://schemas.microsoft.com/office/drawing/2014/main" id="{7849B136-4186-A1AF-50EB-5F98B321D93E}"/>
                </a:ext>
              </a:extLst>
            </p:cNvPr>
            <p:cNvSpPr txBox="1"/>
            <p:nvPr/>
          </p:nvSpPr>
          <p:spPr>
            <a:xfrm>
              <a:off x="5005761" y="1880205"/>
              <a:ext cx="6486759"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rPr>
                <a:t>  DBSCAN</a:t>
              </a:r>
            </a:p>
          </p:txBody>
        </p:sp>
        <p:sp>
          <p:nvSpPr>
            <p:cNvPr id="27" name="Rectangle: Rounded Corners 26">
              <a:extLst>
                <a:ext uri="{FF2B5EF4-FFF2-40B4-BE49-F238E27FC236}">
                  <a16:creationId xmlns:a16="http://schemas.microsoft.com/office/drawing/2014/main" id="{B7BBE950-06EC-FBCB-D446-178A8D0E48FD}"/>
                </a:ext>
              </a:extLst>
            </p:cNvPr>
            <p:cNvSpPr/>
            <p:nvPr/>
          </p:nvSpPr>
          <p:spPr>
            <a:xfrm>
              <a:off x="11724640" y="1714500"/>
              <a:ext cx="121920" cy="713740"/>
            </a:xfrm>
            <a:prstGeom prst="roundRect">
              <a:avLst>
                <a:gd name="adj" fmla="val 0"/>
              </a:avLst>
            </a:prstGeom>
            <a:solidFill>
              <a:srgbClr val="EDFF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EB99323D-DCE8-A700-A167-6855A09C58A0}"/>
              </a:ext>
            </a:extLst>
          </p:cNvPr>
          <p:cNvGrpSpPr/>
          <p:nvPr/>
        </p:nvGrpSpPr>
        <p:grpSpPr>
          <a:xfrm>
            <a:off x="1894840" y="4104640"/>
            <a:ext cx="8402320" cy="924560"/>
            <a:chOff x="3454400" y="1595120"/>
            <a:chExt cx="8402320" cy="924560"/>
          </a:xfrm>
        </p:grpSpPr>
        <p:sp>
          <p:nvSpPr>
            <p:cNvPr id="29" name="Rectangle: Rounded Corners 28">
              <a:extLst>
                <a:ext uri="{FF2B5EF4-FFF2-40B4-BE49-F238E27FC236}">
                  <a16:creationId xmlns:a16="http://schemas.microsoft.com/office/drawing/2014/main" id="{9D358BCD-BE52-EABB-1694-807DFA88B55A}"/>
                </a:ext>
              </a:extLst>
            </p:cNvPr>
            <p:cNvSpPr/>
            <p:nvPr/>
          </p:nvSpPr>
          <p:spPr>
            <a:xfrm>
              <a:off x="3454400" y="1691640"/>
              <a:ext cx="8402320" cy="731520"/>
            </a:xfrm>
            <a:prstGeom prst="roundRect">
              <a:avLst>
                <a:gd name="adj" fmla="val 0"/>
              </a:avLst>
            </a:prstGeom>
            <a:solidFill>
              <a:srgbClr val="D3DA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Rounded Corners 29">
              <a:extLst>
                <a:ext uri="{FF2B5EF4-FFF2-40B4-BE49-F238E27FC236}">
                  <a16:creationId xmlns:a16="http://schemas.microsoft.com/office/drawing/2014/main" id="{10F1129A-C918-0FC5-B449-4F3C8B4553B1}"/>
                </a:ext>
              </a:extLst>
            </p:cNvPr>
            <p:cNvSpPr/>
            <p:nvPr/>
          </p:nvSpPr>
          <p:spPr>
            <a:xfrm>
              <a:off x="3454400" y="1595120"/>
              <a:ext cx="1483360" cy="92456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E2446189-AAC2-A4C7-143D-94CB27809794}"/>
                </a:ext>
              </a:extLst>
            </p:cNvPr>
            <p:cNvSpPr txBox="1"/>
            <p:nvPr/>
          </p:nvSpPr>
          <p:spPr>
            <a:xfrm>
              <a:off x="3464561" y="1857345"/>
              <a:ext cx="1473198"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b="1" dirty="0">
                  <a:solidFill>
                    <a:schemeClr val="tx1"/>
                  </a:solidFill>
                </a:rPr>
                <a:t>Chapter - 3</a:t>
              </a:r>
            </a:p>
          </p:txBody>
        </p:sp>
        <p:sp>
          <p:nvSpPr>
            <p:cNvPr id="32" name="TextBox 31">
              <a:extLst>
                <a:ext uri="{FF2B5EF4-FFF2-40B4-BE49-F238E27FC236}">
                  <a16:creationId xmlns:a16="http://schemas.microsoft.com/office/drawing/2014/main" id="{C39CF8CD-2871-9E79-CB51-CC88CC732CA4}"/>
                </a:ext>
              </a:extLst>
            </p:cNvPr>
            <p:cNvSpPr txBox="1"/>
            <p:nvPr/>
          </p:nvSpPr>
          <p:spPr>
            <a:xfrm>
              <a:off x="5005761" y="1880205"/>
              <a:ext cx="5477082" cy="400110"/>
            </a:xfrm>
            <a:prstGeom prst="rect">
              <a:avLst/>
            </a:prstGeom>
            <a:noFill/>
          </p:spPr>
          <p:txBody>
            <a:bodyPr rot="0" spcFirstLastPara="0" vert="horz" wrap="square" lIns="121920" tIns="60960" rIns="121920" bIns="6096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solidFill>
                    <a:schemeClr val="tx1"/>
                  </a:solidFill>
                </a:rPr>
                <a:t>  Ensemble Machine learning models</a:t>
              </a:r>
            </a:p>
          </p:txBody>
        </p:sp>
        <p:sp>
          <p:nvSpPr>
            <p:cNvPr id="33" name="Rectangle: Rounded Corners 32">
              <a:extLst>
                <a:ext uri="{FF2B5EF4-FFF2-40B4-BE49-F238E27FC236}">
                  <a16:creationId xmlns:a16="http://schemas.microsoft.com/office/drawing/2014/main" id="{305644CF-CDE2-509E-AB55-B1D3AC0EECE5}"/>
                </a:ext>
              </a:extLst>
            </p:cNvPr>
            <p:cNvSpPr/>
            <p:nvPr/>
          </p:nvSpPr>
          <p:spPr>
            <a:xfrm>
              <a:off x="11724640" y="1714500"/>
              <a:ext cx="121920" cy="713740"/>
            </a:xfrm>
            <a:prstGeom prst="roundRect">
              <a:avLst>
                <a:gd name="adj" fmla="val 0"/>
              </a:avLst>
            </a:prstGeom>
            <a:solidFill>
              <a:srgbClr val="A7B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79932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8F739BC6-4CE0-E291-3C12-9667A47D8284}"/>
              </a:ext>
            </a:extLst>
          </p:cNvPr>
          <p:cNvGrpSpPr/>
          <p:nvPr/>
        </p:nvGrpSpPr>
        <p:grpSpPr>
          <a:xfrm>
            <a:off x="0" y="2508140"/>
            <a:ext cx="12055366" cy="3032125"/>
            <a:chOff x="1117724" y="2508140"/>
            <a:chExt cx="9956552" cy="3032125"/>
          </a:xfrm>
        </p:grpSpPr>
        <p:pic>
          <p:nvPicPr>
            <p:cNvPr id="5" name="Picture 4" descr="A black frame with a white background&#10;&#10;Description automatically generated">
              <a:extLst>
                <a:ext uri="{FF2B5EF4-FFF2-40B4-BE49-F238E27FC236}">
                  <a16:creationId xmlns:a16="http://schemas.microsoft.com/office/drawing/2014/main" id="{EA63E77B-2755-D21F-51BC-42BE4453849D}"/>
                </a:ext>
              </a:extLst>
            </p:cNvPr>
            <p:cNvPicPr>
              <a:picLocks noChangeAspect="1"/>
            </p:cNvPicPr>
            <p:nvPr/>
          </p:nvPicPr>
          <p:blipFill>
            <a:blip r:embed="rId3"/>
            <a:stretch>
              <a:fillRect/>
            </a:stretch>
          </p:blipFill>
          <p:spPr>
            <a:xfrm>
              <a:off x="1117724" y="2508140"/>
              <a:ext cx="9956552" cy="3032125"/>
            </a:xfrm>
            <a:prstGeom prst="rect">
              <a:avLst/>
            </a:prstGeom>
          </p:spPr>
        </p:pic>
        <p:sp>
          <p:nvSpPr>
            <p:cNvPr id="10" name="TextBox 9">
              <a:extLst>
                <a:ext uri="{FF2B5EF4-FFF2-40B4-BE49-F238E27FC236}">
                  <a16:creationId xmlns:a16="http://schemas.microsoft.com/office/drawing/2014/main" id="{FAFEE84B-060E-0646-61C1-61E6884BACC3}"/>
                </a:ext>
              </a:extLst>
            </p:cNvPr>
            <p:cNvSpPr txBox="1"/>
            <p:nvPr/>
          </p:nvSpPr>
          <p:spPr>
            <a:xfrm>
              <a:off x="4025810" y="3541673"/>
              <a:ext cx="6289525" cy="1077218"/>
            </a:xfrm>
            <a:prstGeom prst="rect">
              <a:avLst/>
            </a:prstGeom>
            <a:noFill/>
          </p:spPr>
          <p:txBody>
            <a:bodyPr wrap="square" rtlCol="0">
              <a:spAutoFit/>
            </a:bodyPr>
            <a:lstStyle/>
            <a:p>
              <a:r>
                <a:rPr lang="en-GB" sz="3200" dirty="0">
                  <a:solidFill>
                    <a:schemeClr val="tx1"/>
                  </a:solidFill>
                </a:rPr>
                <a:t>Dimensionality Reduction Techniques (PCA)</a:t>
              </a:r>
              <a:endParaRPr lang="en-US" sz="3200" dirty="0">
                <a:solidFill>
                  <a:schemeClr val="tx1"/>
                </a:solidFill>
              </a:endParaRPr>
            </a:p>
          </p:txBody>
        </p:sp>
        <p:grpSp>
          <p:nvGrpSpPr>
            <p:cNvPr id="9" name="Group 8">
              <a:extLst>
                <a:ext uri="{FF2B5EF4-FFF2-40B4-BE49-F238E27FC236}">
                  <a16:creationId xmlns:a16="http://schemas.microsoft.com/office/drawing/2014/main" id="{B077393A-5DE6-A8BC-919A-8588BC3EF4D9}"/>
                </a:ext>
              </a:extLst>
            </p:cNvPr>
            <p:cNvGrpSpPr/>
            <p:nvPr/>
          </p:nvGrpSpPr>
          <p:grpSpPr>
            <a:xfrm>
              <a:off x="1531869" y="3251433"/>
              <a:ext cx="1526650" cy="1267430"/>
              <a:chOff x="1938269" y="3162533"/>
              <a:chExt cx="1526650" cy="1267430"/>
            </a:xfrm>
          </p:grpSpPr>
          <p:sp>
            <p:nvSpPr>
              <p:cNvPr id="13" name="TextBox 12">
                <a:extLst>
                  <a:ext uri="{FF2B5EF4-FFF2-40B4-BE49-F238E27FC236}">
                    <a16:creationId xmlns:a16="http://schemas.microsoft.com/office/drawing/2014/main" id="{AD7940F8-47B2-3605-4FFD-62224135AD9A}"/>
                  </a:ext>
                </a:extLst>
              </p:cNvPr>
              <p:cNvSpPr txBox="1"/>
              <p:nvPr/>
            </p:nvSpPr>
            <p:spPr>
              <a:xfrm>
                <a:off x="1938269" y="3162533"/>
                <a:ext cx="1526650" cy="553998"/>
              </a:xfrm>
              <a:prstGeom prst="rect">
                <a:avLst/>
              </a:prstGeom>
              <a:noFill/>
            </p:spPr>
            <p:txBody>
              <a:bodyPr wrap="square" rtlCol="0">
                <a:spAutoFit/>
              </a:bodyPr>
              <a:lstStyle/>
              <a:p>
                <a:r>
                  <a:rPr lang="en-US" sz="3000" b="1" dirty="0">
                    <a:solidFill>
                      <a:schemeClr val="bg1"/>
                    </a:solidFill>
                  </a:rPr>
                  <a:t>Chapter</a:t>
                </a:r>
              </a:p>
            </p:txBody>
          </p:sp>
          <p:sp>
            <p:nvSpPr>
              <p:cNvPr id="8" name="TextBox 7">
                <a:extLst>
                  <a:ext uri="{FF2B5EF4-FFF2-40B4-BE49-F238E27FC236}">
                    <a16:creationId xmlns:a16="http://schemas.microsoft.com/office/drawing/2014/main" id="{867A801B-F1E2-4D3C-C8D7-74B4B5E5C5D1}"/>
                  </a:ext>
                </a:extLst>
              </p:cNvPr>
              <p:cNvSpPr txBox="1"/>
              <p:nvPr/>
            </p:nvSpPr>
            <p:spPr>
              <a:xfrm>
                <a:off x="2395910" y="3645133"/>
                <a:ext cx="509215" cy="784830"/>
              </a:xfrm>
              <a:prstGeom prst="rect">
                <a:avLst/>
              </a:prstGeom>
              <a:noFill/>
            </p:spPr>
            <p:txBody>
              <a:bodyPr wrap="square" rtlCol="0">
                <a:spAutoFit/>
              </a:bodyPr>
              <a:lstStyle/>
              <a:p>
                <a:pPr algn="ctr"/>
                <a:r>
                  <a:rPr lang="en-US" sz="4500" b="1" dirty="0">
                    <a:solidFill>
                      <a:schemeClr val="bg1"/>
                    </a:solidFill>
                  </a:rPr>
                  <a:t>1</a:t>
                </a:r>
              </a:p>
            </p:txBody>
          </p:sp>
        </p:grpSp>
      </p:grpSp>
    </p:spTree>
    <p:extLst>
      <p:ext uri="{BB962C8B-B14F-4D97-AF65-F5344CB8AC3E}">
        <p14:creationId xmlns:p14="http://schemas.microsoft.com/office/powerpoint/2010/main" val="3781132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 shot of a computer&#10;&#10;Description automatically generated">
            <a:extLst>
              <a:ext uri="{FF2B5EF4-FFF2-40B4-BE49-F238E27FC236}">
                <a16:creationId xmlns:a16="http://schemas.microsoft.com/office/drawing/2014/main" id="{0D115830-8139-821D-6ED7-DD51CFB9FAEB}"/>
              </a:ext>
            </a:extLst>
          </p:cNvPr>
          <p:cNvPicPr>
            <a:picLocks noChangeAspect="1"/>
          </p:cNvPicPr>
          <p:nvPr/>
        </p:nvPicPr>
        <p:blipFill>
          <a:blip r:embed="rId3"/>
          <a:stretch>
            <a:fillRect/>
          </a:stretch>
        </p:blipFill>
        <p:spPr>
          <a:xfrm>
            <a:off x="1461521" y="1266824"/>
            <a:ext cx="9268958" cy="4803775"/>
          </a:xfrm>
          <a:prstGeom prst="rect">
            <a:avLst/>
          </a:prstGeom>
        </p:spPr>
      </p:pic>
      <p:pic>
        <p:nvPicPr>
          <p:cNvPr id="9" name="Picture 8" descr="A red triangle with a white exclamation mark&#10;&#10;Description automatically generated">
            <a:extLst>
              <a:ext uri="{FF2B5EF4-FFF2-40B4-BE49-F238E27FC236}">
                <a16:creationId xmlns:a16="http://schemas.microsoft.com/office/drawing/2014/main" id="{D9957559-7A75-900A-3EDB-F58D5DCA2008}"/>
              </a:ext>
            </a:extLst>
          </p:cNvPr>
          <p:cNvPicPr>
            <a:picLocks noChangeAspect="1"/>
          </p:cNvPicPr>
          <p:nvPr/>
        </p:nvPicPr>
        <p:blipFill>
          <a:blip r:embed="rId4">
            <a:alphaModFix amt="6000"/>
          </a:blip>
          <a:stretch>
            <a:fillRect/>
          </a:stretch>
        </p:blipFill>
        <p:spPr>
          <a:xfrm>
            <a:off x="3935118" y="2019301"/>
            <a:ext cx="4321765" cy="3770050"/>
          </a:xfrm>
          <a:prstGeom prst="rect">
            <a:avLst/>
          </a:prstGeom>
        </p:spPr>
      </p:pic>
      <p:grpSp>
        <p:nvGrpSpPr>
          <p:cNvPr id="2" name="Group 1">
            <a:extLst>
              <a:ext uri="{FF2B5EF4-FFF2-40B4-BE49-F238E27FC236}">
                <a16:creationId xmlns:a16="http://schemas.microsoft.com/office/drawing/2014/main" id="{5D5BEDCB-FE1D-F30A-769C-395C14FDAF4A}"/>
              </a:ext>
            </a:extLst>
          </p:cNvPr>
          <p:cNvGrpSpPr/>
          <p:nvPr/>
        </p:nvGrpSpPr>
        <p:grpSpPr>
          <a:xfrm>
            <a:off x="2298700" y="2847345"/>
            <a:ext cx="7381748" cy="1642732"/>
            <a:chOff x="2298700" y="3186775"/>
            <a:chExt cx="7381748" cy="1642732"/>
          </a:xfrm>
        </p:grpSpPr>
        <p:sp>
          <p:nvSpPr>
            <p:cNvPr id="6" name="TextBox 5">
              <a:extLst>
                <a:ext uri="{FF2B5EF4-FFF2-40B4-BE49-F238E27FC236}">
                  <a16:creationId xmlns:a16="http://schemas.microsoft.com/office/drawing/2014/main" id="{F1A1D897-46DC-0676-920A-89FA122EA6E5}"/>
                </a:ext>
              </a:extLst>
            </p:cNvPr>
            <p:cNvSpPr txBox="1"/>
            <p:nvPr/>
          </p:nvSpPr>
          <p:spPr>
            <a:xfrm>
              <a:off x="4168228" y="3186775"/>
              <a:ext cx="3855544" cy="800219"/>
            </a:xfrm>
            <a:prstGeom prst="rect">
              <a:avLst/>
            </a:prstGeom>
            <a:noFill/>
          </p:spPr>
          <p:txBody>
            <a:bodyPr wrap="none" rtlCol="0">
              <a:spAutoFit/>
            </a:bodyPr>
            <a:lstStyle/>
            <a:p>
              <a:pPr algn="ctr"/>
              <a:r>
                <a:rPr lang="en-US" sz="4600" b="1" dirty="0">
                  <a:solidFill>
                    <a:schemeClr val="tx1"/>
                  </a:solidFill>
                </a:rPr>
                <a:t>DISCLAIMER</a:t>
              </a:r>
            </a:p>
          </p:txBody>
        </p:sp>
        <p:sp>
          <p:nvSpPr>
            <p:cNvPr id="11" name="TextBox 10">
              <a:extLst>
                <a:ext uri="{FF2B5EF4-FFF2-40B4-BE49-F238E27FC236}">
                  <a16:creationId xmlns:a16="http://schemas.microsoft.com/office/drawing/2014/main" id="{4797845F-F959-88CB-A4ED-3AA0360C1A9D}"/>
                </a:ext>
              </a:extLst>
            </p:cNvPr>
            <p:cNvSpPr txBox="1"/>
            <p:nvPr/>
          </p:nvSpPr>
          <p:spPr>
            <a:xfrm>
              <a:off x="2298700" y="4060066"/>
              <a:ext cx="7381748" cy="769441"/>
            </a:xfrm>
            <a:prstGeom prst="rect">
              <a:avLst/>
            </a:prstGeom>
            <a:noFill/>
          </p:spPr>
          <p:txBody>
            <a:bodyPr wrap="square" rtlCol="0">
              <a:spAutoFit/>
            </a:bodyPr>
            <a:lstStyle/>
            <a:p>
              <a:pPr algn="ctr"/>
              <a:r>
                <a:rPr lang="en-US" sz="2200" dirty="0">
                  <a:solidFill>
                    <a:schemeClr val="tx1"/>
                  </a:solidFill>
                </a:rPr>
                <a:t>The content is curated from online/offline resources and used for educational purpose only.</a:t>
              </a:r>
            </a:p>
          </p:txBody>
        </p:sp>
      </p:grpSp>
    </p:spTree>
    <p:extLst>
      <p:ext uri="{BB962C8B-B14F-4D97-AF65-F5344CB8AC3E}">
        <p14:creationId xmlns:p14="http://schemas.microsoft.com/office/powerpoint/2010/main" val="3987024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49184034-7E5A-8703-FC62-41A270A3CFA1}"/>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6" name="TextBox 5">
            <a:extLst>
              <a:ext uri="{FF2B5EF4-FFF2-40B4-BE49-F238E27FC236}">
                <a16:creationId xmlns:a16="http://schemas.microsoft.com/office/drawing/2014/main" id="{76BF6329-56BD-893B-3EC4-9C12163435B5}"/>
              </a:ext>
            </a:extLst>
          </p:cNvPr>
          <p:cNvSpPr txBox="1"/>
          <p:nvPr/>
        </p:nvSpPr>
        <p:spPr>
          <a:xfrm>
            <a:off x="500909" y="2039722"/>
            <a:ext cx="9811163" cy="2386935"/>
          </a:xfrm>
          <a:prstGeom prst="rect">
            <a:avLst/>
          </a:prstGeom>
          <a:noFill/>
        </p:spPr>
        <p:txBody>
          <a:bodyPr wrap="square" rtlCol="0">
            <a:spAutoFit/>
          </a:bodyPr>
          <a:lstStyle/>
          <a:p>
            <a:pPr marL="342900" lvl="0" indent="-342900">
              <a:lnSpc>
                <a:spcPct val="115000"/>
              </a:lnSpc>
              <a:spcBef>
                <a:spcPts val="1200"/>
              </a:spcBef>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Explain the role of unsupervised learning in sustainability by highlighting its potential in analyzing large, unlabeled environmental datasets.</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nSpc>
                <a:spcPct val="115000"/>
              </a:lnSpc>
              <a:spcBef>
                <a:spcPts val="1200"/>
              </a:spcBef>
              <a:spcAft>
                <a:spcPts val="800"/>
              </a:spcAft>
              <a:buFont typeface="Symbol" panose="05050102010706020507" pitchFamily="18" charset="2"/>
              <a:buChar char="·"/>
            </a:pPr>
            <a:r>
              <a:rPr lang="en-US" sz="1800" dirty="0">
                <a:effectLst/>
                <a:latin typeface="Arial" panose="020B0604020202020204" pitchFamily="34" charset="0"/>
                <a:ea typeface="Arial" panose="020B0604020202020204" pitchFamily="34" charset="0"/>
                <a:cs typeface="Arial" panose="020B0604020202020204" pitchFamily="34" charset="0"/>
              </a:rPr>
              <a:t>Apply dimensionality reduction methods, such as PCA and t-SNE, to simplify complex sustainability datasets for easier visualization and analysis. </a:t>
            </a:r>
          </a:p>
          <a:p>
            <a:pPr marL="342900" lvl="0" indent="-342900">
              <a:lnSpc>
                <a:spcPct val="115000"/>
              </a:lnSpc>
              <a:spcBef>
                <a:spcPts val="1200"/>
              </a:spcBef>
              <a:spcAft>
                <a:spcPts val="800"/>
              </a:spcAft>
              <a:buFont typeface="Symbol" panose="05050102010706020507" pitchFamily="18" charset="2"/>
              <a:buChar char="·"/>
            </a:pPr>
            <a:r>
              <a:rPr lang="en-IN" sz="1800" dirty="0">
                <a:effectLst/>
                <a:latin typeface="Arial" panose="020B0604020202020204" pitchFamily="34" charset="0"/>
                <a:ea typeface="Arial" panose="020B0604020202020204" pitchFamily="34" charset="0"/>
              </a:rPr>
              <a:t>Apply evaluation metrics and visualization techniques to interpret the results of unsupervised models in the context of sustainability goals.</a:t>
            </a:r>
            <a:endParaRPr lang="en-IN" sz="1400" dirty="0">
              <a:latin typeface="+mn-lt"/>
            </a:endParaRPr>
          </a:p>
        </p:txBody>
      </p:sp>
      <p:cxnSp>
        <p:nvCxnSpPr>
          <p:cNvPr id="14" name="Straight Connector 13">
            <a:extLst>
              <a:ext uri="{FF2B5EF4-FFF2-40B4-BE49-F238E27FC236}">
                <a16:creationId xmlns:a16="http://schemas.microsoft.com/office/drawing/2014/main" id="{FD309382-A8C5-B988-83E3-25D1853C282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ladder leading to a large yellow circle&#10;&#10;Description automatically generated">
            <a:extLst>
              <a:ext uri="{FF2B5EF4-FFF2-40B4-BE49-F238E27FC236}">
                <a16:creationId xmlns:a16="http://schemas.microsoft.com/office/drawing/2014/main" id="{65ABC316-78BC-ED0E-5AEE-F736AE599E22}"/>
              </a:ext>
            </a:extLst>
          </p:cNvPr>
          <p:cNvPicPr>
            <a:picLocks noChangeAspect="1"/>
          </p:cNvPicPr>
          <p:nvPr/>
        </p:nvPicPr>
        <p:blipFill rotWithShape="1">
          <a:blip r:embed="rId3">
            <a:alphaModFix amt="85000"/>
          </a:blip>
          <a:srcRect l="13763" t="6135" r="13650"/>
          <a:stretch/>
        </p:blipFill>
        <p:spPr>
          <a:xfrm>
            <a:off x="10180320" y="3965078"/>
            <a:ext cx="2030690" cy="2090281"/>
          </a:xfrm>
          <a:prstGeom prst="rect">
            <a:avLst/>
          </a:prstGeom>
        </p:spPr>
      </p:pic>
      <p:sp>
        <p:nvSpPr>
          <p:cNvPr id="5" name="TextBox 4">
            <a:extLst>
              <a:ext uri="{FF2B5EF4-FFF2-40B4-BE49-F238E27FC236}">
                <a16:creationId xmlns:a16="http://schemas.microsoft.com/office/drawing/2014/main" id="{4CC30D45-D368-BF73-F9AB-4680383FF118}"/>
              </a:ext>
            </a:extLst>
          </p:cNvPr>
          <p:cNvSpPr txBox="1"/>
          <p:nvPr/>
        </p:nvSpPr>
        <p:spPr>
          <a:xfrm>
            <a:off x="10443824" y="4610108"/>
            <a:ext cx="1503681" cy="400110"/>
          </a:xfrm>
          <a:prstGeom prst="rect">
            <a:avLst/>
          </a:prstGeom>
          <a:noFill/>
        </p:spPr>
        <p:txBody>
          <a:bodyPr wrap="square" rtlCol="0">
            <a:spAutoFit/>
          </a:bodyPr>
          <a:lstStyle/>
          <a:p>
            <a:pPr algn="ctr">
              <a:spcAft>
                <a:spcPts val="800"/>
              </a:spcAft>
            </a:pPr>
            <a:r>
              <a:rPr lang="en-IN" sz="2000" b="1" dirty="0">
                <a:solidFill>
                  <a:schemeClr val="tx1"/>
                </a:solidFill>
                <a:latin typeface="+mn-lt"/>
              </a:rPr>
              <a:t>GOAL</a:t>
            </a:r>
          </a:p>
        </p:txBody>
      </p:sp>
    </p:spTree>
    <p:extLst>
      <p:ext uri="{BB962C8B-B14F-4D97-AF65-F5344CB8AC3E}">
        <p14:creationId xmlns:p14="http://schemas.microsoft.com/office/powerpoint/2010/main" val="1085522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A7D5DE38-6E51-0959-E6DE-8F54449030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0CC0687-1AB2-FC03-D110-4008FCEF1625}"/>
              </a:ext>
            </a:extLst>
          </p:cNvPr>
          <p:cNvSpPr txBox="1"/>
          <p:nvPr/>
        </p:nvSpPr>
        <p:spPr>
          <a:xfrm>
            <a:off x="191911" y="972537"/>
            <a:ext cx="4672697" cy="400110"/>
          </a:xfrm>
          <a:prstGeom prst="rect">
            <a:avLst/>
          </a:prstGeom>
          <a:noFill/>
        </p:spPr>
        <p:txBody>
          <a:bodyPr wrap="square">
            <a:spAutoFit/>
          </a:bodyPr>
          <a:lstStyle/>
          <a:p>
            <a:r>
              <a:rPr lang="en-US" sz="2000" b="1" dirty="0">
                <a:solidFill>
                  <a:srgbClr val="213163"/>
                </a:solidFill>
              </a:rPr>
              <a:t>Dimensionality Reduction</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67CF13C1-6BF7-A097-473B-99027FCE2174}"/>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6163DED-5C06-3F8E-34A4-74286758A7DE}"/>
              </a:ext>
            </a:extLst>
          </p:cNvPr>
          <p:cNvSpPr txBox="1"/>
          <p:nvPr/>
        </p:nvSpPr>
        <p:spPr>
          <a:xfrm>
            <a:off x="1635370" y="1814390"/>
            <a:ext cx="9231922" cy="305622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dirty="0"/>
              <a:t>Dimensionality reduction is a process in unsupervised learning that aims to reduce the number of features (or dimensions) in a dataset while preserving as much relevant information as possible. </a:t>
            </a:r>
          </a:p>
          <a:p>
            <a:pPr marL="342900" indent="-342900" algn="just">
              <a:lnSpc>
                <a:spcPct val="150000"/>
              </a:lnSpc>
              <a:buFont typeface="Arial" panose="020B0604020202020204" pitchFamily="34" charset="0"/>
              <a:buChar char="•"/>
            </a:pPr>
            <a:r>
              <a:rPr lang="en-US" dirty="0"/>
              <a:t>This is particularly useful when dealing with high-dimensional data, where the number of features is large. </a:t>
            </a:r>
          </a:p>
          <a:p>
            <a:pPr marL="342900" indent="-342900" algn="just">
              <a:lnSpc>
                <a:spcPct val="150000"/>
              </a:lnSpc>
              <a:buFont typeface="Arial" panose="020B0604020202020204" pitchFamily="34" charset="0"/>
              <a:buChar char="•"/>
            </a:pPr>
            <a:r>
              <a:rPr lang="en-US" dirty="0"/>
              <a:t>Dimensionality reduction techniques help simplify the data, make it easier to visualize, and often improve the efficiency of machine learning algorithms.</a:t>
            </a:r>
            <a:endParaRPr lang="en-IN" dirty="0"/>
          </a:p>
        </p:txBody>
      </p:sp>
    </p:spTree>
    <p:extLst>
      <p:ext uri="{BB962C8B-B14F-4D97-AF65-F5344CB8AC3E}">
        <p14:creationId xmlns:p14="http://schemas.microsoft.com/office/powerpoint/2010/main" val="3848931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3897406C-8689-2B23-2F56-6ED3AF78328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6E48415-4664-8EA1-60B2-AFA564FA4DB4}"/>
              </a:ext>
            </a:extLst>
          </p:cNvPr>
          <p:cNvSpPr txBox="1"/>
          <p:nvPr/>
        </p:nvSpPr>
        <p:spPr>
          <a:xfrm>
            <a:off x="191911" y="972537"/>
            <a:ext cx="4672697" cy="400110"/>
          </a:xfrm>
          <a:prstGeom prst="rect">
            <a:avLst/>
          </a:prstGeom>
          <a:noFill/>
        </p:spPr>
        <p:txBody>
          <a:bodyPr wrap="square">
            <a:spAutoFit/>
          </a:bodyPr>
          <a:lstStyle/>
          <a:p>
            <a:r>
              <a:rPr lang="en-US" sz="2000" b="1" dirty="0">
                <a:solidFill>
                  <a:srgbClr val="213163"/>
                </a:solidFill>
              </a:rPr>
              <a:t>Dimensionality Algorithms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1683FEE0-FE19-CB9F-6728-46FBF8F25AC1}"/>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2C09CEE-092C-26C1-FF87-B1A2F200E67F}"/>
              </a:ext>
            </a:extLst>
          </p:cNvPr>
          <p:cNvSpPr txBox="1"/>
          <p:nvPr/>
        </p:nvSpPr>
        <p:spPr>
          <a:xfrm>
            <a:off x="1084386" y="1814390"/>
            <a:ext cx="9231922" cy="3239669"/>
          </a:xfrm>
          <a:prstGeom prst="rect">
            <a:avLst/>
          </a:prstGeom>
          <a:noFill/>
        </p:spPr>
        <p:txBody>
          <a:bodyPr wrap="square">
            <a:spAutoFit/>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Principal Component Analysis (PCA)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PCA is one of the most widely used techniques for dimensionality reduction. It transforms the data into a set of linearly uncorrelated variables called principal components. These components are ordered by the amount of variance they explain, with the first few components capturing the majority of the data's variance. </a:t>
            </a:r>
          </a:p>
          <a:p>
            <a:pPr lvl="0" algn="just">
              <a:lnSpc>
                <a:spcPct val="107000"/>
              </a:lnSpc>
              <a:buSzPts val="1000"/>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t-Distributed Stochastic </a:t>
            </a:r>
            <a:r>
              <a:rPr lang="en-IN" sz="1800" b="1" dirty="0" err="1">
                <a:effectLst/>
                <a:latin typeface="Arial" panose="020B0604020202020204" pitchFamily="34" charset="0"/>
                <a:ea typeface="Calibri" panose="020F0502020204030204" pitchFamily="34" charset="0"/>
                <a:cs typeface="Gautami" panose="020B0502040204020203" pitchFamily="34" charset="0"/>
              </a:rPr>
              <a:t>Neighbor</a:t>
            </a:r>
            <a:r>
              <a:rPr lang="en-IN" sz="1800" b="1" dirty="0">
                <a:effectLst/>
                <a:latin typeface="Arial" panose="020B0604020202020204" pitchFamily="34" charset="0"/>
                <a:ea typeface="Calibri" panose="020F0502020204030204" pitchFamily="34" charset="0"/>
                <a:cs typeface="Gautami" panose="020B0502040204020203" pitchFamily="34" charset="0"/>
              </a:rPr>
              <a:t> Embedding (t-SNE)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t-SNE is a technique for reducing the dimensions of data while maintaining the local structure. It is particularly effective for visualizing high-dimensional data in 2D or 3D space, making it a popular choice for clustering and data exploration tasks. </a:t>
            </a:r>
          </a:p>
        </p:txBody>
      </p:sp>
    </p:spTree>
    <p:extLst>
      <p:ext uri="{BB962C8B-B14F-4D97-AF65-F5344CB8AC3E}">
        <p14:creationId xmlns:p14="http://schemas.microsoft.com/office/powerpoint/2010/main" val="3246397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7DD43F7D-E5B5-94AE-DB81-B71F5683030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14AD83-5283-2742-E776-A8D5675E5B6E}"/>
              </a:ext>
            </a:extLst>
          </p:cNvPr>
          <p:cNvSpPr txBox="1"/>
          <p:nvPr/>
        </p:nvSpPr>
        <p:spPr>
          <a:xfrm>
            <a:off x="191911" y="972537"/>
            <a:ext cx="4672697" cy="400110"/>
          </a:xfrm>
          <a:prstGeom prst="rect">
            <a:avLst/>
          </a:prstGeom>
          <a:noFill/>
        </p:spPr>
        <p:txBody>
          <a:bodyPr wrap="square">
            <a:spAutoFit/>
          </a:bodyPr>
          <a:lstStyle/>
          <a:p>
            <a:r>
              <a:rPr lang="en-US" sz="2000" b="1" dirty="0">
                <a:solidFill>
                  <a:srgbClr val="213163"/>
                </a:solidFill>
              </a:rPr>
              <a:t>Dimensionality Algorithms </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57D63D1E-E8A2-1FF8-69C0-DBE5C25CE3D4}"/>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11C36C0-7AE1-27A3-9153-5301A1086503}"/>
              </a:ext>
            </a:extLst>
          </p:cNvPr>
          <p:cNvSpPr txBox="1"/>
          <p:nvPr/>
        </p:nvSpPr>
        <p:spPr>
          <a:xfrm>
            <a:off x="1084386" y="1814390"/>
            <a:ext cx="9231922" cy="3239669"/>
          </a:xfrm>
          <a:prstGeom prst="rect">
            <a:avLst/>
          </a:prstGeom>
          <a:noFill/>
        </p:spPr>
        <p:txBody>
          <a:bodyPr wrap="square">
            <a:spAutoFit/>
          </a:bodyPr>
          <a:lstStyle/>
          <a:p>
            <a:pPr>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Principal Component Analysis (PCA)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PCA is one of the most widely used techniques for dimensionality reduction. It transforms the data into a set of linearly uncorrelated variables called principal components. These components are ordered by the amount of variance they explain, with the first few components capturing the majority of the data's variance. </a:t>
            </a:r>
          </a:p>
          <a:p>
            <a:pPr lvl="0" algn="just">
              <a:lnSpc>
                <a:spcPct val="107000"/>
              </a:lnSpc>
              <a:buSzPts val="1000"/>
              <a:tabLst>
                <a:tab pos="457200" algn="l"/>
              </a:tabLst>
            </a:pP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algn="just">
              <a:lnSpc>
                <a:spcPct val="107000"/>
              </a:lnSpc>
              <a:spcAft>
                <a:spcPts val="800"/>
              </a:spcAft>
            </a:pPr>
            <a:r>
              <a:rPr lang="en-IN" sz="1800" b="1" dirty="0">
                <a:effectLst/>
                <a:latin typeface="Arial" panose="020B0604020202020204" pitchFamily="34" charset="0"/>
                <a:ea typeface="Calibri" panose="020F0502020204030204" pitchFamily="34" charset="0"/>
                <a:cs typeface="Gautami" panose="020B0502040204020203" pitchFamily="34" charset="0"/>
              </a:rPr>
              <a:t>t-Distributed Stochastic </a:t>
            </a:r>
            <a:r>
              <a:rPr lang="en-IN" sz="1800" b="1" dirty="0" err="1">
                <a:effectLst/>
                <a:latin typeface="Arial" panose="020B0604020202020204" pitchFamily="34" charset="0"/>
                <a:ea typeface="Calibri" panose="020F0502020204030204" pitchFamily="34" charset="0"/>
                <a:cs typeface="Gautami" panose="020B0502040204020203" pitchFamily="34" charset="0"/>
              </a:rPr>
              <a:t>Neighbor</a:t>
            </a:r>
            <a:r>
              <a:rPr lang="en-IN" sz="1800" b="1" dirty="0">
                <a:effectLst/>
                <a:latin typeface="Arial" panose="020B0604020202020204" pitchFamily="34" charset="0"/>
                <a:ea typeface="Calibri" panose="020F0502020204030204" pitchFamily="34" charset="0"/>
                <a:cs typeface="Gautami" panose="020B0502040204020203" pitchFamily="34" charset="0"/>
              </a:rPr>
              <a:t> Embedding (t-SNE) </a:t>
            </a:r>
            <a:endParaRPr lang="en-IN" sz="1800" dirty="0">
              <a:effectLst/>
              <a:latin typeface="Arial" panose="020B0604020202020204" pitchFamily="34" charset="0"/>
              <a:ea typeface="Calibri" panose="020F0502020204030204" pitchFamily="34" charset="0"/>
              <a:cs typeface="Gautami" panose="020B0502040204020203" pitchFamily="34" charset="0"/>
            </a:endParaRPr>
          </a:p>
          <a:p>
            <a:pPr marL="342900" lvl="0" indent="-342900" algn="just">
              <a:lnSpc>
                <a:spcPct val="107000"/>
              </a:lnSpc>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t-SNE is a technique for reducing the dimensions of data while maintaining the local structure. It is particularly effective for visualizing high-dimensional data in 2D or 3D space, making it a popular choice for clustering and data exploration tasks. </a:t>
            </a:r>
          </a:p>
        </p:txBody>
      </p:sp>
    </p:spTree>
    <p:extLst>
      <p:ext uri="{BB962C8B-B14F-4D97-AF65-F5344CB8AC3E}">
        <p14:creationId xmlns:p14="http://schemas.microsoft.com/office/powerpoint/2010/main" val="185589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D85BDCD8-E506-78B2-B94A-841F75F1754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5E52DA2-8F97-CF19-BDD6-2449CB3C5AE5}"/>
              </a:ext>
            </a:extLst>
          </p:cNvPr>
          <p:cNvSpPr txBox="1"/>
          <p:nvPr/>
        </p:nvSpPr>
        <p:spPr>
          <a:xfrm>
            <a:off x="191911" y="972537"/>
            <a:ext cx="9901658" cy="400110"/>
          </a:xfrm>
          <a:prstGeom prst="rect">
            <a:avLst/>
          </a:prstGeom>
          <a:noFill/>
        </p:spPr>
        <p:txBody>
          <a:bodyPr wrap="square">
            <a:spAutoFit/>
          </a:bodyPr>
          <a:lstStyle/>
          <a:p>
            <a:r>
              <a:rPr lang="en-US" sz="2000" b="1" dirty="0">
                <a:solidFill>
                  <a:srgbClr val="213163"/>
                </a:solidFill>
              </a:rPr>
              <a:t>Understanding and Implementation Principal Component Analysis (PCA)</a:t>
            </a:r>
            <a:endParaRPr lang="en-IN" sz="2000" dirty="0">
              <a:solidFill>
                <a:srgbClr val="213163"/>
              </a:solidFill>
            </a:endParaRPr>
          </a:p>
        </p:txBody>
      </p:sp>
      <p:cxnSp>
        <p:nvCxnSpPr>
          <p:cNvPr id="14" name="Straight Connector 13">
            <a:extLst>
              <a:ext uri="{FF2B5EF4-FFF2-40B4-BE49-F238E27FC236}">
                <a16:creationId xmlns:a16="http://schemas.microsoft.com/office/drawing/2014/main" id="{60758795-4F10-1523-F513-15EDB2CD3AD0}"/>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0D7249A-76BF-57E4-273D-F9CE21361CDD}"/>
              </a:ext>
            </a:extLst>
          </p:cNvPr>
          <p:cNvSpPr txBox="1"/>
          <p:nvPr/>
        </p:nvSpPr>
        <p:spPr>
          <a:xfrm>
            <a:off x="191910" y="1500977"/>
            <a:ext cx="8998981" cy="397738"/>
          </a:xfrm>
          <a:prstGeom prst="rect">
            <a:avLst/>
          </a:prstGeom>
          <a:noFill/>
        </p:spPr>
        <p:txBody>
          <a:bodyPr wrap="square">
            <a:spAutoFit/>
          </a:bodyPr>
          <a:lstStyle/>
          <a:p>
            <a:pPr algn="just">
              <a:lnSpc>
                <a:spcPct val="107000"/>
              </a:lnSpc>
              <a:spcAft>
                <a:spcPts val="800"/>
              </a:spcAft>
            </a:pPr>
            <a:r>
              <a:rPr lang="en-IN" sz="2000" b="1" dirty="0">
                <a:effectLst/>
                <a:latin typeface="Arial" panose="020B0604020202020204" pitchFamily="34" charset="0"/>
                <a:ea typeface="Calibri" panose="020F0502020204030204" pitchFamily="34" charset="0"/>
                <a:cs typeface="Gautami" panose="020B0502040204020203" pitchFamily="34" charset="0"/>
              </a:rPr>
              <a:t>Understanding of Principal Component Analysis (PCA)</a:t>
            </a:r>
            <a:endParaRPr lang="en-IN" sz="2000" dirty="0">
              <a:effectLst/>
              <a:latin typeface="Arial" panose="020B0604020202020204" pitchFamily="34" charset="0"/>
              <a:ea typeface="Calibri" panose="020F0502020204030204" pitchFamily="34" charset="0"/>
              <a:cs typeface="Gautami" panose="020B0502040204020203" pitchFamily="34" charset="0"/>
            </a:endParaRPr>
          </a:p>
        </p:txBody>
      </p:sp>
      <p:sp>
        <p:nvSpPr>
          <p:cNvPr id="7" name="TextBox 6">
            <a:extLst>
              <a:ext uri="{FF2B5EF4-FFF2-40B4-BE49-F238E27FC236}">
                <a16:creationId xmlns:a16="http://schemas.microsoft.com/office/drawing/2014/main" id="{C6F6A03E-F7E7-25F7-BB36-9880599B8DF0}"/>
              </a:ext>
            </a:extLst>
          </p:cNvPr>
          <p:cNvSpPr txBox="1"/>
          <p:nvPr/>
        </p:nvSpPr>
        <p:spPr>
          <a:xfrm>
            <a:off x="574432" y="2105383"/>
            <a:ext cx="11324492" cy="3741217"/>
          </a:xfrm>
          <a:prstGeom prst="rect">
            <a:avLst/>
          </a:prstGeom>
          <a:noFill/>
        </p:spPr>
        <p:txBody>
          <a:bodyPr wrap="square">
            <a:spAutoFit/>
          </a:bodyPr>
          <a:lstStyle/>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Gautami" panose="020B0502040204020203" pitchFamily="34" charset="0"/>
              </a:rPr>
              <a:t>PCA works by identifying the directions (principal components) in which the data varies the most. The steps involved in PCA are: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Standardizing the Data: Since PCA is sensitive to the scale of the data, it starts by standardizing the dataset to have zero mean and unit variance.</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Covariance Matrix: The covariance matrix of the data is computed to identify relationships between different features.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Eigenvectors and Eigenvalues: PCA then calculates the eigenvectors (directions of maximum variance) and eigenvalues (the magnitude of variance along those directions).</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dirty="0">
                <a:effectLst/>
                <a:latin typeface="Arial" panose="020B0604020202020204" pitchFamily="34" charset="0"/>
                <a:ea typeface="Calibri" panose="020F0502020204030204" pitchFamily="34" charset="0"/>
                <a:cs typeface="Gautami" panose="020B0502040204020203" pitchFamily="34" charset="0"/>
              </a:rPr>
              <a:t>Selecting Principal Components: The eigenvectors are ranked according to the eigenvalues, and the top eigenvectors (principal components) are chosen. These components are then used to reduce the dimensionality of the original dataset.</a:t>
            </a:r>
          </a:p>
        </p:txBody>
      </p:sp>
    </p:spTree>
    <p:extLst>
      <p:ext uri="{BB962C8B-B14F-4D97-AF65-F5344CB8AC3E}">
        <p14:creationId xmlns:p14="http://schemas.microsoft.com/office/powerpoint/2010/main" val="199251075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3912</TotalTime>
  <Words>1402</Words>
  <Application>Microsoft Office PowerPoint</Application>
  <PresentationFormat>Widescreen</PresentationFormat>
  <Paragraphs>95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Symbol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Vijayalakshmi Gnanavel</cp:lastModifiedBy>
  <cp:revision>398</cp:revision>
  <dcterms:modified xsi:type="dcterms:W3CDTF">2024-11-19T06:48:50Z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