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6"/>
  </p:notesMasterIdLst>
  <p:handoutMasterIdLst>
    <p:handoutMasterId r:id="rId57"/>
  </p:handoutMasterIdLst>
  <p:sldIdLst>
    <p:sldId id="256" r:id="rId2"/>
    <p:sldId id="310" r:id="rId3"/>
    <p:sldId id="303" r:id="rId4"/>
    <p:sldId id="304" r:id="rId5"/>
    <p:sldId id="305" r:id="rId6"/>
    <p:sldId id="257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98" r:id="rId15"/>
    <p:sldId id="299" r:id="rId16"/>
    <p:sldId id="300" r:id="rId17"/>
    <p:sldId id="301" r:id="rId18"/>
    <p:sldId id="302" r:id="rId19"/>
    <p:sldId id="266" r:id="rId20"/>
    <p:sldId id="268" r:id="rId21"/>
    <p:sldId id="267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306" r:id="rId30"/>
    <p:sldId id="276" r:id="rId31"/>
    <p:sldId id="307" r:id="rId32"/>
    <p:sldId id="308" r:id="rId33"/>
    <p:sldId id="277" r:id="rId34"/>
    <p:sldId id="278" r:id="rId35"/>
    <p:sldId id="279" r:id="rId36"/>
    <p:sldId id="280" r:id="rId37"/>
    <p:sldId id="295" r:id="rId38"/>
    <p:sldId id="297" r:id="rId39"/>
    <p:sldId id="296" r:id="rId40"/>
    <p:sldId id="309" r:id="rId41"/>
    <p:sldId id="281" r:id="rId42"/>
    <p:sldId id="282" r:id="rId43"/>
    <p:sldId id="283" r:id="rId44"/>
    <p:sldId id="284" r:id="rId45"/>
    <p:sldId id="285" r:id="rId46"/>
    <p:sldId id="286" r:id="rId47"/>
    <p:sldId id="287" r:id="rId48"/>
    <p:sldId id="288" r:id="rId49"/>
    <p:sldId id="289" r:id="rId50"/>
    <p:sldId id="290" r:id="rId51"/>
    <p:sldId id="291" r:id="rId52"/>
    <p:sldId id="292" r:id="rId53"/>
    <p:sldId id="293" r:id="rId54"/>
    <p:sldId id="294" r:id="rId55"/>
  </p:sldIdLst>
  <p:sldSz cx="9906000" cy="6858000" type="A4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47B"/>
    <a:srgbClr val="99FF66"/>
    <a:srgbClr val="FF9966"/>
    <a:srgbClr val="FF99FF"/>
    <a:srgbClr val="0099FF"/>
    <a:srgbClr val="0033CC"/>
    <a:srgbClr val="0066FF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handoutView">
  <p:normalViewPr>
    <p:restoredLeft sz="15620" autoAdjust="0"/>
    <p:restoredTop sz="94654" autoAdjust="0"/>
  </p:normalViewPr>
  <p:slideViewPr>
    <p:cSldViewPr>
      <p:cViewPr varScale="1">
        <p:scale>
          <a:sx n="70" d="100"/>
          <a:sy n="70" d="100"/>
        </p:scale>
        <p:origin x="1218" y="72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1881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2826" y="84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r>
              <a:rPr lang="en-US" b="1" smtClean="0"/>
              <a:t>Computer Programming - I Lab Manual</a:t>
            </a:r>
            <a:endParaRPr lang="en-US" b="1" dirty="0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685800" y="906780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5AB31B24-B807-4FE6-9C03-4B419D39955F}" type="slidenum">
              <a:rPr lang="en-US" b="1" smtClean="0"/>
              <a:pPr>
                <a:defRPr/>
              </a:pPr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3139548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r>
              <a:rPr lang="en-US" smtClean="0"/>
              <a:t>Computer Programming - I Lab Manual</a:t>
            </a:r>
            <a:endParaRPr lang="en-US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8" y="1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57275" y="720725"/>
            <a:ext cx="520065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1" y="4560571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5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en-US"/>
              <a:t>By Darshit Shah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8" y="9119475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4AE6BB0-1F08-4F43-A4DA-512C9EEFC3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44220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Computer Programming - I Lab Manual</a:t>
            </a:r>
            <a:endParaRPr lang="en-US"/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57275" y="720725"/>
            <a:ext cx="5200650" cy="3600450"/>
          </a:xfrm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94087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Computer Programming - I Lab Manual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83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95300" y="3699804"/>
            <a:ext cx="899795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95300" y="1433732"/>
            <a:ext cx="899795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585595" y="3550126"/>
            <a:ext cx="321945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100955" y="3550126"/>
            <a:ext cx="321945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918710" y="3526302"/>
            <a:ext cx="4953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6B90BBB-2995-4D78-9781-A9F29DCE8D3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AC39E6-1DCB-4710-B593-A2CBAFD089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6C263DF-85DD-417B-9072-621791D91B3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95300" y="1524000"/>
            <a:ext cx="8915400" cy="4572000"/>
          </a:xfrm>
        </p:spPr>
        <p:txBody>
          <a:bodyPr/>
          <a:lstStyle/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0684FF09-A47C-4F37-8B66-6DF6FD2F718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D5835D-614B-4456-A5D4-28560AC89B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3505200"/>
            <a:ext cx="85852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950" y="4958864"/>
            <a:ext cx="85852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42950" y="4916993"/>
            <a:ext cx="85852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441EDC1-508B-40D4-B45B-832DE5FAF5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95300" y="1524000"/>
            <a:ext cx="4398264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35550" y="1524000"/>
            <a:ext cx="4398264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B27F9C-103B-4D11-85CC-C8B43F0EC5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399593"/>
            <a:ext cx="4376870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95300" y="2201896"/>
            <a:ext cx="437515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5037270" y="2201896"/>
            <a:ext cx="437515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5448"/>
            <a:ext cx="8915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5035550" y="1399593"/>
            <a:ext cx="4376870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609857" y="2180219"/>
            <a:ext cx="406146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151120" y="2180219"/>
            <a:ext cx="406146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947555-6758-4F51-A3AF-13119998B6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932E7-10D4-4A91-AB03-851C26BF48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95300" y="457200"/>
            <a:ext cx="67691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346950" y="1600200"/>
            <a:ext cx="2149602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7346950" y="457200"/>
            <a:ext cx="21463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9ED0C4B7-BCA1-428F-ADB5-FA11CB6D0A8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1850" y="457200"/>
            <a:ext cx="222885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300" y="457200"/>
            <a:ext cx="652145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1850" y="1600200"/>
            <a:ext cx="222885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FF707C4-FEAF-47AF-B6BF-FC3DB4FEC36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95300" y="1447800"/>
            <a:ext cx="89154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6273800" y="6203667"/>
            <a:ext cx="28067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311400" y="6203667"/>
            <a:ext cx="387985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9111456" y="6181531"/>
            <a:ext cx="6604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4729F073-1F56-4E0C-A651-D4E37B638E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95300" y="152400"/>
            <a:ext cx="89154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33979" y="3539864"/>
            <a:ext cx="5541010" cy="1946536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endParaRPr lang="en-US" sz="2800" dirty="0" smtClean="0"/>
          </a:p>
          <a:p>
            <a:pPr eaLnBrk="1" hangingPunct="1">
              <a:lnSpc>
                <a:spcPct val="80000"/>
              </a:lnSpc>
            </a:pPr>
            <a:r>
              <a:rPr lang="en-US" sz="2800" dirty="0" smtClean="0"/>
              <a:t>PDEU, Gandhinagar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BITs, Bytes &amp;</a:t>
            </a:r>
            <a:br>
              <a:rPr lang="en-US" b="1" dirty="0" smtClean="0"/>
            </a:br>
            <a:r>
              <a:rPr lang="en-US" b="1" dirty="0" smtClean="0"/>
              <a:t>Number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Radix or Base 		16 (2</a:t>
            </a:r>
            <a:r>
              <a:rPr lang="en-US" sz="3200" b="1" baseline="30000" dirty="0" smtClean="0"/>
              <a:t>4 </a:t>
            </a:r>
            <a:r>
              <a:rPr lang="en-US" sz="3200" dirty="0" smtClean="0"/>
              <a:t>)</a:t>
            </a:r>
          </a:p>
          <a:p>
            <a:pPr eaLnBrk="1" hangingPunct="1"/>
            <a:r>
              <a:rPr lang="en-US" sz="3200" dirty="0" smtClean="0"/>
              <a:t>Digits			0 – 9,A-&gt;10..F-&gt;15</a:t>
            </a:r>
          </a:p>
          <a:p>
            <a:pPr eaLnBrk="1" hangingPunct="1">
              <a:buFontTx/>
              <a:buNone/>
            </a:pPr>
            <a:r>
              <a:rPr lang="en-US" sz="3200" b="1" dirty="0" smtClean="0"/>
              <a:t>Conversion To Decimal</a:t>
            </a:r>
          </a:p>
          <a:p>
            <a:pPr eaLnBrk="1" hangingPunct="1"/>
            <a:r>
              <a:rPr lang="en-US" sz="3600" dirty="0" smtClean="0"/>
              <a:t>(AB.75)</a:t>
            </a:r>
            <a:r>
              <a:rPr lang="en-US" sz="3200" b="1" baseline="-25000" dirty="0" smtClean="0"/>
              <a:t>16  </a:t>
            </a:r>
            <a:r>
              <a:rPr lang="en-US" sz="3600" dirty="0" smtClean="0"/>
              <a:t>=(A*16</a:t>
            </a:r>
            <a:r>
              <a:rPr lang="en-US" sz="3600" b="1" baseline="30000" dirty="0" smtClean="0"/>
              <a:t>1</a:t>
            </a:r>
            <a:r>
              <a:rPr lang="en-US" sz="3600" dirty="0" smtClean="0"/>
              <a:t>)+(B*16</a:t>
            </a:r>
            <a:r>
              <a:rPr lang="en-US" sz="3600" b="1" baseline="30000" dirty="0" smtClean="0"/>
              <a:t>0</a:t>
            </a:r>
            <a:r>
              <a:rPr lang="en-US" sz="3600" dirty="0" smtClean="0"/>
              <a:t>)+(7*16</a:t>
            </a:r>
            <a:r>
              <a:rPr lang="en-US" sz="3600" b="1" baseline="30000" dirty="0" smtClean="0"/>
              <a:t>-1</a:t>
            </a:r>
            <a:r>
              <a:rPr lang="en-US" sz="3600" dirty="0" smtClean="0"/>
              <a:t>) 				    +(5*16</a:t>
            </a:r>
            <a:r>
              <a:rPr lang="en-US" sz="3600" b="1" baseline="30000" dirty="0" smtClean="0"/>
              <a:t>-2</a:t>
            </a:r>
            <a:r>
              <a:rPr lang="en-US" sz="3600" dirty="0" smtClean="0"/>
              <a:t>)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			</a:t>
            </a:r>
            <a:r>
              <a:rPr lang="en-US" sz="3200" dirty="0" smtClean="0"/>
              <a:t>= (10*16)+(11*1)+(7/16)+(5/256)</a:t>
            </a:r>
          </a:p>
          <a:p>
            <a:pPr eaLnBrk="1" hangingPunct="1">
              <a:buFontTx/>
              <a:buNone/>
            </a:pPr>
            <a:r>
              <a:rPr lang="en-US" sz="3200" dirty="0" smtClean="0"/>
              <a:t>		  	= (171.45703125)</a:t>
            </a:r>
            <a:r>
              <a:rPr lang="en-US" sz="3200" b="1" baseline="-25000" dirty="0" smtClean="0"/>
              <a:t>10 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 smtClean="0"/>
              <a:t>Hexadecimal Number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(35.25)</a:t>
            </a:r>
            <a:r>
              <a:rPr lang="en-US" sz="3200" b="1" baseline="-25000" dirty="0" smtClean="0"/>
              <a:t>10  </a:t>
            </a:r>
            <a:r>
              <a:rPr lang="en-US" sz="3200" dirty="0" smtClean="0"/>
              <a:t>= (?)</a:t>
            </a:r>
            <a:r>
              <a:rPr lang="en-US" sz="3200" b="1" baseline="-25000" dirty="0" smtClean="0"/>
              <a:t>2 </a:t>
            </a:r>
          </a:p>
          <a:p>
            <a:pPr eaLnBrk="1" hangingPunct="1"/>
            <a:endParaRPr lang="en-US" sz="3200" b="1" baseline="-25000" dirty="0" smtClean="0"/>
          </a:p>
          <a:p>
            <a:pPr eaLnBrk="1" hangingPunct="1"/>
            <a:r>
              <a:rPr lang="en-US" sz="3200" b="1" dirty="0" smtClean="0"/>
              <a:t>(for integer part)</a:t>
            </a:r>
          </a:p>
          <a:p>
            <a:pPr eaLnBrk="1" hangingPunct="1"/>
            <a:r>
              <a:rPr lang="en-US" sz="3200" dirty="0" smtClean="0"/>
              <a:t>Keep on dividing 35 by 2 &amp; then take remainder from bottom to top.</a:t>
            </a:r>
          </a:p>
          <a:p>
            <a:pPr eaLnBrk="1" hangingPunct="1"/>
            <a:r>
              <a:rPr lang="en-US" sz="3200" b="1" dirty="0" smtClean="0"/>
              <a:t>(For fractional part)</a:t>
            </a:r>
          </a:p>
          <a:p>
            <a:pPr eaLnBrk="1" hangingPunct="1"/>
            <a:r>
              <a:rPr lang="en-US" sz="3200" dirty="0" smtClean="0"/>
              <a:t>Keep on multiplying .25 by 2 unless you get .00. Take digits from top to bottom.</a:t>
            </a:r>
            <a:endParaRPr lang="en-US" sz="3200" b="1" baseline="-25000" dirty="0" smtClean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 smtClean="0"/>
              <a:t>Decimal-&gt;Binary Conversion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(35.25)</a:t>
            </a:r>
            <a:r>
              <a:rPr lang="en-US" b="1" baseline="-25000" smtClean="0"/>
              <a:t>10  </a:t>
            </a:r>
            <a:r>
              <a:rPr lang="en-US" smtClean="0"/>
              <a:t>= (?)</a:t>
            </a:r>
            <a:r>
              <a:rPr lang="en-US" b="1" baseline="-25000" smtClean="0"/>
              <a:t>2 </a:t>
            </a:r>
          </a:p>
          <a:p>
            <a:pPr eaLnBrk="1" hangingPunct="1">
              <a:buFontTx/>
              <a:buNone/>
            </a:pPr>
            <a:endParaRPr lang="en-US" b="1" baseline="-25000" smtClean="0"/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 smtClean="0"/>
              <a:t>Decimal-&gt;Binary Conversion</a:t>
            </a:r>
          </a:p>
        </p:txBody>
      </p:sp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1898650" y="2057400"/>
            <a:ext cx="0" cy="467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1" name="Text Box 6"/>
          <p:cNvSpPr txBox="1">
            <a:spLocks noChangeArrowheads="1"/>
          </p:cNvSpPr>
          <p:nvPr/>
        </p:nvSpPr>
        <p:spPr bwMode="auto">
          <a:xfrm>
            <a:off x="2146300" y="2286000"/>
            <a:ext cx="82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35</a:t>
            </a:r>
          </a:p>
        </p:txBody>
      </p:sp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825500" y="2286000"/>
            <a:ext cx="82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2</a:t>
            </a:r>
          </a:p>
        </p:txBody>
      </p:sp>
      <p:sp>
        <p:nvSpPr>
          <p:cNvPr id="9223" name="Line 8"/>
          <p:cNvSpPr>
            <a:spLocks noChangeShapeType="1"/>
          </p:cNvSpPr>
          <p:nvPr/>
        </p:nvSpPr>
        <p:spPr bwMode="auto">
          <a:xfrm>
            <a:off x="908050" y="2819400"/>
            <a:ext cx="321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4" name="Text Box 9"/>
          <p:cNvSpPr txBox="1">
            <a:spLocks noChangeArrowheads="1"/>
          </p:cNvSpPr>
          <p:nvPr/>
        </p:nvSpPr>
        <p:spPr bwMode="auto">
          <a:xfrm>
            <a:off x="3384550" y="2971800"/>
            <a:ext cx="82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1</a:t>
            </a:r>
          </a:p>
        </p:txBody>
      </p:sp>
      <p:sp>
        <p:nvSpPr>
          <p:cNvPr id="9225" name="Text Box 10"/>
          <p:cNvSpPr txBox="1">
            <a:spLocks noChangeArrowheads="1"/>
          </p:cNvSpPr>
          <p:nvPr/>
        </p:nvSpPr>
        <p:spPr bwMode="auto">
          <a:xfrm>
            <a:off x="2146300" y="2971800"/>
            <a:ext cx="82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17</a:t>
            </a:r>
          </a:p>
        </p:txBody>
      </p:sp>
      <p:sp>
        <p:nvSpPr>
          <p:cNvPr id="9226" name="Text Box 11"/>
          <p:cNvSpPr txBox="1">
            <a:spLocks noChangeArrowheads="1"/>
          </p:cNvSpPr>
          <p:nvPr/>
        </p:nvSpPr>
        <p:spPr bwMode="auto">
          <a:xfrm>
            <a:off x="825500" y="2971800"/>
            <a:ext cx="82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2</a:t>
            </a:r>
          </a:p>
        </p:txBody>
      </p:sp>
      <p:sp>
        <p:nvSpPr>
          <p:cNvPr id="9227" name="Line 12"/>
          <p:cNvSpPr>
            <a:spLocks noChangeShapeType="1"/>
          </p:cNvSpPr>
          <p:nvPr/>
        </p:nvSpPr>
        <p:spPr bwMode="auto">
          <a:xfrm>
            <a:off x="908050" y="3505200"/>
            <a:ext cx="321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28" name="Text Box 13"/>
          <p:cNvSpPr txBox="1">
            <a:spLocks noChangeArrowheads="1"/>
          </p:cNvSpPr>
          <p:nvPr/>
        </p:nvSpPr>
        <p:spPr bwMode="auto">
          <a:xfrm>
            <a:off x="3384550" y="3657600"/>
            <a:ext cx="82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1</a:t>
            </a:r>
          </a:p>
        </p:txBody>
      </p:sp>
      <p:sp>
        <p:nvSpPr>
          <p:cNvPr id="9229" name="Text Box 14"/>
          <p:cNvSpPr txBox="1">
            <a:spLocks noChangeArrowheads="1"/>
          </p:cNvSpPr>
          <p:nvPr/>
        </p:nvSpPr>
        <p:spPr bwMode="auto">
          <a:xfrm>
            <a:off x="2146300" y="3657600"/>
            <a:ext cx="82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8</a:t>
            </a:r>
          </a:p>
        </p:txBody>
      </p:sp>
      <p:sp>
        <p:nvSpPr>
          <p:cNvPr id="9230" name="Text Box 15"/>
          <p:cNvSpPr txBox="1">
            <a:spLocks noChangeArrowheads="1"/>
          </p:cNvSpPr>
          <p:nvPr/>
        </p:nvSpPr>
        <p:spPr bwMode="auto">
          <a:xfrm>
            <a:off x="825500" y="3657600"/>
            <a:ext cx="82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2</a:t>
            </a:r>
          </a:p>
        </p:txBody>
      </p:sp>
      <p:sp>
        <p:nvSpPr>
          <p:cNvPr id="9231" name="Line 16"/>
          <p:cNvSpPr>
            <a:spLocks noChangeShapeType="1"/>
          </p:cNvSpPr>
          <p:nvPr/>
        </p:nvSpPr>
        <p:spPr bwMode="auto">
          <a:xfrm>
            <a:off x="908050" y="4191000"/>
            <a:ext cx="321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2" name="Text Box 17"/>
          <p:cNvSpPr txBox="1">
            <a:spLocks noChangeArrowheads="1"/>
          </p:cNvSpPr>
          <p:nvPr/>
        </p:nvSpPr>
        <p:spPr bwMode="auto">
          <a:xfrm>
            <a:off x="3384550" y="4343400"/>
            <a:ext cx="82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0</a:t>
            </a:r>
          </a:p>
        </p:txBody>
      </p:sp>
      <p:sp>
        <p:nvSpPr>
          <p:cNvPr id="9233" name="Text Box 18"/>
          <p:cNvSpPr txBox="1">
            <a:spLocks noChangeArrowheads="1"/>
          </p:cNvSpPr>
          <p:nvPr/>
        </p:nvSpPr>
        <p:spPr bwMode="auto">
          <a:xfrm>
            <a:off x="2146300" y="4343400"/>
            <a:ext cx="82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4</a:t>
            </a:r>
          </a:p>
        </p:txBody>
      </p:sp>
      <p:sp>
        <p:nvSpPr>
          <p:cNvPr id="9234" name="Text Box 23"/>
          <p:cNvSpPr txBox="1">
            <a:spLocks noChangeArrowheads="1"/>
          </p:cNvSpPr>
          <p:nvPr/>
        </p:nvSpPr>
        <p:spPr bwMode="auto">
          <a:xfrm>
            <a:off x="825500" y="4343400"/>
            <a:ext cx="82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2</a:t>
            </a:r>
          </a:p>
        </p:txBody>
      </p:sp>
      <p:sp>
        <p:nvSpPr>
          <p:cNvPr id="9235" name="Line 24"/>
          <p:cNvSpPr>
            <a:spLocks noChangeShapeType="1"/>
          </p:cNvSpPr>
          <p:nvPr/>
        </p:nvSpPr>
        <p:spPr bwMode="auto">
          <a:xfrm>
            <a:off x="908050" y="4876800"/>
            <a:ext cx="321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36" name="Text Box 25"/>
          <p:cNvSpPr txBox="1">
            <a:spLocks noChangeArrowheads="1"/>
          </p:cNvSpPr>
          <p:nvPr/>
        </p:nvSpPr>
        <p:spPr bwMode="auto">
          <a:xfrm>
            <a:off x="3384550" y="5029200"/>
            <a:ext cx="82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0</a:t>
            </a:r>
          </a:p>
        </p:txBody>
      </p:sp>
      <p:sp>
        <p:nvSpPr>
          <p:cNvPr id="9237" name="Text Box 26"/>
          <p:cNvSpPr txBox="1">
            <a:spLocks noChangeArrowheads="1"/>
          </p:cNvSpPr>
          <p:nvPr/>
        </p:nvSpPr>
        <p:spPr bwMode="auto">
          <a:xfrm>
            <a:off x="2146300" y="5029200"/>
            <a:ext cx="82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2</a:t>
            </a:r>
          </a:p>
        </p:txBody>
      </p:sp>
      <p:sp>
        <p:nvSpPr>
          <p:cNvPr id="9238" name="Text Box 27"/>
          <p:cNvSpPr txBox="1">
            <a:spLocks noChangeArrowheads="1"/>
          </p:cNvSpPr>
          <p:nvPr/>
        </p:nvSpPr>
        <p:spPr bwMode="auto">
          <a:xfrm>
            <a:off x="825500" y="5029200"/>
            <a:ext cx="82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2</a:t>
            </a:r>
          </a:p>
        </p:txBody>
      </p:sp>
      <p:sp>
        <p:nvSpPr>
          <p:cNvPr id="9239" name="Line 28"/>
          <p:cNvSpPr>
            <a:spLocks noChangeShapeType="1"/>
          </p:cNvSpPr>
          <p:nvPr/>
        </p:nvSpPr>
        <p:spPr bwMode="auto">
          <a:xfrm>
            <a:off x="908050" y="5562600"/>
            <a:ext cx="321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40" name="Text Box 29"/>
          <p:cNvSpPr txBox="1">
            <a:spLocks noChangeArrowheads="1"/>
          </p:cNvSpPr>
          <p:nvPr/>
        </p:nvSpPr>
        <p:spPr bwMode="auto">
          <a:xfrm>
            <a:off x="3384550" y="5715000"/>
            <a:ext cx="82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0</a:t>
            </a:r>
          </a:p>
        </p:txBody>
      </p:sp>
      <p:sp>
        <p:nvSpPr>
          <p:cNvPr id="9241" name="Text Box 30"/>
          <p:cNvSpPr txBox="1">
            <a:spLocks noChangeArrowheads="1"/>
          </p:cNvSpPr>
          <p:nvPr/>
        </p:nvSpPr>
        <p:spPr bwMode="auto">
          <a:xfrm>
            <a:off x="2146300" y="5715000"/>
            <a:ext cx="82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1</a:t>
            </a:r>
          </a:p>
        </p:txBody>
      </p:sp>
      <p:sp>
        <p:nvSpPr>
          <p:cNvPr id="9242" name="Text Box 31"/>
          <p:cNvSpPr txBox="1">
            <a:spLocks noChangeArrowheads="1"/>
          </p:cNvSpPr>
          <p:nvPr/>
        </p:nvSpPr>
        <p:spPr bwMode="auto">
          <a:xfrm>
            <a:off x="825500" y="5715000"/>
            <a:ext cx="82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2</a:t>
            </a:r>
          </a:p>
        </p:txBody>
      </p:sp>
      <p:sp>
        <p:nvSpPr>
          <p:cNvPr id="9243" name="Line 32"/>
          <p:cNvSpPr>
            <a:spLocks noChangeShapeType="1"/>
          </p:cNvSpPr>
          <p:nvPr/>
        </p:nvSpPr>
        <p:spPr bwMode="auto">
          <a:xfrm>
            <a:off x="908050" y="6248400"/>
            <a:ext cx="321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244" name="Text Box 33"/>
          <p:cNvSpPr txBox="1">
            <a:spLocks noChangeArrowheads="1"/>
          </p:cNvSpPr>
          <p:nvPr/>
        </p:nvSpPr>
        <p:spPr bwMode="auto">
          <a:xfrm>
            <a:off x="3384550" y="6400800"/>
            <a:ext cx="82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1</a:t>
            </a:r>
          </a:p>
        </p:txBody>
      </p:sp>
      <p:sp>
        <p:nvSpPr>
          <p:cNvPr id="9245" name="Text Box 34"/>
          <p:cNvSpPr txBox="1">
            <a:spLocks noChangeArrowheads="1"/>
          </p:cNvSpPr>
          <p:nvPr/>
        </p:nvSpPr>
        <p:spPr bwMode="auto">
          <a:xfrm>
            <a:off x="2146300" y="6400800"/>
            <a:ext cx="82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0</a:t>
            </a:r>
          </a:p>
        </p:txBody>
      </p:sp>
      <p:sp>
        <p:nvSpPr>
          <p:cNvPr id="9246" name="Line 36"/>
          <p:cNvSpPr>
            <a:spLocks noChangeShapeType="1"/>
          </p:cNvSpPr>
          <p:nvPr/>
        </p:nvSpPr>
        <p:spPr bwMode="auto">
          <a:xfrm flipV="1">
            <a:off x="4457700" y="259080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47" name="Text Box 37"/>
          <p:cNvSpPr txBox="1">
            <a:spLocks noChangeArrowheads="1"/>
          </p:cNvSpPr>
          <p:nvPr/>
        </p:nvSpPr>
        <p:spPr bwMode="auto">
          <a:xfrm>
            <a:off x="4953000" y="1735138"/>
            <a:ext cx="3302000" cy="497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/>
              <a:t>               .25</a:t>
            </a:r>
          </a:p>
          <a:p>
            <a:pPr>
              <a:spcBef>
                <a:spcPct val="50000"/>
              </a:spcBef>
            </a:pPr>
            <a:r>
              <a:rPr lang="en-US" sz="3200" b="1"/>
              <a:t>           *     2</a:t>
            </a:r>
          </a:p>
          <a:p>
            <a:pPr>
              <a:spcBef>
                <a:spcPct val="50000"/>
              </a:spcBef>
            </a:pPr>
            <a:r>
              <a:rPr lang="en-US" sz="3200" b="1"/>
              <a:t>           --------</a:t>
            </a:r>
          </a:p>
          <a:p>
            <a:pPr>
              <a:spcBef>
                <a:spcPct val="50000"/>
              </a:spcBef>
            </a:pPr>
            <a:r>
              <a:rPr lang="en-US" sz="3200" b="1"/>
              <a:t>        0     .50</a:t>
            </a:r>
          </a:p>
          <a:p>
            <a:pPr>
              <a:spcBef>
                <a:spcPct val="50000"/>
              </a:spcBef>
            </a:pPr>
            <a:r>
              <a:rPr lang="en-US" sz="3200" b="1"/>
              <a:t>           *      2</a:t>
            </a:r>
          </a:p>
          <a:p>
            <a:pPr>
              <a:spcBef>
                <a:spcPct val="50000"/>
              </a:spcBef>
            </a:pPr>
            <a:r>
              <a:rPr lang="en-US" sz="3200" b="1"/>
              <a:t>          ---------</a:t>
            </a:r>
          </a:p>
          <a:p>
            <a:pPr>
              <a:spcBef>
                <a:spcPct val="50000"/>
              </a:spcBef>
            </a:pPr>
            <a:r>
              <a:rPr lang="en-US" sz="3200" b="1"/>
              <a:t>        1     .00</a:t>
            </a:r>
          </a:p>
        </p:txBody>
      </p:sp>
      <p:sp>
        <p:nvSpPr>
          <p:cNvPr id="9248" name="Line 38"/>
          <p:cNvSpPr>
            <a:spLocks noChangeShapeType="1"/>
          </p:cNvSpPr>
          <p:nvPr/>
        </p:nvSpPr>
        <p:spPr bwMode="auto">
          <a:xfrm>
            <a:off x="5778500" y="37338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249" name="Line 39"/>
          <p:cNvSpPr>
            <a:spLocks noChangeShapeType="1"/>
          </p:cNvSpPr>
          <p:nvPr/>
        </p:nvSpPr>
        <p:spPr bwMode="auto">
          <a:xfrm>
            <a:off x="3219450" y="2057400"/>
            <a:ext cx="0" cy="4679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65100" y="6019800"/>
            <a:ext cx="5530850" cy="83820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dirty="0" smtClean="0"/>
              <a:t>(35.25)</a:t>
            </a:r>
            <a:r>
              <a:rPr lang="en-US" b="1" baseline="-25000" dirty="0" smtClean="0"/>
              <a:t>10  </a:t>
            </a:r>
            <a:r>
              <a:rPr lang="en-US" dirty="0" smtClean="0"/>
              <a:t>= (100011.01)</a:t>
            </a:r>
            <a:r>
              <a:rPr lang="en-US" b="1" baseline="-25000" dirty="0" smtClean="0"/>
              <a:t>2 </a:t>
            </a:r>
          </a:p>
          <a:p>
            <a:pPr eaLnBrk="1" hangingPunct="1">
              <a:buFontTx/>
              <a:buNone/>
            </a:pPr>
            <a:endParaRPr lang="en-US" b="1" baseline="-25000" dirty="0" smtClean="0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 smtClean="0"/>
              <a:t>Decimal-&gt;Binary Conversion</a:t>
            </a:r>
          </a:p>
        </p:txBody>
      </p:sp>
      <p:sp>
        <p:nvSpPr>
          <p:cNvPr id="10244" name="Line 4"/>
          <p:cNvSpPr>
            <a:spLocks noChangeShapeType="1"/>
          </p:cNvSpPr>
          <p:nvPr/>
        </p:nvSpPr>
        <p:spPr bwMode="auto">
          <a:xfrm>
            <a:off x="1898650" y="15240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2146300" y="1447800"/>
            <a:ext cx="82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35</a:t>
            </a:r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25500" y="1447800"/>
            <a:ext cx="82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2</a:t>
            </a:r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908050" y="1981200"/>
            <a:ext cx="321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3384550" y="2133600"/>
            <a:ext cx="82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1</a:t>
            </a: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2146300" y="2133600"/>
            <a:ext cx="82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17</a:t>
            </a:r>
          </a:p>
        </p:txBody>
      </p:sp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825500" y="2133600"/>
            <a:ext cx="82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2</a:t>
            </a:r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908050" y="2667000"/>
            <a:ext cx="321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2" name="Text Box 12"/>
          <p:cNvSpPr txBox="1">
            <a:spLocks noChangeArrowheads="1"/>
          </p:cNvSpPr>
          <p:nvPr/>
        </p:nvSpPr>
        <p:spPr bwMode="auto">
          <a:xfrm>
            <a:off x="3384550" y="2819400"/>
            <a:ext cx="82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1</a:t>
            </a: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2146300" y="2819400"/>
            <a:ext cx="82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8</a:t>
            </a:r>
          </a:p>
        </p:txBody>
      </p:sp>
      <p:sp>
        <p:nvSpPr>
          <p:cNvPr id="10254" name="Text Box 14"/>
          <p:cNvSpPr txBox="1">
            <a:spLocks noChangeArrowheads="1"/>
          </p:cNvSpPr>
          <p:nvPr/>
        </p:nvSpPr>
        <p:spPr bwMode="auto">
          <a:xfrm>
            <a:off x="825500" y="2819400"/>
            <a:ext cx="82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2</a:t>
            </a:r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908050" y="3352800"/>
            <a:ext cx="321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3384550" y="3505200"/>
            <a:ext cx="82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0</a:t>
            </a:r>
          </a:p>
        </p:txBody>
      </p:sp>
      <p:sp>
        <p:nvSpPr>
          <p:cNvPr id="10257" name="Text Box 17"/>
          <p:cNvSpPr txBox="1">
            <a:spLocks noChangeArrowheads="1"/>
          </p:cNvSpPr>
          <p:nvPr/>
        </p:nvSpPr>
        <p:spPr bwMode="auto">
          <a:xfrm>
            <a:off x="2146300" y="3505200"/>
            <a:ext cx="82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4</a:t>
            </a:r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825500" y="3505200"/>
            <a:ext cx="82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2</a:t>
            </a:r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>
            <a:off x="908050" y="4038600"/>
            <a:ext cx="321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0" name="Text Box 20"/>
          <p:cNvSpPr txBox="1">
            <a:spLocks noChangeArrowheads="1"/>
          </p:cNvSpPr>
          <p:nvPr/>
        </p:nvSpPr>
        <p:spPr bwMode="auto">
          <a:xfrm>
            <a:off x="3384550" y="4191000"/>
            <a:ext cx="82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0</a:t>
            </a:r>
          </a:p>
        </p:txBody>
      </p:sp>
      <p:sp>
        <p:nvSpPr>
          <p:cNvPr id="10261" name="Text Box 21"/>
          <p:cNvSpPr txBox="1">
            <a:spLocks noChangeArrowheads="1"/>
          </p:cNvSpPr>
          <p:nvPr/>
        </p:nvSpPr>
        <p:spPr bwMode="auto">
          <a:xfrm>
            <a:off x="2146300" y="4191000"/>
            <a:ext cx="82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2</a:t>
            </a:r>
          </a:p>
        </p:txBody>
      </p:sp>
      <p:sp>
        <p:nvSpPr>
          <p:cNvPr id="10262" name="Text Box 22"/>
          <p:cNvSpPr txBox="1">
            <a:spLocks noChangeArrowheads="1"/>
          </p:cNvSpPr>
          <p:nvPr/>
        </p:nvSpPr>
        <p:spPr bwMode="auto">
          <a:xfrm>
            <a:off x="825500" y="4191000"/>
            <a:ext cx="82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2</a:t>
            </a:r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908050" y="4724400"/>
            <a:ext cx="321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4" name="Text Box 24"/>
          <p:cNvSpPr txBox="1">
            <a:spLocks noChangeArrowheads="1"/>
          </p:cNvSpPr>
          <p:nvPr/>
        </p:nvSpPr>
        <p:spPr bwMode="auto">
          <a:xfrm>
            <a:off x="3384550" y="4876800"/>
            <a:ext cx="82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0</a:t>
            </a:r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2146300" y="4876800"/>
            <a:ext cx="82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1</a:t>
            </a:r>
          </a:p>
        </p:txBody>
      </p:sp>
      <p:sp>
        <p:nvSpPr>
          <p:cNvPr id="10266" name="Text Box 26"/>
          <p:cNvSpPr txBox="1">
            <a:spLocks noChangeArrowheads="1"/>
          </p:cNvSpPr>
          <p:nvPr/>
        </p:nvSpPr>
        <p:spPr bwMode="auto">
          <a:xfrm>
            <a:off x="825500" y="4876800"/>
            <a:ext cx="82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2</a:t>
            </a:r>
          </a:p>
        </p:txBody>
      </p:sp>
      <p:sp>
        <p:nvSpPr>
          <p:cNvPr id="10267" name="Line 27"/>
          <p:cNvSpPr>
            <a:spLocks noChangeShapeType="1"/>
          </p:cNvSpPr>
          <p:nvPr/>
        </p:nvSpPr>
        <p:spPr bwMode="auto">
          <a:xfrm>
            <a:off x="908050" y="5410200"/>
            <a:ext cx="321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68" name="Text Box 28"/>
          <p:cNvSpPr txBox="1">
            <a:spLocks noChangeArrowheads="1"/>
          </p:cNvSpPr>
          <p:nvPr/>
        </p:nvSpPr>
        <p:spPr bwMode="auto">
          <a:xfrm>
            <a:off x="3384550" y="5562600"/>
            <a:ext cx="82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1</a:t>
            </a:r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2146300" y="5562600"/>
            <a:ext cx="825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0</a:t>
            </a:r>
          </a:p>
        </p:txBody>
      </p:sp>
      <p:sp>
        <p:nvSpPr>
          <p:cNvPr id="10270" name="Line 30"/>
          <p:cNvSpPr>
            <a:spLocks noChangeShapeType="1"/>
          </p:cNvSpPr>
          <p:nvPr/>
        </p:nvSpPr>
        <p:spPr bwMode="auto">
          <a:xfrm>
            <a:off x="3219450" y="1524000"/>
            <a:ext cx="0" cy="434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271" name="Line 31"/>
          <p:cNvSpPr>
            <a:spLocks noChangeShapeType="1"/>
          </p:cNvSpPr>
          <p:nvPr/>
        </p:nvSpPr>
        <p:spPr bwMode="auto">
          <a:xfrm flipV="1">
            <a:off x="4457700" y="175260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272" name="Text Box 32"/>
          <p:cNvSpPr txBox="1">
            <a:spLocks noChangeArrowheads="1"/>
          </p:cNvSpPr>
          <p:nvPr/>
        </p:nvSpPr>
        <p:spPr bwMode="auto">
          <a:xfrm>
            <a:off x="4953000" y="1735138"/>
            <a:ext cx="3302000" cy="497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/>
              <a:t>               .25</a:t>
            </a:r>
          </a:p>
          <a:p>
            <a:pPr>
              <a:spcBef>
                <a:spcPct val="50000"/>
              </a:spcBef>
            </a:pPr>
            <a:r>
              <a:rPr lang="en-US" sz="3200" b="1" dirty="0"/>
              <a:t>           *     2</a:t>
            </a:r>
          </a:p>
          <a:p>
            <a:pPr>
              <a:spcBef>
                <a:spcPct val="50000"/>
              </a:spcBef>
            </a:pPr>
            <a:r>
              <a:rPr lang="en-US" sz="3200" b="1" dirty="0"/>
              <a:t>           --------</a:t>
            </a:r>
          </a:p>
          <a:p>
            <a:pPr>
              <a:spcBef>
                <a:spcPct val="50000"/>
              </a:spcBef>
            </a:pPr>
            <a:r>
              <a:rPr lang="en-US" sz="3200" b="1" dirty="0"/>
              <a:t>        0     .50</a:t>
            </a:r>
          </a:p>
          <a:p>
            <a:pPr>
              <a:spcBef>
                <a:spcPct val="50000"/>
              </a:spcBef>
            </a:pPr>
            <a:r>
              <a:rPr lang="en-US" sz="3200" b="1" dirty="0"/>
              <a:t>           *      2</a:t>
            </a:r>
          </a:p>
          <a:p>
            <a:pPr>
              <a:spcBef>
                <a:spcPct val="50000"/>
              </a:spcBef>
            </a:pPr>
            <a:r>
              <a:rPr lang="en-US" sz="3200" b="1" dirty="0"/>
              <a:t>          ---------</a:t>
            </a:r>
          </a:p>
          <a:p>
            <a:pPr>
              <a:spcBef>
                <a:spcPct val="50000"/>
              </a:spcBef>
            </a:pPr>
            <a:r>
              <a:rPr lang="en-US" sz="3200" b="1" dirty="0"/>
              <a:t>        1     .00</a:t>
            </a:r>
          </a:p>
        </p:txBody>
      </p:sp>
      <p:sp>
        <p:nvSpPr>
          <p:cNvPr id="10273" name="Line 33"/>
          <p:cNvSpPr>
            <a:spLocks noChangeShapeType="1"/>
          </p:cNvSpPr>
          <p:nvPr/>
        </p:nvSpPr>
        <p:spPr bwMode="auto">
          <a:xfrm>
            <a:off x="5778500" y="37338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600200"/>
            <a:ext cx="8915400" cy="46482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sz="4000" dirty="0" smtClean="0"/>
              <a:t>Two Ways</a:t>
            </a:r>
          </a:p>
          <a:p>
            <a:pPr lvl="1" eaLnBrk="1" hangingPunct="1"/>
            <a:r>
              <a:rPr lang="en-US" sz="3600" dirty="0" smtClean="0"/>
              <a:t>Convert Binary To Decimal;</a:t>
            </a:r>
          </a:p>
          <a:p>
            <a:pPr lvl="1" eaLnBrk="1" hangingPunct="1"/>
            <a:r>
              <a:rPr lang="en-US" sz="3600" dirty="0" smtClean="0"/>
              <a:t>And Decimal To Octal</a:t>
            </a:r>
          </a:p>
          <a:p>
            <a:pPr lvl="1" eaLnBrk="1" hangingPunct="1"/>
            <a:endParaRPr lang="en-US" sz="3600" dirty="0" smtClean="0"/>
          </a:p>
          <a:p>
            <a:pPr lvl="1" eaLnBrk="1" hangingPunct="1">
              <a:buFontTx/>
              <a:buNone/>
            </a:pPr>
            <a:r>
              <a:rPr lang="en-US" sz="3600" dirty="0" smtClean="0"/>
              <a:t>Or</a:t>
            </a:r>
          </a:p>
          <a:p>
            <a:pPr lvl="1" eaLnBrk="1" hangingPunct="1"/>
            <a:endParaRPr lang="en-US" sz="3600" dirty="0" smtClean="0"/>
          </a:p>
          <a:p>
            <a:pPr lvl="1" eaLnBrk="1" hangingPunct="1"/>
            <a:r>
              <a:rPr lang="en-US" sz="3600" dirty="0" smtClean="0"/>
              <a:t>Use Direct Conversion…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 smtClean="0"/>
              <a:t>Conversion: </a:t>
            </a:r>
            <a:r>
              <a:rPr lang="en-US" sz="4000" b="1" dirty="0" err="1" smtClean="0"/>
              <a:t>Binary</a:t>
            </a:r>
            <a:r>
              <a:rPr lang="en-US" sz="4000" b="1" dirty="0" err="1" smtClean="0">
                <a:sym typeface="Wingdings" pitchFamily="2" charset="2"/>
              </a:rPr>
              <a:t>Octal</a:t>
            </a:r>
            <a:endParaRPr lang="en-US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600200"/>
            <a:ext cx="8915400" cy="51054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sz="4000" dirty="0" smtClean="0"/>
              <a:t>(101110111)</a:t>
            </a:r>
            <a:r>
              <a:rPr lang="en-US" sz="3600" b="1" baseline="-25000" dirty="0" smtClean="0"/>
              <a:t> 2</a:t>
            </a:r>
            <a:r>
              <a:rPr lang="en-US" sz="4000" dirty="0" smtClean="0"/>
              <a:t> = ( ? )</a:t>
            </a:r>
            <a:r>
              <a:rPr lang="en-US" sz="3600" b="1" baseline="-25000" dirty="0" smtClean="0"/>
              <a:t> 8</a:t>
            </a:r>
            <a:endParaRPr lang="en-US" sz="4000" dirty="0" smtClean="0"/>
          </a:p>
          <a:p>
            <a:pPr eaLnBrk="1" hangingPunct="1"/>
            <a:r>
              <a:rPr lang="en-US" sz="4000" dirty="0" smtClean="0"/>
              <a:t>Make a group of 3 bits from Right to Left. i.e. 101 		110		111</a:t>
            </a:r>
          </a:p>
          <a:p>
            <a:pPr eaLnBrk="1" hangingPunct="1"/>
            <a:r>
              <a:rPr lang="en-US" sz="4000" dirty="0" smtClean="0"/>
              <a:t>Compare them with 421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	4	 2	1			 .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	1	 0	1	= 5		. . ( 5 6 7 )</a:t>
            </a:r>
            <a:r>
              <a:rPr lang="en-US" sz="3600" b="1" baseline="-25000" dirty="0" smtClean="0"/>
              <a:t> 8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	1	 1	0	= 6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	1	 1	1	= 7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 smtClean="0"/>
              <a:t>Direct Conversion </a:t>
            </a:r>
            <a:r>
              <a:rPr lang="en-US" sz="4000" b="1" dirty="0" err="1" smtClean="0"/>
              <a:t>Binary</a:t>
            </a:r>
            <a:r>
              <a:rPr lang="en-US" sz="4000" b="1" dirty="0" err="1" smtClean="0">
                <a:sym typeface="Wingdings" pitchFamily="2" charset="2"/>
              </a:rPr>
              <a:t>Octal</a:t>
            </a:r>
            <a:endParaRPr lang="en-US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600200"/>
            <a:ext cx="8915400" cy="46482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sz="4000" smtClean="0"/>
              <a:t>Two Ways</a:t>
            </a:r>
          </a:p>
          <a:p>
            <a:pPr lvl="1" eaLnBrk="1" hangingPunct="1"/>
            <a:r>
              <a:rPr lang="en-US" sz="3600" smtClean="0"/>
              <a:t>Convert Binary To Decimal;</a:t>
            </a:r>
          </a:p>
          <a:p>
            <a:pPr lvl="1" eaLnBrk="1" hangingPunct="1"/>
            <a:r>
              <a:rPr lang="en-US" sz="3600" smtClean="0"/>
              <a:t>And Decimal To Hexa Decimal</a:t>
            </a:r>
          </a:p>
          <a:p>
            <a:pPr lvl="1" eaLnBrk="1" hangingPunct="1"/>
            <a:endParaRPr lang="en-US" sz="3600" smtClean="0"/>
          </a:p>
          <a:p>
            <a:pPr lvl="1" eaLnBrk="1" hangingPunct="1">
              <a:buFontTx/>
              <a:buNone/>
            </a:pPr>
            <a:r>
              <a:rPr lang="en-US" sz="3600" smtClean="0"/>
              <a:t>Or</a:t>
            </a:r>
          </a:p>
          <a:p>
            <a:pPr lvl="1" eaLnBrk="1" hangingPunct="1"/>
            <a:endParaRPr lang="en-US" sz="3600" smtClean="0"/>
          </a:p>
          <a:p>
            <a:pPr lvl="1" eaLnBrk="1" hangingPunct="1"/>
            <a:r>
              <a:rPr lang="en-US" sz="3600" smtClean="0"/>
              <a:t>Use Direct Conversion…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 smtClean="0"/>
              <a:t>Conversion: </a:t>
            </a:r>
            <a:r>
              <a:rPr lang="en-US" sz="4000" b="1" dirty="0" err="1" smtClean="0"/>
              <a:t>Binary</a:t>
            </a:r>
            <a:r>
              <a:rPr lang="en-US" sz="4000" b="1" dirty="0" err="1" smtClean="0">
                <a:sym typeface="Wingdings" pitchFamily="2" charset="2"/>
              </a:rPr>
              <a:t>Hexa</a:t>
            </a:r>
            <a:endParaRPr lang="en-US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600200"/>
            <a:ext cx="8915400" cy="5105400"/>
          </a:xfrm>
          <a:noFill/>
          <a:ln>
            <a:noFill/>
          </a:ln>
        </p:spPr>
        <p:txBody>
          <a:bodyPr>
            <a:normAutofit/>
          </a:bodyPr>
          <a:lstStyle/>
          <a:p>
            <a:pPr eaLnBrk="1" hangingPunct="1"/>
            <a:r>
              <a:rPr lang="en-US" sz="4000" dirty="0" smtClean="0"/>
              <a:t>(101111111)</a:t>
            </a:r>
            <a:r>
              <a:rPr lang="en-US" sz="3600" b="1" baseline="-25000" dirty="0" smtClean="0"/>
              <a:t> 2</a:t>
            </a:r>
            <a:r>
              <a:rPr lang="en-US" sz="4000" dirty="0" smtClean="0"/>
              <a:t> = ( ? )</a:t>
            </a:r>
            <a:r>
              <a:rPr lang="en-US" sz="3600" b="1" baseline="-25000" dirty="0" smtClean="0"/>
              <a:t> 16</a:t>
            </a:r>
            <a:endParaRPr lang="en-US" sz="4000" dirty="0" smtClean="0"/>
          </a:p>
          <a:p>
            <a:pPr eaLnBrk="1" hangingPunct="1"/>
            <a:r>
              <a:rPr lang="en-US" sz="4000" dirty="0" smtClean="0"/>
              <a:t>Make a group of 4 bits from</a:t>
            </a:r>
          </a:p>
          <a:p>
            <a:pPr eaLnBrk="1" hangingPunct="1">
              <a:buNone/>
            </a:pPr>
            <a:r>
              <a:rPr lang="en-US" sz="4000" dirty="0" smtClean="0"/>
              <a:t>  Right to Left. i.e. 0001 0111 1111</a:t>
            </a:r>
          </a:p>
          <a:p>
            <a:pPr eaLnBrk="1" hangingPunct="1"/>
            <a:r>
              <a:rPr lang="en-US" sz="4000" dirty="0" smtClean="0"/>
              <a:t>Compare them with 8421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	8	 4	 2	1			 .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	0	 0	 0	1	= 1		. . ( 1 7 F )</a:t>
            </a:r>
            <a:r>
              <a:rPr lang="en-US" sz="3600" b="1" baseline="-25000" dirty="0" smtClean="0"/>
              <a:t> 16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	0	 1	 1	1	= 7</a:t>
            </a:r>
          </a:p>
          <a:p>
            <a:pPr eaLnBrk="1" hangingPunct="1">
              <a:buFontTx/>
              <a:buNone/>
            </a:pPr>
            <a:r>
              <a:rPr lang="en-US" sz="2800" dirty="0" smtClean="0"/>
              <a:t>	1	 1	 1	1	= 15 i.e. F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 smtClean="0"/>
              <a:t>Direct Conversion </a:t>
            </a:r>
            <a:r>
              <a:rPr lang="en-US" sz="4000" b="1" dirty="0" err="1" smtClean="0"/>
              <a:t>Binary</a:t>
            </a:r>
            <a:r>
              <a:rPr lang="en-US" sz="4000" b="1" dirty="0" err="1" smtClean="0">
                <a:sym typeface="Wingdings" pitchFamily="2" charset="2"/>
              </a:rPr>
              <a:t>Hexa</a:t>
            </a:r>
            <a:endParaRPr lang="en-US" sz="4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800" b="1" dirty="0" smtClean="0"/>
              <a:t>Convert the following:</a:t>
            </a:r>
          </a:p>
          <a:p>
            <a:pPr lvl="1" eaLnBrk="1" hangingPunct="1">
              <a:buFontTx/>
              <a:buNone/>
            </a:pPr>
            <a:r>
              <a:rPr lang="en-US" sz="2800" b="1" dirty="0" smtClean="0"/>
              <a:t>(1110101)</a:t>
            </a:r>
            <a:r>
              <a:rPr lang="en-US" sz="2800" b="1" baseline="-25000" dirty="0" smtClean="0"/>
              <a:t>2</a:t>
            </a:r>
            <a:r>
              <a:rPr lang="en-US" sz="2800" b="1" dirty="0" smtClean="0"/>
              <a:t> 	=  ( ? )</a:t>
            </a:r>
            <a:r>
              <a:rPr lang="en-US" sz="2800" b="1" baseline="-25000" dirty="0" smtClean="0"/>
              <a:t>8</a:t>
            </a:r>
            <a:r>
              <a:rPr lang="en-US" sz="2800" b="1" dirty="0" smtClean="0"/>
              <a:t>	( ? )</a:t>
            </a:r>
            <a:r>
              <a:rPr lang="en-US" sz="2800" b="1" baseline="-25000" dirty="0" smtClean="0"/>
              <a:t>10</a:t>
            </a:r>
            <a:r>
              <a:rPr lang="en-US" sz="2800" b="1" dirty="0" smtClean="0"/>
              <a:t>		( ? )</a:t>
            </a:r>
            <a:r>
              <a:rPr lang="en-US" sz="2800" b="1" baseline="-25000" dirty="0" smtClean="0"/>
              <a:t>16</a:t>
            </a:r>
          </a:p>
          <a:p>
            <a:pPr lvl="1" eaLnBrk="1" hangingPunct="1">
              <a:buFontTx/>
              <a:buNone/>
            </a:pPr>
            <a:endParaRPr lang="en-US" sz="2800" b="1" dirty="0" smtClean="0"/>
          </a:p>
          <a:p>
            <a:pPr lvl="1" eaLnBrk="1" hangingPunct="1">
              <a:buFontTx/>
              <a:buNone/>
            </a:pPr>
            <a:r>
              <a:rPr lang="en-US" sz="2800" b="1" dirty="0" smtClean="0"/>
              <a:t>(AC0E)</a:t>
            </a:r>
            <a:r>
              <a:rPr lang="en-US" sz="2800" b="1" baseline="-25000" dirty="0" smtClean="0"/>
              <a:t>16	</a:t>
            </a:r>
            <a:r>
              <a:rPr lang="en-US" sz="2800" b="1" dirty="0" smtClean="0"/>
              <a:t> 	=  ( ? )</a:t>
            </a:r>
            <a:r>
              <a:rPr lang="en-US" sz="2800" b="1" baseline="-25000" dirty="0" smtClean="0"/>
              <a:t>8</a:t>
            </a:r>
            <a:r>
              <a:rPr lang="en-US" sz="2800" b="1" dirty="0" smtClean="0"/>
              <a:t>	( ? )</a:t>
            </a:r>
            <a:r>
              <a:rPr lang="en-US" sz="2800" b="1" baseline="-25000" dirty="0" smtClean="0"/>
              <a:t>10</a:t>
            </a:r>
            <a:r>
              <a:rPr lang="en-US" sz="2800" b="1" dirty="0" smtClean="0"/>
              <a:t>		( ? )</a:t>
            </a:r>
            <a:r>
              <a:rPr lang="en-US" sz="2800" b="1" baseline="-25000" dirty="0" smtClean="0"/>
              <a:t>2</a:t>
            </a:r>
          </a:p>
          <a:p>
            <a:pPr lvl="1" eaLnBrk="1" hangingPunct="1">
              <a:buFontTx/>
              <a:buNone/>
            </a:pPr>
            <a:endParaRPr lang="en-US" sz="2800" b="1" dirty="0" smtClean="0"/>
          </a:p>
          <a:p>
            <a:pPr lvl="1" eaLnBrk="1" hangingPunct="1">
              <a:buFontTx/>
              <a:buNone/>
            </a:pPr>
            <a:r>
              <a:rPr lang="en-US" sz="2800" b="1" dirty="0" smtClean="0"/>
              <a:t>(007)</a:t>
            </a:r>
            <a:r>
              <a:rPr lang="en-US" sz="2800" b="1" baseline="-25000" dirty="0" smtClean="0"/>
              <a:t>8</a:t>
            </a:r>
            <a:r>
              <a:rPr lang="en-US" sz="2800" b="1" dirty="0" smtClean="0"/>
              <a:t> 		=  ( ? )</a:t>
            </a:r>
            <a:r>
              <a:rPr lang="en-US" sz="2800" b="1" baseline="-25000" dirty="0" smtClean="0"/>
              <a:t>2</a:t>
            </a:r>
            <a:r>
              <a:rPr lang="en-US" sz="2800" b="1" dirty="0" smtClean="0"/>
              <a:t>	( ? )</a:t>
            </a:r>
            <a:r>
              <a:rPr lang="en-US" sz="2800" b="1" baseline="-25000" dirty="0" smtClean="0"/>
              <a:t>10</a:t>
            </a:r>
            <a:r>
              <a:rPr lang="en-US" sz="2800" b="1" dirty="0" smtClean="0"/>
              <a:t>		( ? )</a:t>
            </a:r>
            <a:r>
              <a:rPr lang="en-US" sz="2800" b="1" baseline="-25000" dirty="0" smtClean="0"/>
              <a:t>16</a:t>
            </a:r>
          </a:p>
          <a:p>
            <a:pPr lvl="1" eaLnBrk="1" hangingPunct="1">
              <a:buFontTx/>
              <a:buNone/>
            </a:pPr>
            <a:endParaRPr lang="en-US" sz="2800" b="1" baseline="-25000" dirty="0" smtClean="0"/>
          </a:p>
          <a:p>
            <a:pPr lvl="1" eaLnBrk="1" hangingPunct="1">
              <a:buFontTx/>
              <a:buNone/>
            </a:pPr>
            <a:r>
              <a:rPr lang="en-US" sz="2800" b="1" dirty="0" smtClean="0"/>
              <a:t>(182.75)</a:t>
            </a:r>
            <a:r>
              <a:rPr lang="en-US" sz="2800" b="1" baseline="-25000" dirty="0" smtClean="0"/>
              <a:t>10</a:t>
            </a:r>
            <a:r>
              <a:rPr lang="en-US" sz="2800" b="1" dirty="0" smtClean="0"/>
              <a:t> 	=  ( ? )</a:t>
            </a:r>
            <a:r>
              <a:rPr lang="en-US" sz="2800" b="1" baseline="-25000" dirty="0" smtClean="0"/>
              <a:t>2</a:t>
            </a:r>
            <a:r>
              <a:rPr lang="en-US" sz="2800" b="1" dirty="0" smtClean="0"/>
              <a:t>	( ? )</a:t>
            </a:r>
            <a:r>
              <a:rPr lang="en-US" sz="2800" b="1" baseline="-25000" dirty="0" smtClean="0"/>
              <a:t>16</a:t>
            </a:r>
            <a:r>
              <a:rPr lang="en-US" sz="2800" b="1" dirty="0" smtClean="0"/>
              <a:t>		( ? )</a:t>
            </a:r>
            <a:r>
              <a:rPr lang="en-US" sz="2800" b="1" baseline="-25000" dirty="0" smtClean="0"/>
              <a:t>8</a:t>
            </a:r>
          </a:p>
          <a:p>
            <a:pPr lvl="1" eaLnBrk="1" hangingPunct="1">
              <a:buFontTx/>
              <a:buNone/>
            </a:pPr>
            <a:endParaRPr lang="en-US" sz="2800" b="1" baseline="-25000" dirty="0" smtClean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Practice Work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b="1" dirty="0" smtClean="0">
                <a:solidFill>
                  <a:schemeClr val="tx2"/>
                </a:solidFill>
              </a:rPr>
              <a:t>A</a:t>
            </a:r>
            <a:r>
              <a:rPr lang="en-US" b="1" dirty="0" smtClean="0"/>
              <a:t>merican </a:t>
            </a:r>
            <a:r>
              <a:rPr lang="en-US" b="1" dirty="0" smtClean="0">
                <a:solidFill>
                  <a:schemeClr val="tx2"/>
                </a:solidFill>
              </a:rPr>
              <a:t>S</a:t>
            </a:r>
            <a:r>
              <a:rPr lang="en-US" b="1" dirty="0" smtClean="0"/>
              <a:t>tandard </a:t>
            </a:r>
            <a:r>
              <a:rPr lang="en-US" b="1" dirty="0" smtClean="0">
                <a:solidFill>
                  <a:schemeClr val="tx2"/>
                </a:solidFill>
              </a:rPr>
              <a:t>C</a:t>
            </a:r>
            <a:r>
              <a:rPr lang="en-US" b="1" dirty="0" smtClean="0"/>
              <a:t>ode For </a:t>
            </a:r>
            <a:r>
              <a:rPr lang="en-US" b="1" dirty="0" smtClean="0">
                <a:solidFill>
                  <a:schemeClr val="tx2"/>
                </a:solidFill>
              </a:rPr>
              <a:t>I</a:t>
            </a:r>
            <a:r>
              <a:rPr lang="en-US" b="1" dirty="0" smtClean="0"/>
              <a:t>nformation </a:t>
            </a:r>
            <a:r>
              <a:rPr lang="en-US" b="1" dirty="0" smtClean="0">
                <a:solidFill>
                  <a:schemeClr val="tx2"/>
                </a:solidFill>
              </a:rPr>
              <a:t>I</a:t>
            </a:r>
            <a:r>
              <a:rPr lang="en-US" b="1" dirty="0" smtClean="0"/>
              <a:t>nterchange</a:t>
            </a:r>
          </a:p>
          <a:p>
            <a:pPr eaLnBrk="1" hangingPunct="1"/>
            <a:endParaRPr lang="en-US" b="1" dirty="0" smtClean="0"/>
          </a:p>
          <a:p>
            <a:pPr eaLnBrk="1" hangingPunct="1"/>
            <a:r>
              <a:rPr lang="en-US" b="1" dirty="0" smtClean="0"/>
              <a:t>Most Widely Used Coding System To Represent Data.</a:t>
            </a:r>
          </a:p>
          <a:p>
            <a:pPr eaLnBrk="1" hangingPunct="1"/>
            <a:endParaRPr lang="en-US" b="1" dirty="0" smtClean="0"/>
          </a:p>
          <a:p>
            <a:pPr eaLnBrk="1" hangingPunct="1"/>
            <a:r>
              <a:rPr lang="en-US" b="1" dirty="0" smtClean="0"/>
              <a:t>Two Types of ASCII</a:t>
            </a:r>
          </a:p>
          <a:p>
            <a:pPr lvl="1" eaLnBrk="1" hangingPunct="1"/>
            <a:r>
              <a:rPr lang="en-US" b="1" dirty="0" smtClean="0"/>
              <a:t>ASCII-7 (128 Diff. Combinations)</a:t>
            </a:r>
          </a:p>
          <a:p>
            <a:pPr lvl="1" eaLnBrk="1" hangingPunct="1"/>
            <a:r>
              <a:rPr lang="en-US" b="1" dirty="0" smtClean="0"/>
              <a:t>ASCII-8 (256 Diff. Combinations)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ASCII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5300" y="1524000"/>
            <a:ext cx="8915400" cy="5334000"/>
          </a:xfrm>
        </p:spPr>
        <p:txBody>
          <a:bodyPr>
            <a:normAutofit/>
          </a:bodyPr>
          <a:lstStyle/>
          <a:p>
            <a:pPr lvl="0"/>
            <a:r>
              <a:rPr lang="en-GB" sz="3200" dirty="0" smtClean="0">
                <a:solidFill>
                  <a:schemeClr val="bg1"/>
                </a:solidFill>
              </a:rPr>
              <a:t>Bit is abbreviation of ‘Binary Digit’.</a:t>
            </a:r>
            <a:endParaRPr lang="en-US" sz="3200" dirty="0" smtClean="0">
              <a:solidFill>
                <a:schemeClr val="bg1"/>
              </a:solidFill>
            </a:endParaRPr>
          </a:p>
          <a:p>
            <a:r>
              <a:rPr lang="en-US" sz="3200" dirty="0" smtClean="0"/>
              <a:t>The smallest Unit in the Computer.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It can store either 0 or 1 but not both simultaneously.</a:t>
            </a:r>
          </a:p>
          <a:p>
            <a:pPr>
              <a:buNone/>
            </a:pPr>
            <a:r>
              <a:rPr lang="en-US" sz="3200" dirty="0" smtClean="0">
                <a:solidFill>
                  <a:schemeClr val="bg1"/>
                </a:solidFill>
              </a:rPr>
              <a:t>	i.e. they are mutually exclusive.</a:t>
            </a:r>
          </a:p>
          <a:p>
            <a:r>
              <a:rPr lang="en-US" sz="3200" dirty="0" smtClean="0"/>
              <a:t>In computer terminology, 1 means on and 0 means off.</a:t>
            </a:r>
          </a:p>
          <a:p>
            <a:pPr>
              <a:buNone/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mtClean="0"/>
              <a:t>BIT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Out of 1 byte’s 8 bits, ASCII-7 uses right most 7 bits while ASCII-8 uses all bits.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b="1" dirty="0" smtClean="0"/>
              <a:t>Diff. combinations includes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b="1" dirty="0" smtClean="0"/>
              <a:t>10 digits ( 0  -  9 ) </a:t>
            </a:r>
            <a:r>
              <a:rPr lang="en-US" sz="2800" b="1" dirty="0" smtClean="0">
                <a:solidFill>
                  <a:schemeClr val="tx1"/>
                </a:solidFill>
              </a:rPr>
              <a:t>(ASCII values 48-57)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b="1" dirty="0" smtClean="0"/>
              <a:t>26 upper case alphabets (A – Z)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800" b="1" dirty="0" smtClean="0"/>
              <a:t>	(ASCII values 65-90)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b="1" dirty="0" smtClean="0"/>
              <a:t>26 lower case alphabets (a-z)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2800" b="1" dirty="0" smtClean="0"/>
              <a:t>	(ASCII values 97-122)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sz="2800" b="1" dirty="0" smtClean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ASCII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eaLnBrk="1" hangingPunct="1"/>
            <a:r>
              <a:rPr lang="en-US" sz="2400" b="1" dirty="0" err="1" smtClean="0"/>
              <a:t>Diff.Combinations</a:t>
            </a:r>
            <a:r>
              <a:rPr lang="en-US" sz="2400" b="1" dirty="0" smtClean="0"/>
              <a:t> includes </a:t>
            </a:r>
          </a:p>
          <a:p>
            <a:pPr lvl="1" eaLnBrk="1" hangingPunct="1"/>
            <a:r>
              <a:rPr lang="en-US" b="1" dirty="0" smtClean="0"/>
              <a:t>10 digits + 52 alphabets</a:t>
            </a:r>
          </a:p>
          <a:p>
            <a:pPr lvl="1" eaLnBrk="1" hangingPunct="1"/>
            <a:r>
              <a:rPr lang="en-US" b="1" dirty="0" smtClean="0"/>
              <a:t>Remaining are special characters and graphics characters.</a:t>
            </a:r>
          </a:p>
          <a:p>
            <a:pPr eaLnBrk="1" hangingPunct="1"/>
            <a:r>
              <a:rPr lang="en-US" sz="2400" b="1" dirty="0" smtClean="0"/>
              <a:t>To store a single character, we require one byte.</a:t>
            </a:r>
          </a:p>
          <a:p>
            <a:pPr eaLnBrk="1" hangingPunct="1"/>
            <a:r>
              <a:rPr lang="en-US" sz="2400" b="1" dirty="0" smtClean="0"/>
              <a:t>Example: </a:t>
            </a:r>
          </a:p>
          <a:p>
            <a:pPr eaLnBrk="1" hangingPunct="1"/>
            <a:r>
              <a:rPr lang="en-US" sz="2400" b="1" dirty="0" smtClean="0"/>
              <a:t>To store 153, we require 3 bytes.</a:t>
            </a:r>
          </a:p>
          <a:p>
            <a:pPr lvl="1"/>
            <a:r>
              <a:rPr lang="en-US" b="1" dirty="0" smtClean="0"/>
              <a:t>1 = 49	= 00110001</a:t>
            </a:r>
          </a:p>
          <a:p>
            <a:pPr lvl="1"/>
            <a:r>
              <a:rPr lang="en-US" b="1" dirty="0" smtClean="0"/>
              <a:t>5 = 53	= 00110101</a:t>
            </a:r>
          </a:p>
          <a:p>
            <a:pPr lvl="1"/>
            <a:r>
              <a:rPr lang="en-US" b="1" dirty="0" smtClean="0"/>
              <a:t>3 = 51	= 00110011      </a:t>
            </a:r>
          </a:p>
          <a:p>
            <a:pPr lvl="1">
              <a:buNone/>
            </a:pPr>
            <a:r>
              <a:rPr lang="en-US" b="1" dirty="0" smtClean="0"/>
              <a:t> = (00110001 00110101 00110011)</a:t>
            </a:r>
            <a:r>
              <a:rPr lang="en-US" sz="1050" b="1" dirty="0" smtClean="0"/>
              <a:t>ASCII</a:t>
            </a:r>
            <a:endParaRPr lang="en-US" b="1" dirty="0" smtClean="0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ASCII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eaLnBrk="1" hangingPunct="1"/>
            <a:r>
              <a:rPr lang="en-US" sz="3600" smtClean="0"/>
              <a:t>Unicode defines a fully international character set from different languages.</a:t>
            </a:r>
          </a:p>
          <a:p>
            <a:pPr eaLnBrk="1" hangingPunct="1"/>
            <a:r>
              <a:rPr lang="en-US" sz="3600" smtClean="0"/>
              <a:t>Character set includes Latin, Greek, Arabic, Cyrillic, Hebrew, Katakana, Hangul, Hindi besides including characters from English, German, Spanish &amp; French.</a:t>
            </a:r>
          </a:p>
        </p:txBody>
      </p:sp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UNICODE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eaLnBrk="1" hangingPunct="1"/>
            <a:r>
              <a:rPr lang="en-US" sz="4000" dirty="0" smtClean="0"/>
              <a:t>It uses 16 bits ( 2 bytes ).</a:t>
            </a:r>
          </a:p>
          <a:p>
            <a:pPr eaLnBrk="1" hangingPunct="1"/>
            <a:r>
              <a:rPr lang="en-US" sz="4000" dirty="0" smtClean="0"/>
              <a:t>The diff. combinations are 65536.</a:t>
            </a:r>
          </a:p>
          <a:p>
            <a:pPr eaLnBrk="1" hangingPunct="1"/>
            <a:endParaRPr lang="en-US" sz="4000" dirty="0" smtClean="0"/>
          </a:p>
          <a:p>
            <a:pPr eaLnBrk="1" hangingPunct="1"/>
            <a:r>
              <a:rPr lang="en-US" sz="4000" dirty="0" smtClean="0"/>
              <a:t>Java uses Unicode as its number system to represent data.</a:t>
            </a:r>
          </a:p>
          <a:p>
            <a:pPr eaLnBrk="1" hangingPunct="1"/>
            <a:r>
              <a:rPr lang="en-US" sz="4000" dirty="0" smtClean="0"/>
              <a:t>1</a:t>
            </a:r>
            <a:r>
              <a:rPr lang="en-US" sz="4000" baseline="30000" dirty="0" smtClean="0"/>
              <a:t>st</a:t>
            </a:r>
            <a:r>
              <a:rPr lang="en-US" sz="4000" dirty="0" smtClean="0"/>
              <a:t> 256 combinations are same as that of ASCII.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UNICODE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eaLnBrk="1" hangingPunct="1"/>
            <a:r>
              <a:rPr lang="en-US" sz="3600" b="1" dirty="0" smtClean="0"/>
              <a:t>B</a:t>
            </a:r>
            <a:r>
              <a:rPr lang="en-US" sz="3600" dirty="0" smtClean="0"/>
              <a:t>inary </a:t>
            </a:r>
            <a:r>
              <a:rPr lang="en-US" sz="3600" b="1" dirty="0" smtClean="0"/>
              <a:t>C</a:t>
            </a:r>
            <a:r>
              <a:rPr lang="en-US" sz="3600" dirty="0" smtClean="0"/>
              <a:t>oded </a:t>
            </a:r>
            <a:r>
              <a:rPr lang="en-US" sz="3600" b="1" dirty="0" smtClean="0"/>
              <a:t>D</a:t>
            </a:r>
            <a:r>
              <a:rPr lang="en-US" sz="3600" dirty="0" smtClean="0"/>
              <a:t>ecimal</a:t>
            </a:r>
          </a:p>
          <a:p>
            <a:pPr eaLnBrk="1" hangingPunct="1"/>
            <a:r>
              <a:rPr lang="en-US" sz="3600" dirty="0" smtClean="0"/>
              <a:t>Hybrid Of </a:t>
            </a:r>
            <a:r>
              <a:rPr lang="en-US" sz="3600" b="1" dirty="0" smtClean="0">
                <a:solidFill>
                  <a:schemeClr val="tx2"/>
                </a:solidFill>
              </a:rPr>
              <a:t>Binary</a:t>
            </a:r>
            <a:r>
              <a:rPr lang="en-US" sz="3600" b="1" dirty="0" smtClean="0">
                <a:solidFill>
                  <a:srgbClr val="FF9966"/>
                </a:solidFill>
              </a:rPr>
              <a:t> </a:t>
            </a:r>
            <a:r>
              <a:rPr lang="en-US" sz="3600" dirty="0" smtClean="0"/>
              <a:t>And </a:t>
            </a:r>
            <a:r>
              <a:rPr lang="en-US" sz="3600" b="1" dirty="0" smtClean="0">
                <a:solidFill>
                  <a:schemeClr val="tx2"/>
                </a:solidFill>
              </a:rPr>
              <a:t>Decimal</a:t>
            </a:r>
          </a:p>
          <a:p>
            <a:pPr eaLnBrk="1" hangingPunct="1"/>
            <a:r>
              <a:rPr lang="en-US" sz="3600" dirty="0" smtClean="0"/>
              <a:t>Each digit of A decimal number is converted into its 4-bit binary form</a:t>
            </a:r>
          </a:p>
          <a:p>
            <a:pPr eaLnBrk="1" hangingPunct="1"/>
            <a:r>
              <a:rPr lang="en-US" sz="3600" dirty="0" smtClean="0"/>
              <a:t>0 </a:t>
            </a:r>
            <a:r>
              <a:rPr lang="en-US" sz="3600" dirty="0" smtClean="0">
                <a:sym typeface="Wingdings" pitchFamily="2" charset="2"/>
              </a:rPr>
              <a:t> 0000</a:t>
            </a:r>
            <a:endParaRPr lang="en-US" sz="3600" dirty="0" smtClean="0"/>
          </a:p>
          <a:p>
            <a:pPr eaLnBrk="1" hangingPunct="1"/>
            <a:r>
              <a:rPr lang="en-US" sz="3600" dirty="0" smtClean="0"/>
              <a:t>1 </a:t>
            </a:r>
            <a:r>
              <a:rPr lang="en-US" sz="3600" dirty="0" smtClean="0">
                <a:sym typeface="Wingdings" pitchFamily="2" charset="2"/>
              </a:rPr>
              <a:t> 0001</a:t>
            </a:r>
          </a:p>
          <a:p>
            <a:pPr eaLnBrk="1" hangingPunct="1"/>
            <a:r>
              <a:rPr lang="en-US" sz="3600" dirty="0" smtClean="0">
                <a:sym typeface="Wingdings" pitchFamily="2" charset="2"/>
              </a:rPr>
              <a:t>9  1001</a:t>
            </a:r>
            <a:endParaRPr lang="en-US" sz="3600" dirty="0" smtClean="0"/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BCD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600200"/>
            <a:ext cx="8915400" cy="480060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sz="3600" smtClean="0"/>
              <a:t>With 4 bits only digits can be stored. What about alphabets?</a:t>
            </a:r>
          </a:p>
          <a:p>
            <a:pPr eaLnBrk="1" hangingPunct="1"/>
            <a:r>
              <a:rPr lang="en-US" sz="3600" smtClean="0"/>
              <a:t>So, a new method of BCD was developed.</a:t>
            </a:r>
          </a:p>
          <a:p>
            <a:pPr eaLnBrk="1" hangingPunct="1"/>
            <a:r>
              <a:rPr lang="en-US" sz="3600" smtClean="0"/>
              <a:t>2 zone bits were added to 4 bits combination</a:t>
            </a:r>
          </a:p>
          <a:p>
            <a:pPr lvl="1" eaLnBrk="1" hangingPunct="1">
              <a:buFontTx/>
              <a:buNone/>
            </a:pPr>
            <a:r>
              <a:rPr lang="en-US" sz="3200" smtClean="0"/>
              <a:t>		</a:t>
            </a:r>
            <a:r>
              <a:rPr lang="en-US" sz="3200" u="sng" smtClean="0"/>
              <a:t>00</a:t>
            </a:r>
            <a:r>
              <a:rPr lang="en-US" sz="3200" smtClean="0"/>
              <a:t>            	</a:t>
            </a:r>
            <a:r>
              <a:rPr lang="en-US" sz="3200" u="sng" smtClean="0"/>
              <a:t>0000</a:t>
            </a:r>
          </a:p>
          <a:p>
            <a:pPr eaLnBrk="1" hangingPunct="1">
              <a:buFontTx/>
              <a:buNone/>
            </a:pPr>
            <a:r>
              <a:rPr lang="en-US" sz="3600" smtClean="0"/>
              <a:t>	Zone bits	digit bits</a:t>
            </a: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BCD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sz="3600" smtClean="0"/>
              <a:t>6 BITS i.e. 64 diff. combinations.</a:t>
            </a:r>
          </a:p>
          <a:p>
            <a:pPr eaLnBrk="1" hangingPunct="1"/>
            <a:r>
              <a:rPr lang="en-US" sz="3600" smtClean="0"/>
              <a:t>Includes</a:t>
            </a:r>
          </a:p>
          <a:p>
            <a:pPr lvl="1" eaLnBrk="1" hangingPunct="1"/>
            <a:r>
              <a:rPr lang="en-US" sz="3200" smtClean="0"/>
              <a:t>10 Digits</a:t>
            </a:r>
          </a:p>
          <a:p>
            <a:pPr lvl="1" eaLnBrk="1" hangingPunct="1"/>
            <a:r>
              <a:rPr lang="en-US" sz="3200" smtClean="0"/>
              <a:t>26 Upper Case Characters</a:t>
            </a:r>
          </a:p>
          <a:p>
            <a:pPr lvl="1" eaLnBrk="1" hangingPunct="1"/>
            <a:r>
              <a:rPr lang="en-US" sz="3200" smtClean="0"/>
              <a:t>28 Special Characters</a:t>
            </a:r>
          </a:p>
          <a:p>
            <a:pPr eaLnBrk="1" hangingPunct="1"/>
            <a:r>
              <a:rPr lang="en-US" sz="3600" smtClean="0"/>
              <a:t>What about 26 Lower Case Characters?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BCD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sz="3600" b="1" dirty="0" smtClean="0"/>
              <a:t>E</a:t>
            </a:r>
            <a:r>
              <a:rPr lang="en-US" sz="3600" dirty="0" smtClean="0"/>
              <a:t>xtended </a:t>
            </a:r>
            <a:r>
              <a:rPr lang="en-US" sz="3600" b="1" dirty="0" smtClean="0"/>
              <a:t>B</a:t>
            </a:r>
            <a:r>
              <a:rPr lang="en-US" sz="3600" dirty="0" smtClean="0"/>
              <a:t>inary </a:t>
            </a:r>
            <a:r>
              <a:rPr lang="en-US" sz="3600" b="1" dirty="0" smtClean="0"/>
              <a:t>C</a:t>
            </a:r>
            <a:r>
              <a:rPr lang="en-US" sz="3600" dirty="0" smtClean="0"/>
              <a:t>oded </a:t>
            </a:r>
            <a:r>
              <a:rPr lang="en-US" sz="3600" b="1" dirty="0" smtClean="0"/>
              <a:t>D</a:t>
            </a:r>
            <a:r>
              <a:rPr lang="en-US" sz="3600" dirty="0" smtClean="0"/>
              <a:t>ecimal </a:t>
            </a:r>
            <a:r>
              <a:rPr lang="en-US" sz="3600" b="1" dirty="0" smtClean="0"/>
              <a:t>I</a:t>
            </a:r>
            <a:r>
              <a:rPr lang="en-US" sz="3600" dirty="0" smtClean="0"/>
              <a:t>nterchange Code</a:t>
            </a:r>
          </a:p>
          <a:p>
            <a:pPr eaLnBrk="1" hangingPunct="1"/>
            <a:r>
              <a:rPr lang="en-US" sz="3600" dirty="0" smtClean="0"/>
              <a:t>Uses 4 Bits as Zone Bits</a:t>
            </a:r>
          </a:p>
          <a:p>
            <a:pPr lvl="1" eaLnBrk="1" hangingPunct="1">
              <a:buFontTx/>
              <a:buNone/>
            </a:pPr>
            <a:r>
              <a:rPr lang="en-US" sz="3200" dirty="0" smtClean="0">
                <a:solidFill>
                  <a:srgbClr val="0033CC"/>
                </a:solidFill>
              </a:rPr>
              <a:t>		</a:t>
            </a:r>
            <a:r>
              <a:rPr lang="en-US" sz="3200" u="sng" dirty="0" smtClean="0"/>
              <a:t>0000</a:t>
            </a:r>
            <a:r>
              <a:rPr lang="en-US" sz="3200" dirty="0" smtClean="0"/>
              <a:t>          	</a:t>
            </a:r>
            <a:r>
              <a:rPr lang="en-US" sz="3200" u="sng" dirty="0" smtClean="0"/>
              <a:t>0000</a:t>
            </a:r>
          </a:p>
          <a:p>
            <a:pPr eaLnBrk="1" hangingPunct="1">
              <a:buFontTx/>
              <a:buNone/>
            </a:pPr>
            <a:r>
              <a:rPr lang="en-US" sz="3600" dirty="0" smtClean="0"/>
              <a:t>	Zone Bits		Digit Bits</a:t>
            </a:r>
          </a:p>
          <a:p>
            <a:pPr eaLnBrk="1" hangingPunct="1"/>
            <a:r>
              <a:rPr lang="en-US" sz="3600" dirty="0" smtClean="0"/>
              <a:t>8 Bits = 256 diff. combinations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EBCDIC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600200"/>
            <a:ext cx="8915400" cy="464820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sz="3600" dirty="0" smtClean="0"/>
              <a:t>Includes</a:t>
            </a:r>
          </a:p>
          <a:p>
            <a:pPr lvl="1" eaLnBrk="1" hangingPunct="1"/>
            <a:r>
              <a:rPr lang="en-US" sz="3200" dirty="0" smtClean="0"/>
              <a:t>10 Digits</a:t>
            </a:r>
          </a:p>
          <a:p>
            <a:pPr lvl="1" eaLnBrk="1" hangingPunct="1"/>
            <a:r>
              <a:rPr lang="en-US" sz="3200" dirty="0" smtClean="0"/>
              <a:t>26 Upper Case Characters</a:t>
            </a:r>
          </a:p>
          <a:p>
            <a:pPr lvl="1" eaLnBrk="1" hangingPunct="1"/>
            <a:r>
              <a:rPr lang="en-US" sz="3200" dirty="0" smtClean="0"/>
              <a:t>26 Lower Case Characters</a:t>
            </a:r>
          </a:p>
          <a:p>
            <a:pPr lvl="1" eaLnBrk="1" hangingPunct="1"/>
            <a:r>
              <a:rPr lang="en-US" sz="3200" dirty="0" smtClean="0"/>
              <a:t>Rest Printable And Non-printable</a:t>
            </a:r>
          </a:p>
          <a:p>
            <a:pPr lvl="1" eaLnBrk="1" hangingPunct="1">
              <a:buNone/>
            </a:pPr>
            <a:r>
              <a:rPr lang="en-US" sz="3200" dirty="0" smtClean="0"/>
              <a:t>	Control Characters and Special Symbols.</a:t>
            </a:r>
          </a:p>
          <a:p>
            <a:pPr eaLnBrk="1" hangingPunct="1"/>
            <a:r>
              <a:rPr lang="en-US" sz="3600" dirty="0" smtClean="0"/>
              <a:t>When we store a number, all zone bits are on i.e. 1111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EBCDIC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To store 153, we require 3 bytes as under:</a:t>
            </a:r>
          </a:p>
          <a:p>
            <a:endParaRPr lang="en-US" sz="3200" b="1" dirty="0" smtClean="0"/>
          </a:p>
          <a:p>
            <a:pPr lvl="1"/>
            <a:r>
              <a:rPr lang="en-US" sz="3200" b="1" dirty="0" smtClean="0"/>
              <a:t>1 	=  1111 0001</a:t>
            </a:r>
          </a:p>
          <a:p>
            <a:pPr lvl="1"/>
            <a:r>
              <a:rPr lang="en-US" sz="3200" b="1" dirty="0" smtClean="0"/>
              <a:t>5 =  1111 0101</a:t>
            </a:r>
          </a:p>
          <a:p>
            <a:pPr lvl="1"/>
            <a:r>
              <a:rPr lang="en-US" sz="3200" b="1" dirty="0" smtClean="0"/>
              <a:t>3	=  1111 0011</a:t>
            </a:r>
          </a:p>
          <a:p>
            <a:pPr lvl="1"/>
            <a:endParaRPr lang="en-US" sz="3200" b="1" dirty="0" smtClean="0"/>
          </a:p>
          <a:p>
            <a:pPr lvl="1"/>
            <a:r>
              <a:rPr lang="en-US" sz="3200" b="1" dirty="0" smtClean="0"/>
              <a:t>= (11110001  11110101 11110011) </a:t>
            </a:r>
            <a:r>
              <a:rPr lang="en-US" sz="1800" b="1" dirty="0" smtClean="0"/>
              <a:t>EBCDIC</a:t>
            </a:r>
          </a:p>
          <a:p>
            <a:pPr lvl="1"/>
            <a:endParaRPr lang="en-US" sz="1800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mtClean="0"/>
              <a:t>EBCDIC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mtClean="0"/>
              <a:t>BIT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0400" y="1371600"/>
          <a:ext cx="8502650" cy="4801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150"/>
                <a:gridCol w="2063750"/>
                <a:gridCol w="2393950"/>
                <a:gridCol w="2971800"/>
              </a:tblGrid>
              <a:tr h="148709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No. of </a:t>
                      </a:r>
                      <a:endParaRPr lang="en-US" sz="2000" b="1" i="0" u="none" dirty="0" smtClean="0">
                        <a:solidFill>
                          <a:schemeClr val="bg1"/>
                        </a:solidFill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b="1" i="0" u="none" dirty="0" smtClean="0">
                        <a:solidFill>
                          <a:schemeClr val="bg1"/>
                        </a:solidFill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Bits</a:t>
                      </a:r>
                      <a:endParaRPr lang="en-US" sz="2000" i="0" u="none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i="0" u="none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Different </a:t>
                      </a:r>
                      <a:endParaRPr lang="en-GB" sz="2000" b="1" i="0" u="none" dirty="0" smtClean="0">
                        <a:solidFill>
                          <a:schemeClr val="bg1"/>
                        </a:solidFill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2000" b="1" i="0" u="none" dirty="0" smtClean="0">
                        <a:solidFill>
                          <a:schemeClr val="bg1"/>
                        </a:solidFill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i="0" u="none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Combinations</a:t>
                      </a:r>
                      <a:endParaRPr lang="en-US" sz="2000" i="0" u="none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i="0" u="none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No. </a:t>
                      </a:r>
                      <a:r>
                        <a:rPr lang="en-GB" sz="2000" b="1" i="0" u="none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of </a:t>
                      </a:r>
                      <a:r>
                        <a:rPr lang="en-GB" sz="2000" b="1" i="0" u="none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Different Combinations </a:t>
                      </a:r>
                      <a:endParaRPr lang="en-GB" sz="2000" b="1" i="0" u="none" dirty="0" smtClean="0">
                        <a:solidFill>
                          <a:schemeClr val="bg1"/>
                        </a:solidFill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2000" b="1" i="0" u="none" dirty="0" smtClean="0">
                        <a:solidFill>
                          <a:schemeClr val="bg1"/>
                        </a:solidFill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i="0" u="none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= </a:t>
                      </a:r>
                      <a:r>
                        <a:rPr lang="en-GB" sz="2000" b="1" i="0" u="none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2</a:t>
                      </a:r>
                      <a:r>
                        <a:rPr lang="en-GB" sz="3200" b="1" i="0" u="none" baseline="300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No.of Bits</a:t>
                      </a:r>
                      <a:endParaRPr lang="en-US" sz="3200" i="0" u="none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i="0" u="none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Highest Value stored </a:t>
                      </a:r>
                      <a:endParaRPr lang="en-GB" sz="2000" b="1" i="0" u="none" dirty="0" smtClean="0">
                        <a:solidFill>
                          <a:schemeClr val="bg1"/>
                        </a:solidFill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2000" b="1" i="0" u="none" dirty="0" smtClean="0">
                        <a:solidFill>
                          <a:schemeClr val="bg1"/>
                        </a:solidFill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2000" b="1" i="0" u="none" dirty="0" smtClean="0">
                        <a:solidFill>
                          <a:schemeClr val="bg1"/>
                        </a:solidFill>
                        <a:latin typeface="Arial"/>
                        <a:ea typeface="Times New Roman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b="1" i="0" u="none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= 2</a:t>
                      </a:r>
                      <a:r>
                        <a:rPr lang="en-GB" sz="3200" b="1" i="0" u="none" baseline="30000" dirty="0" smtClean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No.of </a:t>
                      </a:r>
                      <a:r>
                        <a:rPr lang="en-GB" sz="3200" b="1" i="0" u="none" baseline="30000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Bits</a:t>
                      </a:r>
                      <a:r>
                        <a:rPr lang="en-GB" sz="2000" b="1" i="0" u="none" dirty="0">
                          <a:solidFill>
                            <a:schemeClr val="bg1"/>
                          </a:solidFill>
                          <a:latin typeface="Arial"/>
                          <a:ea typeface="Times New Roman"/>
                        </a:rPr>
                        <a:t> – 1</a:t>
                      </a:r>
                      <a:endParaRPr lang="en-US" sz="2000" i="0" u="none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74295" marR="74295" marT="0" marB="0"/>
                </a:tc>
              </a:tr>
              <a:tr h="75387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latin typeface="Arial"/>
                          <a:ea typeface="Times New Roman"/>
                        </a:rPr>
                        <a:t>1</a:t>
                      </a:r>
                      <a:endParaRPr lang="en-GB" sz="1800" dirty="0">
                        <a:latin typeface="Arial"/>
                        <a:ea typeface="Times New Roman"/>
                      </a:endParaRPr>
                    </a:p>
                  </a:txBody>
                  <a:tcPr marL="74295" marR="7429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latin typeface="Arial"/>
                          <a:ea typeface="Times New Roman"/>
                        </a:rPr>
                        <a:t>   </a:t>
                      </a:r>
                      <a:r>
                        <a:rPr lang="en-GB" sz="1800" baseline="0" dirty="0" smtClean="0">
                          <a:latin typeface="Arial"/>
                          <a:ea typeface="Times New Roman"/>
                        </a:rPr>
                        <a:t> </a:t>
                      </a:r>
                      <a:r>
                        <a:rPr lang="en-GB" sz="1800" dirty="0" smtClean="0">
                          <a:latin typeface="Arial"/>
                          <a:ea typeface="Times New Roman"/>
                        </a:rPr>
                        <a:t>0          1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74295" marR="7429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latin typeface="Arial"/>
                          <a:ea typeface="Times New Roman"/>
                        </a:rPr>
                        <a:t>2</a:t>
                      </a:r>
                      <a:r>
                        <a:rPr lang="en-GB" sz="1800" baseline="30000" dirty="0">
                          <a:latin typeface="Arial"/>
                          <a:ea typeface="Times New Roman"/>
                        </a:rPr>
                        <a:t>1</a:t>
                      </a:r>
                      <a:r>
                        <a:rPr lang="en-GB" sz="1800" dirty="0">
                          <a:latin typeface="Arial"/>
                          <a:ea typeface="Times New Roman"/>
                        </a:rPr>
                        <a:t> = 2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74295" marR="7429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latin typeface="Arial"/>
                          <a:ea typeface="Times New Roman"/>
                        </a:rPr>
                        <a:t>2</a:t>
                      </a:r>
                      <a:r>
                        <a:rPr lang="en-GB" sz="1800" baseline="30000" dirty="0">
                          <a:latin typeface="Arial"/>
                          <a:ea typeface="Times New Roman"/>
                        </a:rPr>
                        <a:t>1</a:t>
                      </a:r>
                      <a:r>
                        <a:rPr lang="en-GB" sz="1800" dirty="0">
                          <a:latin typeface="Arial"/>
                          <a:ea typeface="Times New Roman"/>
                        </a:rPr>
                        <a:t>-1 = 1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74295" marR="74295" marT="0" marB="0" anchor="ctr"/>
                </a:tc>
              </a:tr>
              <a:tr h="85337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latin typeface="Arial"/>
                          <a:ea typeface="Times New Roman"/>
                        </a:rPr>
                        <a:t>2</a:t>
                      </a:r>
                      <a:endParaRPr lang="en-GB" sz="1800" dirty="0">
                        <a:latin typeface="Arial"/>
                        <a:ea typeface="Times New Roman"/>
                      </a:endParaRPr>
                    </a:p>
                  </a:txBody>
                  <a:tcPr marL="74295" marR="74295" marT="0" marB="0" anchor="ctr"/>
                </a:tc>
                <a:tc>
                  <a:txBody>
                    <a:bodyPr/>
                    <a:lstStyle/>
                    <a:p>
                      <a:pPr marL="22860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latin typeface="Arial"/>
                          <a:ea typeface="Times New Roman"/>
                        </a:rPr>
                        <a:t>00 </a:t>
                      </a:r>
                      <a:r>
                        <a:rPr lang="en-GB" sz="1800" dirty="0" smtClean="0">
                          <a:latin typeface="Arial"/>
                          <a:ea typeface="Times New Roman"/>
                        </a:rPr>
                        <a:t>      01</a:t>
                      </a:r>
                      <a:endParaRPr lang="en-US" sz="1800" dirty="0" smtClean="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latin typeface="Arial"/>
                          <a:ea typeface="Times New Roman"/>
                        </a:rPr>
                        <a:t>    10       11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74295" marR="7429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dirty="0">
                        <a:latin typeface="Arial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latin typeface="Arial"/>
                          <a:ea typeface="Times New Roman"/>
                        </a:rPr>
                        <a:t>2</a:t>
                      </a:r>
                      <a:r>
                        <a:rPr lang="en-GB" sz="1800" baseline="30000" dirty="0">
                          <a:latin typeface="Arial"/>
                          <a:ea typeface="Times New Roman"/>
                        </a:rPr>
                        <a:t>2</a:t>
                      </a:r>
                      <a:r>
                        <a:rPr lang="en-GB" sz="1800" dirty="0">
                          <a:latin typeface="Arial"/>
                          <a:ea typeface="Times New Roman"/>
                        </a:rPr>
                        <a:t> = 4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74295" marR="7429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dirty="0">
                        <a:latin typeface="Arial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latin typeface="Arial"/>
                          <a:ea typeface="Times New Roman"/>
                        </a:rPr>
                        <a:t>2</a:t>
                      </a:r>
                      <a:r>
                        <a:rPr lang="en-GB" sz="1800" baseline="30000" dirty="0">
                          <a:latin typeface="Arial"/>
                          <a:ea typeface="Times New Roman"/>
                        </a:rPr>
                        <a:t>2</a:t>
                      </a:r>
                      <a:r>
                        <a:rPr lang="en-GB" sz="1800" dirty="0">
                          <a:latin typeface="Arial"/>
                          <a:ea typeface="Times New Roman"/>
                        </a:rPr>
                        <a:t>-1 = 3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74295" marR="74295" marT="0" marB="0" anchor="ctr"/>
                </a:tc>
              </a:tr>
              <a:tr h="170675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latin typeface="Arial"/>
                          <a:ea typeface="Times New Roman"/>
                        </a:rPr>
                        <a:t>3</a:t>
                      </a:r>
                      <a:endParaRPr lang="en-US" sz="1800" dirty="0">
                        <a:latin typeface="Arial"/>
                        <a:ea typeface="Times New Roman"/>
                      </a:endParaRPr>
                    </a:p>
                  </a:txBody>
                  <a:tcPr marL="74295" marR="7429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 smtClean="0">
                          <a:latin typeface="Arial"/>
                          <a:ea typeface="Times New Roman"/>
                        </a:rPr>
                        <a:t>   000    001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latin typeface="Arial"/>
                          <a:ea typeface="Times New Roman"/>
                        </a:rPr>
                        <a:t>   010    011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latin typeface="Arial"/>
                          <a:ea typeface="Times New Roman"/>
                        </a:rPr>
                        <a:t>   100    101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latin typeface="Arial"/>
                          <a:ea typeface="Times New Roman"/>
                        </a:rPr>
                        <a:t>   110    111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74295" marR="7429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dirty="0">
                        <a:latin typeface="Arial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latin typeface="Arial"/>
                          <a:ea typeface="Times New Roman"/>
                        </a:rPr>
                        <a:t>2</a:t>
                      </a:r>
                      <a:r>
                        <a:rPr lang="en-GB" sz="1800" baseline="30000" dirty="0">
                          <a:latin typeface="Arial"/>
                          <a:ea typeface="Times New Roman"/>
                        </a:rPr>
                        <a:t>3</a:t>
                      </a:r>
                      <a:r>
                        <a:rPr lang="en-GB" sz="1800" dirty="0">
                          <a:latin typeface="Arial"/>
                          <a:ea typeface="Times New Roman"/>
                        </a:rPr>
                        <a:t> = 8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74295" marR="74295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GB" sz="1800" dirty="0">
                        <a:latin typeface="Arial"/>
                        <a:ea typeface="Times New Roman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1800" dirty="0">
                          <a:latin typeface="Arial"/>
                          <a:ea typeface="Times New Roman"/>
                        </a:rPr>
                        <a:t>2</a:t>
                      </a:r>
                      <a:r>
                        <a:rPr lang="en-GB" sz="1800" baseline="30000" dirty="0">
                          <a:latin typeface="Arial"/>
                          <a:ea typeface="Times New Roman"/>
                        </a:rPr>
                        <a:t>3</a:t>
                      </a:r>
                      <a:r>
                        <a:rPr lang="en-GB" sz="1800" dirty="0">
                          <a:latin typeface="Arial"/>
                          <a:ea typeface="Times New Roman"/>
                        </a:rPr>
                        <a:t>-1 = 7</a:t>
                      </a:r>
                      <a:endParaRPr lang="en-US" sz="1800" dirty="0">
                        <a:latin typeface="Times New Roman"/>
                        <a:ea typeface="Times New Roman"/>
                      </a:endParaRPr>
                    </a:p>
                  </a:txBody>
                  <a:tcPr marL="74295" marR="74295" marT="0" marB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600200"/>
            <a:ext cx="8915400" cy="464820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sz="3600" dirty="0" smtClean="0"/>
              <a:t>Most common number code for storing </a:t>
            </a:r>
            <a:r>
              <a:rPr lang="en-US" sz="3600" b="1" dirty="0" smtClean="0">
                <a:solidFill>
                  <a:schemeClr val="tx2"/>
                </a:solidFill>
              </a:rPr>
              <a:t>integer values</a:t>
            </a:r>
            <a:r>
              <a:rPr lang="en-US" sz="3600" b="1" dirty="0" smtClean="0"/>
              <a:t> </a:t>
            </a:r>
            <a:r>
              <a:rPr lang="en-US" sz="3600" dirty="0" smtClean="0"/>
              <a:t>inside the computer.</a:t>
            </a:r>
          </a:p>
          <a:p>
            <a:pPr eaLnBrk="1" hangingPunct="1"/>
            <a:r>
              <a:rPr lang="en-US" sz="3600" dirty="0" smtClean="0"/>
              <a:t>It can store signed as well as unsigned numbers. </a:t>
            </a:r>
          </a:p>
          <a:p>
            <a:pPr eaLnBrk="1" hangingPunct="1"/>
            <a:r>
              <a:rPr lang="en-US" sz="3600" dirty="0" smtClean="0"/>
              <a:t>The signs of all bits except the left most bit are +</a:t>
            </a:r>
            <a:r>
              <a:rPr lang="en-US" sz="3600" dirty="0" err="1" smtClean="0"/>
              <a:t>ve</a:t>
            </a:r>
            <a:r>
              <a:rPr lang="en-US" sz="3600" dirty="0" smtClean="0"/>
              <a:t> and the sign of leftmost bit is –</a:t>
            </a:r>
            <a:r>
              <a:rPr lang="en-US" sz="3600" dirty="0" err="1" smtClean="0"/>
              <a:t>ve</a:t>
            </a:r>
            <a:r>
              <a:rPr lang="en-US" sz="3600" dirty="0" smtClean="0"/>
              <a:t>.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2’s Complement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Suppose we have only </a:t>
            </a:r>
            <a:r>
              <a:rPr lang="en-US" b="1" dirty="0" smtClean="0">
                <a:solidFill>
                  <a:schemeClr val="tx2"/>
                </a:solidFill>
              </a:rPr>
              <a:t>2 bits </a:t>
            </a:r>
            <a:r>
              <a:rPr lang="en-US" b="1" dirty="0" smtClean="0"/>
              <a:t>and we want to store –</a:t>
            </a:r>
            <a:r>
              <a:rPr lang="en-US" b="1" dirty="0" err="1" smtClean="0"/>
              <a:t>ve</a:t>
            </a:r>
            <a:r>
              <a:rPr lang="en-US" b="1" dirty="0" smtClean="0"/>
              <a:t> numbers also, we will have to take one bit for storing sign.  0 means number is +</a:t>
            </a:r>
            <a:r>
              <a:rPr lang="en-US" b="1" dirty="0" err="1" smtClean="0"/>
              <a:t>ve</a:t>
            </a:r>
            <a:r>
              <a:rPr lang="en-US" b="1" dirty="0" smtClean="0"/>
              <a:t> and 1 means number -</a:t>
            </a:r>
            <a:r>
              <a:rPr lang="en-US" b="1" dirty="0" err="1" smtClean="0"/>
              <a:t>ve</a:t>
            </a:r>
            <a:r>
              <a:rPr lang="en-US" b="1" dirty="0" smtClean="0"/>
              <a:t>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		0	     0		=	+0</a:t>
            </a:r>
          </a:p>
          <a:p>
            <a:pPr>
              <a:buNone/>
            </a:pPr>
            <a:r>
              <a:rPr lang="en-US" b="1" dirty="0" smtClean="0"/>
              <a:t>			0	     1		=	+1</a:t>
            </a:r>
          </a:p>
          <a:p>
            <a:pPr>
              <a:buNone/>
            </a:pPr>
            <a:r>
              <a:rPr lang="en-US" b="1" dirty="0" smtClean="0"/>
              <a:t>			1	     0		=	-0</a:t>
            </a:r>
          </a:p>
          <a:p>
            <a:pPr>
              <a:buNone/>
            </a:pPr>
            <a:r>
              <a:rPr lang="en-US" b="1" dirty="0" smtClean="0"/>
              <a:t>			1	      1		=	-1</a:t>
            </a:r>
          </a:p>
          <a:p>
            <a:pPr>
              <a:buNone/>
            </a:pPr>
            <a:r>
              <a:rPr lang="en-US" b="1" dirty="0" smtClean="0"/>
              <a:t>The Range will be -1 to +1 as there are two representations of zero.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smtClean="0"/>
              <a:t>Drawback of 1's Complement Method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127153" y="2961860"/>
            <a:ext cx="10163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Sign bit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82853" y="2963840"/>
            <a:ext cx="11601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 Digit Bit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 rot="5400000">
            <a:off x="2639703" y="4381434"/>
            <a:ext cx="1447800" cy="1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Suppose we have only </a:t>
            </a:r>
            <a:r>
              <a:rPr lang="en-US" b="1" dirty="0" smtClean="0">
                <a:solidFill>
                  <a:schemeClr val="tx2"/>
                </a:solidFill>
              </a:rPr>
              <a:t>3 bits </a:t>
            </a:r>
            <a:r>
              <a:rPr lang="en-US" b="1" dirty="0" smtClean="0"/>
              <a:t>and we want to store –</a:t>
            </a:r>
            <a:r>
              <a:rPr lang="en-US" b="1" dirty="0" err="1" smtClean="0"/>
              <a:t>ve</a:t>
            </a:r>
            <a:r>
              <a:rPr lang="en-US" b="1" dirty="0" smtClean="0"/>
              <a:t> numbers also, we will have to take one bit for storing sign.  0 means number is +</a:t>
            </a:r>
            <a:r>
              <a:rPr lang="en-US" b="1" dirty="0" err="1" smtClean="0"/>
              <a:t>ve</a:t>
            </a:r>
            <a:r>
              <a:rPr lang="en-US" b="1" dirty="0" smtClean="0"/>
              <a:t> and 1 means number -</a:t>
            </a:r>
            <a:r>
              <a:rPr lang="en-US" b="1" dirty="0" err="1" smtClean="0"/>
              <a:t>ve</a:t>
            </a:r>
            <a:r>
              <a:rPr lang="en-US" b="1" dirty="0" smtClean="0"/>
              <a:t>.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			0	     0		0	=	+0</a:t>
            </a:r>
          </a:p>
          <a:p>
            <a:pPr>
              <a:buNone/>
            </a:pPr>
            <a:r>
              <a:rPr lang="en-US" b="1" dirty="0" smtClean="0"/>
              <a:t>			0	     1		1	=	+3</a:t>
            </a:r>
          </a:p>
          <a:p>
            <a:pPr>
              <a:buNone/>
            </a:pPr>
            <a:r>
              <a:rPr lang="en-US" b="1" dirty="0" smtClean="0"/>
              <a:t>			1	     0		0	=	-0</a:t>
            </a:r>
          </a:p>
          <a:p>
            <a:pPr>
              <a:buNone/>
            </a:pPr>
            <a:r>
              <a:rPr lang="en-US" b="1" dirty="0" smtClean="0"/>
              <a:t>			1	      1		1	=	-3</a:t>
            </a:r>
          </a:p>
          <a:p>
            <a:pPr>
              <a:buNone/>
            </a:pPr>
            <a:r>
              <a:rPr lang="en-US" b="1" dirty="0" smtClean="0"/>
              <a:t>The Range will be -3 to +3 as there are two representations of zero.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smtClean="0"/>
              <a:t>Drawback of 1's Complement Method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326186" y="3030100"/>
            <a:ext cx="101636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Sign bit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481886" y="3032080"/>
            <a:ext cx="11601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 Digit Bit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20136" y="3032080"/>
            <a:ext cx="1094467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75000"/>
                  </a:schemeClr>
                </a:solidFill>
              </a:rPr>
              <a:t>Digit bit</a:t>
            </a: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2743200" y="4381434"/>
            <a:ext cx="1447800" cy="172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2’s Complement Method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4292600" y="2057401"/>
            <a:ext cx="107315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/>
              <a:t>2</a:t>
            </a:r>
            <a:r>
              <a:rPr lang="en-US" sz="3600" baseline="30000"/>
              <a:t>(1)</a:t>
            </a:r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3219450" y="2057401"/>
            <a:ext cx="107315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/>
              <a:t>-2</a:t>
            </a:r>
            <a:r>
              <a:rPr lang="en-US" sz="3600" baseline="30000" dirty="0"/>
              <a:t>(2)</a:t>
            </a:r>
          </a:p>
        </p:txBody>
      </p:sp>
      <p:sp>
        <p:nvSpPr>
          <p:cNvPr id="24582" name="Text Box 6"/>
          <p:cNvSpPr txBox="1">
            <a:spLocks noChangeArrowheads="1"/>
          </p:cNvSpPr>
          <p:nvPr/>
        </p:nvSpPr>
        <p:spPr bwMode="auto">
          <a:xfrm>
            <a:off x="5365750" y="2057401"/>
            <a:ext cx="107315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600" dirty="0"/>
              <a:t>2</a:t>
            </a:r>
            <a:r>
              <a:rPr lang="en-US" sz="3600" baseline="30000" dirty="0"/>
              <a:t>(0)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4292600" y="2701926"/>
            <a:ext cx="107315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2</a:t>
            </a:r>
            <a:endParaRPr lang="en-US" sz="3600" baseline="30000"/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3219450" y="2701926"/>
            <a:ext cx="107315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-4</a:t>
            </a:r>
            <a:endParaRPr lang="en-US" sz="3600" baseline="30000"/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5365750" y="2701926"/>
            <a:ext cx="107315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1</a:t>
            </a:r>
            <a:endParaRPr lang="en-US" sz="3600" baseline="30000"/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4292600" y="3657601"/>
            <a:ext cx="107315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0</a:t>
            </a:r>
            <a:endParaRPr lang="en-US" sz="3600" baseline="30000"/>
          </a:p>
        </p:txBody>
      </p:sp>
      <p:sp>
        <p:nvSpPr>
          <p:cNvPr id="24588" name="Text Box 12"/>
          <p:cNvSpPr txBox="1">
            <a:spLocks noChangeArrowheads="1"/>
          </p:cNvSpPr>
          <p:nvPr/>
        </p:nvSpPr>
        <p:spPr bwMode="auto">
          <a:xfrm>
            <a:off x="3219450" y="3657601"/>
            <a:ext cx="107315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0</a:t>
            </a:r>
            <a:endParaRPr lang="en-US" sz="3600" baseline="30000"/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5365750" y="3657601"/>
            <a:ext cx="107315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0</a:t>
            </a:r>
            <a:endParaRPr lang="en-US" sz="3600" baseline="30000"/>
          </a:p>
        </p:txBody>
      </p:sp>
      <p:sp>
        <p:nvSpPr>
          <p:cNvPr id="24590" name="Text Box 14"/>
          <p:cNvSpPr txBox="1">
            <a:spLocks noChangeArrowheads="1"/>
          </p:cNvSpPr>
          <p:nvPr/>
        </p:nvSpPr>
        <p:spPr bwMode="auto">
          <a:xfrm>
            <a:off x="7604506" y="3657600"/>
            <a:ext cx="1073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 dirty="0"/>
              <a:t>0</a:t>
            </a:r>
            <a:endParaRPr lang="en-US" sz="3600" baseline="30000" dirty="0"/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6769100" y="3657600"/>
            <a:ext cx="1073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=</a:t>
            </a:r>
            <a:endParaRPr lang="en-US" sz="3600" baseline="30000"/>
          </a:p>
        </p:txBody>
      </p:sp>
      <p:sp>
        <p:nvSpPr>
          <p:cNvPr id="24592" name="Text Box 16"/>
          <p:cNvSpPr txBox="1">
            <a:spLocks noChangeArrowheads="1"/>
          </p:cNvSpPr>
          <p:nvPr/>
        </p:nvSpPr>
        <p:spPr bwMode="auto">
          <a:xfrm>
            <a:off x="4292600" y="4606926"/>
            <a:ext cx="107315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1</a:t>
            </a:r>
            <a:endParaRPr lang="en-US" sz="3600" baseline="30000"/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3219450" y="4606926"/>
            <a:ext cx="107315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0</a:t>
            </a:r>
            <a:endParaRPr lang="en-US" sz="3600" baseline="30000"/>
          </a:p>
        </p:txBody>
      </p:sp>
      <p:sp>
        <p:nvSpPr>
          <p:cNvPr id="24594" name="Text Box 18"/>
          <p:cNvSpPr txBox="1">
            <a:spLocks noChangeArrowheads="1"/>
          </p:cNvSpPr>
          <p:nvPr/>
        </p:nvSpPr>
        <p:spPr bwMode="auto">
          <a:xfrm>
            <a:off x="5365750" y="4606926"/>
            <a:ext cx="107315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1</a:t>
            </a:r>
            <a:endParaRPr lang="en-US" sz="3600" baseline="30000"/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7604506" y="4606925"/>
            <a:ext cx="1073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3</a:t>
            </a:r>
            <a:endParaRPr lang="en-US" sz="3600" baseline="30000"/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6769100" y="4606925"/>
            <a:ext cx="1073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=</a:t>
            </a:r>
            <a:endParaRPr lang="en-US" sz="3600" baseline="30000"/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4292600" y="5562601"/>
            <a:ext cx="107315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0</a:t>
            </a:r>
            <a:endParaRPr lang="en-US" sz="3600" baseline="30000"/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3219450" y="5562601"/>
            <a:ext cx="107315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1</a:t>
            </a:r>
            <a:endParaRPr lang="en-US" sz="3600" baseline="30000"/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5365750" y="5562601"/>
            <a:ext cx="1073150" cy="650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0</a:t>
            </a:r>
            <a:endParaRPr lang="en-US" sz="3600" baseline="30000"/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7604506" y="5562600"/>
            <a:ext cx="1073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-4</a:t>
            </a:r>
            <a:endParaRPr lang="en-US" sz="3600" baseline="30000"/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6769100" y="5562600"/>
            <a:ext cx="10731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600"/>
              <a:t>=</a:t>
            </a:r>
            <a:endParaRPr lang="en-US" sz="3600" baseline="30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nimBg="1"/>
      <p:bldP spid="24581" grpId="0" animBg="1"/>
      <p:bldP spid="24582" grpId="0" animBg="1"/>
      <p:bldP spid="24583" grpId="0" animBg="1"/>
      <p:bldP spid="24584" grpId="0" animBg="1"/>
      <p:bldP spid="24585" grpId="0" animBg="1"/>
      <p:bldP spid="24587" grpId="0" animBg="1"/>
      <p:bldP spid="24588" grpId="0" animBg="1"/>
      <p:bldP spid="24589" grpId="0" animBg="1"/>
      <p:bldP spid="24590" grpId="0"/>
      <p:bldP spid="24591" grpId="0"/>
      <p:bldP spid="24592" grpId="0" animBg="1"/>
      <p:bldP spid="24593" grpId="0" animBg="1"/>
      <p:bldP spid="24594" grpId="0" animBg="1"/>
      <p:bldP spid="24595" grpId="0"/>
      <p:bldP spid="24596" grpId="0"/>
      <p:bldP spid="24597" grpId="0" animBg="1"/>
      <p:bldP spid="24598" grpId="0" animBg="1"/>
      <p:bldP spid="24599" grpId="0" animBg="1"/>
      <p:bldP spid="24600" grpId="0"/>
      <p:bldP spid="2460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eaLnBrk="1" hangingPunct="1"/>
            <a:r>
              <a:rPr lang="en-US" sz="3600" b="1" dirty="0" smtClean="0"/>
              <a:t>The Range of Numbers</a:t>
            </a:r>
          </a:p>
          <a:p>
            <a:pPr lvl="1" eaLnBrk="1" hangingPunct="1">
              <a:buFontTx/>
              <a:buNone/>
            </a:pPr>
            <a:r>
              <a:rPr lang="en-US" sz="4000" b="1" dirty="0" smtClean="0"/>
              <a:t>	-2</a:t>
            </a:r>
            <a:r>
              <a:rPr lang="en-US" sz="4000" b="1" baseline="30000" dirty="0" smtClean="0"/>
              <a:t>(</a:t>
            </a:r>
            <a:r>
              <a:rPr lang="en-US" sz="4000" b="1" baseline="30000" dirty="0" err="1" smtClean="0"/>
              <a:t>no.of</a:t>
            </a:r>
            <a:r>
              <a:rPr lang="en-US" sz="4000" b="1" baseline="30000" dirty="0" smtClean="0"/>
              <a:t> bits-1)</a:t>
            </a:r>
            <a:r>
              <a:rPr lang="en-US" sz="4000" b="1" dirty="0" smtClean="0"/>
              <a:t> to +2</a:t>
            </a:r>
            <a:r>
              <a:rPr lang="en-US" sz="4000" b="1" baseline="30000" dirty="0" smtClean="0"/>
              <a:t>(</a:t>
            </a:r>
            <a:r>
              <a:rPr lang="en-US" sz="4000" b="1" baseline="30000" dirty="0" err="1" smtClean="0"/>
              <a:t>no.of</a:t>
            </a:r>
            <a:r>
              <a:rPr lang="en-US" sz="4000" b="1" baseline="30000" dirty="0" smtClean="0"/>
              <a:t> bits-1)</a:t>
            </a:r>
            <a:r>
              <a:rPr lang="en-US" sz="4000" b="1" dirty="0" smtClean="0"/>
              <a:t> -1</a:t>
            </a:r>
          </a:p>
          <a:p>
            <a:pPr lvl="1" eaLnBrk="1" hangingPunct="1"/>
            <a:r>
              <a:rPr lang="en-US" sz="3200" dirty="0" smtClean="0"/>
              <a:t>With 3 BITS : 	 -4 		to 	+3</a:t>
            </a:r>
          </a:p>
          <a:p>
            <a:pPr lvl="1" eaLnBrk="1" hangingPunct="1"/>
            <a:r>
              <a:rPr lang="en-US" sz="3200" dirty="0" smtClean="0"/>
              <a:t>With 4 BITS : 	 -8 		to 	+7</a:t>
            </a:r>
          </a:p>
          <a:p>
            <a:pPr lvl="1" eaLnBrk="1" hangingPunct="1"/>
            <a:r>
              <a:rPr lang="en-US" sz="3200" dirty="0" smtClean="0"/>
              <a:t>With 8 BITS : 	 -128 		to 	+127</a:t>
            </a:r>
          </a:p>
          <a:p>
            <a:pPr lvl="1" eaLnBrk="1" hangingPunct="1"/>
            <a:r>
              <a:rPr lang="en-US" sz="3200" dirty="0" smtClean="0"/>
              <a:t>With 16 BITS : -32768		to 	+32767</a:t>
            </a:r>
          </a:p>
          <a:p>
            <a:pPr lvl="1" eaLnBrk="1" hangingPunct="1">
              <a:buNone/>
            </a:pPr>
            <a:r>
              <a:rPr lang="en-US" sz="3200" b="1" dirty="0" smtClean="0">
                <a:solidFill>
                  <a:schemeClr val="tx1"/>
                </a:solidFill>
              </a:rPr>
              <a:t>Here, only left most bit will have –</a:t>
            </a:r>
            <a:r>
              <a:rPr lang="en-US" sz="3200" b="1" dirty="0" err="1" smtClean="0">
                <a:solidFill>
                  <a:schemeClr val="tx1"/>
                </a:solidFill>
              </a:rPr>
              <a:t>ve</a:t>
            </a:r>
            <a:r>
              <a:rPr lang="en-US" sz="3200" b="1" dirty="0" smtClean="0">
                <a:solidFill>
                  <a:schemeClr val="tx1"/>
                </a:solidFill>
              </a:rPr>
              <a:t> weight.</a:t>
            </a:r>
          </a:p>
          <a:p>
            <a:pPr eaLnBrk="1" hangingPunct="1">
              <a:buFontTx/>
              <a:buNone/>
            </a:pPr>
            <a:endParaRPr lang="en-US" sz="3600" dirty="0" smtClean="0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2’s Complement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eaLnBrk="1" hangingPunct="1"/>
            <a:r>
              <a:rPr lang="en-US" sz="2800" b="1" dirty="0" smtClean="0"/>
              <a:t>Convert decimal to 2’s complemented form (using 8 bits)</a:t>
            </a:r>
          </a:p>
          <a:p>
            <a:pPr lvl="1" eaLnBrk="1" hangingPunct="1"/>
            <a:r>
              <a:rPr lang="en-US" sz="3600" b="1" dirty="0" smtClean="0"/>
              <a:t>	107</a:t>
            </a:r>
          </a:p>
          <a:p>
            <a:pPr lvl="1" eaLnBrk="1" hangingPunct="1"/>
            <a:r>
              <a:rPr lang="en-US" sz="3600" b="1" dirty="0" smtClean="0"/>
              <a:t>  -107</a:t>
            </a:r>
          </a:p>
          <a:p>
            <a:pPr eaLnBrk="1" hangingPunct="1"/>
            <a:r>
              <a:rPr lang="en-US" sz="2800" b="1" dirty="0" smtClean="0"/>
              <a:t>Convert following 2’s complement numbers into decimal. (Using 8 bits)</a:t>
            </a:r>
          </a:p>
          <a:p>
            <a:pPr lvl="1" eaLnBrk="1" hangingPunct="1"/>
            <a:r>
              <a:rPr lang="en-US" sz="3600" b="1" dirty="0" smtClean="0"/>
              <a:t> 10001101</a:t>
            </a:r>
          </a:p>
          <a:p>
            <a:pPr lvl="1" eaLnBrk="1" hangingPunct="1"/>
            <a:r>
              <a:rPr lang="en-US" sz="3600" b="1" dirty="0" smtClean="0"/>
              <a:t> 01111111</a:t>
            </a:r>
          </a:p>
          <a:p>
            <a:pPr lvl="1" eaLnBrk="1" hangingPunct="1">
              <a:buFontTx/>
              <a:buNone/>
            </a:pPr>
            <a:endParaRPr lang="en-US" sz="3600" b="1" dirty="0" smtClean="0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2’s Complement 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200" b="1" dirty="0" smtClean="0"/>
              <a:t>0 + 0 = 0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b="1" dirty="0" smtClean="0"/>
              <a:t>0 + 1 = 1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b="1" dirty="0" smtClean="0"/>
              <a:t>1 + 0 = 1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b="1" dirty="0" smtClean="0"/>
              <a:t>1 + 1 = 0	with carry 1.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3200" b="1" dirty="0" smtClean="0"/>
              <a:t>			Therefore, 1 + 1 + 1 = 1 with carry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200" b="1" dirty="0" smtClean="0">
                <a:solidFill>
                  <a:schemeClr val="tx2"/>
                </a:solidFill>
              </a:rPr>
              <a:t>TRY THESE: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200" b="1" dirty="0" smtClean="0"/>
              <a:t>		  1 0 0 0 1 0 0 1		   1 0 1 1 0  1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200" b="1" dirty="0" smtClean="0"/>
              <a:t>		+1 0 0 1  1 0 1  1		+ 1 1 1 0 0 0 1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200" b="1" dirty="0" smtClean="0"/>
              <a:t>      	1 0 0 1 0 0 1 0 0		1 1 0 0 1 1  0 0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 smtClean="0"/>
              <a:t>Binary Arithmetic-Addition</a:t>
            </a:r>
          </a:p>
        </p:txBody>
      </p:sp>
      <p:sp>
        <p:nvSpPr>
          <p:cNvPr id="32772" name="Line 4"/>
          <p:cNvSpPr>
            <a:spLocks noChangeShapeType="1"/>
          </p:cNvSpPr>
          <p:nvPr/>
        </p:nvSpPr>
        <p:spPr bwMode="auto">
          <a:xfrm>
            <a:off x="1335772" y="52578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773" name="Line 5"/>
          <p:cNvSpPr>
            <a:spLocks noChangeShapeType="1"/>
          </p:cNvSpPr>
          <p:nvPr/>
        </p:nvSpPr>
        <p:spPr bwMode="auto">
          <a:xfrm>
            <a:off x="4984930" y="5257800"/>
            <a:ext cx="25590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/>
      <p:bldP spid="3277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Logic Circuits</a:t>
            </a:r>
          </a:p>
        </p:txBody>
      </p:sp>
      <p:sp>
        <p:nvSpPr>
          <p:cNvPr id="48132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742950" y="1676400"/>
            <a:ext cx="84201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/>
              <a:t>Basic logic circuits:  AND, OR, NOT</a:t>
            </a:r>
          </a:p>
        </p:txBody>
      </p:sp>
      <p:sp>
        <p:nvSpPr>
          <p:cNvPr id="31748" name="Text Box 21"/>
          <p:cNvSpPr txBox="1">
            <a:spLocks noChangeArrowheads="1"/>
          </p:cNvSpPr>
          <p:nvPr/>
        </p:nvSpPr>
        <p:spPr bwMode="auto">
          <a:xfrm>
            <a:off x="1344878" y="4445001"/>
            <a:ext cx="1626923" cy="2043113"/>
          </a:xfrm>
          <a:prstGeom prst="rect">
            <a:avLst/>
          </a:prstGeom>
          <a:solidFill>
            <a:schemeClr val="tx2"/>
          </a:solidFill>
          <a:ln w="508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CC0066"/>
                </a:solidFill>
                <a:latin typeface="Tahoma" pitchFamily="34" charset="0"/>
              </a:rPr>
              <a:t>    </a:t>
            </a:r>
            <a:r>
              <a:rPr lang="en-US" sz="3200" b="1" dirty="0">
                <a:solidFill>
                  <a:schemeClr val="hlink"/>
                </a:solidFill>
                <a:latin typeface="Tahoma" pitchFamily="34" charset="0"/>
              </a:rPr>
              <a:t>0</a:t>
            </a:r>
            <a:r>
              <a:rPr lang="en-US" sz="3200" b="1" dirty="0">
                <a:solidFill>
                  <a:srgbClr val="CC0066"/>
                </a:solidFill>
                <a:latin typeface="Tahoma" pitchFamily="34" charset="0"/>
              </a:rPr>
              <a:t>  </a:t>
            </a:r>
            <a:r>
              <a:rPr lang="en-US" sz="3200" b="1" dirty="0">
                <a:solidFill>
                  <a:schemeClr val="hlink"/>
                </a:solidFill>
                <a:latin typeface="Tahoma" pitchFamily="34" charset="0"/>
              </a:rPr>
              <a:t>1</a:t>
            </a:r>
          </a:p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hlink"/>
                </a:solidFill>
                <a:latin typeface="Tahoma" pitchFamily="34" charset="0"/>
              </a:rPr>
              <a:t>0</a:t>
            </a:r>
            <a:r>
              <a:rPr lang="en-US" sz="3200" b="1" dirty="0">
                <a:solidFill>
                  <a:srgbClr val="CC0066"/>
                </a:solidFill>
                <a:latin typeface="Tahoma" pitchFamily="34" charset="0"/>
              </a:rPr>
              <a:t>  </a:t>
            </a:r>
            <a:r>
              <a:rPr lang="en-US" sz="3200" b="1" dirty="0">
                <a:solidFill>
                  <a:schemeClr val="bg1"/>
                </a:solidFill>
                <a:latin typeface="Tahoma" pitchFamily="34" charset="0"/>
              </a:rPr>
              <a:t>0  0</a:t>
            </a:r>
          </a:p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chemeClr val="hlink"/>
                </a:solidFill>
                <a:latin typeface="Tahoma" pitchFamily="34" charset="0"/>
              </a:rPr>
              <a:t>1</a:t>
            </a:r>
            <a:r>
              <a:rPr lang="en-US" sz="3200" b="1" dirty="0">
                <a:solidFill>
                  <a:srgbClr val="CC0066"/>
                </a:solidFill>
                <a:latin typeface="Tahoma" pitchFamily="34" charset="0"/>
              </a:rPr>
              <a:t>  </a:t>
            </a:r>
            <a:r>
              <a:rPr lang="en-US" sz="3200" b="1" dirty="0">
                <a:solidFill>
                  <a:schemeClr val="bg1"/>
                </a:solidFill>
                <a:latin typeface="Tahoma" pitchFamily="34" charset="0"/>
              </a:rPr>
              <a:t>0  1</a:t>
            </a:r>
          </a:p>
        </p:txBody>
      </p:sp>
      <p:sp>
        <p:nvSpPr>
          <p:cNvPr id="31749" name="Text Box 22"/>
          <p:cNvSpPr txBox="1">
            <a:spLocks noChangeArrowheads="1"/>
          </p:cNvSpPr>
          <p:nvPr/>
        </p:nvSpPr>
        <p:spPr bwMode="auto">
          <a:xfrm>
            <a:off x="2216812" y="3995738"/>
            <a:ext cx="394660" cy="46166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ahoma" pitchFamily="34" charset="0"/>
              </a:rPr>
              <a:t>A</a:t>
            </a:r>
          </a:p>
        </p:txBody>
      </p:sp>
      <p:sp>
        <p:nvSpPr>
          <p:cNvPr id="31750" name="Text Box 23"/>
          <p:cNvSpPr txBox="1">
            <a:spLocks noChangeArrowheads="1"/>
          </p:cNvSpPr>
          <p:nvPr/>
        </p:nvSpPr>
        <p:spPr bwMode="auto">
          <a:xfrm>
            <a:off x="4050110" y="4424363"/>
            <a:ext cx="1626923" cy="2043112"/>
          </a:xfrm>
          <a:prstGeom prst="rect">
            <a:avLst/>
          </a:prstGeom>
          <a:solidFill>
            <a:schemeClr val="tx2"/>
          </a:solidFill>
          <a:ln w="508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CC0066"/>
                </a:solidFill>
                <a:latin typeface="Tahoma" pitchFamily="34" charset="0"/>
              </a:rPr>
              <a:t>    </a:t>
            </a:r>
            <a:r>
              <a:rPr lang="en-US" sz="3200" b="1" dirty="0">
                <a:solidFill>
                  <a:schemeClr val="hlink"/>
                </a:solidFill>
                <a:latin typeface="Tahoma" pitchFamily="34" charset="0"/>
              </a:rPr>
              <a:t>0  1</a:t>
            </a:r>
          </a:p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hlink"/>
                </a:solidFill>
                <a:latin typeface="Tahoma" pitchFamily="34" charset="0"/>
              </a:rPr>
              <a:t>0</a:t>
            </a:r>
            <a:r>
              <a:rPr lang="en-US" sz="3200" b="1" dirty="0">
                <a:solidFill>
                  <a:srgbClr val="CC0066"/>
                </a:solidFill>
                <a:latin typeface="Tahoma" pitchFamily="34" charset="0"/>
              </a:rPr>
              <a:t> </a:t>
            </a:r>
            <a:r>
              <a:rPr lang="en-US" sz="3200" b="1" dirty="0" smtClean="0">
                <a:solidFill>
                  <a:srgbClr val="CC0066"/>
                </a:solidFill>
                <a:latin typeface="Tahoma" pitchFamily="34" charset="0"/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Tahoma" pitchFamily="34" charset="0"/>
              </a:rPr>
              <a:t>0  </a:t>
            </a:r>
            <a:r>
              <a:rPr lang="en-US" sz="3200" b="1" dirty="0">
                <a:solidFill>
                  <a:schemeClr val="bg1"/>
                </a:solidFill>
                <a:latin typeface="Tahoma" pitchFamily="34" charset="0"/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chemeClr val="hlink"/>
                </a:solidFill>
                <a:latin typeface="Tahoma" pitchFamily="34" charset="0"/>
              </a:rPr>
              <a:t>1 </a:t>
            </a:r>
            <a:r>
              <a:rPr lang="en-US" sz="3200" b="1" dirty="0">
                <a:solidFill>
                  <a:srgbClr val="CC0066"/>
                </a:solidFill>
                <a:latin typeface="Tahoma" pitchFamily="34" charset="0"/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Tahoma" pitchFamily="34" charset="0"/>
              </a:rPr>
              <a:t>1  1</a:t>
            </a:r>
          </a:p>
        </p:txBody>
      </p:sp>
      <p:sp>
        <p:nvSpPr>
          <p:cNvPr id="31751" name="Text Box 24"/>
          <p:cNvSpPr txBox="1">
            <a:spLocks noChangeArrowheads="1"/>
          </p:cNvSpPr>
          <p:nvPr/>
        </p:nvSpPr>
        <p:spPr bwMode="auto">
          <a:xfrm>
            <a:off x="4940962" y="3975100"/>
            <a:ext cx="394660" cy="46166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ahoma" pitchFamily="34" charset="0"/>
              </a:rPr>
              <a:t>A</a:t>
            </a:r>
          </a:p>
        </p:txBody>
      </p:sp>
      <p:sp>
        <p:nvSpPr>
          <p:cNvPr id="31752" name="Text Box 25"/>
          <p:cNvSpPr txBox="1">
            <a:spLocks noChangeArrowheads="1"/>
          </p:cNvSpPr>
          <p:nvPr/>
        </p:nvSpPr>
        <p:spPr bwMode="auto">
          <a:xfrm>
            <a:off x="7252362" y="4038600"/>
            <a:ext cx="394660" cy="46166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ahoma" pitchFamily="34" charset="0"/>
              </a:rPr>
              <a:t>A</a:t>
            </a:r>
          </a:p>
        </p:txBody>
      </p:sp>
      <p:sp>
        <p:nvSpPr>
          <p:cNvPr id="31753" name="Text Box 26"/>
          <p:cNvSpPr txBox="1">
            <a:spLocks noChangeArrowheads="1"/>
          </p:cNvSpPr>
          <p:nvPr/>
        </p:nvSpPr>
        <p:spPr bwMode="auto">
          <a:xfrm>
            <a:off x="6769100" y="4529139"/>
            <a:ext cx="1320800" cy="1311275"/>
          </a:xfrm>
          <a:prstGeom prst="rect">
            <a:avLst/>
          </a:prstGeom>
          <a:solidFill>
            <a:schemeClr val="tx2"/>
          </a:solidFill>
          <a:ln w="508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hlink"/>
                </a:solidFill>
                <a:latin typeface="Tahoma" pitchFamily="34" charset="0"/>
              </a:rPr>
              <a:t>0   1</a:t>
            </a:r>
          </a:p>
          <a:p>
            <a:pPr algn="ctr">
              <a:spcBef>
                <a:spcPct val="50000"/>
              </a:spcBef>
            </a:pPr>
            <a:r>
              <a:rPr lang="en-US" sz="3200" b="1" dirty="0">
                <a:solidFill>
                  <a:schemeClr val="bg1"/>
                </a:solidFill>
                <a:latin typeface="Tahoma" pitchFamily="34" charset="0"/>
              </a:rPr>
              <a:t>1   0</a:t>
            </a:r>
          </a:p>
        </p:txBody>
      </p:sp>
      <p:sp>
        <p:nvSpPr>
          <p:cNvPr id="31754" name="Text Box 27"/>
          <p:cNvSpPr txBox="1">
            <a:spLocks noChangeArrowheads="1"/>
          </p:cNvSpPr>
          <p:nvPr/>
        </p:nvSpPr>
        <p:spPr bwMode="auto">
          <a:xfrm>
            <a:off x="976842" y="5562600"/>
            <a:ext cx="396262" cy="46166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ahoma" pitchFamily="34" charset="0"/>
              </a:rPr>
              <a:t>B</a:t>
            </a:r>
          </a:p>
        </p:txBody>
      </p:sp>
      <p:sp>
        <p:nvSpPr>
          <p:cNvPr id="31755" name="Text Box 28"/>
          <p:cNvSpPr txBox="1">
            <a:spLocks noChangeArrowheads="1"/>
          </p:cNvSpPr>
          <p:nvPr/>
        </p:nvSpPr>
        <p:spPr bwMode="auto">
          <a:xfrm>
            <a:off x="3700992" y="5638800"/>
            <a:ext cx="396262" cy="46166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b="1">
                <a:latin typeface="Tahoma" pitchFamily="34" charset="0"/>
              </a:rPr>
              <a:t>B</a:t>
            </a:r>
          </a:p>
        </p:txBody>
      </p:sp>
      <p:grpSp>
        <p:nvGrpSpPr>
          <p:cNvPr id="31756" name="Group 34"/>
          <p:cNvGrpSpPr>
            <a:grpSpLocks/>
          </p:cNvGrpSpPr>
          <p:nvPr/>
        </p:nvGrpSpPr>
        <p:grpSpPr bwMode="auto">
          <a:xfrm>
            <a:off x="976842" y="2743201"/>
            <a:ext cx="7608358" cy="995363"/>
            <a:chOff x="568" y="1728"/>
            <a:chExt cx="4424" cy="627"/>
          </a:xfrm>
        </p:grpSpPr>
        <p:grpSp>
          <p:nvGrpSpPr>
            <p:cNvPr id="31758" name="Group 5"/>
            <p:cNvGrpSpPr>
              <a:grpSpLocks/>
            </p:cNvGrpSpPr>
            <p:nvPr/>
          </p:nvGrpSpPr>
          <p:grpSpPr bwMode="auto">
            <a:xfrm>
              <a:off x="768" y="1872"/>
              <a:ext cx="1056" cy="384"/>
              <a:chOff x="1392" y="3648"/>
              <a:chExt cx="1056" cy="384"/>
            </a:xfrm>
          </p:grpSpPr>
          <p:sp>
            <p:nvSpPr>
              <p:cNvPr id="31775" name="AutoShape 6"/>
              <p:cNvSpPr>
                <a:spLocks noChangeArrowheads="1"/>
              </p:cNvSpPr>
              <p:nvPr/>
            </p:nvSpPr>
            <p:spPr bwMode="auto">
              <a:xfrm>
                <a:off x="1728" y="3648"/>
                <a:ext cx="384" cy="384"/>
              </a:xfrm>
              <a:prstGeom prst="flowChartDelay">
                <a:avLst/>
              </a:prstGeom>
              <a:noFill/>
              <a:ln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  <a:latin typeface="Tahoma" pitchFamily="34" charset="0"/>
                  </a:rPr>
                  <a:t>AND</a:t>
                </a:r>
              </a:p>
            </p:txBody>
          </p:sp>
          <p:sp>
            <p:nvSpPr>
              <p:cNvPr id="31776" name="Line 7"/>
              <p:cNvSpPr>
                <a:spLocks noChangeShapeType="1"/>
              </p:cNvSpPr>
              <p:nvPr/>
            </p:nvSpPr>
            <p:spPr bwMode="auto">
              <a:xfrm>
                <a:off x="1392" y="3744"/>
                <a:ext cx="336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777" name="Line 8"/>
              <p:cNvSpPr>
                <a:spLocks noChangeShapeType="1"/>
              </p:cNvSpPr>
              <p:nvPr/>
            </p:nvSpPr>
            <p:spPr bwMode="auto">
              <a:xfrm>
                <a:off x="1392" y="3936"/>
                <a:ext cx="336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778" name="Line 9"/>
              <p:cNvSpPr>
                <a:spLocks noChangeShapeType="1"/>
              </p:cNvSpPr>
              <p:nvPr/>
            </p:nvSpPr>
            <p:spPr bwMode="auto">
              <a:xfrm>
                <a:off x="2112" y="3840"/>
                <a:ext cx="336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1759" name="Group 10"/>
            <p:cNvGrpSpPr>
              <a:grpSpLocks/>
            </p:cNvGrpSpPr>
            <p:nvPr/>
          </p:nvGrpSpPr>
          <p:grpSpPr bwMode="auto">
            <a:xfrm>
              <a:off x="2352" y="1845"/>
              <a:ext cx="1056" cy="384"/>
              <a:chOff x="2352" y="3744"/>
              <a:chExt cx="1056" cy="384"/>
            </a:xfrm>
          </p:grpSpPr>
          <p:sp>
            <p:nvSpPr>
              <p:cNvPr id="31770" name="AutoShape 11"/>
              <p:cNvSpPr>
                <a:spLocks noChangeArrowheads="1"/>
              </p:cNvSpPr>
              <p:nvPr/>
            </p:nvSpPr>
            <p:spPr bwMode="auto">
              <a:xfrm rot="10800000">
                <a:off x="2640" y="3744"/>
                <a:ext cx="432" cy="384"/>
              </a:xfrm>
              <a:prstGeom prst="flowChartOnlineStorage">
                <a:avLst/>
              </a:prstGeom>
              <a:noFill/>
              <a:ln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71" name="Text Box 12"/>
              <p:cNvSpPr txBox="1">
                <a:spLocks noChangeArrowheads="1"/>
              </p:cNvSpPr>
              <p:nvPr/>
            </p:nvSpPr>
            <p:spPr bwMode="auto">
              <a:xfrm>
                <a:off x="2688" y="3792"/>
                <a:ext cx="345" cy="291"/>
              </a:xfrm>
              <a:prstGeom prst="rect">
                <a:avLst/>
              </a:prstGeom>
              <a:noFill/>
              <a:ln w="508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Tahoma" pitchFamily="34" charset="0"/>
                  </a:rPr>
                  <a:t>OR</a:t>
                </a:r>
              </a:p>
            </p:txBody>
          </p:sp>
          <p:sp>
            <p:nvSpPr>
              <p:cNvPr id="31772" name="Line 13"/>
              <p:cNvSpPr>
                <a:spLocks noChangeShapeType="1"/>
              </p:cNvSpPr>
              <p:nvPr/>
            </p:nvSpPr>
            <p:spPr bwMode="auto">
              <a:xfrm>
                <a:off x="2352" y="3840"/>
                <a:ext cx="336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773" name="Line 14"/>
              <p:cNvSpPr>
                <a:spLocks noChangeShapeType="1"/>
              </p:cNvSpPr>
              <p:nvPr/>
            </p:nvSpPr>
            <p:spPr bwMode="auto">
              <a:xfrm>
                <a:off x="2352" y="4032"/>
                <a:ext cx="336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774" name="Line 15"/>
              <p:cNvSpPr>
                <a:spLocks noChangeShapeType="1"/>
              </p:cNvSpPr>
              <p:nvPr/>
            </p:nvSpPr>
            <p:spPr bwMode="auto">
              <a:xfrm>
                <a:off x="3072" y="3936"/>
                <a:ext cx="336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1760" name="Group 16"/>
            <p:cNvGrpSpPr>
              <a:grpSpLocks/>
            </p:cNvGrpSpPr>
            <p:nvPr/>
          </p:nvGrpSpPr>
          <p:grpSpPr bwMode="auto">
            <a:xfrm>
              <a:off x="3810" y="1824"/>
              <a:ext cx="1182" cy="432"/>
              <a:chOff x="3726" y="3792"/>
              <a:chExt cx="1182" cy="432"/>
            </a:xfrm>
          </p:grpSpPr>
          <p:sp>
            <p:nvSpPr>
              <p:cNvPr id="31766" name="AutoShape 17"/>
              <p:cNvSpPr>
                <a:spLocks noChangeArrowheads="1"/>
              </p:cNvSpPr>
              <p:nvPr/>
            </p:nvSpPr>
            <p:spPr bwMode="auto">
              <a:xfrm rot="5400000">
                <a:off x="4104" y="3768"/>
                <a:ext cx="432" cy="480"/>
              </a:xfrm>
              <a:prstGeom prst="flowChartExtract">
                <a:avLst/>
              </a:prstGeom>
              <a:noFill/>
              <a:ln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767" name="Text Box 18"/>
              <p:cNvSpPr txBox="1">
                <a:spLocks noChangeArrowheads="1"/>
              </p:cNvSpPr>
              <p:nvPr/>
            </p:nvSpPr>
            <p:spPr bwMode="auto">
              <a:xfrm>
                <a:off x="4080" y="3887"/>
                <a:ext cx="367" cy="233"/>
              </a:xfrm>
              <a:prstGeom prst="rect">
                <a:avLst/>
              </a:prstGeom>
              <a:noFill/>
              <a:ln w="508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Tahoma" pitchFamily="34" charset="0"/>
                  </a:rPr>
                  <a:t>NOT</a:t>
                </a:r>
              </a:p>
            </p:txBody>
          </p:sp>
          <p:sp>
            <p:nvSpPr>
              <p:cNvPr id="31768" name="Line 19"/>
              <p:cNvSpPr>
                <a:spLocks noChangeShapeType="1"/>
              </p:cNvSpPr>
              <p:nvPr/>
            </p:nvSpPr>
            <p:spPr bwMode="auto">
              <a:xfrm>
                <a:off x="3726" y="4014"/>
                <a:ext cx="336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1769" name="Line 20"/>
              <p:cNvSpPr>
                <a:spLocks noChangeShapeType="1"/>
              </p:cNvSpPr>
              <p:nvPr/>
            </p:nvSpPr>
            <p:spPr bwMode="auto">
              <a:xfrm>
                <a:off x="4572" y="4014"/>
                <a:ext cx="336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1761" name="Text Box 29"/>
            <p:cNvSpPr txBox="1">
              <a:spLocks noChangeArrowheads="1"/>
            </p:cNvSpPr>
            <p:nvPr/>
          </p:nvSpPr>
          <p:spPr bwMode="auto">
            <a:xfrm>
              <a:off x="568" y="2064"/>
              <a:ext cx="230" cy="291"/>
            </a:xfrm>
            <a:prstGeom prst="rect">
              <a:avLst/>
            </a:prstGeom>
            <a:noFill/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31762" name="Text Box 30"/>
            <p:cNvSpPr txBox="1">
              <a:spLocks noChangeArrowheads="1"/>
            </p:cNvSpPr>
            <p:nvPr/>
          </p:nvSpPr>
          <p:spPr bwMode="auto">
            <a:xfrm>
              <a:off x="2152" y="2064"/>
              <a:ext cx="230" cy="291"/>
            </a:xfrm>
            <a:prstGeom prst="rect">
              <a:avLst/>
            </a:prstGeom>
            <a:noFill/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31763" name="Text Box 31"/>
            <p:cNvSpPr txBox="1">
              <a:spLocks noChangeArrowheads="1"/>
            </p:cNvSpPr>
            <p:nvPr/>
          </p:nvSpPr>
          <p:spPr bwMode="auto">
            <a:xfrm>
              <a:off x="2160" y="1728"/>
              <a:ext cx="229" cy="291"/>
            </a:xfrm>
            <a:prstGeom prst="rect">
              <a:avLst/>
            </a:prstGeom>
            <a:noFill/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31764" name="Text Box 32"/>
            <p:cNvSpPr txBox="1">
              <a:spLocks noChangeArrowheads="1"/>
            </p:cNvSpPr>
            <p:nvPr/>
          </p:nvSpPr>
          <p:spPr bwMode="auto">
            <a:xfrm>
              <a:off x="576" y="1776"/>
              <a:ext cx="229" cy="291"/>
            </a:xfrm>
            <a:prstGeom prst="rect">
              <a:avLst/>
            </a:prstGeom>
            <a:noFill/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31765" name="Text Box 33"/>
            <p:cNvSpPr txBox="1">
              <a:spLocks noChangeArrowheads="1"/>
            </p:cNvSpPr>
            <p:nvPr/>
          </p:nvSpPr>
          <p:spPr bwMode="auto">
            <a:xfrm>
              <a:off x="3593" y="1872"/>
              <a:ext cx="229" cy="291"/>
            </a:xfrm>
            <a:prstGeom prst="rect">
              <a:avLst/>
            </a:prstGeom>
            <a:noFill/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400" b="1">
                  <a:latin typeface="Tahoma" pitchFamily="34" charset="0"/>
                </a:rPr>
                <a:t>A</a:t>
              </a:r>
            </a:p>
          </p:txBody>
        </p:sp>
      </p:grpSp>
      <p:sp>
        <p:nvSpPr>
          <p:cNvPr id="31757" name="Oval 35"/>
          <p:cNvSpPr>
            <a:spLocks noChangeArrowheads="1"/>
          </p:cNvSpPr>
          <p:nvPr/>
        </p:nvSpPr>
        <p:spPr bwMode="auto">
          <a:xfrm>
            <a:off x="8007350" y="3162300"/>
            <a:ext cx="8255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Circuit for Addition</a:t>
            </a:r>
          </a:p>
        </p:txBody>
      </p:sp>
      <p:grpSp>
        <p:nvGrpSpPr>
          <p:cNvPr id="33795" name="Group 43"/>
          <p:cNvGrpSpPr>
            <a:grpSpLocks/>
          </p:cNvGrpSpPr>
          <p:nvPr/>
        </p:nvGrpSpPr>
        <p:grpSpPr bwMode="auto">
          <a:xfrm>
            <a:off x="1066271" y="2514600"/>
            <a:ext cx="7694348" cy="1481138"/>
            <a:chOff x="620" y="1584"/>
            <a:chExt cx="4474" cy="933"/>
          </a:xfrm>
        </p:grpSpPr>
        <p:grpSp>
          <p:nvGrpSpPr>
            <p:cNvPr id="33804" name="Group 5"/>
            <p:cNvGrpSpPr>
              <a:grpSpLocks/>
            </p:cNvGrpSpPr>
            <p:nvPr/>
          </p:nvGrpSpPr>
          <p:grpSpPr bwMode="auto">
            <a:xfrm>
              <a:off x="3795" y="2016"/>
              <a:ext cx="1056" cy="384"/>
              <a:chOff x="1392" y="3648"/>
              <a:chExt cx="1056" cy="384"/>
            </a:xfrm>
          </p:grpSpPr>
          <p:sp>
            <p:nvSpPr>
              <p:cNvPr id="33830" name="AutoShape 6"/>
              <p:cNvSpPr>
                <a:spLocks noChangeArrowheads="1"/>
              </p:cNvSpPr>
              <p:nvPr/>
            </p:nvSpPr>
            <p:spPr bwMode="auto">
              <a:xfrm>
                <a:off x="1728" y="3648"/>
                <a:ext cx="384" cy="384"/>
              </a:xfrm>
              <a:prstGeom prst="flowChartDelay">
                <a:avLst/>
              </a:prstGeom>
              <a:noFill/>
              <a:ln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sz="2000">
                    <a:latin typeface="Tahoma" pitchFamily="34" charset="0"/>
                  </a:rPr>
                  <a:t>AND</a:t>
                </a:r>
              </a:p>
            </p:txBody>
          </p:sp>
          <p:sp>
            <p:nvSpPr>
              <p:cNvPr id="33831" name="Line 7"/>
              <p:cNvSpPr>
                <a:spLocks noChangeShapeType="1"/>
              </p:cNvSpPr>
              <p:nvPr/>
            </p:nvSpPr>
            <p:spPr bwMode="auto">
              <a:xfrm>
                <a:off x="1392" y="3744"/>
                <a:ext cx="336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832" name="Line 8"/>
              <p:cNvSpPr>
                <a:spLocks noChangeShapeType="1"/>
              </p:cNvSpPr>
              <p:nvPr/>
            </p:nvSpPr>
            <p:spPr bwMode="auto">
              <a:xfrm>
                <a:off x="1392" y="3936"/>
                <a:ext cx="336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833" name="Line 9"/>
              <p:cNvSpPr>
                <a:spLocks noChangeShapeType="1"/>
              </p:cNvSpPr>
              <p:nvPr/>
            </p:nvSpPr>
            <p:spPr bwMode="auto">
              <a:xfrm>
                <a:off x="2112" y="3840"/>
                <a:ext cx="336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3805" name="Group 10"/>
            <p:cNvGrpSpPr>
              <a:grpSpLocks/>
            </p:cNvGrpSpPr>
            <p:nvPr/>
          </p:nvGrpSpPr>
          <p:grpSpPr bwMode="auto">
            <a:xfrm>
              <a:off x="1580" y="1584"/>
              <a:ext cx="1056" cy="384"/>
              <a:chOff x="2352" y="3744"/>
              <a:chExt cx="1056" cy="384"/>
            </a:xfrm>
          </p:grpSpPr>
          <p:sp>
            <p:nvSpPr>
              <p:cNvPr id="33825" name="AutoShape 11"/>
              <p:cNvSpPr>
                <a:spLocks noChangeArrowheads="1"/>
              </p:cNvSpPr>
              <p:nvPr/>
            </p:nvSpPr>
            <p:spPr bwMode="auto">
              <a:xfrm rot="10800000">
                <a:off x="2640" y="3744"/>
                <a:ext cx="432" cy="384"/>
              </a:xfrm>
              <a:prstGeom prst="flowChartOnlineStorage">
                <a:avLst/>
              </a:prstGeom>
              <a:noFill/>
              <a:ln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26" name="Text Box 12"/>
              <p:cNvSpPr txBox="1">
                <a:spLocks noChangeArrowheads="1"/>
              </p:cNvSpPr>
              <p:nvPr/>
            </p:nvSpPr>
            <p:spPr bwMode="auto">
              <a:xfrm>
                <a:off x="2688" y="3792"/>
                <a:ext cx="345" cy="291"/>
              </a:xfrm>
              <a:prstGeom prst="rect">
                <a:avLst/>
              </a:prstGeom>
              <a:noFill/>
              <a:ln w="508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2400">
                    <a:latin typeface="Tahoma" pitchFamily="34" charset="0"/>
                  </a:rPr>
                  <a:t>OR</a:t>
                </a:r>
              </a:p>
            </p:txBody>
          </p:sp>
          <p:sp>
            <p:nvSpPr>
              <p:cNvPr id="33827" name="Line 13"/>
              <p:cNvSpPr>
                <a:spLocks noChangeShapeType="1"/>
              </p:cNvSpPr>
              <p:nvPr/>
            </p:nvSpPr>
            <p:spPr bwMode="auto">
              <a:xfrm>
                <a:off x="2352" y="3840"/>
                <a:ext cx="336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828" name="Line 14"/>
              <p:cNvSpPr>
                <a:spLocks noChangeShapeType="1"/>
              </p:cNvSpPr>
              <p:nvPr/>
            </p:nvSpPr>
            <p:spPr bwMode="auto">
              <a:xfrm>
                <a:off x="2352" y="4032"/>
                <a:ext cx="336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829" name="Line 15"/>
              <p:cNvSpPr>
                <a:spLocks noChangeShapeType="1"/>
              </p:cNvSpPr>
              <p:nvPr/>
            </p:nvSpPr>
            <p:spPr bwMode="auto">
              <a:xfrm>
                <a:off x="3072" y="3936"/>
                <a:ext cx="336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33806" name="Group 16"/>
            <p:cNvGrpSpPr>
              <a:grpSpLocks/>
            </p:cNvGrpSpPr>
            <p:nvPr/>
          </p:nvGrpSpPr>
          <p:grpSpPr bwMode="auto">
            <a:xfrm>
              <a:off x="2636" y="2085"/>
              <a:ext cx="1182" cy="432"/>
              <a:chOff x="3726" y="3792"/>
              <a:chExt cx="1182" cy="432"/>
            </a:xfrm>
          </p:grpSpPr>
          <p:sp>
            <p:nvSpPr>
              <p:cNvPr id="33821" name="AutoShape 17"/>
              <p:cNvSpPr>
                <a:spLocks noChangeArrowheads="1"/>
              </p:cNvSpPr>
              <p:nvPr/>
            </p:nvSpPr>
            <p:spPr bwMode="auto">
              <a:xfrm rot="5400000">
                <a:off x="4104" y="3768"/>
                <a:ext cx="432" cy="480"/>
              </a:xfrm>
              <a:prstGeom prst="flowChartExtract">
                <a:avLst/>
              </a:prstGeom>
              <a:noFill/>
              <a:ln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22" name="Text Box 18"/>
              <p:cNvSpPr txBox="1">
                <a:spLocks noChangeArrowheads="1"/>
              </p:cNvSpPr>
              <p:nvPr/>
            </p:nvSpPr>
            <p:spPr bwMode="auto">
              <a:xfrm>
                <a:off x="4080" y="3887"/>
                <a:ext cx="367" cy="233"/>
              </a:xfrm>
              <a:prstGeom prst="rect">
                <a:avLst/>
              </a:prstGeom>
              <a:noFill/>
              <a:ln w="508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Tahoma" pitchFamily="34" charset="0"/>
                  </a:rPr>
                  <a:t>NOT</a:t>
                </a:r>
              </a:p>
            </p:txBody>
          </p:sp>
          <p:sp>
            <p:nvSpPr>
              <p:cNvPr id="33823" name="Line 19"/>
              <p:cNvSpPr>
                <a:spLocks noChangeShapeType="1"/>
              </p:cNvSpPr>
              <p:nvPr/>
            </p:nvSpPr>
            <p:spPr bwMode="auto">
              <a:xfrm>
                <a:off x="3726" y="4023"/>
                <a:ext cx="336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824" name="Line 20"/>
              <p:cNvSpPr>
                <a:spLocks noChangeShapeType="1"/>
              </p:cNvSpPr>
              <p:nvPr/>
            </p:nvSpPr>
            <p:spPr bwMode="auto">
              <a:xfrm>
                <a:off x="4572" y="4010"/>
                <a:ext cx="336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3807" name="Line 21"/>
            <p:cNvSpPr>
              <a:spLocks noChangeShapeType="1"/>
            </p:cNvSpPr>
            <p:nvPr/>
          </p:nvSpPr>
          <p:spPr bwMode="auto">
            <a:xfrm>
              <a:off x="2575" y="1776"/>
              <a:ext cx="124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08" name="Line 22"/>
            <p:cNvSpPr>
              <a:spLocks noChangeShapeType="1"/>
            </p:cNvSpPr>
            <p:nvPr/>
          </p:nvSpPr>
          <p:spPr bwMode="auto">
            <a:xfrm>
              <a:off x="3809" y="1776"/>
              <a:ext cx="0" cy="33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33809" name="Group 23"/>
            <p:cNvGrpSpPr>
              <a:grpSpLocks/>
            </p:cNvGrpSpPr>
            <p:nvPr/>
          </p:nvGrpSpPr>
          <p:grpSpPr bwMode="auto">
            <a:xfrm>
              <a:off x="1580" y="2112"/>
              <a:ext cx="1056" cy="384"/>
              <a:chOff x="1392" y="3648"/>
              <a:chExt cx="1056" cy="384"/>
            </a:xfrm>
          </p:grpSpPr>
          <p:sp>
            <p:nvSpPr>
              <p:cNvPr id="33817" name="AutoShape 24"/>
              <p:cNvSpPr>
                <a:spLocks noChangeArrowheads="1"/>
              </p:cNvSpPr>
              <p:nvPr/>
            </p:nvSpPr>
            <p:spPr bwMode="auto">
              <a:xfrm>
                <a:off x="1728" y="3648"/>
                <a:ext cx="384" cy="384"/>
              </a:xfrm>
              <a:prstGeom prst="flowChartDelay">
                <a:avLst/>
              </a:prstGeom>
              <a:noFill/>
              <a:ln w="508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 algn="ctr"/>
                <a:r>
                  <a:rPr lang="en-US" sz="2000" dirty="0">
                    <a:latin typeface="Tahoma" pitchFamily="34" charset="0"/>
                  </a:rPr>
                  <a:t>AND</a:t>
                </a:r>
              </a:p>
            </p:txBody>
          </p:sp>
          <p:sp>
            <p:nvSpPr>
              <p:cNvPr id="33818" name="Line 25"/>
              <p:cNvSpPr>
                <a:spLocks noChangeShapeType="1"/>
              </p:cNvSpPr>
              <p:nvPr/>
            </p:nvSpPr>
            <p:spPr bwMode="auto">
              <a:xfrm>
                <a:off x="1392" y="3744"/>
                <a:ext cx="336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819" name="Line 26"/>
              <p:cNvSpPr>
                <a:spLocks noChangeShapeType="1"/>
              </p:cNvSpPr>
              <p:nvPr/>
            </p:nvSpPr>
            <p:spPr bwMode="auto">
              <a:xfrm>
                <a:off x="1392" y="3936"/>
                <a:ext cx="336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33820" name="Line 27"/>
              <p:cNvSpPr>
                <a:spLocks noChangeShapeType="1"/>
              </p:cNvSpPr>
              <p:nvPr/>
            </p:nvSpPr>
            <p:spPr bwMode="auto">
              <a:xfrm>
                <a:off x="2112" y="3844"/>
                <a:ext cx="336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33810" name="Text Box 28"/>
            <p:cNvSpPr txBox="1">
              <a:spLocks noChangeArrowheads="1"/>
            </p:cNvSpPr>
            <p:nvPr/>
          </p:nvSpPr>
          <p:spPr bwMode="auto">
            <a:xfrm>
              <a:off x="620" y="1680"/>
              <a:ext cx="210" cy="252"/>
            </a:xfrm>
            <a:prstGeom prst="rect">
              <a:avLst/>
            </a:prstGeom>
            <a:noFill/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33811" name="Text Box 29"/>
            <p:cNvSpPr txBox="1">
              <a:spLocks noChangeArrowheads="1"/>
            </p:cNvSpPr>
            <p:nvPr/>
          </p:nvSpPr>
          <p:spPr bwMode="auto">
            <a:xfrm>
              <a:off x="620" y="2160"/>
              <a:ext cx="210" cy="252"/>
            </a:xfrm>
            <a:prstGeom prst="rect">
              <a:avLst/>
            </a:prstGeom>
            <a:noFill/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33812" name="Line 30"/>
            <p:cNvSpPr>
              <a:spLocks noChangeShapeType="1"/>
            </p:cNvSpPr>
            <p:nvPr/>
          </p:nvSpPr>
          <p:spPr bwMode="auto">
            <a:xfrm flipV="1">
              <a:off x="908" y="1680"/>
              <a:ext cx="672" cy="9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13" name="Line 31"/>
            <p:cNvSpPr>
              <a:spLocks noChangeShapeType="1"/>
            </p:cNvSpPr>
            <p:nvPr/>
          </p:nvSpPr>
          <p:spPr bwMode="auto">
            <a:xfrm>
              <a:off x="908" y="1776"/>
              <a:ext cx="672" cy="43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14" name="Line 32"/>
            <p:cNvSpPr>
              <a:spLocks noChangeShapeType="1"/>
            </p:cNvSpPr>
            <p:nvPr/>
          </p:nvSpPr>
          <p:spPr bwMode="auto">
            <a:xfrm flipV="1">
              <a:off x="908" y="1872"/>
              <a:ext cx="672" cy="43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15" name="Line 33"/>
            <p:cNvSpPr>
              <a:spLocks noChangeShapeType="1"/>
            </p:cNvSpPr>
            <p:nvPr/>
          </p:nvSpPr>
          <p:spPr bwMode="auto">
            <a:xfrm>
              <a:off x="908" y="2304"/>
              <a:ext cx="672" cy="9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16" name="Text Box 34"/>
            <p:cNvSpPr txBox="1">
              <a:spLocks noChangeArrowheads="1"/>
            </p:cNvSpPr>
            <p:nvPr/>
          </p:nvSpPr>
          <p:spPr bwMode="auto">
            <a:xfrm>
              <a:off x="4892" y="2064"/>
              <a:ext cx="202" cy="252"/>
            </a:xfrm>
            <a:prstGeom prst="rect">
              <a:avLst/>
            </a:prstGeom>
            <a:noFill/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Tahoma" pitchFamily="34" charset="0"/>
                </a:rPr>
                <a:t>S</a:t>
              </a:r>
            </a:p>
          </p:txBody>
        </p:sp>
      </p:grpSp>
      <p:grpSp>
        <p:nvGrpSpPr>
          <p:cNvPr id="33796" name="Group 44"/>
          <p:cNvGrpSpPr>
            <a:grpSpLocks/>
          </p:cNvGrpSpPr>
          <p:nvPr/>
        </p:nvGrpSpPr>
        <p:grpSpPr bwMode="auto">
          <a:xfrm>
            <a:off x="2335477" y="5013326"/>
            <a:ext cx="2560770" cy="781050"/>
            <a:chOff x="1358" y="3158"/>
            <a:chExt cx="1489" cy="492"/>
          </a:xfrm>
        </p:grpSpPr>
        <p:sp>
          <p:nvSpPr>
            <p:cNvPr id="33797" name="AutoShape 36"/>
            <p:cNvSpPr>
              <a:spLocks noChangeArrowheads="1"/>
            </p:cNvSpPr>
            <p:nvPr/>
          </p:nvSpPr>
          <p:spPr bwMode="auto">
            <a:xfrm>
              <a:off x="1920" y="3216"/>
              <a:ext cx="384" cy="384"/>
            </a:xfrm>
            <a:prstGeom prst="flowChartDelay">
              <a:avLst/>
            </a:prstGeom>
            <a:noFill/>
            <a:ln w="508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sz="2000">
                  <a:latin typeface="Tahoma" pitchFamily="34" charset="0"/>
                </a:rPr>
                <a:t>AND</a:t>
              </a:r>
            </a:p>
          </p:txBody>
        </p:sp>
        <p:sp>
          <p:nvSpPr>
            <p:cNvPr id="33798" name="Line 37"/>
            <p:cNvSpPr>
              <a:spLocks noChangeShapeType="1"/>
            </p:cNvSpPr>
            <p:nvPr/>
          </p:nvSpPr>
          <p:spPr bwMode="auto">
            <a:xfrm>
              <a:off x="1584" y="3312"/>
              <a:ext cx="33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799" name="Line 38"/>
            <p:cNvSpPr>
              <a:spLocks noChangeShapeType="1"/>
            </p:cNvSpPr>
            <p:nvPr/>
          </p:nvSpPr>
          <p:spPr bwMode="auto">
            <a:xfrm>
              <a:off x="1584" y="3504"/>
              <a:ext cx="33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00" name="Line 39"/>
            <p:cNvSpPr>
              <a:spLocks noChangeShapeType="1"/>
            </p:cNvSpPr>
            <p:nvPr/>
          </p:nvSpPr>
          <p:spPr bwMode="auto">
            <a:xfrm>
              <a:off x="2304" y="3408"/>
              <a:ext cx="336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801" name="Text Box 40"/>
            <p:cNvSpPr txBox="1">
              <a:spLocks noChangeArrowheads="1"/>
            </p:cNvSpPr>
            <p:nvPr/>
          </p:nvSpPr>
          <p:spPr bwMode="auto">
            <a:xfrm>
              <a:off x="1358" y="3158"/>
              <a:ext cx="210" cy="252"/>
            </a:xfrm>
            <a:prstGeom prst="rect">
              <a:avLst/>
            </a:prstGeom>
            <a:noFill/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Tahoma" pitchFamily="34" charset="0"/>
                </a:rPr>
                <a:t>A</a:t>
              </a:r>
            </a:p>
          </p:txBody>
        </p:sp>
        <p:sp>
          <p:nvSpPr>
            <p:cNvPr id="33802" name="Text Box 41"/>
            <p:cNvSpPr txBox="1">
              <a:spLocks noChangeArrowheads="1"/>
            </p:cNvSpPr>
            <p:nvPr/>
          </p:nvSpPr>
          <p:spPr bwMode="auto">
            <a:xfrm>
              <a:off x="1392" y="3398"/>
              <a:ext cx="210" cy="252"/>
            </a:xfrm>
            <a:prstGeom prst="rect">
              <a:avLst/>
            </a:prstGeom>
            <a:noFill/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Tahoma" pitchFamily="34" charset="0"/>
                </a:rPr>
                <a:t>B</a:t>
              </a:r>
            </a:p>
          </p:txBody>
        </p:sp>
        <p:sp>
          <p:nvSpPr>
            <p:cNvPr id="33803" name="Text Box 42"/>
            <p:cNvSpPr txBox="1">
              <a:spLocks noChangeArrowheads="1"/>
            </p:cNvSpPr>
            <p:nvPr/>
          </p:nvSpPr>
          <p:spPr bwMode="auto">
            <a:xfrm>
              <a:off x="2640" y="3302"/>
              <a:ext cx="207" cy="252"/>
            </a:xfrm>
            <a:prstGeom prst="rect">
              <a:avLst/>
            </a:prstGeom>
            <a:noFill/>
            <a:ln w="508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000" b="1">
                  <a:latin typeface="Tahoma" pitchFamily="34" charset="0"/>
                </a:rPr>
                <a:t>C</a:t>
              </a:r>
            </a:p>
          </p:txBody>
        </p:sp>
      </p:grpSp>
      <p:sp>
        <p:nvSpPr>
          <p:cNvPr id="42" name="Oval 35"/>
          <p:cNvSpPr>
            <a:spLocks noChangeArrowheads="1"/>
          </p:cNvSpPr>
          <p:nvPr/>
        </p:nvSpPr>
        <p:spPr bwMode="auto">
          <a:xfrm>
            <a:off x="5960827" y="3573449"/>
            <a:ext cx="8255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 smtClean="0"/>
              <a:t>Binary Arithmetic-Multiplication</a:t>
            </a:r>
          </a:p>
        </p:txBody>
      </p:sp>
      <p:sp>
        <p:nvSpPr>
          <p:cNvPr id="32771" name="Rectangle 7"/>
          <p:cNvSpPr>
            <a:spLocks noChangeArrowheads="1"/>
          </p:cNvSpPr>
          <p:nvPr/>
        </p:nvSpPr>
        <p:spPr bwMode="auto">
          <a:xfrm>
            <a:off x="6521451" y="2667001"/>
            <a:ext cx="617157" cy="1016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b="1">
                <a:latin typeface="Times New Roman" pitchFamily="18" charset="0"/>
              </a:rPr>
              <a:t>     </a:t>
            </a:r>
            <a:r>
              <a:rPr lang="en-US" sz="2000" b="1"/>
              <a:t>5</a:t>
            </a:r>
          </a:p>
          <a:p>
            <a:pPr eaLnBrk="0" hangingPunct="0"/>
            <a:r>
              <a:rPr lang="en-US" sz="2000" b="1"/>
              <a:t>×</a:t>
            </a:r>
            <a:r>
              <a:rPr lang="en-US" sz="2000" b="1" u="sng"/>
              <a:t>11</a:t>
            </a:r>
            <a:endParaRPr lang="en-US" sz="2000" b="1"/>
          </a:p>
          <a:p>
            <a:pPr eaLnBrk="0" hangingPunct="0"/>
            <a:r>
              <a:rPr lang="en-US" sz="2000" b="1"/>
              <a:t>  55</a:t>
            </a:r>
          </a:p>
        </p:txBody>
      </p:sp>
      <p:sp>
        <p:nvSpPr>
          <p:cNvPr id="32772" name="Rectangle 8"/>
          <p:cNvSpPr>
            <a:spLocks noChangeArrowheads="1"/>
          </p:cNvSpPr>
          <p:nvPr/>
        </p:nvSpPr>
        <p:spPr bwMode="auto">
          <a:xfrm>
            <a:off x="6311635" y="1447801"/>
            <a:ext cx="2577629" cy="70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/>
              <a:t>Equivalent decimal </a:t>
            </a:r>
          </a:p>
          <a:p>
            <a:pPr eaLnBrk="0" hangingPunct="0"/>
            <a:r>
              <a:rPr lang="en-US" sz="2000" b="1"/>
              <a:t>    multiplication</a:t>
            </a:r>
          </a:p>
        </p:txBody>
      </p:sp>
      <p:sp>
        <p:nvSpPr>
          <p:cNvPr id="32773" name="Rectangle 9"/>
          <p:cNvSpPr>
            <a:spLocks noChangeArrowheads="1"/>
          </p:cNvSpPr>
          <p:nvPr/>
        </p:nvSpPr>
        <p:spPr bwMode="auto">
          <a:xfrm>
            <a:off x="1819540" y="2819400"/>
            <a:ext cx="1691169" cy="23089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400" b="1">
                <a:latin typeface="Cheq" charset="0"/>
              </a:rPr>
              <a:t>           </a:t>
            </a:r>
            <a:r>
              <a:rPr lang="en-US" sz="2000" b="1"/>
              <a:t>0101</a:t>
            </a:r>
          </a:p>
          <a:p>
            <a:pPr eaLnBrk="0" hangingPunct="0"/>
            <a:r>
              <a:rPr lang="en-US" sz="2000" b="1"/>
              <a:t>          ×</a:t>
            </a:r>
            <a:r>
              <a:rPr lang="en-US" sz="2000" b="1" u="sng"/>
              <a:t> 1011</a:t>
            </a:r>
            <a:endParaRPr lang="en-US" sz="2000" b="1"/>
          </a:p>
          <a:p>
            <a:pPr eaLnBrk="0" hangingPunct="0"/>
            <a:r>
              <a:rPr lang="en-US" sz="2000" b="1"/>
              <a:t>             0101</a:t>
            </a:r>
          </a:p>
          <a:p>
            <a:pPr eaLnBrk="0" hangingPunct="0"/>
            <a:r>
              <a:rPr lang="en-US" sz="2000" b="1"/>
              <a:t>           0101</a:t>
            </a:r>
          </a:p>
          <a:p>
            <a:pPr eaLnBrk="0" hangingPunct="0"/>
            <a:r>
              <a:rPr lang="en-US" sz="2000" b="1"/>
              <a:t>         0000</a:t>
            </a:r>
          </a:p>
          <a:p>
            <a:pPr eaLnBrk="0" hangingPunct="0"/>
            <a:r>
              <a:rPr lang="en-US" sz="2000" b="1"/>
              <a:t>   </a:t>
            </a:r>
            <a:r>
              <a:rPr lang="en-US" sz="2000" b="1" u="sng"/>
              <a:t>    0101      </a:t>
            </a:r>
          </a:p>
          <a:p>
            <a:pPr eaLnBrk="0" hangingPunct="0"/>
            <a:r>
              <a:rPr lang="en-US" sz="2000" b="1"/>
              <a:t>       0110111</a:t>
            </a:r>
          </a:p>
        </p:txBody>
      </p:sp>
      <p:sp>
        <p:nvSpPr>
          <p:cNvPr id="32774" name="Rectangle 10"/>
          <p:cNvSpPr>
            <a:spLocks noChangeArrowheads="1"/>
          </p:cNvSpPr>
          <p:nvPr/>
        </p:nvSpPr>
        <p:spPr bwMode="auto">
          <a:xfrm>
            <a:off x="1073150" y="1447801"/>
            <a:ext cx="1849865" cy="708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eaLnBrk="0" hangingPunct="0"/>
            <a:r>
              <a:rPr lang="en-US" sz="2000" b="1"/>
              <a:t>      Binary </a:t>
            </a:r>
          </a:p>
          <a:p>
            <a:pPr eaLnBrk="0" hangingPunct="0"/>
            <a:r>
              <a:rPr lang="en-US" sz="2000" b="1"/>
              <a:t>multiplication</a:t>
            </a:r>
          </a:p>
        </p:txBody>
      </p:sp>
      <p:sp>
        <p:nvSpPr>
          <p:cNvPr id="32775" name="Line 11"/>
          <p:cNvSpPr>
            <a:spLocks noChangeShapeType="1"/>
          </p:cNvSpPr>
          <p:nvPr/>
        </p:nvSpPr>
        <p:spPr bwMode="auto">
          <a:xfrm>
            <a:off x="1981200" y="2286000"/>
            <a:ext cx="90805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6" name="Line 12"/>
          <p:cNvSpPr>
            <a:spLocks noChangeShapeType="1"/>
          </p:cNvSpPr>
          <p:nvPr/>
        </p:nvSpPr>
        <p:spPr bwMode="auto">
          <a:xfrm flipH="1">
            <a:off x="6934200" y="2209800"/>
            <a:ext cx="74295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Text Box 13"/>
          <p:cNvSpPr txBox="1">
            <a:spLocks noChangeArrowheads="1"/>
          </p:cNvSpPr>
          <p:nvPr/>
        </p:nvSpPr>
        <p:spPr bwMode="auto">
          <a:xfrm>
            <a:off x="825500" y="5867401"/>
            <a:ext cx="8750300" cy="830997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400" b="1">
                <a:latin typeface="Tahoma" pitchFamily="34" charset="0"/>
              </a:rPr>
              <a:t> Implemented in hardware using multiple</a:t>
            </a:r>
          </a:p>
          <a:p>
            <a:r>
              <a:rPr lang="en-US" sz="2400" b="1">
                <a:latin typeface="Tahoma" pitchFamily="34" charset="0"/>
              </a:rPr>
              <a:t> shift-left and add steps</a:t>
            </a:r>
          </a:p>
        </p:txBody>
      </p:sp>
      <p:sp>
        <p:nvSpPr>
          <p:cNvPr id="32778" name="Text Box 14"/>
          <p:cNvSpPr txBox="1">
            <a:spLocks noChangeArrowheads="1"/>
          </p:cNvSpPr>
          <p:nvPr/>
        </p:nvSpPr>
        <p:spPr bwMode="auto">
          <a:xfrm>
            <a:off x="4112023" y="3830639"/>
            <a:ext cx="5381228" cy="39687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 b="1">
                <a:latin typeface="Tahoma" pitchFamily="34" charset="0"/>
              </a:rPr>
              <a:t>Shift A left to multiply by B1 (= 2</a:t>
            </a:r>
            <a:r>
              <a:rPr lang="en-US" sz="2400" b="1" baseline="30000">
                <a:latin typeface="Tahoma" pitchFamily="34" charset="0"/>
              </a:rPr>
              <a:t>1</a:t>
            </a:r>
            <a:r>
              <a:rPr lang="en-US" sz="2000" b="1">
                <a:latin typeface="Tahoma" pitchFamily="34" charset="0"/>
              </a:rPr>
              <a:t>)</a:t>
            </a:r>
          </a:p>
        </p:txBody>
      </p:sp>
      <p:sp>
        <p:nvSpPr>
          <p:cNvPr id="32779" name="Line 15"/>
          <p:cNvSpPr>
            <a:spLocks noChangeShapeType="1"/>
          </p:cNvSpPr>
          <p:nvPr/>
        </p:nvSpPr>
        <p:spPr bwMode="auto">
          <a:xfrm flipH="1">
            <a:off x="3534172" y="4059238"/>
            <a:ext cx="5778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780" name="Text Box 16"/>
          <p:cNvSpPr txBox="1">
            <a:spLocks noChangeArrowheads="1"/>
          </p:cNvSpPr>
          <p:nvPr/>
        </p:nvSpPr>
        <p:spPr bwMode="auto">
          <a:xfrm>
            <a:off x="3864372" y="2900364"/>
            <a:ext cx="412750" cy="39687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 b="1">
                <a:latin typeface="Tahoma" pitchFamily="34" charset="0"/>
              </a:rPr>
              <a:t>A</a:t>
            </a:r>
          </a:p>
        </p:txBody>
      </p:sp>
      <p:sp>
        <p:nvSpPr>
          <p:cNvPr id="32781" name="Text Box 17"/>
          <p:cNvSpPr txBox="1">
            <a:spLocks noChangeArrowheads="1"/>
          </p:cNvSpPr>
          <p:nvPr/>
        </p:nvSpPr>
        <p:spPr bwMode="auto">
          <a:xfrm>
            <a:off x="3864372" y="3205164"/>
            <a:ext cx="412750" cy="39687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 b="1">
                <a:latin typeface="Tahoma" pitchFamily="34" charset="0"/>
              </a:rPr>
              <a:t>B</a:t>
            </a:r>
          </a:p>
        </p:txBody>
      </p:sp>
      <p:sp>
        <p:nvSpPr>
          <p:cNvPr id="32782" name="Text Box 18"/>
          <p:cNvSpPr txBox="1">
            <a:spLocks noChangeArrowheads="1"/>
          </p:cNvSpPr>
          <p:nvPr/>
        </p:nvSpPr>
        <p:spPr bwMode="auto">
          <a:xfrm>
            <a:off x="4127500" y="4114801"/>
            <a:ext cx="1981200" cy="396875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000" b="1">
                <a:latin typeface="Tahoma" pitchFamily="34" charset="0"/>
              </a:rPr>
              <a:t>Since B2 = 0</a:t>
            </a:r>
          </a:p>
        </p:txBody>
      </p:sp>
      <p:sp>
        <p:nvSpPr>
          <p:cNvPr id="32783" name="Line 19"/>
          <p:cNvSpPr>
            <a:spLocks noChangeShapeType="1"/>
          </p:cNvSpPr>
          <p:nvPr/>
        </p:nvSpPr>
        <p:spPr bwMode="auto">
          <a:xfrm flipH="1">
            <a:off x="3549650" y="4343400"/>
            <a:ext cx="57785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2784" name="Text Box 20"/>
          <p:cNvSpPr txBox="1">
            <a:spLocks noChangeArrowheads="1"/>
          </p:cNvSpPr>
          <p:nvPr/>
        </p:nvSpPr>
        <p:spPr bwMode="auto">
          <a:xfrm>
            <a:off x="825500" y="5257800"/>
            <a:ext cx="8750300" cy="457200"/>
          </a:xfrm>
          <a:prstGeom prst="rect">
            <a:avLst/>
          </a:prstGeom>
          <a:noFill/>
          <a:ln w="508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400" b="1">
                <a:latin typeface="Tahoma" pitchFamily="34" charset="0"/>
              </a:rPr>
              <a:t> Manual verification: 32 + 16 + 4 + 2 + 1 = 55</a:t>
            </a:r>
          </a:p>
        </p:txBody>
      </p:sp>
      <p:sp>
        <p:nvSpPr>
          <p:cNvPr id="32785" name="Line 21"/>
          <p:cNvSpPr>
            <a:spLocks noChangeShapeType="1"/>
          </p:cNvSpPr>
          <p:nvPr/>
        </p:nvSpPr>
        <p:spPr bwMode="auto">
          <a:xfrm flipH="1" flipV="1">
            <a:off x="2146300" y="4724401"/>
            <a:ext cx="1403350" cy="9525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95300" y="1524000"/>
            <a:ext cx="8915400" cy="4800600"/>
          </a:xfrm>
        </p:spPr>
        <p:txBody>
          <a:bodyPr>
            <a:noAutofit/>
          </a:bodyPr>
          <a:lstStyle/>
          <a:p>
            <a:pPr lvl="0"/>
            <a:r>
              <a:rPr lang="en-GB" sz="3200" dirty="0" smtClean="0">
                <a:solidFill>
                  <a:schemeClr val="bg1"/>
                </a:solidFill>
              </a:rPr>
              <a:t>The smallest unit inside the computer is bit.</a:t>
            </a:r>
            <a:endParaRPr lang="en-US" sz="3200" dirty="0" smtClean="0">
              <a:solidFill>
                <a:schemeClr val="bg1"/>
              </a:solidFill>
            </a:endParaRPr>
          </a:p>
          <a:p>
            <a:pPr lvl="0"/>
            <a:r>
              <a:rPr lang="en-GB" sz="3200" dirty="0" smtClean="0"/>
              <a:t>However, a single bit can’t be used to store different numbers, alphabets or special symbols.</a:t>
            </a:r>
            <a:endParaRPr lang="en-US" sz="3200" dirty="0" smtClean="0"/>
          </a:p>
          <a:p>
            <a:pPr lvl="0"/>
            <a:r>
              <a:rPr lang="en-GB" sz="3200" dirty="0" smtClean="0">
                <a:solidFill>
                  <a:schemeClr val="bg1"/>
                </a:solidFill>
              </a:rPr>
              <a:t>So we require a series of bits.</a:t>
            </a:r>
            <a:endParaRPr lang="en-US" sz="3200" dirty="0" smtClean="0">
              <a:solidFill>
                <a:schemeClr val="bg1"/>
              </a:solidFill>
            </a:endParaRPr>
          </a:p>
          <a:p>
            <a:pPr lvl="0"/>
            <a:r>
              <a:rPr lang="en-GB" sz="3200" dirty="0" smtClean="0"/>
              <a:t>8 bits together makes one byte.</a:t>
            </a:r>
            <a:endParaRPr lang="en-US" sz="3200" dirty="0" smtClean="0"/>
          </a:p>
          <a:p>
            <a:pPr lvl="0"/>
            <a:r>
              <a:rPr lang="en-GB" sz="3200" dirty="0" smtClean="0">
                <a:solidFill>
                  <a:schemeClr val="bg1"/>
                </a:solidFill>
              </a:rPr>
              <a:t>With one byte, we can store 256 different combinations, which include digits, alphabets and special symbols.</a:t>
            </a:r>
            <a:endParaRPr lang="en-US" sz="3200" dirty="0" smtClean="0">
              <a:solidFill>
                <a:schemeClr val="bg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mtClean="0"/>
              <a:t>Byte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b="1" dirty="0" smtClean="0"/>
              <a:t>(10101)</a:t>
            </a:r>
            <a:r>
              <a:rPr lang="en-US" sz="3600" b="1" baseline="-25000" dirty="0" smtClean="0"/>
              <a:t>2</a:t>
            </a:r>
            <a:r>
              <a:rPr lang="en-US" sz="3200" b="1" dirty="0" smtClean="0"/>
              <a:t> – (1010)</a:t>
            </a:r>
            <a:r>
              <a:rPr lang="en-US" sz="3600" b="1" baseline="-25000" dirty="0" smtClean="0"/>
              <a:t> 2</a:t>
            </a:r>
            <a:r>
              <a:rPr lang="en-US" sz="3200" b="1" dirty="0" smtClean="0"/>
              <a:t>	= ( ? )</a:t>
            </a:r>
            <a:r>
              <a:rPr lang="en-US" sz="3200" b="1" baseline="-25000" dirty="0" smtClean="0"/>
              <a:t> 2</a:t>
            </a:r>
            <a:endParaRPr lang="en-US" sz="3200" b="1" dirty="0" smtClean="0"/>
          </a:p>
          <a:p>
            <a:pPr>
              <a:buNone/>
            </a:pPr>
            <a:r>
              <a:rPr lang="en-US" sz="3200" b="1" dirty="0" smtClean="0"/>
              <a:t>                      </a:t>
            </a:r>
            <a:r>
              <a:rPr lang="en-US" sz="3200" b="1" baseline="-50000" dirty="0" smtClean="0"/>
              <a:t> </a:t>
            </a:r>
            <a:r>
              <a:rPr lang="en-US" sz="4400" b="1" baseline="-50000" dirty="0" smtClean="0"/>
              <a:t>C</a:t>
            </a:r>
            <a:endParaRPr lang="en-US" sz="3200" b="1" baseline="-50000" dirty="0" smtClean="0"/>
          </a:p>
          <a:p>
            <a:pPr>
              <a:buNone/>
            </a:pPr>
            <a:r>
              <a:rPr lang="en-US" sz="3200" b="1" dirty="0" smtClean="0"/>
              <a:t>	1  0	 1  0  1  ----&gt;     0  1  0  1  0</a:t>
            </a:r>
          </a:p>
          <a:p>
            <a:pPr>
              <a:buNone/>
            </a:pPr>
            <a:r>
              <a:rPr lang="en-US" sz="3200" b="1" dirty="0" smtClean="0"/>
              <a:t>- 0  1  0  1  0 ---</a:t>
            </a:r>
            <a:r>
              <a:rPr lang="en-US" sz="3200" b="1" dirty="0" smtClean="0">
                <a:sym typeface="Wingdings" pitchFamily="2" charset="2"/>
              </a:rPr>
              <a:t>--&gt; + 0  1  0  1  0	</a:t>
            </a:r>
            <a:r>
              <a:rPr lang="en-US" sz="4400" b="1" baseline="-50000" dirty="0" smtClean="0"/>
              <a:t>C</a:t>
            </a:r>
            <a:endParaRPr lang="en-US" sz="3200" b="1" dirty="0" smtClean="0">
              <a:sym typeface="Wingdings" pitchFamily="2" charset="2"/>
            </a:endParaRPr>
          </a:p>
          <a:p>
            <a:pPr>
              <a:buNone/>
            </a:pPr>
            <a:r>
              <a:rPr lang="en-US" sz="3200" b="1" dirty="0" smtClean="0">
                <a:sym typeface="Wingdings" pitchFamily="2" charset="2"/>
              </a:rPr>
              <a:t>			 	       1  0  1  0  0</a:t>
            </a:r>
            <a:r>
              <a:rPr lang="en-US" sz="3200" b="1" dirty="0" smtClean="0"/>
              <a:t> ----&gt;  0  1  0  1  1</a:t>
            </a:r>
          </a:p>
          <a:p>
            <a:pPr>
              <a:buNone/>
            </a:pPr>
            <a:endParaRPr lang="en-US" sz="3200" b="1" dirty="0" smtClean="0"/>
          </a:p>
          <a:p>
            <a:pPr>
              <a:buNone/>
            </a:pPr>
            <a:r>
              <a:rPr lang="en-US" sz="3200" b="1" dirty="0" smtClean="0"/>
              <a:t>Answer: (1011)</a:t>
            </a:r>
            <a:r>
              <a:rPr lang="en-US" sz="3600" b="1" baseline="-25000" dirty="0" smtClean="0"/>
              <a:t> 2	Here, C means Complement</a:t>
            </a:r>
            <a:endParaRPr lang="en-US" sz="3200" b="1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smtClean="0"/>
              <a:t>Binary Arithmetic-Subtraction</a:t>
            </a:r>
            <a:endParaRPr lang="en-US" b="1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607552" y="3884612"/>
            <a:ext cx="2311400" cy="158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88422" y="1524000"/>
            <a:ext cx="8911960" cy="4876800"/>
          </a:xfrm>
          <a:noFill/>
          <a:ln>
            <a:solidFill>
              <a:schemeClr val="tx1"/>
            </a:solidFill>
          </a:ln>
        </p:spPr>
        <p:txBody>
          <a:bodyPr/>
          <a:lstStyle/>
          <a:p>
            <a:pPr marL="609600" indent="-609600" eaLnBrk="1" hangingPunct="1"/>
            <a:r>
              <a:rPr lang="en-US" sz="3600" smtClean="0"/>
              <a:t>Numbers having an Integer part and a Fractional part, is called a Real Number or Floating-Point Number.</a:t>
            </a:r>
          </a:p>
          <a:p>
            <a:pPr marL="609600" indent="-609600" eaLnBrk="1" hangingPunct="1"/>
            <a:r>
              <a:rPr lang="en-US" sz="3600" smtClean="0"/>
              <a:t>It can be either +ve or –ve.</a:t>
            </a:r>
          </a:p>
          <a:p>
            <a:pPr marL="609600" indent="-609600" eaLnBrk="1" hangingPunct="1"/>
            <a:r>
              <a:rPr lang="en-US" sz="3600" smtClean="0"/>
              <a:t>Every number can be represented in a Scientific Form i.e. N = m r </a:t>
            </a:r>
            <a:r>
              <a:rPr lang="en-US" sz="3600" b="1" baseline="30000" smtClean="0"/>
              <a:t>e</a:t>
            </a:r>
          </a:p>
          <a:p>
            <a:pPr marL="609600" indent="-609600" eaLnBrk="1" hangingPunct="1"/>
            <a:r>
              <a:rPr lang="en-US" sz="3600" smtClean="0"/>
              <a:t>N=no, m=mantissa, r=radix, e=exponent</a:t>
            </a: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 smtClean="0"/>
              <a:t>Floating Point Representation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88422" y="1524000"/>
            <a:ext cx="8911960" cy="4876800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990600" lvl="1" indent="-533400" eaLnBrk="1" hangingPunct="1">
              <a:buFontTx/>
              <a:buNone/>
            </a:pPr>
            <a:r>
              <a:rPr lang="en-US" sz="3600" b="1" dirty="0" smtClean="0"/>
              <a:t>mantissa &amp; exponent can be </a:t>
            </a:r>
          </a:p>
          <a:p>
            <a:pPr marL="990600" lvl="1" indent="-533400" eaLnBrk="1" hangingPunct="1">
              <a:buFontTx/>
              <a:buNone/>
            </a:pPr>
            <a:r>
              <a:rPr lang="en-US" sz="3600" b="1" dirty="0" smtClean="0"/>
              <a:t>+</a:t>
            </a:r>
            <a:r>
              <a:rPr lang="en-US" sz="3600" b="1" dirty="0" err="1" smtClean="0"/>
              <a:t>ve</a:t>
            </a:r>
            <a:r>
              <a:rPr lang="en-US" sz="3600" b="1" dirty="0" smtClean="0"/>
              <a:t> or –</a:t>
            </a:r>
            <a:r>
              <a:rPr lang="en-US" sz="3600" b="1" dirty="0" err="1" smtClean="0"/>
              <a:t>ve</a:t>
            </a:r>
            <a:endParaRPr lang="en-US" sz="3600" b="1" dirty="0" smtClean="0"/>
          </a:p>
          <a:p>
            <a:pPr marL="990600" lvl="1" indent="-533400" eaLnBrk="1" hangingPunct="1"/>
            <a:r>
              <a:rPr lang="en-US" sz="2800" dirty="0" smtClean="0"/>
              <a:t>3.1415       = </a:t>
            </a:r>
            <a:r>
              <a:rPr lang="en-US" sz="2800" b="1" dirty="0" smtClean="0"/>
              <a:t>.31415</a:t>
            </a:r>
            <a:r>
              <a:rPr lang="en-US" sz="2800" dirty="0" smtClean="0"/>
              <a:t> x 10</a:t>
            </a:r>
            <a:r>
              <a:rPr lang="en-US" sz="2800" b="1" baseline="30000" dirty="0" smtClean="0"/>
              <a:t>1</a:t>
            </a:r>
          </a:p>
          <a:p>
            <a:pPr marL="990600" lvl="1" indent="-533400" eaLnBrk="1" hangingPunct="1"/>
            <a:r>
              <a:rPr lang="en-US" sz="2800" dirty="0" smtClean="0"/>
              <a:t>3141.5       = .31415 x 10</a:t>
            </a:r>
            <a:r>
              <a:rPr lang="en-US" sz="2800" b="1" baseline="30000" dirty="0" smtClean="0"/>
              <a:t>4</a:t>
            </a:r>
          </a:p>
          <a:p>
            <a:pPr marL="990600" lvl="1" indent="-533400" eaLnBrk="1" hangingPunct="1"/>
            <a:r>
              <a:rPr lang="en-US" sz="2800" dirty="0" smtClean="0"/>
              <a:t>0.0031415 = .31415 x </a:t>
            </a:r>
            <a:r>
              <a:rPr lang="en-US" sz="2800" b="1" dirty="0" smtClean="0"/>
              <a:t>10</a:t>
            </a:r>
            <a:r>
              <a:rPr lang="en-US" sz="2800" b="1" baseline="30000" dirty="0" smtClean="0"/>
              <a:t>-2</a:t>
            </a:r>
          </a:p>
          <a:p>
            <a:pPr marL="990600" lvl="1" indent="-533400" eaLnBrk="1" hangingPunct="1"/>
            <a:r>
              <a:rPr lang="en-US" sz="2800" dirty="0" smtClean="0"/>
              <a:t>-31.415      = </a:t>
            </a:r>
            <a:r>
              <a:rPr lang="en-US" sz="2800" b="1" dirty="0" smtClean="0"/>
              <a:t>-.31415</a:t>
            </a:r>
            <a:r>
              <a:rPr lang="en-US" sz="2800" dirty="0" smtClean="0"/>
              <a:t> x </a:t>
            </a:r>
            <a:r>
              <a:rPr lang="en-US" sz="2800" b="1" dirty="0" smtClean="0"/>
              <a:t>10</a:t>
            </a:r>
            <a:r>
              <a:rPr lang="en-US" sz="2800" b="1" baseline="30000" dirty="0" smtClean="0"/>
              <a:t>2</a:t>
            </a:r>
          </a:p>
          <a:p>
            <a:pPr marL="990600" lvl="1" indent="-533400" eaLnBrk="1" hangingPunct="1">
              <a:buFontTx/>
              <a:buNone/>
            </a:pPr>
            <a:r>
              <a:rPr lang="en-US" sz="2800" b="1" dirty="0" smtClean="0"/>
              <a:t>Note that</a:t>
            </a:r>
            <a:br>
              <a:rPr lang="en-US" sz="2800" b="1" dirty="0" smtClean="0"/>
            </a:br>
            <a:r>
              <a:rPr lang="en-US" sz="2800" dirty="0" smtClean="0"/>
              <a:t>  .31415     = (3 x 10</a:t>
            </a:r>
            <a:r>
              <a:rPr lang="en-US" sz="2800" b="1" baseline="30000" dirty="0" smtClean="0"/>
              <a:t>-1)</a:t>
            </a:r>
            <a:r>
              <a:rPr lang="en-US" sz="2800" dirty="0" smtClean="0"/>
              <a:t> + (1 x 10</a:t>
            </a:r>
            <a:r>
              <a:rPr lang="en-US" sz="2800" b="1" baseline="30000" dirty="0" smtClean="0"/>
              <a:t>-2)</a:t>
            </a:r>
            <a:r>
              <a:rPr lang="en-US" sz="2800" dirty="0" smtClean="0"/>
              <a:t> + (4 x 10</a:t>
            </a:r>
            <a:r>
              <a:rPr lang="en-US" sz="2800" b="1" baseline="30000" dirty="0" smtClean="0"/>
              <a:t>-3)</a:t>
            </a:r>
            <a:r>
              <a:rPr lang="en-US" sz="2800" dirty="0" smtClean="0"/>
              <a:t> + </a:t>
            </a:r>
          </a:p>
          <a:p>
            <a:pPr marL="990600" lvl="1" indent="-533400" eaLnBrk="1" hangingPunct="1">
              <a:buFontTx/>
              <a:buNone/>
            </a:pPr>
            <a:r>
              <a:rPr lang="en-US" sz="2800" dirty="0" smtClean="0"/>
              <a:t>			(1 x 10</a:t>
            </a:r>
            <a:r>
              <a:rPr lang="en-US" sz="2800" b="1" baseline="30000" dirty="0" smtClean="0"/>
              <a:t>-4) </a:t>
            </a:r>
            <a:r>
              <a:rPr lang="en-US" sz="2800" dirty="0" smtClean="0"/>
              <a:t>+ (5 x 10</a:t>
            </a:r>
            <a:r>
              <a:rPr lang="en-US" sz="2800" b="1" baseline="30000" dirty="0" smtClean="0"/>
              <a:t>-5</a:t>
            </a:r>
            <a:r>
              <a:rPr lang="en-US" sz="2800" dirty="0" smtClean="0"/>
              <a:t>)</a:t>
            </a:r>
            <a:endParaRPr lang="en-US" sz="2800" baseline="30000" dirty="0" smtClean="0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 smtClean="0"/>
              <a:t>Floating Point Representation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495301" y="1524000"/>
            <a:ext cx="8911960" cy="2438400"/>
          </a:xfrm>
          <a:noFill/>
        </p:spPr>
        <p:txBody>
          <a:bodyPr>
            <a:noAutofit/>
          </a:bodyPr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3600" b="1" dirty="0" smtClean="0"/>
              <a:t>2-part number representation: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3200" b="1" dirty="0" smtClean="0"/>
              <a:t>Mantissa:  fractional part (in binary), with sign.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3200" b="1" dirty="0" smtClean="0"/>
              <a:t>Exponent: power of 2 (in binary),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z="3200" b="1" dirty="0" smtClean="0"/>
              <a:t>	with sign.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 smtClean="0"/>
              <a:t>Binary Floating Point Representation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990600" y="4191000"/>
            <a:ext cx="11557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sign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2146300" y="4191000"/>
            <a:ext cx="255905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mantissa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4989322" y="4191000"/>
            <a:ext cx="11557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sign</a:t>
            </a: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6145022" y="4191000"/>
            <a:ext cx="255905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exponent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742950" y="2025650"/>
            <a:ext cx="84201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0"/>
              </a:spcBef>
            </a:pPr>
            <a:r>
              <a:rPr lang="en-US" sz="3200" dirty="0"/>
              <a:t>using 10 bits mantissa &amp; 6 bits for exponent, binary +</a:t>
            </a:r>
            <a:r>
              <a:rPr lang="en-US" sz="3200" dirty="0" smtClean="0"/>
              <a:t>1010.001 </a:t>
            </a:r>
          </a:p>
          <a:p>
            <a:pPr algn="ctr">
              <a:spcBef>
                <a:spcPts val="0"/>
              </a:spcBef>
            </a:pPr>
            <a:r>
              <a:rPr lang="en-US" sz="3200" dirty="0" smtClean="0"/>
              <a:t>can </a:t>
            </a:r>
            <a:r>
              <a:rPr lang="en-US" sz="3200" dirty="0"/>
              <a:t>be represented as</a:t>
            </a:r>
          </a:p>
        </p:txBody>
      </p:sp>
      <p:grpSp>
        <p:nvGrpSpPr>
          <p:cNvPr id="37891" name="Group 3"/>
          <p:cNvGrpSpPr>
            <a:grpSpLocks/>
          </p:cNvGrpSpPr>
          <p:nvPr/>
        </p:nvGrpSpPr>
        <p:grpSpPr bwMode="auto">
          <a:xfrm>
            <a:off x="990600" y="4876800"/>
            <a:ext cx="7733904" cy="609600"/>
            <a:chOff x="576" y="1632"/>
            <a:chExt cx="4497" cy="384"/>
          </a:xfrm>
        </p:grpSpPr>
        <p:sp>
          <p:nvSpPr>
            <p:cNvPr id="37898" name="Rectangle 4"/>
            <p:cNvSpPr>
              <a:spLocks noChangeArrowheads="1"/>
            </p:cNvSpPr>
            <p:nvPr/>
          </p:nvSpPr>
          <p:spPr bwMode="auto">
            <a:xfrm>
              <a:off x="576" y="1632"/>
              <a:ext cx="67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/>
                <a:t>0</a:t>
              </a:r>
            </a:p>
          </p:txBody>
        </p:sp>
        <p:sp>
          <p:nvSpPr>
            <p:cNvPr id="37899" name="Rectangle 5"/>
            <p:cNvSpPr>
              <a:spLocks noChangeArrowheads="1"/>
            </p:cNvSpPr>
            <p:nvPr/>
          </p:nvSpPr>
          <p:spPr bwMode="auto">
            <a:xfrm>
              <a:off x="1248" y="1632"/>
              <a:ext cx="148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 dirty="0" smtClean="0"/>
                <a:t>101000100</a:t>
              </a:r>
              <a:endParaRPr lang="en-US" sz="2800" dirty="0"/>
            </a:p>
          </p:txBody>
        </p:sp>
        <p:sp>
          <p:nvSpPr>
            <p:cNvPr id="37900" name="Rectangle 6"/>
            <p:cNvSpPr>
              <a:spLocks noChangeArrowheads="1"/>
            </p:cNvSpPr>
            <p:nvPr/>
          </p:nvSpPr>
          <p:spPr bwMode="auto">
            <a:xfrm>
              <a:off x="2913" y="1632"/>
              <a:ext cx="67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 dirty="0"/>
                <a:t>0</a:t>
              </a:r>
            </a:p>
          </p:txBody>
        </p:sp>
        <p:sp>
          <p:nvSpPr>
            <p:cNvPr id="37901" name="Rectangle 7"/>
            <p:cNvSpPr>
              <a:spLocks noChangeArrowheads="1"/>
            </p:cNvSpPr>
            <p:nvPr/>
          </p:nvSpPr>
          <p:spPr bwMode="auto">
            <a:xfrm>
              <a:off x="3585" y="1632"/>
              <a:ext cx="148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/>
                <a:t>00100</a:t>
              </a:r>
            </a:p>
          </p:txBody>
        </p:sp>
      </p:grpSp>
      <p:grpSp>
        <p:nvGrpSpPr>
          <p:cNvPr id="37892" name="Group 8"/>
          <p:cNvGrpSpPr>
            <a:grpSpLocks/>
          </p:cNvGrpSpPr>
          <p:nvPr/>
        </p:nvGrpSpPr>
        <p:grpSpPr bwMode="auto">
          <a:xfrm>
            <a:off x="990600" y="4267200"/>
            <a:ext cx="7733904" cy="609600"/>
            <a:chOff x="576" y="1632"/>
            <a:chExt cx="4497" cy="384"/>
          </a:xfrm>
        </p:grpSpPr>
        <p:sp>
          <p:nvSpPr>
            <p:cNvPr id="37894" name="Rectangle 9"/>
            <p:cNvSpPr>
              <a:spLocks noChangeArrowheads="1"/>
            </p:cNvSpPr>
            <p:nvPr/>
          </p:nvSpPr>
          <p:spPr bwMode="auto">
            <a:xfrm>
              <a:off x="576" y="1632"/>
              <a:ext cx="67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 dirty="0"/>
                <a:t>sign</a:t>
              </a:r>
            </a:p>
          </p:txBody>
        </p:sp>
        <p:sp>
          <p:nvSpPr>
            <p:cNvPr id="37895" name="Rectangle 10"/>
            <p:cNvSpPr>
              <a:spLocks noChangeArrowheads="1"/>
            </p:cNvSpPr>
            <p:nvPr/>
          </p:nvSpPr>
          <p:spPr bwMode="auto">
            <a:xfrm>
              <a:off x="1248" y="1632"/>
              <a:ext cx="148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 dirty="0"/>
                <a:t>mantissa</a:t>
              </a:r>
            </a:p>
          </p:txBody>
        </p:sp>
        <p:sp>
          <p:nvSpPr>
            <p:cNvPr id="37896" name="Rectangle 11"/>
            <p:cNvSpPr>
              <a:spLocks noChangeArrowheads="1"/>
            </p:cNvSpPr>
            <p:nvPr/>
          </p:nvSpPr>
          <p:spPr bwMode="auto">
            <a:xfrm>
              <a:off x="2913" y="1632"/>
              <a:ext cx="672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 dirty="0"/>
                <a:t>sign</a:t>
              </a:r>
            </a:p>
          </p:txBody>
        </p:sp>
        <p:sp>
          <p:nvSpPr>
            <p:cNvPr id="37897" name="Rectangle 12"/>
            <p:cNvSpPr>
              <a:spLocks noChangeArrowheads="1"/>
            </p:cNvSpPr>
            <p:nvPr/>
          </p:nvSpPr>
          <p:spPr bwMode="auto">
            <a:xfrm>
              <a:off x="3585" y="1632"/>
              <a:ext cx="1488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2800"/>
                <a:t>exponent</a:t>
              </a:r>
            </a:p>
          </p:txBody>
        </p:sp>
      </p:grpSp>
      <p:sp>
        <p:nvSpPr>
          <p:cNvPr id="37893" name="Rectangle 1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b="1" dirty="0" smtClean="0"/>
              <a:t>Binary Floating Point Representation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eaLnBrk="1" hangingPunct="1"/>
            <a:r>
              <a:rPr lang="en-US" sz="3200" b="1" dirty="0" smtClean="0"/>
              <a:t>IEEE 754 Floating Point Standards</a:t>
            </a:r>
          </a:p>
          <a:p>
            <a:pPr lvl="1" eaLnBrk="1" hangingPunct="1"/>
            <a:endParaRPr lang="en-US" sz="3200" b="1" dirty="0" smtClean="0"/>
          </a:p>
          <a:p>
            <a:pPr lvl="1" eaLnBrk="1" hangingPunct="1"/>
            <a:r>
              <a:rPr lang="en-US" sz="3200" b="1" dirty="0" smtClean="0"/>
              <a:t>Special codes for +/- infinity, </a:t>
            </a:r>
            <a:r>
              <a:rPr lang="en-US" sz="3200" b="1" dirty="0" err="1" smtClean="0"/>
              <a:t>NaN</a:t>
            </a:r>
            <a:r>
              <a:rPr lang="en-US" sz="3200" b="1" dirty="0" smtClean="0"/>
              <a:t>,</a:t>
            </a:r>
          </a:p>
          <a:p>
            <a:pPr lvl="1" eaLnBrk="1" hangingPunct="1">
              <a:buNone/>
            </a:pPr>
            <a:r>
              <a:rPr lang="en-US" sz="3200" b="1" dirty="0" smtClean="0"/>
              <a:t>	 +0, -0</a:t>
            </a:r>
          </a:p>
          <a:p>
            <a:pPr lvl="1" eaLnBrk="1" hangingPunct="1"/>
            <a:r>
              <a:rPr lang="en-US" sz="3200" b="1" dirty="0" smtClean="0"/>
              <a:t>SINGLE PRECISION (32 BITS)</a:t>
            </a:r>
          </a:p>
          <a:p>
            <a:pPr lvl="1" eaLnBrk="1" hangingPunct="1"/>
            <a:r>
              <a:rPr lang="en-US" sz="3200" b="1" dirty="0" smtClean="0"/>
              <a:t>DOUBLE PRECISION (64 BITS)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 smtClean="0"/>
              <a:t>Binary Floating Point Representation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600200"/>
            <a:ext cx="8915400" cy="37338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eaLnBrk="1" hangingPunct="1"/>
            <a:r>
              <a:rPr lang="en-US" sz="3200" b="1" dirty="0" smtClean="0"/>
              <a:t>IEEE 754 floating point standards</a:t>
            </a:r>
          </a:p>
          <a:p>
            <a:pPr lvl="1" eaLnBrk="1" hangingPunct="1"/>
            <a:r>
              <a:rPr lang="en-US" sz="2800" b="1" dirty="0" smtClean="0"/>
              <a:t>Single Precision (32 bits)</a:t>
            </a:r>
          </a:p>
          <a:p>
            <a:pPr lvl="2" eaLnBrk="1" hangingPunct="1"/>
            <a:r>
              <a:rPr lang="en-US" sz="2400" b="1" dirty="0" smtClean="0"/>
              <a:t>1 bit to store sign (left most bit)</a:t>
            </a:r>
          </a:p>
          <a:p>
            <a:pPr lvl="2" eaLnBrk="1" hangingPunct="1"/>
            <a:r>
              <a:rPr lang="en-US" sz="2400" b="1" dirty="0" smtClean="0"/>
              <a:t>Exponent uses 8 bits “biased” representation </a:t>
            </a:r>
          </a:p>
          <a:p>
            <a:pPr lvl="2" eaLnBrk="1" hangingPunct="1"/>
            <a:r>
              <a:rPr lang="en-US" sz="2400" b="1" dirty="0" smtClean="0"/>
              <a:t>“biased” mean adding 127 to exponent</a:t>
            </a:r>
          </a:p>
          <a:p>
            <a:pPr lvl="2" eaLnBrk="1" hangingPunct="1"/>
            <a:r>
              <a:rPr lang="en-US" sz="2400" b="1" dirty="0" smtClean="0"/>
              <a:t>Exponent ranges from -126 to +127</a:t>
            </a:r>
          </a:p>
          <a:p>
            <a:pPr lvl="2" eaLnBrk="1" hangingPunct="1"/>
            <a:r>
              <a:rPr lang="en-US" sz="2400" b="1" dirty="0" smtClean="0"/>
              <a:t>23 bits for mantissa</a:t>
            </a:r>
          </a:p>
          <a:p>
            <a:pPr lvl="1" eaLnBrk="1" hangingPunct="1">
              <a:buFontTx/>
              <a:buNone/>
            </a:pPr>
            <a:endParaRPr lang="en-US" sz="2800" b="1" dirty="0" smtClean="0"/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 smtClean="0"/>
              <a:t>Binary Floating Point Representation</a:t>
            </a:r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990600" y="6019800"/>
            <a:ext cx="11557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sign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2146300" y="6019800"/>
            <a:ext cx="255905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exponent</a:t>
            </a:r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4705350" y="6019800"/>
            <a:ext cx="41275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mantissa</a:t>
            </a: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990600" y="5410200"/>
            <a:ext cx="11557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31</a:t>
            </a:r>
          </a:p>
        </p:txBody>
      </p:sp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2146300" y="5410200"/>
            <a:ext cx="255905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30………….23</a:t>
            </a:r>
          </a:p>
        </p:txBody>
      </p:sp>
      <p:sp>
        <p:nvSpPr>
          <p:cNvPr id="39945" name="Rectangle 9"/>
          <p:cNvSpPr>
            <a:spLocks noChangeArrowheads="1"/>
          </p:cNvSpPr>
          <p:nvPr/>
        </p:nvSpPr>
        <p:spPr bwMode="auto">
          <a:xfrm>
            <a:off x="4705350" y="5410200"/>
            <a:ext cx="41275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22………………………0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3200" b="1" dirty="0" smtClean="0"/>
              <a:t>(−118.625)</a:t>
            </a:r>
            <a:r>
              <a:rPr lang="en-US" sz="3200" b="1" baseline="-25000" dirty="0" smtClean="0"/>
              <a:t>10</a:t>
            </a:r>
            <a:r>
              <a:rPr lang="en-US" sz="3200" dirty="0" smtClean="0"/>
              <a:t> = ( ? )</a:t>
            </a:r>
            <a:r>
              <a:rPr lang="en-US" sz="3200" b="1" baseline="-25000" dirty="0" smtClean="0"/>
              <a:t>32-BITS IEEE FORMAT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3200" dirty="0" smtClean="0"/>
          </a:p>
          <a:p>
            <a:pPr eaLnBrk="1" hangingPunct="1">
              <a:lnSpc>
                <a:spcPct val="80000"/>
              </a:lnSpc>
            </a:pPr>
            <a:r>
              <a:rPr lang="en-US" sz="3200" dirty="0" smtClean="0"/>
              <a:t>First we need to get the sign, the exponent and the fraction.</a:t>
            </a:r>
          </a:p>
          <a:p>
            <a:pPr>
              <a:lnSpc>
                <a:spcPct val="80000"/>
              </a:lnSpc>
            </a:pPr>
            <a:r>
              <a:rPr lang="en-US" sz="3200" dirty="0" smtClean="0"/>
              <a:t>The sign will be "1" as the whole number is a  negative number. </a:t>
            </a:r>
          </a:p>
          <a:p>
            <a:pPr eaLnBrk="1" hangingPunct="1">
              <a:lnSpc>
                <a:spcPct val="80000"/>
              </a:lnSpc>
            </a:pPr>
            <a:r>
              <a:rPr lang="en-US" sz="3200" dirty="0" smtClean="0"/>
              <a:t>Now, we write the number (without the sign; i.e. </a:t>
            </a:r>
            <a:r>
              <a:rPr lang="en-US" sz="3200" dirty="0" smtClean="0">
                <a:solidFill>
                  <a:schemeClr val="tx2"/>
                </a:solidFill>
              </a:rPr>
              <a:t>unsigned, no two's complement</a:t>
            </a:r>
            <a:r>
              <a:rPr lang="en-US" sz="3200" dirty="0" smtClean="0"/>
              <a:t>) using binary notation.</a:t>
            </a:r>
          </a:p>
          <a:p>
            <a:pPr eaLnBrk="1" hangingPunct="1">
              <a:lnSpc>
                <a:spcPct val="80000"/>
              </a:lnSpc>
            </a:pPr>
            <a:r>
              <a:rPr lang="en-US" sz="3200" dirty="0" smtClean="0"/>
              <a:t>The result is    1 1 1 0 1 1 0 . 1 0 1. 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3200" b="1" dirty="0" smtClean="0"/>
              <a:t>A normalized floating point number.</a:t>
            </a:r>
          </a:p>
          <a:p>
            <a:pPr eaLnBrk="1" hangingPunct="1">
              <a:lnSpc>
                <a:spcPct val="80000"/>
              </a:lnSpc>
            </a:pPr>
            <a:r>
              <a:rPr lang="en-US" sz="3200" dirty="0" smtClean="0"/>
              <a:t>Next, let's move the radix point left, leaving only a 1 at its left:</a:t>
            </a:r>
          </a:p>
          <a:p>
            <a:pPr eaLnBrk="1" hangingPunct="1">
              <a:lnSpc>
                <a:spcPct val="80000"/>
              </a:lnSpc>
            </a:pPr>
            <a:r>
              <a:rPr lang="en-US" sz="3200" dirty="0" smtClean="0"/>
              <a:t>1 1 1 0 1 1 0 . 1 0 1  = 1 . 1 1 0 1 1 0 1 0 1 × 2</a:t>
            </a:r>
            <a:r>
              <a:rPr lang="en-US" sz="3200" baseline="30000" dirty="0" smtClean="0"/>
              <a:t>6</a:t>
            </a:r>
            <a:r>
              <a:rPr lang="en-US" sz="3200" dirty="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sz="3200" dirty="0" smtClean="0"/>
              <a:t>The first 1 binary digit is dropped.</a:t>
            </a:r>
          </a:p>
          <a:p>
            <a:pPr eaLnBrk="1" hangingPunct="1">
              <a:lnSpc>
                <a:spcPct val="80000"/>
              </a:lnSpc>
            </a:pPr>
            <a:r>
              <a:rPr lang="en-US" sz="3200" dirty="0" smtClean="0"/>
              <a:t>The fraction is the part at the right of the radix point, filled with 0 on the right until we get all 23 bits.</a:t>
            </a:r>
          </a:p>
          <a:p>
            <a:pPr eaLnBrk="1" hangingPunct="1">
              <a:lnSpc>
                <a:spcPct val="80000"/>
              </a:lnSpc>
            </a:pPr>
            <a:r>
              <a:rPr lang="en-US" sz="3200" dirty="0" smtClean="0"/>
              <a:t>i.e. 1 1 0 1 1 0 1 0 1 00000000000000.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3200" dirty="0" smtClean="0"/>
              <a:t>The exponent is 6, but we need to convert it to binary and bias it (so the most negative exponent is 0, and all exponents are non-negative binary numbers).</a:t>
            </a:r>
          </a:p>
          <a:p>
            <a:pPr eaLnBrk="1" hangingPunct="1">
              <a:lnSpc>
                <a:spcPct val="80000"/>
              </a:lnSpc>
            </a:pPr>
            <a:r>
              <a:rPr lang="en-US" sz="3200" dirty="0" smtClean="0"/>
              <a:t>For the 32-bit IEEE 754 format, the bias is 127</a:t>
            </a:r>
          </a:p>
          <a:p>
            <a:pPr eaLnBrk="1" hangingPunct="1">
              <a:lnSpc>
                <a:spcPct val="80000"/>
              </a:lnSpc>
            </a:pPr>
            <a:r>
              <a:rPr lang="en-US" sz="3200" dirty="0" smtClean="0"/>
              <a:t>So 6 + 127 = 133.</a:t>
            </a:r>
          </a:p>
          <a:p>
            <a:pPr eaLnBrk="1" hangingPunct="1">
              <a:lnSpc>
                <a:spcPct val="80000"/>
              </a:lnSpc>
            </a:pPr>
            <a:r>
              <a:rPr lang="en-US" sz="3200" dirty="0" smtClean="0"/>
              <a:t>In binary, this is written as 10000101. </a:t>
            </a:r>
          </a:p>
          <a:p>
            <a:pPr eaLnBrk="1" hangingPunct="1">
              <a:lnSpc>
                <a:spcPct val="80000"/>
              </a:lnSpc>
            </a:pPr>
            <a:endParaRPr lang="en-US" sz="3200" dirty="0" smtClean="0"/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317750" y="1910080"/>
          <a:ext cx="55308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5425"/>
                <a:gridCol w="2765425"/>
              </a:tblGrid>
              <a:tr h="37084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solidFill>
                            <a:schemeClr val="tx2"/>
                          </a:solidFill>
                          <a:latin typeface="Arial"/>
                          <a:ea typeface="Times New Roman"/>
                          <a:cs typeface="Times New Roman"/>
                        </a:rPr>
                        <a:t>Relationship</a:t>
                      </a:r>
                      <a:endParaRPr lang="en-US" sz="2000" dirty="0">
                        <a:solidFill>
                          <a:schemeClr val="tx2"/>
                        </a:solidFill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4295" marR="74295" marT="0" marB="0"/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latin typeface="Arial"/>
                          <a:ea typeface="Times New Roman"/>
                          <a:cs typeface="Arial"/>
                        </a:rPr>
                        <a:t>8 BITS</a:t>
                      </a:r>
                      <a:endParaRPr lang="en-US" sz="2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latin typeface="Arial"/>
                          <a:ea typeface="Times New Roman"/>
                          <a:cs typeface="Arial"/>
                        </a:rPr>
                        <a:t> = 1 </a:t>
                      </a:r>
                      <a:r>
                        <a:rPr lang="en-GB" sz="2000" dirty="0" smtClean="0">
                          <a:latin typeface="Arial"/>
                          <a:ea typeface="Times New Roman"/>
                          <a:cs typeface="Arial"/>
                        </a:rPr>
                        <a:t>byte</a:t>
                      </a:r>
                    </a:p>
                  </a:txBody>
                  <a:tcPr marL="74295" marR="74295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Arial"/>
                          <a:ea typeface="Times New Roman"/>
                          <a:cs typeface="Times New Roman"/>
                        </a:rPr>
                        <a:t>4 BITS</a:t>
                      </a:r>
                      <a:endParaRPr lang="en-US" sz="2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Arial"/>
                          <a:ea typeface="Times New Roman"/>
                          <a:cs typeface="Times New Roman"/>
                        </a:rPr>
                        <a:t> = 1 Nibble</a:t>
                      </a:r>
                      <a:endParaRPr lang="en-US" sz="2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4295" marR="74295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smtClean="0">
                          <a:latin typeface="Arial"/>
                          <a:ea typeface="Times New Roman"/>
                          <a:cs typeface="Times New Roman"/>
                        </a:rPr>
                        <a:t>1 Byte</a:t>
                      </a:r>
                      <a:endParaRPr lang="en-US" sz="2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 smtClean="0">
                          <a:latin typeface="Arial"/>
                          <a:ea typeface="Times New Roman"/>
                          <a:cs typeface="Times New Roman"/>
                        </a:rPr>
                        <a:t> = 2 Nibbles</a:t>
                      </a:r>
                      <a:endParaRPr lang="en-US" sz="2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4295" marR="74295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latin typeface="Arial"/>
                          <a:ea typeface="Times New Roman"/>
                          <a:cs typeface="Arial"/>
                        </a:rPr>
                        <a:t>1024 Bytes </a:t>
                      </a:r>
                      <a:endParaRPr lang="en-US" sz="2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latin typeface="Arial"/>
                          <a:ea typeface="Times New Roman"/>
                          <a:cs typeface="Arial"/>
                        </a:rPr>
                        <a:t> = 1 Kilo Byte (KB)</a:t>
                      </a:r>
                      <a:endParaRPr lang="en-US" sz="2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4295" marR="74295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latin typeface="Arial"/>
                          <a:ea typeface="Times New Roman"/>
                          <a:cs typeface="Arial"/>
                        </a:rPr>
                        <a:t>1024 KB </a:t>
                      </a:r>
                      <a:endParaRPr lang="en-US" sz="2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latin typeface="Arial"/>
                          <a:ea typeface="Times New Roman"/>
                          <a:cs typeface="Arial"/>
                        </a:rPr>
                        <a:t> = 1 Mega Byte (MB)</a:t>
                      </a:r>
                      <a:endParaRPr lang="en-US" sz="2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4295" marR="74295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latin typeface="Arial"/>
                          <a:ea typeface="Times New Roman"/>
                          <a:cs typeface="Arial"/>
                        </a:rPr>
                        <a:t>1024 MB </a:t>
                      </a:r>
                      <a:endParaRPr lang="en-US" sz="2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>
                          <a:latin typeface="Arial"/>
                          <a:ea typeface="Times New Roman"/>
                          <a:cs typeface="Arial"/>
                        </a:rPr>
                        <a:t> = 1 Giga Byte (GB)</a:t>
                      </a:r>
                      <a:endParaRPr lang="en-US" sz="200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4295" marR="74295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latin typeface="Arial"/>
                          <a:ea typeface="Times New Roman"/>
                          <a:cs typeface="Arial"/>
                        </a:rPr>
                        <a:t>1024 GB </a:t>
                      </a:r>
                      <a:endParaRPr lang="en-US" sz="2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4295" marR="7429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2000" dirty="0">
                          <a:latin typeface="Arial"/>
                          <a:ea typeface="Times New Roman"/>
                          <a:cs typeface="Arial"/>
                        </a:rPr>
                        <a:t> = 1  </a:t>
                      </a:r>
                      <a:r>
                        <a:rPr lang="en-GB" sz="2000" dirty="0" err="1">
                          <a:latin typeface="Arial"/>
                          <a:ea typeface="Times New Roman"/>
                          <a:cs typeface="Arial"/>
                        </a:rPr>
                        <a:t>Tera</a:t>
                      </a:r>
                      <a:r>
                        <a:rPr lang="en-GB" sz="2000" dirty="0">
                          <a:latin typeface="Arial"/>
                          <a:ea typeface="Times New Roman"/>
                          <a:cs typeface="Arial"/>
                        </a:rPr>
                        <a:t> Byte (TB)</a:t>
                      </a:r>
                      <a:endParaRPr lang="en-US" sz="2000" dirty="0"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74295" marR="74295" marT="0" marB="0"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mtClean="0"/>
              <a:t>BIT-&gt; Tera Byte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816100" y="5020271"/>
            <a:ext cx="5861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tx2"/>
                </a:solidFill>
              </a:rPr>
              <a:t>Q.1. Why 1024 Bytes make 1 Kilo byte?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Q.2. What would be the highest number that </a:t>
            </a:r>
          </a:p>
          <a:p>
            <a:r>
              <a:rPr lang="en-US" sz="2000" dirty="0" smtClean="0">
                <a:solidFill>
                  <a:schemeClr val="tx2"/>
                </a:solidFill>
              </a:rPr>
              <a:t>        we can store, if we are having 9 bits?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600200"/>
            <a:ext cx="8915400" cy="35814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3200" dirty="0" smtClean="0"/>
              <a:t>The exponent is 6, but we need to convert it to binary and bias it (so the most negative exponent is 0, and all exponents are non-negative binary numbers).</a:t>
            </a:r>
          </a:p>
          <a:p>
            <a:pPr eaLnBrk="1" hangingPunct="1">
              <a:lnSpc>
                <a:spcPct val="80000"/>
              </a:lnSpc>
            </a:pPr>
            <a:r>
              <a:rPr lang="en-US" sz="3200" dirty="0" smtClean="0"/>
              <a:t>For the 32-bit IEEE 754 format, the bias is 127</a:t>
            </a:r>
          </a:p>
          <a:p>
            <a:pPr eaLnBrk="1" hangingPunct="1">
              <a:lnSpc>
                <a:spcPct val="80000"/>
              </a:lnSpc>
            </a:pPr>
            <a:r>
              <a:rPr lang="en-US" sz="3200" dirty="0" smtClean="0"/>
              <a:t>So 6 + 127 = 133.</a:t>
            </a:r>
          </a:p>
          <a:p>
            <a:pPr eaLnBrk="1" hangingPunct="1">
              <a:lnSpc>
                <a:spcPct val="80000"/>
              </a:lnSpc>
            </a:pPr>
            <a:r>
              <a:rPr lang="en-US" sz="3200" dirty="0" smtClean="0"/>
              <a:t>In binary, this is written as 10000101.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3200" dirty="0" smtClean="0"/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Example</a:t>
            </a:r>
          </a:p>
        </p:txBody>
      </p:sp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165100" y="6049963"/>
            <a:ext cx="9575800" cy="58896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dirty="0" smtClean="0"/>
              <a:t>1         </a:t>
            </a:r>
            <a:r>
              <a:rPr lang="en-US" sz="3200" dirty="0"/>
              <a:t>10000101      11011010100000000000000   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165100" y="5486401"/>
            <a:ext cx="9575800" cy="5889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/>
              <a:t>31 </a:t>
            </a:r>
            <a:r>
              <a:rPr lang="en-US" sz="3200" dirty="0" smtClean="0"/>
              <a:t>       30         23     22                                         0 </a:t>
            </a:r>
            <a:endParaRPr lang="en-US" sz="3200" dirty="0"/>
          </a:p>
        </p:txBody>
      </p:sp>
      <p:sp>
        <p:nvSpPr>
          <p:cNvPr id="44038" name="Line 6"/>
          <p:cNvSpPr>
            <a:spLocks noChangeShapeType="1"/>
          </p:cNvSpPr>
          <p:nvPr/>
        </p:nvSpPr>
        <p:spPr bwMode="auto">
          <a:xfrm>
            <a:off x="3827064" y="5480712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>
            <a:off x="1371600" y="54864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95300" y="1600200"/>
            <a:ext cx="8915400" cy="37338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eaLnBrk="1" hangingPunct="1"/>
            <a:r>
              <a:rPr lang="en-US" sz="2800" dirty="0" smtClean="0"/>
              <a:t>IEEE 754 Floating Point Standards</a:t>
            </a:r>
          </a:p>
          <a:p>
            <a:pPr lvl="1" eaLnBrk="1" hangingPunct="1"/>
            <a:r>
              <a:rPr lang="en-US" sz="2800" b="1" dirty="0" smtClean="0"/>
              <a:t>Double Precision (64 Bits)</a:t>
            </a:r>
          </a:p>
          <a:p>
            <a:pPr lvl="2" eaLnBrk="1" hangingPunct="1"/>
            <a:r>
              <a:rPr lang="en-US" sz="2400" b="1" dirty="0" smtClean="0"/>
              <a:t>1 Bit To Store Sign (Left Most Bit)</a:t>
            </a:r>
          </a:p>
          <a:p>
            <a:pPr lvl="2" eaLnBrk="1" hangingPunct="1"/>
            <a:r>
              <a:rPr lang="en-US" sz="2400" b="1" dirty="0" smtClean="0"/>
              <a:t>Exponent Uses 11 Bits “Biased” Representation </a:t>
            </a:r>
          </a:p>
          <a:p>
            <a:pPr lvl="2" eaLnBrk="1" hangingPunct="1"/>
            <a:r>
              <a:rPr lang="en-US" sz="2400" b="1" dirty="0" smtClean="0"/>
              <a:t>“Biased” Mean Adding 1023 To Exponent</a:t>
            </a:r>
          </a:p>
          <a:p>
            <a:pPr lvl="2" eaLnBrk="1" hangingPunct="1"/>
            <a:r>
              <a:rPr lang="en-US" sz="2400" b="1" dirty="0" smtClean="0"/>
              <a:t>Exponent Ranges From -1022 To +1023</a:t>
            </a:r>
          </a:p>
          <a:p>
            <a:pPr lvl="2" eaLnBrk="1" hangingPunct="1"/>
            <a:r>
              <a:rPr lang="en-US" sz="2400" b="1" dirty="0" smtClean="0"/>
              <a:t>52 Bits For Mantissa</a:t>
            </a:r>
          </a:p>
          <a:p>
            <a:pPr lvl="1" eaLnBrk="1" hangingPunct="1">
              <a:buFontTx/>
              <a:buNone/>
            </a:pPr>
            <a:endParaRPr lang="en-US" sz="2800" b="1" dirty="0" smtClean="0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4000" b="1" dirty="0" smtClean="0"/>
              <a:t>Binary Floating Point Representation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990600" y="6019800"/>
            <a:ext cx="11557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sign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2146300" y="6019800"/>
            <a:ext cx="255905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exponent</a:t>
            </a:r>
          </a:p>
        </p:txBody>
      </p:sp>
      <p:sp>
        <p:nvSpPr>
          <p:cNvPr id="45062" name="Rectangle 6"/>
          <p:cNvSpPr>
            <a:spLocks noChangeArrowheads="1"/>
          </p:cNvSpPr>
          <p:nvPr/>
        </p:nvSpPr>
        <p:spPr bwMode="auto">
          <a:xfrm>
            <a:off x="4705350" y="6019800"/>
            <a:ext cx="41275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mantissa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990600" y="5410200"/>
            <a:ext cx="11557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63</a:t>
            </a:r>
          </a:p>
        </p:txBody>
      </p:sp>
      <p:sp>
        <p:nvSpPr>
          <p:cNvPr id="45064" name="Rectangle 8"/>
          <p:cNvSpPr>
            <a:spLocks noChangeArrowheads="1"/>
          </p:cNvSpPr>
          <p:nvPr/>
        </p:nvSpPr>
        <p:spPr bwMode="auto">
          <a:xfrm>
            <a:off x="2146300" y="5410200"/>
            <a:ext cx="255905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62………….52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4705350" y="5410200"/>
            <a:ext cx="41275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/>
              <a:t>51………………………0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Trade-off between the range of numbers and accuracy.</a:t>
            </a:r>
          </a:p>
          <a:p>
            <a:pPr eaLnBrk="1" hangingPunct="1"/>
            <a:r>
              <a:rPr lang="en-US" sz="3200" dirty="0" smtClean="0"/>
              <a:t>If we increase the exponent bits in 32-bit format, the range can be increased but accuracy of number goes down as size of mantissa will become smaller.</a:t>
            </a:r>
          </a:p>
          <a:p>
            <a:pPr eaLnBrk="1" hangingPunct="1"/>
            <a:r>
              <a:rPr lang="en-US" sz="3200" dirty="0" smtClean="0"/>
              <a:t>Higher the no. of bits in mantissa, better will be precision.</a:t>
            </a: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What To Use? When?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eaLnBrk="1" hangingPunct="1"/>
            <a:r>
              <a:rPr lang="en-US" sz="3600" dirty="0" smtClean="0"/>
              <a:t>For increasing both precision and range, use double precision.</a:t>
            </a:r>
          </a:p>
          <a:p>
            <a:pPr eaLnBrk="1" hangingPunct="1"/>
            <a:endParaRPr lang="en-US" sz="3600" dirty="0" smtClean="0"/>
          </a:p>
          <a:p>
            <a:pPr eaLnBrk="1" hangingPunct="1"/>
            <a:r>
              <a:rPr lang="en-US" sz="3200" dirty="0" smtClean="0">
                <a:solidFill>
                  <a:schemeClr val="tx2"/>
                </a:solidFill>
              </a:rPr>
              <a:t>in C/C++</a:t>
            </a:r>
          </a:p>
          <a:p>
            <a:pPr eaLnBrk="1" hangingPunct="1"/>
            <a:r>
              <a:rPr lang="en-US" sz="3200" dirty="0" smtClean="0">
                <a:solidFill>
                  <a:schemeClr val="tx2"/>
                </a:solidFill>
              </a:rPr>
              <a:t>use </a:t>
            </a:r>
            <a:r>
              <a:rPr lang="en-US" sz="3200" b="1" dirty="0" smtClean="0">
                <a:solidFill>
                  <a:schemeClr val="tx2"/>
                </a:solidFill>
              </a:rPr>
              <a:t>float</a:t>
            </a:r>
            <a:r>
              <a:rPr lang="en-US" sz="3200" dirty="0" smtClean="0">
                <a:solidFill>
                  <a:schemeClr val="tx2"/>
                </a:solidFill>
              </a:rPr>
              <a:t> data type for single precision.</a:t>
            </a:r>
          </a:p>
          <a:p>
            <a:pPr eaLnBrk="1" hangingPunct="1"/>
            <a:r>
              <a:rPr lang="en-US" sz="3200" dirty="0" smtClean="0">
                <a:solidFill>
                  <a:schemeClr val="tx2"/>
                </a:solidFill>
              </a:rPr>
              <a:t>use </a:t>
            </a:r>
            <a:r>
              <a:rPr lang="en-US" sz="3200" b="1" dirty="0" smtClean="0">
                <a:solidFill>
                  <a:schemeClr val="tx2"/>
                </a:solidFill>
              </a:rPr>
              <a:t>double</a:t>
            </a:r>
            <a:r>
              <a:rPr lang="en-US" sz="3200" dirty="0" smtClean="0">
                <a:solidFill>
                  <a:schemeClr val="tx2"/>
                </a:solidFill>
              </a:rPr>
              <a:t> data type for double precision.</a:t>
            </a:r>
          </a:p>
          <a:p>
            <a:pPr eaLnBrk="1" hangingPunct="1">
              <a:buFontTx/>
              <a:buNone/>
            </a:pPr>
            <a:endParaRPr lang="en-US" sz="3200" dirty="0" smtClean="0"/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What To Use? When?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eaLnBrk="1" hangingPunct="1"/>
            <a:r>
              <a:rPr lang="en-US" sz="3200" dirty="0" smtClean="0"/>
              <a:t>Arithmetic on real numbers are more complicated.</a:t>
            </a:r>
          </a:p>
          <a:p>
            <a:pPr eaLnBrk="1" hangingPunct="1"/>
            <a:r>
              <a:rPr lang="en-US" sz="3200" dirty="0" smtClean="0"/>
              <a:t>Most ALU do only integer arithmetic</a:t>
            </a:r>
          </a:p>
          <a:p>
            <a:pPr eaLnBrk="1" hangingPunct="1"/>
            <a:r>
              <a:rPr lang="en-US" sz="3200" dirty="0" smtClean="0"/>
              <a:t>Real (floating point) arithmetic is done</a:t>
            </a:r>
          </a:p>
          <a:p>
            <a:pPr lvl="1" eaLnBrk="1" hangingPunct="1"/>
            <a:r>
              <a:rPr lang="en-US" sz="2800" dirty="0" smtClean="0"/>
              <a:t>in software on some low-end processors.</a:t>
            </a:r>
          </a:p>
          <a:p>
            <a:pPr lvl="1" eaLnBrk="1" hangingPunct="1"/>
            <a:r>
              <a:rPr lang="en-US" sz="2800" dirty="0" smtClean="0"/>
              <a:t>in a floating-point unit (FPU) on most modern processors.</a:t>
            </a:r>
          </a:p>
          <a:p>
            <a:pPr eaLnBrk="1" hangingPunct="1"/>
            <a:r>
              <a:rPr lang="en-US" sz="3200" dirty="0" smtClean="0"/>
              <a:t>Most processors today support single and double precision floating point arithmetic.</a:t>
            </a: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Arithmetic on Real Nos.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9080500" y="6324600"/>
            <a:ext cx="330200" cy="228600"/>
          </a:xfrm>
          <a:prstGeom prst="rect">
            <a:avLst/>
          </a:prstGeom>
          <a:solidFill>
            <a:schemeClr val="tx2"/>
          </a:solidFill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3200" dirty="0" smtClean="0"/>
              <a:t>Decimal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 smtClean="0"/>
              <a:t>Binary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 smtClean="0"/>
              <a:t>Octal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 smtClean="0"/>
              <a:t>Hexadecimal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 smtClean="0"/>
              <a:t>ASCII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 smtClean="0"/>
              <a:t>Unicode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 smtClean="0"/>
              <a:t>BCD</a:t>
            </a:r>
          </a:p>
          <a:p>
            <a:pPr eaLnBrk="1" hangingPunct="1">
              <a:lnSpc>
                <a:spcPct val="90000"/>
              </a:lnSpc>
            </a:pPr>
            <a:r>
              <a:rPr lang="en-US" sz="3200" dirty="0" smtClean="0"/>
              <a:t>EBCDIC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 dirty="0" smtClean="0"/>
              <a:t>Different Number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Radix or Base 		10</a:t>
            </a:r>
          </a:p>
          <a:p>
            <a:pPr eaLnBrk="1" hangingPunct="1"/>
            <a:r>
              <a:rPr lang="en-US" sz="3200" dirty="0" smtClean="0"/>
              <a:t>Digits			0 – 9</a:t>
            </a:r>
          </a:p>
          <a:p>
            <a:pPr eaLnBrk="1" hangingPunct="1">
              <a:buFontTx/>
              <a:buNone/>
            </a:pPr>
            <a:endParaRPr lang="en-US" sz="3200" dirty="0" smtClean="0"/>
          </a:p>
          <a:p>
            <a:pPr eaLnBrk="1" hangingPunct="1"/>
            <a:r>
              <a:rPr lang="en-US" sz="3200" dirty="0" smtClean="0"/>
              <a:t>(153.25)</a:t>
            </a:r>
            <a:r>
              <a:rPr lang="en-US" sz="3200" b="1" baseline="-25000" dirty="0" smtClean="0"/>
              <a:t>10</a:t>
            </a:r>
            <a:r>
              <a:rPr lang="en-US" sz="3200" dirty="0" smtClean="0"/>
              <a:t> 	= (1  * 10</a:t>
            </a:r>
            <a:r>
              <a:rPr lang="en-US" sz="3200" b="1" baseline="30000" dirty="0" smtClean="0"/>
              <a:t>2</a:t>
            </a:r>
            <a:r>
              <a:rPr lang="en-US" sz="3200" dirty="0" smtClean="0"/>
              <a:t>) + (5 * 10</a:t>
            </a:r>
            <a:r>
              <a:rPr lang="en-US" sz="3200" b="1" baseline="30000" dirty="0" smtClean="0"/>
              <a:t>1</a:t>
            </a:r>
            <a:r>
              <a:rPr lang="en-US" sz="3200" dirty="0" smtClean="0"/>
              <a:t>) + (3 * 10</a:t>
            </a:r>
            <a:r>
              <a:rPr lang="en-US" sz="3200" b="1" baseline="30000" dirty="0" smtClean="0"/>
              <a:t>0</a:t>
            </a:r>
            <a:r>
              <a:rPr lang="en-US" sz="3200" dirty="0" smtClean="0"/>
              <a:t>) </a:t>
            </a:r>
          </a:p>
          <a:p>
            <a:pPr eaLnBrk="1" hangingPunct="1">
              <a:buNone/>
            </a:pPr>
            <a:r>
              <a:rPr lang="en-US" sz="3200" dirty="0" smtClean="0"/>
              <a:t>			+ (2 * 10</a:t>
            </a:r>
            <a:r>
              <a:rPr lang="en-US" sz="3200" baseline="30000" dirty="0" smtClean="0"/>
              <a:t>-1</a:t>
            </a:r>
            <a:r>
              <a:rPr lang="en-US" sz="3200" dirty="0" smtClean="0"/>
              <a:t>) + (5 * 10</a:t>
            </a:r>
            <a:r>
              <a:rPr lang="en-US" sz="3200" b="1" baseline="30000" dirty="0" smtClean="0"/>
              <a:t>-2</a:t>
            </a:r>
            <a:r>
              <a:rPr lang="en-US" sz="3200" dirty="0" smtClean="0"/>
              <a:t>)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			</a:t>
            </a:r>
            <a:r>
              <a:rPr lang="en-US" sz="3200" dirty="0" smtClean="0"/>
              <a:t>or (100 + 50 + 3 + .2 + .05)</a:t>
            </a:r>
          </a:p>
          <a:p>
            <a:pPr eaLnBrk="1" hangingPunct="1">
              <a:buFontTx/>
              <a:buNone/>
            </a:pPr>
            <a:endParaRPr lang="en-US" sz="3200" dirty="0" smtClean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Decimal Number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eaLnBrk="1" hangingPunct="1"/>
            <a:r>
              <a:rPr lang="en-US" sz="3200" dirty="0" smtClean="0"/>
              <a:t>Radix or Base 		2</a:t>
            </a:r>
          </a:p>
          <a:p>
            <a:pPr eaLnBrk="1" hangingPunct="1"/>
            <a:r>
              <a:rPr lang="en-US" sz="3200" dirty="0" smtClean="0"/>
              <a:t>Digits			0 &amp; 1</a:t>
            </a:r>
          </a:p>
          <a:p>
            <a:pPr eaLnBrk="1" hangingPunct="1">
              <a:buFontTx/>
              <a:buNone/>
            </a:pPr>
            <a:r>
              <a:rPr lang="en-US" sz="3200" b="1" dirty="0" smtClean="0"/>
              <a:t>Conversion To Decimal</a:t>
            </a:r>
          </a:p>
          <a:p>
            <a:pPr eaLnBrk="1" hangingPunct="1">
              <a:buFontTx/>
              <a:buNone/>
            </a:pPr>
            <a:r>
              <a:rPr lang="en-US" sz="3200" dirty="0" smtClean="0"/>
              <a:t>(101.11)</a:t>
            </a:r>
            <a:r>
              <a:rPr lang="en-US" sz="3200" b="1" baseline="-25000" dirty="0" smtClean="0"/>
              <a:t>2</a:t>
            </a:r>
            <a:r>
              <a:rPr lang="en-US" sz="3200" dirty="0" smtClean="0"/>
              <a:t> 	= (1 * 2</a:t>
            </a:r>
            <a:r>
              <a:rPr lang="en-US" sz="3200" b="1" baseline="30000" dirty="0" smtClean="0"/>
              <a:t>2</a:t>
            </a:r>
            <a:r>
              <a:rPr lang="en-US" sz="3200" dirty="0" smtClean="0"/>
              <a:t>) + (0 * 2</a:t>
            </a:r>
            <a:r>
              <a:rPr lang="en-US" sz="3200" b="1" baseline="30000" dirty="0" smtClean="0"/>
              <a:t>1</a:t>
            </a:r>
            <a:r>
              <a:rPr lang="en-US" sz="3200" dirty="0" smtClean="0"/>
              <a:t>) + (1 * 2</a:t>
            </a:r>
            <a:r>
              <a:rPr lang="en-US" sz="3200" b="1" baseline="30000" dirty="0" smtClean="0"/>
              <a:t>0</a:t>
            </a:r>
            <a:r>
              <a:rPr lang="en-US" sz="3200" dirty="0" smtClean="0"/>
              <a:t>) 		    	  	+ (1 * 2</a:t>
            </a:r>
            <a:r>
              <a:rPr lang="en-US" sz="3200" baseline="30000" dirty="0" smtClean="0"/>
              <a:t>-1</a:t>
            </a:r>
            <a:r>
              <a:rPr lang="en-US" sz="3200" dirty="0" smtClean="0"/>
              <a:t>) + ( 1 * 2</a:t>
            </a:r>
            <a:r>
              <a:rPr lang="en-US" sz="3200" b="1" baseline="30000" dirty="0" smtClean="0"/>
              <a:t>-2</a:t>
            </a:r>
            <a:r>
              <a:rPr lang="en-US" sz="3200" dirty="0" smtClean="0"/>
              <a:t>)</a:t>
            </a:r>
          </a:p>
          <a:p>
            <a:pPr eaLnBrk="1" hangingPunct="1">
              <a:buFontTx/>
              <a:buNone/>
            </a:pPr>
            <a:r>
              <a:rPr lang="en-US" sz="5400" dirty="0" smtClean="0"/>
              <a:t>			</a:t>
            </a:r>
            <a:r>
              <a:rPr lang="en-US" sz="3200" dirty="0" smtClean="0"/>
              <a:t>= (4 + 0 + 1 + .5 + .25 )</a:t>
            </a:r>
          </a:p>
          <a:p>
            <a:pPr eaLnBrk="1" hangingPunct="1">
              <a:buFontTx/>
              <a:buNone/>
            </a:pPr>
            <a:r>
              <a:rPr lang="en-US" sz="3200" dirty="0" smtClean="0"/>
              <a:t>			= (5.75)</a:t>
            </a:r>
            <a:r>
              <a:rPr lang="en-US" sz="3200" b="1" baseline="-25000" dirty="0" smtClean="0"/>
              <a:t>10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/>
              <a:t>Binary Number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noFill/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eaLnBrk="1" hangingPunct="1"/>
            <a:r>
              <a:rPr lang="en-US" sz="3600" dirty="0" smtClean="0"/>
              <a:t>Radix or Base 		8 (2</a:t>
            </a:r>
            <a:r>
              <a:rPr lang="en-US" sz="3600" b="1" baseline="30000" dirty="0" smtClean="0"/>
              <a:t>3 </a:t>
            </a:r>
            <a:r>
              <a:rPr lang="en-US" sz="3600" dirty="0" smtClean="0"/>
              <a:t>)</a:t>
            </a:r>
          </a:p>
          <a:p>
            <a:pPr eaLnBrk="1" hangingPunct="1"/>
            <a:r>
              <a:rPr lang="en-US" sz="3600" dirty="0" smtClean="0"/>
              <a:t>Digits			0 – 7</a:t>
            </a:r>
          </a:p>
          <a:p>
            <a:pPr eaLnBrk="1" hangingPunct="1">
              <a:buFontTx/>
              <a:buNone/>
            </a:pPr>
            <a:r>
              <a:rPr lang="en-US" sz="3600" b="1" dirty="0" smtClean="0"/>
              <a:t>Conversion To Decimal</a:t>
            </a:r>
          </a:p>
          <a:p>
            <a:pPr eaLnBrk="1" hangingPunct="1"/>
            <a:r>
              <a:rPr lang="en-US" sz="3600" dirty="0" smtClean="0"/>
              <a:t>(250.14)</a:t>
            </a:r>
            <a:r>
              <a:rPr lang="en-US" sz="3600" b="1" baseline="-25000" dirty="0" smtClean="0"/>
              <a:t>8</a:t>
            </a:r>
            <a:r>
              <a:rPr lang="en-US" sz="3600" dirty="0" smtClean="0"/>
              <a:t>  = (2 * 8</a:t>
            </a:r>
            <a:r>
              <a:rPr lang="en-US" sz="3600" b="1" baseline="30000" dirty="0" smtClean="0"/>
              <a:t>2</a:t>
            </a:r>
            <a:r>
              <a:rPr lang="en-US" sz="3600" dirty="0" smtClean="0"/>
              <a:t>) + (5 * 8</a:t>
            </a:r>
            <a:r>
              <a:rPr lang="en-US" sz="3600" b="1" baseline="30000" dirty="0" smtClean="0"/>
              <a:t>1</a:t>
            </a:r>
            <a:r>
              <a:rPr lang="en-US" sz="3600" dirty="0" smtClean="0"/>
              <a:t>) + (0 * 8</a:t>
            </a:r>
            <a:r>
              <a:rPr lang="en-US" sz="3600" b="1" baseline="30000" dirty="0" smtClean="0"/>
              <a:t>0</a:t>
            </a:r>
            <a:r>
              <a:rPr lang="en-US" sz="3600" dirty="0" smtClean="0"/>
              <a:t>) 		    	  	+ (1 * 8</a:t>
            </a:r>
            <a:r>
              <a:rPr lang="en-US" sz="3600" baseline="30000" dirty="0" smtClean="0"/>
              <a:t>-1</a:t>
            </a:r>
            <a:r>
              <a:rPr lang="en-US" sz="3600" dirty="0" smtClean="0"/>
              <a:t>) + ( 4 * 8</a:t>
            </a:r>
            <a:r>
              <a:rPr lang="en-US" sz="3600" b="1" baseline="30000" dirty="0" smtClean="0"/>
              <a:t>-2</a:t>
            </a:r>
            <a:r>
              <a:rPr lang="en-US" sz="3600" dirty="0" smtClean="0"/>
              <a:t>)</a:t>
            </a:r>
          </a:p>
          <a:p>
            <a:pPr eaLnBrk="1" hangingPunct="1">
              <a:buFontTx/>
              <a:buNone/>
            </a:pPr>
            <a:r>
              <a:rPr lang="en-US" sz="6000" dirty="0" smtClean="0"/>
              <a:t>			</a:t>
            </a:r>
            <a:r>
              <a:rPr lang="en-US" sz="3600" dirty="0" smtClean="0"/>
              <a:t>= (128 + 40 +0+0.125 + 0.0625 )</a:t>
            </a:r>
          </a:p>
          <a:p>
            <a:pPr eaLnBrk="1" hangingPunct="1">
              <a:buFontTx/>
              <a:buNone/>
            </a:pPr>
            <a:r>
              <a:rPr lang="en-US" sz="3600" dirty="0" smtClean="0"/>
              <a:t>			= (168.1875)</a:t>
            </a:r>
            <a:r>
              <a:rPr lang="en-US" sz="3600" b="1" baseline="-25000" dirty="0" smtClean="0"/>
              <a:t>10</a:t>
            </a:r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/>
              <a:t>Octal Number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987</TotalTime>
  <Words>2022</Words>
  <Application>Microsoft Office PowerPoint</Application>
  <PresentationFormat>A4 Paper (210x297 mm)</PresentationFormat>
  <Paragraphs>539</Paragraphs>
  <Slides>54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Cheq</vt:lpstr>
      <vt:lpstr>Constantia</vt:lpstr>
      <vt:lpstr>Tahoma</vt:lpstr>
      <vt:lpstr>Times New Roman</vt:lpstr>
      <vt:lpstr>Wingdings</vt:lpstr>
      <vt:lpstr>Wingdings 2</vt:lpstr>
      <vt:lpstr>Paper</vt:lpstr>
      <vt:lpstr>BITs, Bytes &amp; Number Systems</vt:lpstr>
      <vt:lpstr>BIT</vt:lpstr>
      <vt:lpstr>BIT</vt:lpstr>
      <vt:lpstr>Byte</vt:lpstr>
      <vt:lpstr>BIT-&gt; Tera Byte</vt:lpstr>
      <vt:lpstr>Different Number Systems</vt:lpstr>
      <vt:lpstr>Decimal Number System</vt:lpstr>
      <vt:lpstr>Binary Number System</vt:lpstr>
      <vt:lpstr>Octal Number System</vt:lpstr>
      <vt:lpstr>Hexadecimal Number System</vt:lpstr>
      <vt:lpstr>Decimal-&gt;Binary Conversion</vt:lpstr>
      <vt:lpstr>Decimal-&gt;Binary Conversion</vt:lpstr>
      <vt:lpstr>Decimal-&gt;Binary Conversion</vt:lpstr>
      <vt:lpstr>Conversion: BinaryOctal</vt:lpstr>
      <vt:lpstr>Direct Conversion BinaryOctal</vt:lpstr>
      <vt:lpstr>Conversion: BinaryHexa</vt:lpstr>
      <vt:lpstr>Direct Conversion BinaryHexa</vt:lpstr>
      <vt:lpstr>Practice Work</vt:lpstr>
      <vt:lpstr>ASCII</vt:lpstr>
      <vt:lpstr>ASCII</vt:lpstr>
      <vt:lpstr>ASCII</vt:lpstr>
      <vt:lpstr>UNICODE</vt:lpstr>
      <vt:lpstr>UNICODE</vt:lpstr>
      <vt:lpstr>BCD</vt:lpstr>
      <vt:lpstr>BCD</vt:lpstr>
      <vt:lpstr>BCD</vt:lpstr>
      <vt:lpstr>EBCDIC</vt:lpstr>
      <vt:lpstr>EBCDIC</vt:lpstr>
      <vt:lpstr>EBCDIC</vt:lpstr>
      <vt:lpstr>2’s Complement Method</vt:lpstr>
      <vt:lpstr>Drawback of 1's Complement Method</vt:lpstr>
      <vt:lpstr>Drawback of 1's Complement Method</vt:lpstr>
      <vt:lpstr>2’s Complement Method</vt:lpstr>
      <vt:lpstr>2’s Complement Method</vt:lpstr>
      <vt:lpstr>2’s Complement Method</vt:lpstr>
      <vt:lpstr>Binary Arithmetic-Addition</vt:lpstr>
      <vt:lpstr>Logic Circuits</vt:lpstr>
      <vt:lpstr>Circuit for Addition</vt:lpstr>
      <vt:lpstr>Binary Arithmetic-Multiplication</vt:lpstr>
      <vt:lpstr>Binary Arithmetic-Subtraction</vt:lpstr>
      <vt:lpstr>Floating Point Representation</vt:lpstr>
      <vt:lpstr>Floating Point Representation</vt:lpstr>
      <vt:lpstr>Binary Floating Point Representation</vt:lpstr>
      <vt:lpstr>Binary Floating Point Representation</vt:lpstr>
      <vt:lpstr>Binary Floating Point Representation</vt:lpstr>
      <vt:lpstr>Binary Floating Point Representation</vt:lpstr>
      <vt:lpstr>Example</vt:lpstr>
      <vt:lpstr>Example</vt:lpstr>
      <vt:lpstr>Example</vt:lpstr>
      <vt:lpstr>Example</vt:lpstr>
      <vt:lpstr>Binary Floating Point Representation</vt:lpstr>
      <vt:lpstr>What To Use? When?</vt:lpstr>
      <vt:lpstr>What To Use? When?</vt:lpstr>
      <vt:lpstr>Arithmetic on Real Nos.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NUMBER SYSTEMS</dc:title>
  <dc:creator>admin</dc:creator>
  <cp:lastModifiedBy>Darshit Shah</cp:lastModifiedBy>
  <cp:revision>74</cp:revision>
  <cp:lastPrinted>2025-07-25T11:57:00Z</cp:lastPrinted>
  <dcterms:created xsi:type="dcterms:W3CDTF">2007-09-06T00:38:50Z</dcterms:created>
  <dcterms:modified xsi:type="dcterms:W3CDTF">2025-07-25T12:12:35Z</dcterms:modified>
</cp:coreProperties>
</file>