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257" r:id="rId2"/>
    <p:sldId id="364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70" r:id="rId19"/>
    <p:sldId id="271" r:id="rId20"/>
    <p:sldId id="363" r:id="rId21"/>
    <p:sldId id="272" r:id="rId22"/>
    <p:sldId id="273" r:id="rId23"/>
    <p:sldId id="274" r:id="rId24"/>
    <p:sldId id="275" r:id="rId25"/>
    <p:sldId id="361" r:id="rId26"/>
    <p:sldId id="276" r:id="rId27"/>
    <p:sldId id="362" r:id="rId28"/>
    <p:sldId id="357" r:id="rId29"/>
    <p:sldId id="287" r:id="rId30"/>
    <p:sldId id="288" r:id="rId31"/>
    <p:sldId id="289" r:id="rId32"/>
    <p:sldId id="366" r:id="rId33"/>
    <p:sldId id="290" r:id="rId34"/>
    <p:sldId id="291" r:id="rId35"/>
    <p:sldId id="292" r:id="rId36"/>
    <p:sldId id="293" r:id="rId37"/>
    <p:sldId id="294" r:id="rId38"/>
    <p:sldId id="282" r:id="rId39"/>
    <p:sldId id="283" r:id="rId40"/>
    <p:sldId id="284" r:id="rId41"/>
    <p:sldId id="285" r:id="rId42"/>
    <p:sldId id="286" r:id="rId43"/>
    <p:sldId id="295" r:id="rId44"/>
    <p:sldId id="296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30" r:id="rId57"/>
    <p:sldId id="331" r:id="rId58"/>
    <p:sldId id="323" r:id="rId59"/>
    <p:sldId id="332" r:id="rId60"/>
    <p:sldId id="333" r:id="rId61"/>
    <p:sldId id="334" r:id="rId62"/>
    <p:sldId id="335" r:id="rId63"/>
    <p:sldId id="336" r:id="rId64"/>
    <p:sldId id="337" r:id="rId65"/>
    <p:sldId id="365" r:id="rId66"/>
    <p:sldId id="338" r:id="rId67"/>
    <p:sldId id="322" r:id="rId68"/>
    <p:sldId id="343" r:id="rId69"/>
    <p:sldId id="342" r:id="rId70"/>
    <p:sldId id="344" r:id="rId71"/>
    <p:sldId id="324" r:id="rId72"/>
    <p:sldId id="339" r:id="rId73"/>
    <p:sldId id="325" r:id="rId74"/>
    <p:sldId id="340" r:id="rId75"/>
    <p:sldId id="326" r:id="rId76"/>
    <p:sldId id="327" r:id="rId77"/>
    <p:sldId id="328" r:id="rId78"/>
    <p:sldId id="329" r:id="rId79"/>
    <p:sldId id="350" r:id="rId80"/>
    <p:sldId id="352" r:id="rId81"/>
    <p:sldId id="347" r:id="rId82"/>
    <p:sldId id="358" r:id="rId83"/>
    <p:sldId id="349" r:id="rId84"/>
    <p:sldId id="346" r:id="rId85"/>
    <p:sldId id="359" r:id="rId86"/>
    <p:sldId id="345" r:id="rId87"/>
    <p:sldId id="353" r:id="rId88"/>
    <p:sldId id="356" r:id="rId89"/>
  </p:sldIdLst>
  <p:sldSz cx="9144000" cy="6858000" type="screen4x3"/>
  <p:notesSz cx="6797675" cy="9874250"/>
  <p:custShowLst>
    <p:custShow name="data types" id="0">
      <p:sldLst>
        <p:sld r:id="rId16"/>
        <p:sld r:id="rId17"/>
        <p:sld r:id="rId18"/>
      </p:sldLst>
    </p:custShow>
    <p:custShow name="escape sequence" id="1">
      <p:sldLst>
        <p:sld r:id="rId44"/>
        <p:sld r:id="rId45"/>
      </p:sldLst>
    </p:custShow>
    <p:custShow name="Loop Structure" id="2">
      <p:sldLst>
        <p:sld r:id="rId80"/>
        <p:sld r:id="rId82"/>
        <p:sld r:id="rId85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75" autoAdjust="0"/>
  </p:normalViewPr>
  <p:slideViewPr>
    <p:cSldViewPr>
      <p:cViewPr varScale="1">
        <p:scale>
          <a:sx n="93" d="100"/>
          <a:sy n="93" d="100"/>
        </p:scale>
        <p:origin x="2046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08" y="-96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Deshmukh" userId="3932f4acff490c19" providerId="LiveId" clId="{C99FA2B0-57D4-4629-AD2B-50711892A8C9}"/>
    <pc:docChg chg="modSld">
      <pc:chgData name="Ankit Deshmukh" userId="3932f4acff490c19" providerId="LiveId" clId="{C99FA2B0-57D4-4629-AD2B-50711892A8C9}" dt="2025-07-30T15:23:16.103" v="0" actId="14100"/>
      <pc:docMkLst>
        <pc:docMk/>
      </pc:docMkLst>
      <pc:sldChg chg="modSp mod">
        <pc:chgData name="Ankit Deshmukh" userId="3932f4acff490c19" providerId="LiveId" clId="{C99FA2B0-57D4-4629-AD2B-50711892A8C9}" dt="2025-07-30T15:23:16.103" v="0" actId="14100"/>
        <pc:sldMkLst>
          <pc:docMk/>
          <pc:sldMk cId="0" sldId="261"/>
        </pc:sldMkLst>
        <pc:spChg chg="mod">
          <ac:chgData name="Ankit Deshmukh" userId="3932f4acff490c19" providerId="LiveId" clId="{C99FA2B0-57D4-4629-AD2B-50711892A8C9}" dt="2025-07-30T15:23:16.103" v="0" actId="14100"/>
          <ac:spMkLst>
            <pc:docMk/>
            <pc:sldMk cId="0" sldId="261"/>
            <ac:spMk id="7" creationId="{00000000-0000-0000-0000-000000000000}"/>
          </ac:spMkLst>
        </pc:spChg>
        <pc:cxnChg chg="mod">
          <ac:chgData name="Ankit Deshmukh" userId="3932f4acff490c19" providerId="LiveId" clId="{C99FA2B0-57D4-4629-AD2B-50711892A8C9}" dt="2025-07-30T15:23:16.103" v="0" actId="14100"/>
          <ac:cxnSpMkLst>
            <pc:docMk/>
            <pc:sldMk cId="0" sldId="261"/>
            <ac:cxnSpMk id="1028" creationId="{00000000-0000-0000-0000-000000000000}"/>
          </ac:cxnSpMkLst>
        </pc:cxnChg>
        <pc:cxnChg chg="mod">
          <ac:chgData name="Ankit Deshmukh" userId="3932f4acff490c19" providerId="LiveId" clId="{C99FA2B0-57D4-4629-AD2B-50711892A8C9}" dt="2025-07-30T15:23:16.103" v="0" actId="14100"/>
          <ac:cxnSpMkLst>
            <pc:docMk/>
            <pc:sldMk cId="0" sldId="261"/>
            <ac:cxnSpMk id="1029" creationId="{00000000-0000-0000-0000-000000000000}"/>
          </ac:cxnSpMkLst>
        </pc:cxnChg>
        <pc:cxnChg chg="mod">
          <ac:chgData name="Ankit Deshmukh" userId="3932f4acff490c19" providerId="LiveId" clId="{C99FA2B0-57D4-4629-AD2B-50711892A8C9}" dt="2025-07-30T15:23:16.103" v="0" actId="14100"/>
          <ac:cxnSpMkLst>
            <pc:docMk/>
            <pc:sldMk cId="0" sldId="261"/>
            <ac:cxnSpMk id="1030" creationId="{00000000-0000-0000-0000-000000000000}"/>
          </ac:cxnSpMkLst>
        </pc:cxnChg>
        <pc:cxnChg chg="mod">
          <ac:chgData name="Ankit Deshmukh" userId="3932f4acff490c19" providerId="LiveId" clId="{C99FA2B0-57D4-4629-AD2B-50711892A8C9}" dt="2025-07-30T15:23:16.103" v="0" actId="14100"/>
          <ac:cxnSpMkLst>
            <pc:docMk/>
            <pc:sldMk cId="0" sldId="261"/>
            <ac:cxnSpMk id="1031" creationId="{00000000-0000-0000-0000-000000000000}"/>
          </ac:cxnSpMkLst>
        </pc:cxnChg>
      </pc:sldChg>
    </pc:docChg>
  </pc:docChgLst>
  <pc:docChgLst>
    <pc:chgData name="Ankit Deshmukh" userId="3932f4acff490c19" providerId="LiveId" clId="{13120311-FF21-45CA-83A8-D28A0962B1C3}"/>
    <pc:docChg chg="modSld">
      <pc:chgData name="Ankit Deshmukh" userId="3932f4acff490c19" providerId="LiveId" clId="{13120311-FF21-45CA-83A8-D28A0962B1C3}" dt="2025-08-07T08:22:40.201" v="1" actId="20577"/>
      <pc:docMkLst>
        <pc:docMk/>
      </pc:docMkLst>
      <pc:sldChg chg="modSp mod">
        <pc:chgData name="Ankit Deshmukh" userId="3932f4acff490c19" providerId="LiveId" clId="{13120311-FF21-45CA-83A8-D28A0962B1C3}" dt="2025-08-07T08:22:40.201" v="1" actId="20577"/>
        <pc:sldMkLst>
          <pc:docMk/>
          <pc:sldMk cId="0" sldId="260"/>
        </pc:sldMkLst>
        <pc:spChg chg="mod">
          <ac:chgData name="Ankit Deshmukh" userId="3932f4acff490c19" providerId="LiveId" clId="{13120311-FF21-45CA-83A8-D28A0962B1C3}" dt="2025-08-07T08:22:40.201" v="1" actId="20577"/>
          <ac:spMkLst>
            <pc:docMk/>
            <pc:sldMk cId="0" sldId="260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 dirty="0"/>
              <a:t>School of Technology, Gandhinagar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 dirty="0"/>
              <a:t>By Darshit Shah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02330D-6B66-4AA2-B2B5-587427D99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1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School of Petroleum Technology, Gandhinagar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By Darshit Shah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9BB29-5916-4A1F-BD22-D06F650AF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912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7A146-DADD-4759-984B-7B372F0C15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By Darshit Shah</a:t>
            </a:r>
          </a:p>
        </p:txBody>
      </p:sp>
      <p:sp>
        <p:nvSpPr>
          <p:cNvPr id="100358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School of Petroleum Technology, Gandhinagar</a:t>
            </a:r>
          </a:p>
        </p:txBody>
      </p:sp>
    </p:spTree>
    <p:extLst>
      <p:ext uri="{BB962C8B-B14F-4D97-AF65-F5344CB8AC3E}">
        <p14:creationId xmlns:p14="http://schemas.microsoft.com/office/powerpoint/2010/main" val="132903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International Organization for Standardization (ISO)</a:t>
            </a:r>
          </a:p>
        </p:txBody>
      </p:sp>
      <p:sp>
        <p:nvSpPr>
          <p:cNvPr id="1013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School of Petroleum Technology, Gandhinagar</a:t>
            </a: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By Darshit Shah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D9075-AF76-429B-BEF1-B24CD692744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7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502384-6870-4616-AD8B-AFD855A2C5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DO PROPER INDENTATION.</a:t>
            </a: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By Darshit Shah</a:t>
            </a:r>
          </a:p>
        </p:txBody>
      </p:sp>
      <p:sp>
        <p:nvSpPr>
          <p:cNvPr id="102406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School of Petroleum Technology, Gandhinagar</a:t>
            </a:r>
          </a:p>
        </p:txBody>
      </p:sp>
    </p:spTree>
    <p:extLst>
      <p:ext uri="{BB962C8B-B14F-4D97-AF65-F5344CB8AC3E}">
        <p14:creationId xmlns:p14="http://schemas.microsoft.com/office/powerpoint/2010/main" val="187960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8E12E-FED2-43C9-A942-E3578E7B13E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CHAR DATA TYPE IS ALLOWED.</a:t>
            </a: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By Darshit Shah</a:t>
            </a:r>
          </a:p>
        </p:txBody>
      </p:sp>
      <p:sp>
        <p:nvSpPr>
          <p:cNvPr id="103430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School of Petroleum Technology, Gandhinagar</a:t>
            </a:r>
          </a:p>
        </p:txBody>
      </p:sp>
    </p:spTree>
    <p:extLst>
      <p:ext uri="{BB962C8B-B14F-4D97-AF65-F5344CB8AC3E}">
        <p14:creationId xmlns:p14="http://schemas.microsoft.com/office/powerpoint/2010/main" val="327968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24909-BDDC-4822-BC91-4E9CA5E1ED2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CHAR DATA TYPE IS ALLOWED.</a:t>
            </a:r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By Darshit Shah</a:t>
            </a:r>
          </a:p>
        </p:txBody>
      </p:sp>
      <p:sp>
        <p:nvSpPr>
          <p:cNvPr id="104454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School of Petroleum Technology, Gandhinagar</a:t>
            </a:r>
          </a:p>
        </p:txBody>
      </p:sp>
    </p:spTree>
    <p:extLst>
      <p:ext uri="{BB962C8B-B14F-4D97-AF65-F5344CB8AC3E}">
        <p14:creationId xmlns:p14="http://schemas.microsoft.com/office/powerpoint/2010/main" val="282123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5A255-5D1E-4788-8A0C-33298DD3DF7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CHAR DATA TYPE IS ALLOWED.</a:t>
            </a: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By Darshit Shah</a:t>
            </a:r>
          </a:p>
        </p:txBody>
      </p:sp>
      <p:sp>
        <p:nvSpPr>
          <p:cNvPr id="105478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School of Petroleum Technology, Gandhinagar</a:t>
            </a:r>
          </a:p>
        </p:txBody>
      </p:sp>
    </p:spTree>
    <p:extLst>
      <p:ext uri="{BB962C8B-B14F-4D97-AF65-F5344CB8AC3E}">
        <p14:creationId xmlns:p14="http://schemas.microsoft.com/office/powerpoint/2010/main" val="410500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8EB4-1198-4540-A56C-EA816F7868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76772-44CE-43AA-A360-F0D8800F0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DAADE-73D3-47A2-8EDF-9E52A78205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26C6-67C9-4214-BD24-61A957E20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71A3-3FE1-42A7-8662-9F4714F4D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6BACA-30EF-46AA-B675-C74515C112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B886358-260A-45AD-AA71-0BAC46D05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83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15211-DD8C-41A0-B9E2-0F36E1FBFB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B844-F3C3-4B16-9F4C-7650D8EADA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82A67-197D-4EA8-8C3C-AAAAB6E806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E4D8-8AEE-480A-8576-EC57D980CC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B4323-67C0-4486-A6C5-B59BBD685A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331C-2132-42D3-A101-68BB49D5AE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16CB-D092-4308-981E-F8AAAD768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8C51F-C897-46F5-86DA-23BFF0D1C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4449402-E40C-4856-BE63-7AB27B2108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\INCLUDE\STDIO.H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Unit 1</a:t>
            </a:r>
            <a:br>
              <a:rPr lang="en-US" b="1" dirty="0"/>
            </a:br>
            <a:r>
              <a:rPr lang="en-US" b="1" dirty="0"/>
              <a:t>Basics of C Language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en-US" b="1" dirty="0"/>
              <a:t>Pandit Deendayal Energy University</a:t>
            </a:r>
          </a:p>
          <a:p>
            <a:pPr eaLnBrk="1" hangingPunct="1"/>
            <a:r>
              <a:rPr lang="en-US" b="1" dirty="0"/>
              <a:t>Gandhinagar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TYPES OF CONSTANTS</a:t>
            </a:r>
          </a:p>
        </p:txBody>
      </p:sp>
      <p:sp>
        <p:nvSpPr>
          <p:cNvPr id="10243" name="Text Box 28"/>
          <p:cNvSpPr txBox="1">
            <a:spLocks noChangeArrowheads="1"/>
          </p:cNvSpPr>
          <p:nvPr/>
        </p:nvSpPr>
        <p:spPr bwMode="auto">
          <a:xfrm>
            <a:off x="3135313" y="1508125"/>
            <a:ext cx="3417887" cy="7778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/>
              <a:t>CONSTANTS</a:t>
            </a:r>
          </a:p>
        </p:txBody>
      </p:sp>
      <p:sp>
        <p:nvSpPr>
          <p:cNvPr id="10244" name="Text Box 29"/>
          <p:cNvSpPr txBox="1">
            <a:spLocks noChangeArrowheads="1"/>
          </p:cNvSpPr>
          <p:nvPr/>
        </p:nvSpPr>
        <p:spPr bwMode="auto">
          <a:xfrm>
            <a:off x="849313" y="2727325"/>
            <a:ext cx="3417887" cy="13874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/>
              <a:t>PRIMARY</a:t>
            </a:r>
          </a:p>
          <a:p>
            <a:r>
              <a:rPr lang="en-US" sz="4000" b="1" dirty="0"/>
              <a:t>CONSTANTS</a:t>
            </a:r>
          </a:p>
        </p:txBody>
      </p:sp>
      <p:sp>
        <p:nvSpPr>
          <p:cNvPr id="10245" name="Text Box 30"/>
          <p:cNvSpPr txBox="1">
            <a:spLocks noChangeArrowheads="1"/>
          </p:cNvSpPr>
          <p:nvPr/>
        </p:nvSpPr>
        <p:spPr bwMode="auto">
          <a:xfrm>
            <a:off x="53975" y="4503738"/>
            <a:ext cx="4738688" cy="190658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800" b="1" dirty="0"/>
              <a:t>Integer Constant</a:t>
            </a:r>
          </a:p>
          <a:p>
            <a:r>
              <a:rPr lang="en-US" sz="3800" b="1" dirty="0"/>
              <a:t>Real Constant</a:t>
            </a:r>
          </a:p>
          <a:p>
            <a:r>
              <a:rPr lang="en-US" sz="3800" b="1" dirty="0"/>
              <a:t>Character Constant</a:t>
            </a:r>
          </a:p>
        </p:txBody>
      </p:sp>
      <p:sp>
        <p:nvSpPr>
          <p:cNvPr id="10246" name="Text Box 31"/>
          <p:cNvSpPr txBox="1">
            <a:spLocks noChangeArrowheads="1"/>
          </p:cNvSpPr>
          <p:nvPr/>
        </p:nvSpPr>
        <p:spPr bwMode="auto">
          <a:xfrm>
            <a:off x="5486400" y="2727325"/>
            <a:ext cx="3503613" cy="13874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/>
              <a:t>SECONDARY</a:t>
            </a:r>
          </a:p>
          <a:p>
            <a:r>
              <a:rPr lang="en-US" sz="4000" b="1" dirty="0"/>
              <a:t>CONSTANTS</a:t>
            </a:r>
          </a:p>
        </p:txBody>
      </p:sp>
      <p:sp>
        <p:nvSpPr>
          <p:cNvPr id="10247" name="Text Box 32"/>
          <p:cNvSpPr txBox="1">
            <a:spLocks noChangeArrowheads="1"/>
          </p:cNvSpPr>
          <p:nvPr/>
        </p:nvSpPr>
        <p:spPr bwMode="auto">
          <a:xfrm>
            <a:off x="5562600" y="4503738"/>
            <a:ext cx="3368675" cy="18462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800" b="1" dirty="0"/>
              <a:t>Array, Pointer</a:t>
            </a:r>
          </a:p>
          <a:p>
            <a:r>
              <a:rPr lang="en-US" sz="3800" b="1" dirty="0"/>
              <a:t>Structure, </a:t>
            </a:r>
          </a:p>
          <a:p>
            <a:r>
              <a:rPr lang="en-US" sz="3800" b="1" dirty="0"/>
              <a:t>Union, Enum</a:t>
            </a:r>
          </a:p>
        </p:txBody>
      </p:sp>
      <p:cxnSp>
        <p:nvCxnSpPr>
          <p:cNvPr id="10248" name="AutoShape 35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 rot="5400000">
            <a:off x="3519487" y="1363663"/>
            <a:ext cx="365125" cy="22860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249" name="AutoShape 38"/>
          <p:cNvCxnSpPr>
            <a:cxnSpLocks noChangeShapeType="1"/>
            <a:stCxn id="10243" idx="2"/>
            <a:endCxn id="10246" idx="0"/>
          </p:cNvCxnSpPr>
          <p:nvPr/>
        </p:nvCxnSpPr>
        <p:spPr bwMode="auto">
          <a:xfrm rot="16200000" flipH="1">
            <a:off x="5859462" y="1309688"/>
            <a:ext cx="365125" cy="23939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0250" name="Line 39"/>
          <p:cNvSpPr>
            <a:spLocks noChangeShapeType="1"/>
          </p:cNvSpPr>
          <p:nvPr/>
        </p:nvSpPr>
        <p:spPr bwMode="auto">
          <a:xfrm>
            <a:off x="2514600" y="4114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51" name="Line 40"/>
          <p:cNvSpPr>
            <a:spLocks noChangeShapeType="1"/>
          </p:cNvSpPr>
          <p:nvPr/>
        </p:nvSpPr>
        <p:spPr bwMode="auto">
          <a:xfrm>
            <a:off x="7239000" y="4114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RULES: INTEGER CONSTANTS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z="3600" b="1" dirty="0"/>
              <a:t>It must have at least one digit.</a:t>
            </a:r>
          </a:p>
          <a:p>
            <a:pPr eaLnBrk="1" hangingPunct="1"/>
            <a:r>
              <a:rPr lang="en-US" sz="3600" b="1" dirty="0"/>
              <a:t>It must not have a decimal point.</a:t>
            </a:r>
          </a:p>
          <a:p>
            <a:pPr eaLnBrk="1" hangingPunct="1"/>
            <a:r>
              <a:rPr lang="en-US" sz="3600" b="1" dirty="0"/>
              <a:t>It can be +ve or –ve.</a:t>
            </a:r>
          </a:p>
          <a:p>
            <a:pPr eaLnBrk="1" hangingPunct="1"/>
            <a:r>
              <a:rPr lang="en-US" sz="3600" b="1" dirty="0"/>
              <a:t>If no sign precedes, it is assumed to be positive.</a:t>
            </a:r>
          </a:p>
          <a:p>
            <a:pPr eaLnBrk="1" hangingPunct="1"/>
            <a:r>
              <a:rPr lang="en-US" sz="3600" b="1" dirty="0"/>
              <a:t>No commas or blanks are allowed within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RULES: INTEGER CONSTANTS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z="3600" b="1" dirty="0"/>
              <a:t>Range:</a:t>
            </a:r>
          </a:p>
          <a:p>
            <a:pPr eaLnBrk="1" hangingPunct="1">
              <a:buFontTx/>
              <a:buNone/>
            </a:pPr>
            <a:r>
              <a:rPr lang="en-US" sz="3600" b="1" dirty="0"/>
              <a:t>	16-bit Compiler: -32768 to +32767</a:t>
            </a:r>
          </a:p>
          <a:p>
            <a:pPr eaLnBrk="1" hangingPunct="1">
              <a:buFontTx/>
              <a:buNone/>
            </a:pPr>
            <a:r>
              <a:rPr lang="en-US" sz="3600" b="1" dirty="0"/>
              <a:t>	32-bit Compiler: </a:t>
            </a:r>
          </a:p>
          <a:p>
            <a:pPr eaLnBrk="1" hangingPunct="1">
              <a:buFontTx/>
              <a:buNone/>
            </a:pPr>
            <a:r>
              <a:rPr lang="en-US" sz="3600" b="1" dirty="0"/>
              <a:t>			-2147483648 to +2147483647</a:t>
            </a:r>
          </a:p>
          <a:p>
            <a:pPr eaLnBrk="1" hangingPunct="1"/>
            <a:r>
              <a:rPr lang="en-US" sz="3600" b="1" dirty="0"/>
              <a:t>Examples:</a:t>
            </a:r>
          </a:p>
          <a:p>
            <a:pPr eaLnBrk="1" hangingPunct="1">
              <a:buFontTx/>
              <a:buNone/>
            </a:pPr>
            <a:r>
              <a:rPr lang="en-US" sz="3600" b="1" dirty="0"/>
              <a:t>		1802	+1972	-4000	-32500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RULES: REAL CONSTANTS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dirty="0"/>
              <a:t>It must have at least one digit.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dirty="0"/>
              <a:t>It must have a decimal point.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dirty="0"/>
              <a:t>It can be + ve or – ve.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dirty="0"/>
              <a:t>If no sign precedes, it is assumed to be positive.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dirty="0"/>
              <a:t>No commas or blanks are allowed within it.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dirty="0"/>
              <a:t>EXAMPLES:	+9.02	-19.72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RULES: CHARACTER CONSTANTS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b="1" dirty="0"/>
              <a:t>Any alphabet, any digit or a special symbol enclosed within single inverted commas is known as character constant.</a:t>
            </a:r>
          </a:p>
          <a:p>
            <a:pPr eaLnBrk="1" hangingPunct="1">
              <a:buFontTx/>
              <a:buNone/>
            </a:pPr>
            <a:r>
              <a:rPr lang="en-US" b="1" dirty="0"/>
              <a:t>	e.g.	'a'	'7'	'+’</a:t>
            </a:r>
          </a:p>
          <a:p>
            <a:pPr eaLnBrk="1" hangingPunct="1"/>
            <a:r>
              <a:rPr lang="en-US" b="1" dirty="0"/>
              <a:t>The maximum length of a character constant can be 1 character.</a:t>
            </a:r>
          </a:p>
          <a:p>
            <a:pPr eaLnBrk="1" hangingPunct="1"/>
            <a:r>
              <a:rPr lang="en-US" b="1" dirty="0"/>
              <a:t>Internally, it uses ASCII to store a character.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DATA TYPES</a:t>
            </a:r>
          </a:p>
        </p:txBody>
      </p:sp>
      <p:graphicFrame>
        <p:nvGraphicFramePr>
          <p:cNvPr id="35880" name="Group 4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99675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-128  to +127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-32768 to +32767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unsigned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-32768 to +32767/-2</a:t>
                      </a:r>
                      <a:r>
                        <a:rPr kumimoji="0" lang="en-US" sz="2400" b="0" i="0" u="none" strike="noStrike" cap="none" normalizeH="0" baseline="4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+2</a:t>
                      </a:r>
                      <a:r>
                        <a:rPr kumimoji="0" lang="en-US" sz="2400" b="0" i="0" u="none" strike="noStrike" cap="none" normalizeH="0" baseline="4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2/4 (32-bit Compiler)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DATA TYPES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132832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 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65535/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2</a:t>
                      </a:r>
                      <a:r>
                        <a:rPr kumimoji="0" lang="en-US" sz="2400" b="0" i="0" u="none" strike="noStrike" cap="none" normalizeH="0" baseline="4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2/4 (32-bit Compiler)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-2147483648 to 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unsigned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to 4294967295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-3.4e38 to +3.4e38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-1.7e308 to +1.7e308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DATA TYPES</a:t>
            </a:r>
          </a:p>
        </p:txBody>
      </p:sp>
      <p:graphicFrame>
        <p:nvGraphicFramePr>
          <p:cNvPr id="37910" name="Group 2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267614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(BYTES)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-1.7e4932 to +1.7e4932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size and ranges of int, short and long are compiler dependent. Sizes in  this  figure  are  for  16-bit  compiler.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RULES: VARIABLE NAMES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b="1" dirty="0"/>
              <a:t>A variable name is any combination of alphabets, digits or underscores (Max 31).</a:t>
            </a:r>
          </a:p>
          <a:p>
            <a:pPr eaLnBrk="1" hangingPunct="1"/>
            <a:r>
              <a:rPr lang="en-US" b="1" dirty="0"/>
              <a:t>The first character in the variable name must be an alphabet or underscore.</a:t>
            </a:r>
          </a:p>
          <a:p>
            <a:pPr eaLnBrk="1" hangingPunct="1"/>
            <a:r>
              <a:rPr lang="en-US" b="1" dirty="0"/>
              <a:t>No commas or blanks are allowed within a variable name.</a:t>
            </a:r>
          </a:p>
          <a:p>
            <a:pPr eaLnBrk="1" hangingPunct="1"/>
            <a:r>
              <a:rPr lang="en-US" b="1" dirty="0"/>
              <a:t>No special symbol other than an underscore ( as in tot_marks) can be used.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RULES: VARIABLE NAMES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sz="3600" b="1" dirty="0"/>
              <a:t>No Reserve Words (Keywords) are allowed as the name of variables.</a:t>
            </a:r>
          </a:p>
          <a:p>
            <a:pPr eaLnBrk="1" hangingPunct="1"/>
            <a:r>
              <a:rPr lang="en-US" sz="3600" b="1" dirty="0"/>
              <a:t>e.g. 	</a:t>
            </a:r>
            <a:r>
              <a:rPr lang="en-US" sz="3600" b="1" dirty="0">
                <a:solidFill>
                  <a:srgbClr val="FF00FF"/>
                </a:solidFill>
              </a:rPr>
              <a:t>a	A</a:t>
            </a:r>
            <a:r>
              <a:rPr lang="en-US" sz="3600" b="1" dirty="0"/>
              <a:t>	b	c	hr	min				name1	gross_salary</a:t>
            </a:r>
          </a:p>
          <a:p>
            <a:pPr eaLnBrk="1" hangingPunct="1"/>
            <a:r>
              <a:rPr lang="en-US" sz="3600" b="1" dirty="0">
                <a:solidFill>
                  <a:srgbClr val="FF00FF"/>
                </a:solidFill>
              </a:rPr>
              <a:t>a</a:t>
            </a:r>
            <a:r>
              <a:rPr lang="en-US" sz="3600" b="1" dirty="0"/>
              <a:t> and </a:t>
            </a:r>
            <a:r>
              <a:rPr lang="en-US" sz="3600" b="1" dirty="0">
                <a:solidFill>
                  <a:srgbClr val="FF00FF"/>
                </a:solidFill>
              </a:rPr>
              <a:t>A</a:t>
            </a:r>
            <a:r>
              <a:rPr lang="en-US" sz="3600" b="1" dirty="0"/>
              <a:t> are different variables.</a:t>
            </a:r>
          </a:p>
          <a:p>
            <a:pPr eaLnBrk="1" hangingPunct="1">
              <a:buFontTx/>
              <a:buNone/>
            </a:pPr>
            <a:r>
              <a:rPr lang="en-US" sz="3600" b="1" dirty="0"/>
              <a:t>	( Case sensitive )</a:t>
            </a:r>
          </a:p>
          <a:p>
            <a:pPr eaLnBrk="1" hangingPunct="1"/>
            <a:r>
              <a:rPr lang="en-US" sz="3600" b="1" dirty="0"/>
              <a:t>These rules remain same for all types of primary and secondary variables.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History of C</a:t>
            </a:r>
          </a:p>
          <a:p>
            <a:r>
              <a:rPr lang="en-IN" dirty="0"/>
              <a:t>Uses of C</a:t>
            </a:r>
          </a:p>
          <a:p>
            <a:r>
              <a:rPr lang="en-IN" dirty="0"/>
              <a:t>Steps for writing a program</a:t>
            </a:r>
          </a:p>
          <a:p>
            <a:r>
              <a:rPr lang="en-IN" dirty="0"/>
              <a:t>Data Types</a:t>
            </a:r>
          </a:p>
          <a:p>
            <a:r>
              <a:rPr lang="en-IN" dirty="0"/>
              <a:t>Variables/Constants/Keywords</a:t>
            </a:r>
          </a:p>
          <a:p>
            <a:r>
              <a:rPr lang="en-IN" dirty="0"/>
              <a:t>C Program Structure</a:t>
            </a:r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Program - Add Two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Header Files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printf()/scanf()</a:t>
            </a:r>
          </a:p>
          <a:p>
            <a:r>
              <a:rPr lang="en-IN" dirty="0"/>
              <a:t>Escape Sequence</a:t>
            </a:r>
          </a:p>
          <a:p>
            <a:r>
              <a:rPr lang="en-IN" dirty="0"/>
              <a:t>Loop Structure</a:t>
            </a:r>
          </a:p>
          <a:p>
            <a:pPr lvl="1"/>
            <a:r>
              <a:rPr lang="en-IN" b="1" dirty="0"/>
              <a:t>do while</a:t>
            </a:r>
          </a:p>
          <a:p>
            <a:pPr lvl="1"/>
            <a:r>
              <a:rPr lang="en-IN" b="1" dirty="0"/>
              <a:t>while</a:t>
            </a:r>
          </a:p>
          <a:p>
            <a:pPr lvl="1"/>
            <a:r>
              <a:rPr lang="en-IN" b="1" dirty="0"/>
              <a:t>for</a:t>
            </a:r>
          </a:p>
          <a:p>
            <a:r>
              <a:rPr lang="en-IN" b="1" dirty="0"/>
              <a:t>break</a:t>
            </a:r>
            <a:r>
              <a:rPr lang="en-IN" dirty="0"/>
              <a:t> and </a:t>
            </a:r>
            <a:r>
              <a:rPr lang="en-IN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84105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Valid/Invalid Identifiers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u="sng" dirty="0"/>
              <a:t>Valid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sum</a:t>
            </a:r>
          </a:p>
          <a:p>
            <a:pPr>
              <a:buFontTx/>
              <a:buNone/>
            </a:pPr>
            <a:r>
              <a:rPr lang="en-US" altLang="en-US" dirty="0"/>
              <a:t>c4_5</a:t>
            </a:r>
          </a:p>
          <a:p>
            <a:pPr>
              <a:buFontTx/>
              <a:buNone/>
            </a:pPr>
            <a:r>
              <a:rPr lang="en-US" altLang="en-US" dirty="0"/>
              <a:t>A_NUMBER</a:t>
            </a:r>
          </a:p>
          <a:p>
            <a:pPr>
              <a:buFontTx/>
              <a:buNone/>
            </a:pPr>
            <a:r>
              <a:rPr lang="en-US" altLang="en-US" dirty="0" err="1"/>
              <a:t>longnamewithmanychars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TRUE</a:t>
            </a:r>
          </a:p>
          <a:p>
            <a:pPr>
              <a:buFontTx/>
              <a:buNone/>
            </a:pPr>
            <a:r>
              <a:rPr lang="en-US" altLang="en-US" dirty="0"/>
              <a:t>_</a:t>
            </a:r>
            <a:r>
              <a:rPr lang="en-US" altLang="en-US" dirty="0" err="1"/>
              <a:t>split_name</a:t>
            </a:r>
            <a:endParaRPr lang="en-US" alt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u="sng"/>
              <a:t>Invalid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7of9</a:t>
            </a:r>
          </a:p>
          <a:p>
            <a:pPr>
              <a:buFontTx/>
              <a:buNone/>
            </a:pPr>
            <a:r>
              <a:rPr lang="en-US" altLang="en-US"/>
              <a:t>x-name</a:t>
            </a:r>
          </a:p>
          <a:p>
            <a:pPr>
              <a:buFontTx/>
              <a:buNone/>
            </a:pPr>
            <a:r>
              <a:rPr lang="en-US" altLang="en-US"/>
              <a:t>name with spaces</a:t>
            </a:r>
          </a:p>
          <a:p>
            <a:pPr>
              <a:buFontTx/>
              <a:buNone/>
            </a:pPr>
            <a:r>
              <a:rPr lang="en-US" altLang="en-US"/>
              <a:t>1234a</a:t>
            </a:r>
          </a:p>
          <a:p>
            <a:pPr>
              <a:buFontTx/>
              <a:buNone/>
            </a:pPr>
            <a:r>
              <a:rPr lang="en-US" altLang="en-US"/>
              <a:t>int</a:t>
            </a:r>
          </a:p>
          <a:p>
            <a:pPr>
              <a:buFontTx/>
              <a:buNone/>
            </a:pPr>
            <a:r>
              <a:rPr lang="en-US" altLang="en-US"/>
              <a:t>AXYZ&amp;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39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KEYWORDS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sz="3600" b="1" dirty="0"/>
              <a:t>Keywords are those words whose meaning has been explained to the C compiler.</a:t>
            </a:r>
          </a:p>
          <a:p>
            <a:pPr eaLnBrk="1" hangingPunct="1"/>
            <a:r>
              <a:rPr lang="en-US" sz="3600" b="1" dirty="0"/>
              <a:t>Also known as "Reserved Words".</a:t>
            </a:r>
          </a:p>
          <a:p>
            <a:pPr eaLnBrk="1" hangingPunct="1"/>
            <a:r>
              <a:rPr lang="en-US" sz="3600" b="1"/>
              <a:t>Cannot </a:t>
            </a:r>
            <a:r>
              <a:rPr lang="en-US" sz="3600" b="1" dirty="0"/>
              <a:t>be used as the name of variable.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LIST OF KEYWORDS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auto			break		case		char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const		continue		default	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double		else			enum	extern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float			for			goto		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int			long			register	return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short			signed		sizeof	static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struct		switch		typedef	union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unsigned		void 			volatile	while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RULES: C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Each instruction is written as a separate statement. Series </a:t>
            </a:r>
            <a:r>
              <a:rPr lang="en-US" b="1"/>
              <a:t>of Instructions </a:t>
            </a:r>
            <a:r>
              <a:rPr lang="en-US" b="1" dirty="0"/>
              <a:t>will make a program.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Statement in a program must appear in the same order in which we wish them to be executed.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Blank spaces may be inserted between two words to improve the readability.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It is a free form language.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b="1" dirty="0"/>
              <a:t>e.g. c = a+ b; printf ( "%d\n" , c);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RULES: C/C++ PROGRAM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/>
            <a:r>
              <a:rPr lang="en-US" b="1" dirty="0"/>
              <a:t>All statements are written in small case letters.</a:t>
            </a:r>
          </a:p>
          <a:p>
            <a:pPr eaLnBrk="1" hangingPunct="1"/>
            <a:r>
              <a:rPr lang="en-US" b="1" dirty="0"/>
              <a:t>Every statement must end with a ; (Semi-colon).  Thus, ; acts as a statement terminator.</a:t>
            </a:r>
          </a:p>
          <a:p>
            <a:pPr eaLnBrk="1" hangingPunct="1"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r>
              <a:rPr lang="en-US" altLang="en-US" b="1" dirty="0"/>
              <a:t>C Program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86250" y="1752600"/>
            <a:ext cx="4400550" cy="3086100"/>
          </a:xfrm>
        </p:spPr>
        <p:txBody>
          <a:bodyPr/>
          <a:lstStyle/>
          <a:p>
            <a:r>
              <a:rPr lang="en-US" altLang="en-US" dirty="0"/>
              <a:t>Program defined by:</a:t>
            </a:r>
          </a:p>
          <a:p>
            <a:pPr lvl="1"/>
            <a:r>
              <a:rPr lang="en-US" altLang="en-US" dirty="0"/>
              <a:t>global declarations</a:t>
            </a:r>
          </a:p>
          <a:p>
            <a:pPr lvl="1"/>
            <a:r>
              <a:rPr lang="en-US" altLang="en-US" dirty="0"/>
              <a:t>function definitions</a:t>
            </a:r>
          </a:p>
          <a:p>
            <a:r>
              <a:rPr lang="en-US" altLang="en-US" dirty="0"/>
              <a:t>May contain preprocessor directives</a:t>
            </a:r>
          </a:p>
          <a:p>
            <a:r>
              <a:rPr lang="en-US" altLang="en-US" dirty="0"/>
              <a:t>Always has one function named </a:t>
            </a:r>
            <a:r>
              <a:rPr lang="en-US" altLang="en-US" i="1" dirty="0"/>
              <a:t>main</a:t>
            </a:r>
            <a:r>
              <a:rPr lang="en-US" altLang="en-US" dirty="0"/>
              <a:t>, may contain others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1034709"/>
              </p:ext>
            </p:extLst>
          </p:nvPr>
        </p:nvGraphicFramePr>
        <p:xfrm>
          <a:off x="533401" y="1752600"/>
          <a:ext cx="3570686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50880" imgH="2351160" progId="Visio.Drawing.4">
                  <p:embed/>
                </p:oleObj>
              </mc:Choice>
              <mc:Fallback>
                <p:oleObj name="VISIO" r:id="rId2" imgW="1550880" imgH="2351160" progId="Visio.Drawing.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1752600"/>
                        <a:ext cx="3570686" cy="421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807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Program to Add Two Numbers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438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Algorithm</a:t>
            </a:r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r>
              <a:rPr lang="en-US" b="1" dirty="0"/>
              <a:t>INPUT A, B</a:t>
            </a:r>
          </a:p>
          <a:p>
            <a:pPr eaLnBrk="1" hangingPunct="1">
              <a:buFontTx/>
              <a:buNone/>
            </a:pPr>
            <a:r>
              <a:rPr lang="en-US" b="1" dirty="0"/>
              <a:t>C = A + B</a:t>
            </a:r>
          </a:p>
          <a:p>
            <a:pPr eaLnBrk="1" hangingPunct="1">
              <a:buFontTx/>
              <a:buNone/>
            </a:pPr>
            <a:r>
              <a:rPr lang="en-US" b="1" dirty="0"/>
              <a:t>PRINT C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00200"/>
            <a:ext cx="6248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660066"/>
                </a:solidFill>
              </a:rPr>
              <a:t>#include &lt;stdio.h&gt;</a:t>
            </a:r>
            <a:r>
              <a:rPr lang="en-US" b="1" dirty="0"/>
              <a:t>	</a:t>
            </a:r>
            <a:r>
              <a:rPr lang="en-US" b="1" dirty="0">
                <a:solidFill>
                  <a:schemeClr val="accent2"/>
                </a:solidFill>
              </a:rPr>
              <a:t>// header file</a:t>
            </a:r>
          </a:p>
          <a:p>
            <a:pPr eaLnBrk="1" hangingPunct="1">
              <a:buFontTx/>
              <a:buNone/>
            </a:pPr>
            <a:r>
              <a:rPr lang="en-US" b="1" dirty="0"/>
              <a:t>void main( )		</a:t>
            </a:r>
            <a:r>
              <a:rPr lang="en-US" b="1" dirty="0">
                <a:solidFill>
                  <a:schemeClr val="accent2"/>
                </a:solidFill>
              </a:rPr>
              <a:t>// function</a:t>
            </a:r>
          </a:p>
          <a:p>
            <a:pPr eaLnBrk="1" hangingPunct="1">
              <a:buFontTx/>
              <a:buNone/>
            </a:pPr>
            <a:r>
              <a:rPr lang="en-US" b="1" dirty="0"/>
              <a:t>{	</a:t>
            </a:r>
            <a:r>
              <a:rPr lang="en-US" b="1" dirty="0">
                <a:solidFill>
                  <a:schemeClr val="accent2"/>
                </a:solidFill>
              </a:rPr>
              <a:t>/* Program to add 2 Nos. */</a:t>
            </a:r>
          </a:p>
          <a:p>
            <a:pPr eaLnBrk="1" hangingPunct="1">
              <a:buFontTx/>
              <a:buNone/>
            </a:pPr>
            <a:r>
              <a:rPr lang="en-US" b="1" dirty="0"/>
              <a:t>	int a, b, c;</a:t>
            </a:r>
          </a:p>
          <a:p>
            <a:pPr eaLnBrk="1" hangingPunct="1">
              <a:buFontTx/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660066"/>
                </a:solidFill>
              </a:rPr>
              <a:t>printf( " Enter 2 Nos. ");</a:t>
            </a:r>
          </a:p>
          <a:p>
            <a:pPr eaLnBrk="1" hangingPunct="1">
              <a:buFontTx/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660066"/>
                </a:solidFill>
              </a:rPr>
              <a:t>scanf ("%d %d",&amp;a,&amp;b);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2"/>
                </a:solidFill>
              </a:rPr>
              <a:t>// input</a:t>
            </a:r>
          </a:p>
          <a:p>
            <a:pPr eaLnBrk="1" hangingPunct="1">
              <a:buFontTx/>
              <a:buNone/>
            </a:pPr>
            <a:r>
              <a:rPr lang="en-US" b="1" dirty="0"/>
              <a:t>	c = a + b;	</a:t>
            </a:r>
            <a:r>
              <a:rPr lang="en-US" b="1" dirty="0">
                <a:solidFill>
                  <a:schemeClr val="accent2"/>
                </a:solidFill>
              </a:rPr>
              <a:t>// add 2 nos.</a:t>
            </a:r>
          </a:p>
          <a:p>
            <a:pPr eaLnBrk="1" hangingPunct="1">
              <a:buFontTx/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660066"/>
                </a:solidFill>
              </a:rPr>
              <a:t>printf("%d + %d = %d\n", a,b,c);</a:t>
            </a:r>
          </a:p>
          <a:p>
            <a:pPr eaLnBrk="1" hangingPunct="1">
              <a:buFontTx/>
              <a:buNone/>
            </a:pPr>
            <a:r>
              <a:rPr lang="en-US" b="1" dirty="0"/>
              <a:t>}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667000" y="16002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650038" y="6234113"/>
            <a:ext cx="2030412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C Program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14600" y="4419600"/>
            <a:ext cx="7620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286000" y="4953000"/>
            <a:ext cx="990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209800" y="5486400"/>
            <a:ext cx="10668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build="p"/>
      <p:bldP spid="28679" grpId="0" animBg="1"/>
      <p:bldP spid="28680" grpId="0" animBg="1"/>
      <p:bldP spid="28681" grpId="0" animBg="1"/>
      <p:bldP spid="28682" grpId="0" animBg="1"/>
      <p:bldP spid="286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Procedure for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Editing (Write the source code of the program in your “favourite” editor. )</a:t>
            </a:r>
          </a:p>
          <a:p>
            <a:r>
              <a:rPr lang="en-IN" sz="2800" dirty="0"/>
              <a:t>Compilation is necessary to convert the program from human friendly language to the machine-friendly(binary) language</a:t>
            </a:r>
          </a:p>
          <a:p>
            <a:r>
              <a:rPr lang="en-IN" sz="2800" dirty="0"/>
              <a:t>Finally -&gt; run the program.</a:t>
            </a:r>
          </a:p>
          <a:p>
            <a:r>
              <a:rPr lang="en-IN" sz="2800" dirty="0"/>
              <a:t>If you make any changes in the source code, it is mandatory to compile the program before run. ( Most of the editor now supports auto-compilation before run.)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r="5785"/>
          <a:stretch/>
        </p:blipFill>
        <p:spPr>
          <a:xfrm>
            <a:off x="2231890" y="2196152"/>
            <a:ext cx="305636" cy="2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Program to Add Two Numbers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438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Algorithm</a:t>
            </a:r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r>
              <a:rPr lang="en-US" b="1" dirty="0"/>
              <a:t>INPUT A, B</a:t>
            </a:r>
          </a:p>
          <a:p>
            <a:pPr eaLnBrk="1" hangingPunct="1">
              <a:buFontTx/>
              <a:buNone/>
            </a:pPr>
            <a:r>
              <a:rPr lang="en-US" b="1" dirty="0"/>
              <a:t>C = A + B</a:t>
            </a:r>
          </a:p>
          <a:p>
            <a:pPr eaLnBrk="1" hangingPunct="1">
              <a:buFontTx/>
              <a:buNone/>
            </a:pPr>
            <a:r>
              <a:rPr lang="en-US" b="1" dirty="0"/>
              <a:t>PRINT C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00200"/>
            <a:ext cx="6248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660066"/>
                </a:solidFill>
              </a:rPr>
              <a:t>#include &lt;</a:t>
            </a:r>
            <a:r>
              <a:rPr lang="en-US" sz="2400" dirty="0">
                <a:solidFill>
                  <a:srgbClr val="660066"/>
                </a:solidFill>
                <a:hlinkClick r:id="rId2" action="ppaction://hlinkfile"/>
              </a:rPr>
              <a:t>stdio.h</a:t>
            </a:r>
            <a:r>
              <a:rPr lang="en-US" sz="2400" b="1" dirty="0">
                <a:solidFill>
                  <a:srgbClr val="660066"/>
                </a:solidFill>
              </a:rPr>
              <a:t>&gt;</a:t>
            </a:r>
            <a:r>
              <a:rPr lang="en-US" sz="2400" b="1" dirty="0"/>
              <a:t>	</a:t>
            </a:r>
            <a:r>
              <a:rPr lang="en-US" sz="2400" b="1" dirty="0">
                <a:solidFill>
                  <a:schemeClr val="accent2"/>
                </a:solidFill>
              </a:rPr>
              <a:t>// header file</a:t>
            </a:r>
          </a:p>
          <a:p>
            <a:pPr eaLnBrk="1" hangingPunct="1">
              <a:buNone/>
            </a:pPr>
            <a:r>
              <a:rPr lang="en-US" sz="2400" b="1" dirty="0">
                <a:solidFill>
                  <a:srgbClr val="660066"/>
                </a:solidFill>
              </a:rPr>
              <a:t>#include &lt;</a:t>
            </a:r>
            <a:r>
              <a:rPr lang="en-US" sz="2400" b="1" dirty="0" err="1">
                <a:solidFill>
                  <a:srgbClr val="660066"/>
                </a:solidFill>
              </a:rPr>
              <a:t>conio.h</a:t>
            </a:r>
            <a:r>
              <a:rPr lang="en-US" sz="2400" b="1" dirty="0">
                <a:solidFill>
                  <a:srgbClr val="660066"/>
                </a:solidFill>
              </a:rPr>
              <a:t>&gt;</a:t>
            </a:r>
            <a:r>
              <a:rPr lang="en-US" sz="2400" b="1" dirty="0"/>
              <a:t>	</a:t>
            </a:r>
            <a:r>
              <a:rPr lang="en-US" sz="2400" b="1" dirty="0">
                <a:solidFill>
                  <a:schemeClr val="accent2"/>
                </a:solidFill>
              </a:rPr>
              <a:t>// header file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void main( )		</a:t>
            </a:r>
            <a:r>
              <a:rPr lang="en-US" sz="2400" b="1" dirty="0">
                <a:solidFill>
                  <a:schemeClr val="accent2"/>
                </a:solidFill>
              </a:rPr>
              <a:t>// function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{	</a:t>
            </a:r>
            <a:r>
              <a:rPr lang="en-US" sz="2400" b="1" dirty="0">
                <a:solidFill>
                  <a:schemeClr val="accent2"/>
                </a:solidFill>
              </a:rPr>
              <a:t>/* Program to add 2 Nos. */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int a, b, c;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clrscr</a:t>
            </a:r>
            <a:r>
              <a:rPr lang="en-US" sz="2400" b="1" dirty="0"/>
              <a:t>();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660066"/>
                </a:solidFill>
              </a:rPr>
              <a:t>printf( " Enter 2 Nos. ");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660066"/>
                </a:solidFill>
              </a:rPr>
              <a:t>scanf ("%d %d",&amp;a,&amp;b);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accent2"/>
                </a:solidFill>
              </a:rPr>
              <a:t>// input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c = a + b;	</a:t>
            </a:r>
            <a:r>
              <a:rPr lang="en-US" sz="2400" b="1" dirty="0">
                <a:solidFill>
                  <a:schemeClr val="accent2"/>
                </a:solidFill>
              </a:rPr>
              <a:t>// add 2 nos.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660066"/>
                </a:solidFill>
              </a:rPr>
              <a:t>printf("%d + %d = %d\n", a,b,c);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getch();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}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667000" y="16002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650038" y="6234113"/>
            <a:ext cx="2030412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C Program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14600" y="4953000"/>
            <a:ext cx="7620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247900" y="5410200"/>
            <a:ext cx="990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209800" y="5867400"/>
            <a:ext cx="10668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build="p"/>
      <p:bldP spid="28679" grpId="0" animBg="1"/>
      <p:bldP spid="28680" grpId="0" animBg="1"/>
      <p:bldP spid="28681" grpId="0" animBg="1"/>
      <p:bldP spid="28682" grpId="0" animBg="1"/>
      <p:bldP spid="286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Header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Preprocessor adds the contents of the "stdio.h" header file to the program.</a:t>
            </a:r>
          </a:p>
          <a:p>
            <a:pPr eaLnBrk="1" hangingPunct="1"/>
            <a:r>
              <a:rPr lang="en-US" dirty="0"/>
              <a:t>It contains declarations for the functions called printf ( ) , scanf ( ), etc.</a:t>
            </a:r>
          </a:p>
          <a:p>
            <a:pPr eaLnBrk="1" hangingPunct="1"/>
            <a:r>
              <a:rPr lang="en-US" dirty="0"/>
              <a:t>Header files are included at the beginning of all programs.</a:t>
            </a:r>
          </a:p>
          <a:p>
            <a:pPr eaLnBrk="1" hangingPunct="1"/>
            <a:r>
              <a:rPr lang="en-US" dirty="0"/>
              <a:t>For using different functions, we need to include different header files.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HISTORY OF 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b="1" dirty="0"/>
              <a:t>Developed by Dennis Ritchie at AT&amp;T’s BELL LABS in 1972.</a:t>
            </a:r>
          </a:p>
          <a:p>
            <a:pPr eaLnBrk="1" hangingPunct="1"/>
            <a:r>
              <a:rPr lang="en-US" sz="2800" b="1" dirty="0"/>
              <a:t>In 1983, ANSI set up a committee to establish a standard specification of C.</a:t>
            </a:r>
          </a:p>
          <a:p>
            <a:pPr eaLnBrk="1" hangingPunct="1"/>
            <a:r>
              <a:rPr lang="en-US" sz="2800" b="1" dirty="0"/>
              <a:t>The committee released the standard specification in 1989, known as C89.</a:t>
            </a:r>
          </a:p>
          <a:p>
            <a:pPr eaLnBrk="1" hangingPunct="1"/>
            <a:r>
              <a:rPr lang="en-US" sz="2800" b="1" dirty="0"/>
              <a:t>ISO adopted it and came out with new release in 1999. </a:t>
            </a:r>
          </a:p>
          <a:p>
            <a:pPr eaLnBrk="1" hangingPunct="1"/>
            <a:r>
              <a:rPr lang="en-US" sz="2800" b="1" dirty="0"/>
              <a:t>This standard was adopted as ANSI standard.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Header Files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dirty="0">
                <a:solidFill>
                  <a:srgbClr val="660066"/>
                </a:solidFill>
              </a:rPr>
              <a:t>stdio.h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printf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scanf ( )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dirty="0">
                <a:solidFill>
                  <a:srgbClr val="660066"/>
                </a:solidFill>
              </a:rPr>
              <a:t>conio.h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clrscr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getch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getche ( )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>
                <a:solidFill>
                  <a:srgbClr val="660066"/>
                </a:solidFill>
              </a:rPr>
              <a:t>math.h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abs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pow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sin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tan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sqrt ( )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>
                <a:solidFill>
                  <a:srgbClr val="660066"/>
                </a:solidFill>
              </a:rPr>
              <a:t>Find out other names of header files.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Function is a self-contained block of statements that perform a coherent task of some kind.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Every C/C++ program is collection of these functions.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	void main (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	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Make your program more readable by writing comments at the appropriate places in your program.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types of Comments: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// Single Line Comment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Anything written after // will be ignored by the compiler.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/* Multiple line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/>
              <a:t>	  Comment */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You can write single-line or multiple line comments within /* and */.</a:t>
            </a:r>
          </a:p>
        </p:txBody>
      </p:sp>
    </p:spTree>
    <p:extLst>
      <p:ext uri="{BB962C8B-B14F-4D97-AF65-F5344CB8AC3E}">
        <p14:creationId xmlns:p14="http://schemas.microsoft.com/office/powerpoint/2010/main" val="70341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	function name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void main ( )</a:t>
            </a:r>
          </a:p>
          <a:p>
            <a:pPr eaLnBrk="1" hangingPunct="1">
              <a:buFontTx/>
              <a:buNone/>
            </a:pPr>
            <a:r>
              <a:rPr lang="en-US" dirty="0"/>
              <a:t>			{</a:t>
            </a:r>
          </a:p>
          <a:p>
            <a:pPr eaLnBrk="1" hangingPunct="1">
              <a:buFontTx/>
              <a:buNone/>
            </a:pPr>
            <a:r>
              <a:rPr lang="en-US" dirty="0"/>
              <a:t>				</a:t>
            </a:r>
          </a:p>
          <a:p>
            <a:pPr eaLnBrk="1" hangingPunct="1">
              <a:buFontTx/>
              <a:buNone/>
            </a:pPr>
            <a:r>
              <a:rPr lang="en-US" dirty="0"/>
              <a:t>			}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170238" y="2971800"/>
            <a:ext cx="9906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3989388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/>
              <a:t>FUNCTION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Return type	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void main ( )</a:t>
            </a:r>
          </a:p>
          <a:p>
            <a:pPr eaLnBrk="1" hangingPunct="1">
              <a:buFontTx/>
              <a:buNone/>
            </a:pPr>
            <a:r>
              <a:rPr lang="en-US" dirty="0"/>
              <a:t>			{</a:t>
            </a:r>
          </a:p>
          <a:p>
            <a:pPr eaLnBrk="1" hangingPunct="1">
              <a:buFontTx/>
              <a:buNone/>
            </a:pPr>
            <a:r>
              <a:rPr lang="en-US" dirty="0"/>
              <a:t>				</a:t>
            </a:r>
          </a:p>
          <a:p>
            <a:pPr eaLnBrk="1" hangingPunct="1">
              <a:buFontTx/>
              <a:buNone/>
            </a:pPr>
            <a:r>
              <a:rPr lang="en-US" dirty="0"/>
              <a:t>			}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2286000" y="3048000"/>
            <a:ext cx="914400" cy="1066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828800" y="2743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/>
              <a:t>FUNCTION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void main ( arguments, if any )</a:t>
            </a:r>
          </a:p>
          <a:p>
            <a:pPr eaLnBrk="1" hangingPunct="1">
              <a:buFontTx/>
              <a:buNone/>
            </a:pPr>
            <a:r>
              <a:rPr lang="en-US" dirty="0"/>
              <a:t>			{</a:t>
            </a:r>
          </a:p>
          <a:p>
            <a:pPr eaLnBrk="1" hangingPunct="1">
              <a:buFontTx/>
              <a:buNone/>
            </a:pPr>
            <a:r>
              <a:rPr lang="en-US" dirty="0"/>
              <a:t>				</a:t>
            </a:r>
          </a:p>
          <a:p>
            <a:pPr eaLnBrk="1" hangingPunct="1">
              <a:buFontTx/>
              <a:buNone/>
            </a:pPr>
            <a:r>
              <a:rPr lang="en-US" dirty="0"/>
              <a:t>			}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4343400" y="2971800"/>
            <a:ext cx="3276600" cy="1524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/>
              <a:t>FUNCTION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void main ( )</a:t>
            </a:r>
          </a:p>
          <a:p>
            <a:pPr eaLnBrk="1" hangingPunct="1">
              <a:buFontTx/>
              <a:buNone/>
            </a:pPr>
            <a:r>
              <a:rPr lang="en-US" dirty="0"/>
              <a:t>			{</a:t>
            </a:r>
          </a:p>
          <a:p>
            <a:pPr eaLnBrk="1" hangingPunct="1">
              <a:buFontTx/>
              <a:buNone/>
            </a:pPr>
            <a:r>
              <a:rPr lang="en-US" dirty="0"/>
              <a:t>				statement(s);</a:t>
            </a:r>
          </a:p>
          <a:p>
            <a:pPr eaLnBrk="1" hangingPunct="1">
              <a:buFontTx/>
              <a:buNone/>
            </a:pPr>
            <a:r>
              <a:rPr lang="en-US" dirty="0"/>
              <a:t>			}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124200" y="4191000"/>
            <a:ext cx="2590800" cy="1295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/>
              <a:t>FUNCTION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Return type	function name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void main ( arguments, if any )</a:t>
            </a:r>
          </a:p>
          <a:p>
            <a:pPr eaLnBrk="1" hangingPunct="1">
              <a:buFontTx/>
              <a:buNone/>
            </a:pPr>
            <a:r>
              <a:rPr lang="en-US" dirty="0"/>
              <a:t>			{</a:t>
            </a:r>
          </a:p>
          <a:p>
            <a:pPr eaLnBrk="1" hangingPunct="1">
              <a:buFontTx/>
              <a:buNone/>
            </a:pPr>
            <a:r>
              <a:rPr lang="en-US" dirty="0"/>
              <a:t>				statement(s);</a:t>
            </a:r>
          </a:p>
          <a:p>
            <a:pPr eaLnBrk="1" hangingPunct="1">
              <a:buFontTx/>
              <a:buNone/>
            </a:pPr>
            <a:r>
              <a:rPr lang="en-US" dirty="0"/>
              <a:t>			}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905000" y="2743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3733800" y="2743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/>
              <a:t>FUNCTION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printf()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Displays output on monitor.</a:t>
            </a:r>
          </a:p>
          <a:p>
            <a:pPr eaLnBrk="1" hangingPunct="1"/>
            <a:r>
              <a:rPr lang="en-US" dirty="0"/>
              <a:t>prototype available in stdio.h header file.</a:t>
            </a:r>
          </a:p>
          <a:p>
            <a:pPr eaLnBrk="1" hangingPunct="1"/>
            <a:r>
              <a:rPr lang="en-US" dirty="0"/>
              <a:t>general form</a:t>
            </a:r>
          </a:p>
          <a:p>
            <a:pPr lvl="1" eaLnBrk="1" hangingPunct="1"/>
            <a:r>
              <a:rPr lang="en-US" dirty="0"/>
              <a:t>printf(“format string”, list of variables or constants or expression);</a:t>
            </a:r>
          </a:p>
          <a:p>
            <a:pPr lvl="1" eaLnBrk="1" hangingPunct="1"/>
            <a:r>
              <a:rPr lang="en-US" dirty="0"/>
              <a:t>format string </a:t>
            </a:r>
          </a:p>
          <a:p>
            <a:pPr lvl="1" eaLnBrk="1" hangingPunct="1"/>
            <a:r>
              <a:rPr lang="en-US" dirty="0"/>
              <a:t>Format string can contain other characters also. They will be printed as they are.</a:t>
            </a:r>
          </a:p>
        </p:txBody>
      </p:sp>
      <p:sp>
        <p:nvSpPr>
          <p:cNvPr id="33796" name="AutoShape 4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3429000" y="4227513"/>
            <a:ext cx="2133600" cy="649287"/>
          </a:xfrm>
          <a:prstGeom prst="actionButtonBlank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dirty="0"/>
              <a:t>data types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printf() function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/>
              <a:t>Examples</a:t>
            </a:r>
          </a:p>
          <a:p>
            <a:pPr eaLnBrk="1" hangingPunct="1"/>
            <a:r>
              <a:rPr lang="en-US" sz="2800" dirty="0"/>
              <a:t>printf(“%f”, 3.1415); // constant</a:t>
            </a:r>
          </a:p>
          <a:p>
            <a:pPr eaLnBrk="1" hangingPunct="1"/>
            <a:r>
              <a:rPr lang="en-US" sz="2800" dirty="0"/>
              <a:t>printf(“3.1415”);</a:t>
            </a:r>
          </a:p>
          <a:p>
            <a:pPr lvl="1" eaLnBrk="1" hangingPunct="1"/>
            <a:r>
              <a:rPr lang="en-US" sz="2400" dirty="0"/>
              <a:t>output : 3.1415</a:t>
            </a:r>
          </a:p>
          <a:p>
            <a:pPr eaLnBrk="1" hangingPunct="1"/>
            <a:r>
              <a:rPr lang="en-US" sz="2800" dirty="0"/>
              <a:t>printf(“%d %d %d”, p , r , n);	// variable(s)</a:t>
            </a:r>
          </a:p>
          <a:p>
            <a:pPr lvl="1" eaLnBrk="1" hangingPunct="1"/>
            <a:r>
              <a:rPr lang="en-US" sz="2400" dirty="0"/>
              <a:t>output : 10000 10 3</a:t>
            </a:r>
          </a:p>
          <a:p>
            <a:pPr eaLnBrk="1" hangingPunct="1"/>
            <a:r>
              <a:rPr lang="en-US" sz="2800" dirty="0"/>
              <a:t>printf(“area = %.2f sqr.mtr \n” , area);</a:t>
            </a:r>
          </a:p>
          <a:p>
            <a:pPr lvl="1" eaLnBrk="1" hangingPunct="1"/>
            <a:r>
              <a:rPr lang="en-US" sz="2400" dirty="0"/>
              <a:t>output : area = 25.00 sqr.mtr</a:t>
            </a:r>
          </a:p>
          <a:p>
            <a:pPr lvl="2" eaLnBrk="1" hangingPunct="1"/>
            <a:r>
              <a:rPr lang="en-US" sz="2000" b="1" dirty="0"/>
              <a:t>cursor will be in next line because of \n.</a:t>
            </a:r>
          </a:p>
        </p:txBody>
      </p:sp>
      <p:sp>
        <p:nvSpPr>
          <p:cNvPr id="34820" name="AutoShape 4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3429000" y="6172200"/>
            <a:ext cx="2133600" cy="649288"/>
          </a:xfrm>
          <a:prstGeom prst="actionButtonBlank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dirty="0"/>
              <a:t>data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USE OF 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OPERATING SYSTEMS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EDITORS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COMPILER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ASSEMBLERS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DBMS/RDBMS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APPLICATION SOFTWARE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GENERAL-PURPOSE SOFTWARE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printf() function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More Examples</a:t>
            </a:r>
          </a:p>
          <a:p>
            <a:pPr eaLnBrk="1" hangingPunct="1"/>
            <a:r>
              <a:rPr lang="en-US" dirty="0"/>
              <a:t>printf(“simple interest = %.2f”, p*r*n/100);</a:t>
            </a:r>
          </a:p>
          <a:p>
            <a:pPr eaLnBrk="1" hangingPunct="1">
              <a:buFontTx/>
              <a:buNone/>
            </a:pPr>
            <a:r>
              <a:rPr lang="en-US" dirty="0"/>
              <a:t>	// expression</a:t>
            </a:r>
          </a:p>
          <a:p>
            <a:pPr lvl="1" eaLnBrk="1" hangingPunct="1"/>
            <a:r>
              <a:rPr lang="en-US" dirty="0"/>
              <a:t>output : simple interest = 3000.00</a:t>
            </a:r>
          </a:p>
          <a:p>
            <a:pPr eaLnBrk="1" hangingPunct="1"/>
            <a:r>
              <a:rPr lang="en-US" dirty="0">
                <a:hlinkClick r:id="" action="ppaction://customshow?id=1&amp;return=true"/>
              </a:rPr>
              <a:t>Use of </a:t>
            </a:r>
            <a:r>
              <a:rPr lang="en-US" b="1" dirty="0">
                <a:hlinkClick r:id="" action="ppaction://customshow?id=1&amp;return=true"/>
              </a:rPr>
              <a:t>ESCAPE SEQUENCE </a:t>
            </a:r>
            <a:r>
              <a:rPr lang="en-US" dirty="0">
                <a:hlinkClick r:id="" action="ppaction://customshow?id=1&amp;return=true"/>
              </a:rPr>
              <a:t>is allowed in format string.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in C++, we use </a:t>
            </a:r>
            <a:r>
              <a:rPr lang="en-US" b="1" dirty="0"/>
              <a:t>cout</a:t>
            </a:r>
            <a:r>
              <a:rPr lang="en-US" dirty="0"/>
              <a:t> object instead of printf() function.</a:t>
            </a:r>
          </a:p>
        </p:txBody>
      </p:sp>
      <p:sp>
        <p:nvSpPr>
          <p:cNvPr id="35844" name="AutoShape 4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3429000" y="6172200"/>
            <a:ext cx="2133600" cy="649288"/>
          </a:xfrm>
          <a:prstGeom prst="actionButtonBlank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dirty="0"/>
              <a:t>data types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scanf()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used to receive input from the user.</a:t>
            </a:r>
          </a:p>
          <a:p>
            <a:pPr eaLnBrk="1" hangingPunct="1"/>
            <a:r>
              <a:rPr lang="en-US" dirty="0"/>
              <a:t>prototype available in stdio.h header file.</a:t>
            </a:r>
          </a:p>
          <a:p>
            <a:pPr eaLnBrk="1" hangingPunct="1"/>
            <a:r>
              <a:rPr lang="en-US" dirty="0"/>
              <a:t>similar to </a:t>
            </a:r>
            <a:r>
              <a:rPr lang="en-US" b="1" dirty="0"/>
              <a:t>cin</a:t>
            </a:r>
            <a:r>
              <a:rPr lang="en-US" dirty="0"/>
              <a:t> object in C++.</a:t>
            </a:r>
          </a:p>
          <a:p>
            <a:pPr eaLnBrk="1" hangingPunct="1"/>
            <a:r>
              <a:rPr lang="en-US" dirty="0"/>
              <a:t>general form</a:t>
            </a:r>
          </a:p>
          <a:p>
            <a:pPr lvl="1" eaLnBrk="1" hangingPunct="1"/>
            <a:r>
              <a:rPr lang="en-US" dirty="0"/>
              <a:t>scanf (“format string”, list of addresses of variables);</a:t>
            </a:r>
          </a:p>
          <a:p>
            <a:pPr lvl="1" eaLnBrk="1" hangingPunct="1"/>
            <a:r>
              <a:rPr lang="en-US" dirty="0"/>
              <a:t>e.g. scanf( “%d  %f  %c”, &amp;i, &amp;pi, &amp;ch);</a:t>
            </a:r>
          </a:p>
          <a:p>
            <a:pPr eaLnBrk="1" hangingPunct="1"/>
            <a:r>
              <a:rPr lang="en-US" dirty="0"/>
              <a:t>‘&amp;’	 is address of operator.</a:t>
            </a:r>
          </a:p>
        </p:txBody>
      </p:sp>
      <p:sp>
        <p:nvSpPr>
          <p:cNvPr id="36868" name="AutoShape 4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3429000" y="6172200"/>
            <a:ext cx="2133600" cy="649288"/>
          </a:xfrm>
          <a:prstGeom prst="actionButtonBlank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200" dirty="0"/>
              <a:t>data types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scanf() function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When you enter the data via keyboard, they must be separated by either blank(s), tab(s) or newline(s) characters.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Try out this in the lab.</a:t>
            </a:r>
          </a:p>
          <a:p>
            <a:pPr lvl="1" eaLnBrk="1" hangingPunct="1"/>
            <a:r>
              <a:rPr lang="en-US" dirty="0"/>
              <a:t>scanf(“%d:%d:%d”,&amp;hh, &amp;mm, &amp;ss);</a:t>
            </a:r>
          </a:p>
          <a:p>
            <a:pPr lvl="2" eaLnBrk="1" hangingPunct="1"/>
            <a:r>
              <a:rPr lang="en-US" b="1" dirty="0"/>
              <a:t>hh, mm, ss are int variable.</a:t>
            </a:r>
          </a:p>
          <a:p>
            <a:pPr lvl="1" eaLnBrk="1" hangingPunct="1"/>
            <a:endParaRPr 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ESCAPE SEQUENCE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\n	New Line		: cursor in the next line.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\r	carriage return	: cursor at the 1</a:t>
            </a:r>
            <a:r>
              <a:rPr lang="en-US" baseline="30000" dirty="0"/>
              <a:t>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			  position in current line.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\b	Backspace	: moves cursor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			  position to the left from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			  its current pos.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\f	Form Feed	: used on printer 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			  move to next page.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ESCAPE SEQUENCE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\t	Tab			: moves to next tab stop</a:t>
            </a:r>
          </a:p>
          <a:p>
            <a:pPr eaLnBrk="1" hangingPunct="1"/>
            <a:r>
              <a:rPr lang="en-US" dirty="0"/>
              <a:t>\’	Single quote	: displays single quote</a:t>
            </a:r>
          </a:p>
          <a:p>
            <a:pPr eaLnBrk="1" hangingPunct="1"/>
            <a:r>
              <a:rPr lang="en-US" dirty="0"/>
              <a:t>\”	Double Quote	: displays double quote</a:t>
            </a:r>
          </a:p>
          <a:p>
            <a:pPr eaLnBrk="1" hangingPunct="1"/>
            <a:r>
              <a:rPr lang="en-US" dirty="0"/>
              <a:t>\\	Backslash	: displays backslash</a:t>
            </a:r>
          </a:p>
          <a:p>
            <a:pPr eaLnBrk="1" hangingPunct="1"/>
            <a:r>
              <a:rPr lang="en-US" dirty="0"/>
              <a:t>\a	Alert			: output on speaker.</a:t>
            </a:r>
          </a:p>
          <a:p>
            <a:pPr eaLnBrk="1" hangingPunct="1">
              <a:buFontTx/>
              <a:buNone/>
            </a:pPr>
            <a:r>
              <a:rPr lang="en-US" dirty="0"/>
              <a:t>					  (ascii value : 7)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CONTROL STRUCTURES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SEQUENCE STRUCTURE </a:t>
            </a:r>
          </a:p>
          <a:p>
            <a:pPr eaLnBrk="1" hangingPunct="1"/>
            <a:r>
              <a:rPr lang="en-US" dirty="0"/>
              <a:t>SELECTION STRUCTURE</a:t>
            </a:r>
          </a:p>
          <a:p>
            <a:pPr eaLnBrk="1" hangingPunct="1"/>
            <a:r>
              <a:rPr lang="en-US" dirty="0"/>
              <a:t>LOOP STRUCTURE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SEQUENCE STRUCTURE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3390900" y="1600200"/>
            <a:ext cx="2628900" cy="3962400"/>
            <a:chOff x="1992" y="1008"/>
            <a:chExt cx="1656" cy="2496"/>
          </a:xfrm>
        </p:grpSpPr>
        <p:sp>
          <p:nvSpPr>
            <p:cNvPr id="56324" name="Line 4"/>
            <p:cNvSpPr>
              <a:spLocks noChangeShapeType="1"/>
            </p:cNvSpPr>
            <p:nvPr/>
          </p:nvSpPr>
          <p:spPr bwMode="auto">
            <a:xfrm>
              <a:off x="2688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2688" y="1008"/>
              <a:ext cx="864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lang="en-US" sz="3200" dirty="0"/>
                <a:t>entry</a:t>
              </a:r>
            </a:p>
          </p:txBody>
        </p:sp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1992" y="1392"/>
              <a:ext cx="1392" cy="37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lang="en-US" sz="3200" dirty="0"/>
                <a:t>Action 1</a:t>
              </a:r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2688" y="177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1992" y="2067"/>
              <a:ext cx="1392" cy="37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lang="en-US" sz="3200" dirty="0"/>
                <a:t>Action 2</a:t>
              </a:r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268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1992" y="2736"/>
              <a:ext cx="1392" cy="37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lang="en-US" sz="3200" dirty="0"/>
                <a:t>Action 3</a:t>
              </a: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2688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2784" y="3139"/>
              <a:ext cx="864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lang="en-US" sz="3200" dirty="0"/>
                <a:t>exit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SELECTION STRUCTURE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4495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1371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entry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914400" y="3429000"/>
            <a:ext cx="2209800" cy="588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Action 1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2030413" y="2936875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846763" y="3429000"/>
            <a:ext cx="2209800" cy="588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Action 2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4958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390900" y="5486400"/>
            <a:ext cx="2209800" cy="588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Action 3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4495800" y="609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343400" y="4983163"/>
            <a:ext cx="13716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exit</a:t>
            </a:r>
          </a:p>
        </p:txBody>
      </p:sp>
      <p:sp>
        <p:nvSpPr>
          <p:cNvPr id="57356" name="AutoShape 12"/>
          <p:cNvSpPr>
            <a:spLocks noChangeArrowheads="1"/>
          </p:cNvSpPr>
          <p:nvPr/>
        </p:nvSpPr>
        <p:spPr bwMode="auto">
          <a:xfrm>
            <a:off x="3470275" y="2209800"/>
            <a:ext cx="2057400" cy="14478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3581400" y="2590800"/>
            <a:ext cx="18081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condition</a:t>
            </a:r>
          </a:p>
        </p:txBody>
      </p:sp>
      <p:cxnSp>
        <p:nvCxnSpPr>
          <p:cNvPr id="57358" name="AutoShape 14"/>
          <p:cNvCxnSpPr>
            <a:cxnSpLocks noChangeShapeType="1"/>
            <a:stCxn id="57350" idx="0"/>
            <a:endCxn id="57356" idx="1"/>
          </p:cNvCxnSpPr>
          <p:nvPr/>
        </p:nvCxnSpPr>
        <p:spPr bwMode="auto">
          <a:xfrm flipV="1">
            <a:off x="2030413" y="2933700"/>
            <a:ext cx="14398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057400" y="2133600"/>
            <a:ext cx="1371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true</a:t>
            </a:r>
          </a:p>
        </p:txBody>
      </p:sp>
      <p:cxnSp>
        <p:nvCxnSpPr>
          <p:cNvPr id="57360" name="AutoShape 16"/>
          <p:cNvCxnSpPr>
            <a:cxnSpLocks noChangeShapeType="1"/>
          </p:cNvCxnSpPr>
          <p:nvPr/>
        </p:nvCxnSpPr>
        <p:spPr bwMode="auto">
          <a:xfrm flipV="1">
            <a:off x="5507038" y="2936875"/>
            <a:ext cx="14398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934200" y="2936875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4114800" y="4267200"/>
            <a:ext cx="8382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cxnSp>
        <p:nvCxnSpPr>
          <p:cNvPr id="57363" name="AutoShape 19"/>
          <p:cNvCxnSpPr>
            <a:cxnSpLocks noChangeShapeType="1"/>
            <a:stCxn id="57349" idx="2"/>
            <a:endCxn id="57362" idx="2"/>
          </p:cNvCxnSpPr>
          <p:nvPr/>
        </p:nvCxnSpPr>
        <p:spPr bwMode="auto">
          <a:xfrm rot="16200000" flipH="1">
            <a:off x="2751931" y="3285332"/>
            <a:ext cx="630237" cy="2095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7364" name="AutoShape 20"/>
          <p:cNvCxnSpPr>
            <a:cxnSpLocks noChangeShapeType="1"/>
            <a:stCxn id="57351" idx="2"/>
            <a:endCxn id="57362" idx="6"/>
          </p:cNvCxnSpPr>
          <p:nvPr/>
        </p:nvCxnSpPr>
        <p:spPr bwMode="auto">
          <a:xfrm rot="5400000">
            <a:off x="5637213" y="3333750"/>
            <a:ext cx="630237" cy="19986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5867400" y="2133600"/>
            <a:ext cx="1371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false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SELECTION STRUCTURE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if-else</a:t>
            </a:r>
          </a:p>
          <a:p>
            <a:pPr eaLnBrk="1" hangingPunct="1"/>
            <a:r>
              <a:rPr lang="en-US" dirty="0"/>
              <a:t>switch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if-else (various forms)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1) if (condition)			</a:t>
            </a:r>
            <a:r>
              <a:rPr lang="en-US" sz="2800" dirty="0">
                <a:solidFill>
                  <a:srgbClr val="9933FF"/>
                </a:solidFill>
              </a:rPr>
              <a:t>e.g. if ( a &gt; 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statement;				</a:t>
            </a:r>
            <a:r>
              <a:rPr lang="en-US" sz="2800" dirty="0">
                <a:solidFill>
                  <a:srgbClr val="9933FF"/>
                </a:solidFill>
              </a:rPr>
              <a:t> printf(“%d”,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>
              <a:solidFill>
                <a:srgbClr val="99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2) if (condition)			</a:t>
            </a:r>
            <a:r>
              <a:rPr lang="en-US" sz="2800" dirty="0">
                <a:solidFill>
                  <a:srgbClr val="9933FF"/>
                </a:solidFill>
              </a:rPr>
              <a:t>e.g. if ( x &gt; y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 {					</a:t>
            </a:r>
            <a:r>
              <a:rPr lang="en-US" sz="2800" dirty="0">
                <a:solidFill>
                  <a:srgbClr val="9933FF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statement(s);			</a:t>
            </a:r>
            <a:r>
              <a:rPr lang="en-US" sz="2800" dirty="0">
                <a:solidFill>
                  <a:srgbClr val="9933FF"/>
                </a:solidFill>
              </a:rPr>
              <a:t>printf(“%d”,x);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    };						</a:t>
            </a:r>
            <a:r>
              <a:rPr lang="en-US" sz="2800" dirty="0">
                <a:solidFill>
                  <a:srgbClr val="9933FF"/>
                </a:solidFill>
              </a:rPr>
              <a:t>printf(“%d”,y);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				</a:t>
            </a:r>
            <a:r>
              <a:rPr lang="en-US" sz="2800" dirty="0">
                <a:solidFill>
                  <a:srgbClr val="9933FF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Condition is evaluated in terms of </a:t>
            </a:r>
            <a:r>
              <a:rPr lang="en-US" sz="2800" dirty="0">
                <a:solidFill>
                  <a:srgbClr val="9933FF"/>
                </a:solidFill>
              </a:rPr>
              <a:t>zero </a:t>
            </a:r>
            <a:r>
              <a:rPr lang="en-US" sz="2800" dirty="0"/>
              <a:t>and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9933FF"/>
                </a:solidFill>
              </a:rPr>
              <a:t>	non-zero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Non-zero means true and zero means false.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USE OF 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DEVELOPING GAMES</a:t>
            </a:r>
          </a:p>
          <a:p>
            <a:pPr eaLnBrk="1" hangingPunct="1"/>
            <a:r>
              <a:rPr lang="en-US" dirty="0"/>
              <a:t>COMMUNICATION PROTOCOLS</a:t>
            </a:r>
          </a:p>
          <a:p>
            <a:pPr eaLnBrk="1" hangingPunct="1"/>
            <a:r>
              <a:rPr lang="en-US" dirty="0"/>
              <a:t>DEVICE DRIVER PROGRAMMING</a:t>
            </a:r>
          </a:p>
          <a:p>
            <a:pPr eaLnBrk="1" hangingPunct="1"/>
            <a:r>
              <a:rPr lang="en-US" dirty="0"/>
              <a:t>PROGRAMS FOR MOBILE DEVICES</a:t>
            </a:r>
          </a:p>
          <a:p>
            <a:pPr eaLnBrk="1" hangingPunct="1"/>
            <a:r>
              <a:rPr lang="en-US" dirty="0"/>
              <a:t>ROBOTICS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if-else (various forms)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3) if (condition)</a:t>
            </a:r>
          </a:p>
          <a:p>
            <a:pPr eaLnBrk="1" hangingPunct="1">
              <a:buFontTx/>
              <a:buNone/>
            </a:pPr>
            <a:r>
              <a:rPr lang="en-US" dirty="0"/>
              <a:t>	 {</a:t>
            </a:r>
          </a:p>
          <a:p>
            <a:pPr eaLnBrk="1" hangingPunct="1">
              <a:buFontTx/>
              <a:buNone/>
            </a:pPr>
            <a:r>
              <a:rPr lang="en-US" dirty="0"/>
              <a:t>		statement(s)1;</a:t>
            </a:r>
          </a:p>
          <a:p>
            <a:pPr lvl="1" eaLnBrk="1" hangingPunct="1">
              <a:buFontTx/>
              <a:buNone/>
            </a:pPr>
            <a:r>
              <a:rPr lang="en-US" dirty="0"/>
              <a:t>}					</a:t>
            </a:r>
            <a:r>
              <a:rPr lang="en-US" dirty="0">
                <a:solidFill>
                  <a:srgbClr val="9933FF"/>
                </a:solidFill>
              </a:rPr>
              <a:t>// no semicolon over here.</a:t>
            </a:r>
          </a:p>
          <a:p>
            <a:pPr lvl="1" eaLnBrk="1" hangingPunct="1">
              <a:buFontTx/>
              <a:buNone/>
            </a:pPr>
            <a:r>
              <a:rPr lang="en-US" dirty="0"/>
              <a:t>else</a:t>
            </a:r>
          </a:p>
          <a:p>
            <a:pPr lvl="1" eaLnBrk="1" hangingPunct="1">
              <a:buFontTx/>
              <a:buNone/>
            </a:pPr>
            <a:r>
              <a:rPr lang="en-US" dirty="0"/>
              <a:t>{</a:t>
            </a:r>
          </a:p>
          <a:p>
            <a:pPr eaLnBrk="1" hangingPunct="1">
              <a:buFontTx/>
              <a:buNone/>
            </a:pPr>
            <a:r>
              <a:rPr lang="en-US" dirty="0"/>
              <a:t>		statement(s)2;</a:t>
            </a:r>
          </a:p>
          <a:p>
            <a:pPr lvl="1" eaLnBrk="1" hangingPunct="1">
              <a:buFontTx/>
              <a:buNone/>
            </a:pPr>
            <a:r>
              <a:rPr lang="en-US" dirty="0"/>
              <a:t>};				        </a:t>
            </a:r>
            <a:r>
              <a:rPr lang="en-US" dirty="0">
                <a:solidFill>
                  <a:srgbClr val="9933FF"/>
                </a:solidFill>
              </a:rPr>
              <a:t>// semicolon at the end only.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if-else (various forms)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4) if (condition1)		</a:t>
            </a:r>
            <a:r>
              <a:rPr lang="en-US" dirty="0">
                <a:solidFill>
                  <a:srgbClr val="00B050"/>
                </a:solidFill>
              </a:rPr>
              <a:t>e.g. if ( avg &gt;= 70)</a:t>
            </a:r>
          </a:p>
          <a:p>
            <a:pPr eaLnBrk="1" hangingPunct="1">
              <a:buFontTx/>
              <a:buNone/>
            </a:pPr>
            <a:r>
              <a:rPr lang="en-US" dirty="0"/>
              <a:t>	 	{ statement(s)1; }		 </a:t>
            </a:r>
            <a:r>
              <a:rPr lang="en-US" dirty="0">
                <a:solidFill>
                  <a:srgbClr val="00B050"/>
                </a:solidFill>
              </a:rPr>
              <a:t>printf(“Dist.”);</a:t>
            </a:r>
          </a:p>
          <a:p>
            <a:pPr lvl="1" eaLnBrk="1" hangingPunct="1">
              <a:buFontTx/>
              <a:buNone/>
            </a:pPr>
            <a:r>
              <a:rPr lang="en-US" sz="3200" dirty="0"/>
              <a:t>else 				      </a:t>
            </a:r>
            <a:r>
              <a:rPr lang="en-US" sz="3200" dirty="0">
                <a:solidFill>
                  <a:srgbClr val="00B050"/>
                </a:solidFill>
              </a:rPr>
              <a:t>else</a:t>
            </a:r>
          </a:p>
          <a:p>
            <a:pPr lvl="1" eaLnBrk="1" hangingPunct="1">
              <a:buFontTx/>
              <a:buNone/>
            </a:pPr>
            <a:r>
              <a:rPr lang="en-US" sz="3200" dirty="0"/>
              <a:t>if (condition2)		      </a:t>
            </a:r>
            <a:r>
              <a:rPr lang="en-US" sz="3200" dirty="0">
                <a:solidFill>
                  <a:srgbClr val="00B050"/>
                </a:solidFill>
              </a:rPr>
              <a:t>if ( avg &gt;= 60)</a:t>
            </a:r>
          </a:p>
          <a:p>
            <a:pPr lvl="1" eaLnBrk="1" hangingPunct="1">
              <a:buFontTx/>
              <a:buNone/>
            </a:pPr>
            <a:r>
              <a:rPr lang="en-US" sz="3200" dirty="0"/>
              <a:t>		{ statement(s)2;  }		 </a:t>
            </a:r>
            <a:r>
              <a:rPr lang="en-US" sz="3200" dirty="0">
                <a:solidFill>
                  <a:srgbClr val="00B050"/>
                </a:solidFill>
              </a:rPr>
              <a:t>printf(“1</a:t>
            </a:r>
            <a:r>
              <a:rPr lang="en-US" sz="3200" baseline="30000" dirty="0">
                <a:solidFill>
                  <a:srgbClr val="00B050"/>
                </a:solidFill>
              </a:rPr>
              <a:t>st</a:t>
            </a:r>
            <a:r>
              <a:rPr lang="en-US" sz="3200" dirty="0">
                <a:solidFill>
                  <a:srgbClr val="00B050"/>
                </a:solidFill>
              </a:rPr>
              <a:t>”);</a:t>
            </a:r>
          </a:p>
          <a:p>
            <a:pPr eaLnBrk="1" hangingPunct="1">
              <a:buFontTx/>
              <a:buNone/>
            </a:pPr>
            <a:r>
              <a:rPr lang="en-US" dirty="0"/>
              <a:t>	else 				      </a:t>
            </a:r>
            <a:r>
              <a:rPr lang="en-US" dirty="0">
                <a:solidFill>
                  <a:srgbClr val="00B050"/>
                </a:solidFill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dirty="0"/>
              <a:t>		{ statement(s)3;  };		 </a:t>
            </a:r>
            <a:r>
              <a:rPr lang="en-US" dirty="0">
                <a:solidFill>
                  <a:srgbClr val="00B050"/>
                </a:solidFill>
              </a:rPr>
              <a:t>printf(“oth”);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if-else (various forms)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5) if (c1)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		if (c2)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		{   s1;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		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		{   s2; 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    else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	{  s3; };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C1	C2	ACTION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1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T		T	S1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T		F	S2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F		-	S3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1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T means (Non-zero)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100" dirty="0"/>
              <a:t>F means (zero)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Relational Operators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== Equality operator.</a:t>
            </a:r>
          </a:p>
          <a:p>
            <a:pPr lvl="1" eaLnBrk="1" hangingPunct="1"/>
            <a:r>
              <a:rPr lang="en-US" dirty="0"/>
              <a:t>(do not use =, as = is assignment operator.)</a:t>
            </a:r>
          </a:p>
          <a:p>
            <a:pPr eaLnBrk="1" hangingPunct="1"/>
            <a:r>
              <a:rPr lang="en-US" dirty="0"/>
              <a:t>&gt;	Greater than</a:t>
            </a:r>
          </a:p>
          <a:p>
            <a:pPr eaLnBrk="1" hangingPunct="1"/>
            <a:r>
              <a:rPr lang="en-US" dirty="0"/>
              <a:t>&lt;	Less than</a:t>
            </a:r>
          </a:p>
          <a:p>
            <a:pPr eaLnBrk="1" hangingPunct="1"/>
            <a:r>
              <a:rPr lang="en-US" dirty="0"/>
              <a:t>&gt;= Greater than or Equal to</a:t>
            </a:r>
          </a:p>
          <a:p>
            <a:pPr eaLnBrk="1" hangingPunct="1"/>
            <a:r>
              <a:rPr lang="en-US" dirty="0"/>
              <a:t>&lt;= Less than or Equal to</a:t>
            </a:r>
          </a:p>
          <a:p>
            <a:pPr eaLnBrk="1" hangingPunct="1"/>
            <a:r>
              <a:rPr lang="en-US" dirty="0"/>
              <a:t>!=	Not equal to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Logical Operators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You can join two conditions within one condition with the help of logical operators.</a:t>
            </a:r>
          </a:p>
          <a:p>
            <a:pPr eaLnBrk="1" hangingPunct="1"/>
            <a:r>
              <a:rPr lang="en-US" dirty="0">
                <a:solidFill>
                  <a:srgbClr val="0066FF"/>
                </a:solidFill>
              </a:rPr>
              <a:t>&amp;&amp;	</a:t>
            </a:r>
            <a:r>
              <a:rPr lang="en-US" dirty="0"/>
              <a:t>	and		(Binary Operator)</a:t>
            </a:r>
          </a:p>
          <a:p>
            <a:pPr eaLnBrk="1" hangingPunct="1"/>
            <a:r>
              <a:rPr lang="en-US" dirty="0">
                <a:solidFill>
                  <a:srgbClr val="0066FF"/>
                </a:solidFill>
              </a:rPr>
              <a:t>||</a:t>
            </a:r>
            <a:r>
              <a:rPr lang="en-US" dirty="0"/>
              <a:t>		or		(Binary Operator)</a:t>
            </a:r>
          </a:p>
          <a:p>
            <a:pPr eaLnBrk="1" hangingPunct="1"/>
            <a:r>
              <a:rPr lang="en-US" dirty="0">
                <a:solidFill>
                  <a:srgbClr val="0066FF"/>
                </a:solidFill>
              </a:rPr>
              <a:t>!	</a:t>
            </a:r>
            <a:r>
              <a:rPr lang="en-US" dirty="0"/>
              <a:t>	Not		(Unary Operator)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Binary Operator requires 2 operands.</a:t>
            </a:r>
          </a:p>
          <a:p>
            <a:pPr eaLnBrk="1" hangingPunct="1"/>
            <a:r>
              <a:rPr lang="en-US" dirty="0"/>
              <a:t>Unary Operator requires only 1 operand.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Logical Operators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buFontTx/>
              <a:buNone/>
            </a:pPr>
            <a:r>
              <a:rPr lang="en-US" sz="3200" dirty="0"/>
              <a:t>	  (1) if ( (a&gt;b) </a:t>
            </a:r>
            <a:r>
              <a:rPr lang="en-US" sz="3200" dirty="0">
                <a:solidFill>
                  <a:srgbClr val="9933FF"/>
                </a:solidFill>
              </a:rPr>
              <a:t>&amp;&amp;</a:t>
            </a:r>
            <a:r>
              <a:rPr lang="en-US" sz="3200" dirty="0"/>
              <a:t> (a &gt; c) )</a:t>
            </a:r>
          </a:p>
          <a:p>
            <a:pPr lvl="2" eaLnBrk="1" hangingPunct="1">
              <a:buFontTx/>
              <a:buNone/>
            </a:pPr>
            <a:r>
              <a:rPr lang="en-US" sz="3200" dirty="0"/>
              <a:t>		printf(“%d is largest.”, a);</a:t>
            </a:r>
          </a:p>
          <a:p>
            <a:pPr lvl="2" eaLnBrk="1" hangingPunct="1">
              <a:buFontTx/>
              <a:buNone/>
            </a:pPr>
            <a:r>
              <a:rPr lang="en-US" sz="3200" dirty="0"/>
              <a:t>(2) if ( (p &lt; 35) </a:t>
            </a:r>
            <a:r>
              <a:rPr lang="en-US" sz="3200" dirty="0">
                <a:solidFill>
                  <a:srgbClr val="9933FF"/>
                </a:solidFill>
              </a:rPr>
              <a:t>||</a:t>
            </a:r>
            <a:r>
              <a:rPr lang="en-US" sz="3200" dirty="0"/>
              <a:t> (c &lt; 35) </a:t>
            </a:r>
            <a:r>
              <a:rPr lang="en-US" sz="3200" dirty="0">
                <a:solidFill>
                  <a:srgbClr val="9933FF"/>
                </a:solidFill>
              </a:rPr>
              <a:t>||</a:t>
            </a:r>
            <a:r>
              <a:rPr lang="en-US" sz="3200" dirty="0"/>
              <a:t> (m &lt; 35))</a:t>
            </a:r>
          </a:p>
          <a:p>
            <a:pPr lvl="2" eaLnBrk="1" hangingPunct="1">
              <a:buFontTx/>
              <a:buNone/>
            </a:pPr>
            <a:r>
              <a:rPr lang="en-US" sz="3200" dirty="0"/>
              <a:t>		printf(“You are fail.”);</a:t>
            </a:r>
          </a:p>
          <a:p>
            <a:pPr lvl="2" eaLnBrk="1" hangingPunct="1">
              <a:buFontTx/>
              <a:buNone/>
            </a:pPr>
            <a:r>
              <a:rPr lang="en-US" sz="3200" dirty="0"/>
              <a:t>(3) if (</a:t>
            </a:r>
            <a:r>
              <a:rPr lang="en-US" sz="3200" dirty="0">
                <a:solidFill>
                  <a:srgbClr val="9933FF"/>
                </a:solidFill>
              </a:rPr>
              <a:t>!</a:t>
            </a:r>
            <a:r>
              <a:rPr lang="en-US" sz="3200" dirty="0"/>
              <a:t> flag)	// if (flag == 0)</a:t>
            </a:r>
          </a:p>
          <a:p>
            <a:pPr lvl="2" eaLnBrk="1" hangingPunct="1">
              <a:buFontTx/>
              <a:buNone/>
            </a:pPr>
            <a:r>
              <a:rPr lang="en-US" sz="3200" dirty="0"/>
              <a:t>		printf(“You can’t go ahead.”);</a:t>
            </a:r>
          </a:p>
          <a:p>
            <a:pPr lvl="2" eaLnBrk="1" hangingPunct="1">
              <a:buFontTx/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Short Circuit</a:t>
            </a:r>
            <a:endParaRPr lang="en-GB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||</a:t>
            </a:r>
            <a:r>
              <a:rPr lang="en-US" sz="2800" b="1" dirty="0"/>
              <a:t> </a:t>
            </a:r>
            <a:r>
              <a:rPr lang="en-US" sz="2800" dirty="0"/>
              <a:t>and &amp;&amp; have a feature of short circuiting an expression.</a:t>
            </a:r>
          </a:p>
          <a:p>
            <a:pPr eaLnBrk="1" hangingPunct="1">
              <a:lnSpc>
                <a:spcPct val="90000"/>
              </a:lnSpc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||</a:t>
            </a:r>
            <a:endParaRPr 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the </a:t>
            </a:r>
            <a:r>
              <a:rPr lang="en-US" sz="2400" i="1" dirty="0"/>
              <a:t>first expression</a:t>
            </a:r>
            <a:r>
              <a:rPr lang="en-US" sz="2400" dirty="0"/>
              <a:t> evaluates to </a:t>
            </a:r>
            <a:r>
              <a:rPr lang="en-US" sz="2400" i="1" dirty="0"/>
              <a:t>true</a:t>
            </a:r>
            <a:r>
              <a:rPr lang="en-US" sz="2400" dirty="0"/>
              <a:t>, the following expression is not evaluated.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&amp;&amp;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the </a:t>
            </a:r>
            <a:r>
              <a:rPr lang="en-US" sz="2400" i="1" dirty="0"/>
              <a:t>first expression</a:t>
            </a:r>
            <a:r>
              <a:rPr lang="en-US" sz="2400" dirty="0"/>
              <a:t> evaluates to </a:t>
            </a:r>
            <a:r>
              <a:rPr lang="en-US" sz="2400" i="1" dirty="0"/>
              <a:t>false</a:t>
            </a:r>
            <a:r>
              <a:rPr lang="en-US" sz="2400" dirty="0"/>
              <a:t>, the following expression is not evaluated.</a:t>
            </a:r>
            <a:endParaRPr lang="en-GB" sz="2400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Examples of Short Circuit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int a, b,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a = 4; b = 10; c = 30;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if ( ( a &lt; b ) || ( a &lt; c )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/* (4&lt;10)||(4&lt;30)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	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if ( ( a &gt; b ) &amp;&amp; ( a &gt; c )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/* (4&gt;10)&amp;&amp;(4&gt;30) */</a:t>
            </a:r>
            <a:endParaRPr lang="en-GB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Conditional Operators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/>
              <a:t>Turnery Operator:	( ) ? :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/>
              <a:t>((Expression1) ? Expression2 : </a:t>
            </a:r>
            <a:r>
              <a:rPr lang="en-US" sz="2800" b="1" dirty="0" err="1"/>
              <a:t>expression3</a:t>
            </a:r>
            <a:r>
              <a:rPr lang="en-US" sz="2800" b="1" dirty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/>
              <a:t>((Condition)?</a:t>
            </a:r>
            <a:r>
              <a:rPr lang="en-US" sz="2800" b="1" dirty="0" err="1"/>
              <a:t>True_part:False_Part</a:t>
            </a:r>
            <a:r>
              <a:rPr lang="en-US" sz="2800" b="1" dirty="0"/>
              <a:t>);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eaLnBrk="1" hangingPunct="1">
              <a:lnSpc>
                <a:spcPct val="80000"/>
              </a:lnSpc>
            </a:pPr>
            <a:r>
              <a:rPr lang="en-US" sz="2800" b="1" dirty="0"/>
              <a:t>y = (( x &gt; 5) ? 3 : 4);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means if x &gt; 5, y = 3 otherwise y = 4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eaLnBrk="1" hangingPunct="1">
              <a:lnSpc>
                <a:spcPct val="80000"/>
              </a:lnSpc>
            </a:pPr>
            <a:r>
              <a:rPr lang="en-US" sz="2800" b="1" dirty="0"/>
              <a:t>int big, a, b, c;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/>
              <a:t>big = ((a&gt;b) ? ((a&gt;c) ? a : c) : ((b&gt;c) ? b : c) );</a:t>
            </a:r>
          </a:p>
          <a:p>
            <a:pPr eaLnBrk="1" hangingPunct="1">
              <a:lnSpc>
                <a:spcPct val="80000"/>
              </a:lnSpc>
            </a:pPr>
            <a:endParaRPr lang="en-US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Unary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++</a:t>
            </a:r>
            <a:r>
              <a:rPr lang="en-US" dirty="0"/>
              <a:t>		 increment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--</a:t>
            </a:r>
            <a:r>
              <a:rPr lang="en-US" dirty="0"/>
              <a:t>		 decrement</a:t>
            </a:r>
          </a:p>
          <a:p>
            <a:pPr eaLnBrk="1" hangingPunct="1"/>
            <a:r>
              <a:rPr lang="en-US" dirty="0"/>
              <a:t>Each has two flavours, pre and post</a:t>
            </a:r>
          </a:p>
          <a:p>
            <a:pPr eaLnBrk="1" hangingPunct="1"/>
            <a:r>
              <a:rPr lang="en-US" dirty="0"/>
              <a:t>Applies to </a:t>
            </a:r>
            <a:r>
              <a:rPr lang="en-US" dirty="0">
                <a:solidFill>
                  <a:srgbClr val="7030A0"/>
                </a:solidFill>
              </a:rPr>
              <a:t>integer and char data-types</a:t>
            </a:r>
            <a:r>
              <a:rPr lang="en-US" dirty="0"/>
              <a:t> only</a:t>
            </a:r>
          </a:p>
          <a:p>
            <a:pPr eaLnBrk="1" hangingPunct="1"/>
            <a:endParaRPr lang="en-GB" dirty="0"/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Increment/Decrement Operators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STEPS FOR WRITING A PROGRAM</a:t>
            </a:r>
          </a:p>
        </p:txBody>
      </p:sp>
      <p:grpSp>
        <p:nvGrpSpPr>
          <p:cNvPr id="2" name="Organization Chart 7"/>
          <p:cNvGrpSpPr>
            <a:grpSpLocks/>
          </p:cNvGrpSpPr>
          <p:nvPr/>
        </p:nvGrpSpPr>
        <p:grpSpPr bwMode="auto">
          <a:xfrm>
            <a:off x="0" y="1614488"/>
            <a:ext cx="9144000" cy="5243512"/>
            <a:chOff x="288" y="1017"/>
            <a:chExt cx="2880" cy="1584"/>
          </a:xfrm>
        </p:grpSpPr>
        <p:cxnSp>
          <p:nvCxnSpPr>
            <p:cNvPr id="1028" name="_s1028"/>
            <p:cNvCxnSpPr>
              <a:cxnSpLocks noChangeShapeType="1"/>
              <a:stCxn id="10" idx="0"/>
              <a:endCxn id="7" idx="2"/>
            </p:cNvCxnSpPr>
            <p:nvPr/>
          </p:nvCxnSpPr>
          <p:spPr bwMode="auto">
            <a:xfrm rot="16200000" flipV="1">
              <a:off x="2160" y="1737"/>
              <a:ext cx="144" cy="100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flipV="1">
              <a:off x="1728" y="2169"/>
              <a:ext cx="0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5400000" flipH="1" flipV="1">
              <a:off x="1152" y="1737"/>
              <a:ext cx="144" cy="100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7" idx="0"/>
              <a:endCxn id="5" idx="2"/>
            </p:cNvCxnSpPr>
            <p:nvPr/>
          </p:nvCxnSpPr>
          <p:spPr bwMode="auto">
            <a:xfrm flipV="1">
              <a:off x="1728" y="1737"/>
              <a:ext cx="0" cy="10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5400000" flipH="1">
              <a:off x="2160" y="873"/>
              <a:ext cx="144" cy="1008"/>
            </a:xfrm>
            <a:prstGeom prst="bentConnector3">
              <a:avLst>
                <a:gd name="adj1" fmla="val 24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_s1033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1657" y="1376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_s1034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152" y="873"/>
              <a:ext cx="144" cy="1008"/>
            </a:xfrm>
            <a:prstGeom prst="bentConnector3">
              <a:avLst>
                <a:gd name="adj1" fmla="val 24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035"/>
            <p:cNvSpPr>
              <a:spLocks noChangeArrowheads="1"/>
            </p:cNvSpPr>
            <p:nvPr/>
          </p:nvSpPr>
          <p:spPr bwMode="auto">
            <a:xfrm>
              <a:off x="1296" y="101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PROGRAM</a:t>
              </a:r>
            </a:p>
          </p:txBody>
        </p:sp>
        <p:sp>
          <p:nvSpPr>
            <p:cNvPr id="4" name="_s1036"/>
            <p:cNvSpPr>
              <a:spLocks noChangeArrowheads="1"/>
            </p:cNvSpPr>
            <p:nvPr/>
          </p:nvSpPr>
          <p:spPr bwMode="auto">
            <a:xfrm>
              <a:off x="288" y="144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INSTRUCTION</a:t>
              </a:r>
            </a:p>
          </p:txBody>
        </p:sp>
        <p:sp>
          <p:nvSpPr>
            <p:cNvPr id="5" name="_s1037"/>
            <p:cNvSpPr>
              <a:spLocks noChangeArrowheads="1"/>
            </p:cNvSpPr>
            <p:nvPr/>
          </p:nvSpPr>
          <p:spPr bwMode="auto">
            <a:xfrm>
              <a:off x="1296" y="144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INSTRUCTION</a:t>
              </a:r>
            </a:p>
          </p:txBody>
        </p:sp>
        <p:sp>
          <p:nvSpPr>
            <p:cNvPr id="6" name="_s1038"/>
            <p:cNvSpPr>
              <a:spLocks noChangeArrowheads="1"/>
            </p:cNvSpPr>
            <p:nvPr/>
          </p:nvSpPr>
          <p:spPr bwMode="auto">
            <a:xfrm>
              <a:off x="2304" y="144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INSTRUCTION</a:t>
              </a:r>
            </a:p>
          </p:txBody>
        </p:sp>
        <p:sp>
          <p:nvSpPr>
            <p:cNvPr id="7" name="_s1039"/>
            <p:cNvSpPr>
              <a:spLocks noChangeArrowheads="1"/>
            </p:cNvSpPr>
            <p:nvPr/>
          </p:nvSpPr>
          <p:spPr bwMode="auto">
            <a:xfrm>
              <a:off x="1296" y="1841"/>
              <a:ext cx="864" cy="3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CONSTANTS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VARIABLES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KEYWORDS</a:t>
              </a:r>
            </a:p>
          </p:txBody>
        </p:sp>
        <p:sp>
          <p:nvSpPr>
            <p:cNvPr id="8" name="_s1040"/>
            <p:cNvSpPr>
              <a:spLocks noChangeArrowheads="1"/>
            </p:cNvSpPr>
            <p:nvPr/>
          </p:nvSpPr>
          <p:spPr bwMode="auto">
            <a:xfrm>
              <a:off x="288" y="231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ALPHABETS</a:t>
              </a:r>
            </a:p>
          </p:txBody>
        </p:sp>
        <p:sp>
          <p:nvSpPr>
            <p:cNvPr id="9" name="_s1041"/>
            <p:cNvSpPr>
              <a:spLocks noChangeArrowheads="1"/>
            </p:cNvSpPr>
            <p:nvPr/>
          </p:nvSpPr>
          <p:spPr bwMode="auto">
            <a:xfrm>
              <a:off x="1296" y="231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DIGITS</a:t>
              </a:r>
            </a:p>
          </p:txBody>
        </p:sp>
        <p:sp>
          <p:nvSpPr>
            <p:cNvPr id="10" name="_s1042"/>
            <p:cNvSpPr>
              <a:spLocks noChangeArrowheads="1"/>
            </p:cNvSpPr>
            <p:nvPr/>
          </p:nvSpPr>
          <p:spPr bwMode="auto">
            <a:xfrm>
              <a:off x="2304" y="2313"/>
              <a:ext cx="864" cy="28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SPECIAL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SYMBOLS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 Increment</a:t>
            </a:r>
            <a:endParaRPr lang="en-GB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Value of variable is incremented and then used in expression.</a:t>
            </a:r>
          </a:p>
          <a:p>
            <a:pPr eaLnBrk="1" hangingPunct="1"/>
            <a:r>
              <a:rPr lang="en-US" dirty="0"/>
              <a:t>Syntax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++variableName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int a,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 = 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/* increment first, then take value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 = ++a;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i.e. a = a + 1; c = 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/* a is 11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/* c is 11 */</a:t>
            </a:r>
            <a:endParaRPr lang="en-GB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Post Increment</a:t>
            </a:r>
            <a:endParaRPr lang="en-GB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Value of variable is used in expression and later incremented.</a:t>
            </a:r>
          </a:p>
          <a:p>
            <a:pPr eaLnBrk="1" hangingPunct="1"/>
            <a:r>
              <a:rPr lang="en-US" dirty="0"/>
              <a:t>Syntax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variableName++</a:t>
            </a:r>
            <a:endParaRPr lang="en-GB" sz="24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int a,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 = 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/* take value first, then increment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 = a++;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i.e. c = a; a = a + 1;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/* a is 11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/* c is 10 */</a:t>
            </a:r>
            <a:endParaRPr lang="en-GB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Decrement operator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Pre Decrement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 to Pre Increment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Syntax :								 --variableName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Post Decrement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 to Post Increment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Syntax : 								</a:t>
            </a:r>
            <a:r>
              <a:rPr lang="en-US" sz="2400" dirty="0" err="1"/>
              <a:t>variableName</a:t>
            </a:r>
            <a:r>
              <a:rPr lang="en-US" sz="2400" dirty="0"/>
              <a:t>—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What would be the output of the following code snippet?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pt-BR" dirty="0"/>
              <a:t>	int a = 5, b = 3, c = 4, d = 6, e;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pt-BR" dirty="0"/>
              <a:t>	e = a++ + --b * ++c - d--;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pt-BR" dirty="0"/>
              <a:t>	printf("%d %d %d %d %d\n",a,b,c,d,e);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pt-BR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pt-BR" dirty="0"/>
              <a:t>Output: 6 2 5 5 9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3484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Operator Precedence</a:t>
            </a:r>
            <a:endParaRPr lang="en-GB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Multiple operators in an expression</a:t>
            </a:r>
          </a:p>
          <a:p>
            <a:pPr eaLnBrk="1" hangingPunct="1"/>
            <a:r>
              <a:rPr lang="en-US" sz="2800" dirty="0"/>
              <a:t>Precedence decides the order of application of operators</a:t>
            </a:r>
          </a:p>
          <a:p>
            <a:pPr eaLnBrk="1" hangingPunct="1"/>
            <a:r>
              <a:rPr lang="en-US" sz="2800" dirty="0"/>
              <a:t>Specified by a precedence table</a:t>
            </a:r>
          </a:p>
          <a:p>
            <a:pPr eaLnBrk="1" hangingPunct="1"/>
            <a:r>
              <a:rPr lang="en-US" sz="2800" dirty="0"/>
              <a:t>Operators at the top have higher precedence</a:t>
            </a:r>
          </a:p>
          <a:p>
            <a:pPr eaLnBrk="1" hangingPunct="1"/>
            <a:r>
              <a:rPr lang="en-US" sz="2800" dirty="0"/>
              <a:t>Operators in the same row have same precedence</a:t>
            </a:r>
          </a:p>
          <a:p>
            <a:pPr eaLnBrk="1" hangingPunct="1"/>
            <a:r>
              <a:rPr lang="en-US" sz="2800" b="1" dirty="0">
                <a:latin typeface="Courier New" pitchFamily="49" charset="0"/>
              </a:rPr>
              <a:t>()</a:t>
            </a:r>
            <a:r>
              <a:rPr lang="en-US" sz="2800" b="1" dirty="0"/>
              <a:t> </a:t>
            </a:r>
            <a:r>
              <a:rPr lang="en-US" sz="2800" dirty="0"/>
              <a:t>can be used to override precedence rules</a:t>
            </a:r>
            <a:endParaRPr lang="en-GB" sz="2800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Precedence of operators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( )		[ ]	-&gt;	.		</a:t>
            </a:r>
            <a:r>
              <a:rPr lang="en-US" sz="2400" dirty="0">
                <a:solidFill>
                  <a:srgbClr val="FF0000"/>
                </a:solidFill>
              </a:rPr>
              <a:t>(Highest precedence)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-		++ 	--	~	!	&amp;	*       (type)   sizeof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*		/	%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+	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&lt;&lt;	&gt;&gt;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&lt;  	&lt;=  	&gt;	&gt;=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==	!=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&amp;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^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&amp;&amp;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||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?: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=		+=	-=	*=	/=	</a:t>
            </a:r>
            <a:r>
              <a:rPr lang="en-US" sz="2400" dirty="0">
                <a:solidFill>
                  <a:srgbClr val="FF0000"/>
                </a:solidFill>
              </a:rPr>
              <a:t>(Lowest precedence)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Exercise-Write C Program for the following.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GB" dirty="0"/>
              <a:t>Find out largest and smallest of two values.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dirty="0"/>
              <a:t>Find out largest and smallest of three values.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GB" dirty="0"/>
              <a:t>Find out net salary where net salary = gross salary + allowances – deductions.</a:t>
            </a:r>
          </a:p>
          <a:p>
            <a:pPr marL="609600" indent="-609600" eaLnBrk="1" hangingPunct="1">
              <a:buFontTx/>
              <a:buNone/>
            </a:pPr>
            <a:r>
              <a:rPr lang="en-GB" dirty="0"/>
              <a:t>	If gross salary &gt; 10000, allowances are 10%, deductions are 3% of gross salary.</a:t>
            </a:r>
          </a:p>
          <a:p>
            <a:pPr marL="609600" indent="-609600" eaLnBrk="1" hangingPunct="1">
              <a:buFontTx/>
              <a:buNone/>
            </a:pPr>
            <a:r>
              <a:rPr lang="en-GB" dirty="0"/>
              <a:t>	If gross salary &gt; 5000, allowances are 7%, deduction are 2% of gross salary.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Exercise-Write C Program for the following.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GB" dirty="0"/>
              <a:t>Calculate total, average of marks of three subjects. Give following grades to the student.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If average &gt;= 70, distinction, if average &gt;= 60, first class,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if average &gt;= 50, second, if average &gt;= 35, third class,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Otherwise fail. If student secures &lt; 35 marks in any subject then declare student fail.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 CHARACTER SET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ALPHABETS : 	A … Z , a … z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DIGITS		  :	0 … 9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SPECIAL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	SYMBOLS	  :</a:t>
            </a:r>
            <a:r>
              <a:rPr lang="en-US" sz="2800" b="1" dirty="0"/>
              <a:t>	</a:t>
            </a:r>
            <a:r>
              <a:rPr lang="en-US" b="1" dirty="0"/>
              <a:t>~ 	` 	! 	@ 					# 	% 	^ 	&amp;	 * 				( )	_	- 	+	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					| 	\ 	{ }	 [ ]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					; 	“ 	‘	&lt; 	&gt;				,	 .	 ? 	/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Exercise-Write C Program for the following.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GB" dirty="0"/>
              <a:t>Find out whether a given no. is divisible by 7 or not.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GB" dirty="0"/>
              <a:t>Find out net sales where net sales = gross sales – discount.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If gross sales &gt; 20000, discount is 15%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If gross sales &gt; 10000, discount is 10% otherwise 5%.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SWITCH-CASE-DEFAULT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/>
              <a:t>Control statement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/>
              <a:t>Allows us to make a decision from the number of choices.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>
                <a:solidFill>
                  <a:srgbClr val="9933FF"/>
                </a:solidFill>
              </a:rPr>
              <a:t>switch</a:t>
            </a:r>
            <a:r>
              <a:rPr lang="en-US" sz="2800" b="1" dirty="0"/>
              <a:t>( integer expression)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solidFill>
                  <a:srgbClr val="9933FF"/>
                </a:solidFill>
              </a:rPr>
              <a:t>case</a:t>
            </a:r>
            <a:r>
              <a:rPr lang="en-US" sz="2800" b="1" dirty="0"/>
              <a:t> constant1  : { statements1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				     </a:t>
            </a:r>
            <a:r>
              <a:rPr lang="en-US" sz="2800" b="1" dirty="0">
                <a:solidFill>
                  <a:srgbClr val="9933FF"/>
                </a:solidFill>
              </a:rPr>
              <a:t>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solidFill>
                  <a:srgbClr val="9933FF"/>
                </a:solidFill>
              </a:rPr>
              <a:t>case</a:t>
            </a:r>
            <a:r>
              <a:rPr lang="en-US" sz="2800" b="1" dirty="0"/>
              <a:t> constant2  : { statements2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	</a:t>
            </a:r>
            <a:r>
              <a:rPr lang="en-US" sz="2800" b="1" dirty="0">
                <a:solidFill>
                  <a:srgbClr val="9933FF"/>
                </a:solidFill>
              </a:rPr>
              <a:t>default</a:t>
            </a:r>
            <a:r>
              <a:rPr lang="en-US" sz="2800" b="1" dirty="0"/>
              <a:t> 		: { statement3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/>
              <a:t>	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SWITCH-CASE-DEFAULT</a:t>
            </a:r>
          </a:p>
        </p:txBody>
      </p:sp>
      <p:sp>
        <p:nvSpPr>
          <p:cNvPr id="81923" name="AutoShape 5"/>
          <p:cNvSpPr>
            <a:spLocks noChangeArrowheads="1"/>
          </p:cNvSpPr>
          <p:nvPr/>
        </p:nvSpPr>
        <p:spPr bwMode="auto">
          <a:xfrm>
            <a:off x="2057400" y="2133600"/>
            <a:ext cx="1676400" cy="7635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/>
              <a:t>expression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81924" name="Line 6"/>
          <p:cNvSpPr>
            <a:spLocks noChangeShapeType="1"/>
          </p:cNvSpPr>
          <p:nvPr/>
        </p:nvSpPr>
        <p:spPr bwMode="auto">
          <a:xfrm>
            <a:off x="2895600" y="1751013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25" name="Text Box 7"/>
          <p:cNvSpPr txBox="1">
            <a:spLocks noChangeArrowheads="1"/>
          </p:cNvSpPr>
          <p:nvPr/>
        </p:nvSpPr>
        <p:spPr bwMode="auto">
          <a:xfrm>
            <a:off x="1447800" y="2955925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i="1" dirty="0"/>
              <a:t>has value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81926" name="Oval 9"/>
          <p:cNvSpPr>
            <a:spLocks noChangeArrowheads="1"/>
          </p:cNvSpPr>
          <p:nvPr/>
        </p:nvSpPr>
        <p:spPr bwMode="auto">
          <a:xfrm>
            <a:off x="6934200" y="5716588"/>
            <a:ext cx="152400" cy="152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27" name="AutoShape 10"/>
          <p:cNvSpPr>
            <a:spLocks noChangeArrowheads="1"/>
          </p:cNvSpPr>
          <p:nvPr/>
        </p:nvSpPr>
        <p:spPr bwMode="auto">
          <a:xfrm>
            <a:off x="3048000" y="3049588"/>
            <a:ext cx="1676400" cy="381000"/>
          </a:xfrm>
          <a:prstGeom prst="flowChartInputOutpu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constant 1</a:t>
            </a:r>
          </a:p>
        </p:txBody>
      </p:sp>
      <p:sp>
        <p:nvSpPr>
          <p:cNvPr id="81928" name="Line 11"/>
          <p:cNvSpPr>
            <a:spLocks noChangeShapeType="1"/>
          </p:cNvSpPr>
          <p:nvPr/>
        </p:nvSpPr>
        <p:spPr bwMode="auto">
          <a:xfrm>
            <a:off x="2895600" y="2897188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29" name="Line 12"/>
          <p:cNvSpPr>
            <a:spLocks noChangeShapeType="1"/>
          </p:cNvSpPr>
          <p:nvPr/>
        </p:nvSpPr>
        <p:spPr bwMode="auto">
          <a:xfrm>
            <a:off x="2895600" y="3201988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30" name="Line 13"/>
          <p:cNvSpPr>
            <a:spLocks noChangeShapeType="1"/>
          </p:cNvSpPr>
          <p:nvPr/>
        </p:nvSpPr>
        <p:spPr bwMode="auto">
          <a:xfrm>
            <a:off x="2895600" y="38877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31" name="AutoShape 14"/>
          <p:cNvSpPr>
            <a:spLocks noChangeArrowheads="1"/>
          </p:cNvSpPr>
          <p:nvPr/>
        </p:nvSpPr>
        <p:spPr bwMode="auto">
          <a:xfrm>
            <a:off x="3095625" y="3735388"/>
            <a:ext cx="1619250" cy="381000"/>
          </a:xfrm>
          <a:prstGeom prst="flowChartInputOutpu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constant 2</a:t>
            </a:r>
          </a:p>
        </p:txBody>
      </p:sp>
      <p:sp>
        <p:nvSpPr>
          <p:cNvPr id="81932" name="Rectangle 15"/>
          <p:cNvSpPr>
            <a:spLocks noChangeArrowheads="1"/>
          </p:cNvSpPr>
          <p:nvPr/>
        </p:nvSpPr>
        <p:spPr bwMode="auto">
          <a:xfrm>
            <a:off x="4876800" y="3049588"/>
            <a:ext cx="1447800" cy="382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statements 1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81933" name="Line 17"/>
          <p:cNvSpPr>
            <a:spLocks noChangeShapeType="1"/>
          </p:cNvSpPr>
          <p:nvPr/>
        </p:nvSpPr>
        <p:spPr bwMode="auto">
          <a:xfrm>
            <a:off x="4572000" y="388778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34" name="Rectangle 18"/>
          <p:cNvSpPr>
            <a:spLocks noChangeArrowheads="1"/>
          </p:cNvSpPr>
          <p:nvPr/>
        </p:nvSpPr>
        <p:spPr bwMode="auto">
          <a:xfrm>
            <a:off x="4876800" y="3733800"/>
            <a:ext cx="1447800" cy="382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statements 2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81935" name="AutoShape 19"/>
          <p:cNvSpPr>
            <a:spLocks noChangeArrowheads="1"/>
          </p:cNvSpPr>
          <p:nvPr/>
        </p:nvSpPr>
        <p:spPr bwMode="auto">
          <a:xfrm>
            <a:off x="6629400" y="3049588"/>
            <a:ext cx="762000" cy="381000"/>
          </a:xfrm>
          <a:prstGeom prst="flowChartOffpageConnector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break</a:t>
            </a:r>
          </a:p>
        </p:txBody>
      </p:sp>
      <p:sp>
        <p:nvSpPr>
          <p:cNvPr id="81936" name="Line 20"/>
          <p:cNvSpPr>
            <a:spLocks noChangeShapeType="1"/>
          </p:cNvSpPr>
          <p:nvPr/>
        </p:nvSpPr>
        <p:spPr bwMode="auto">
          <a:xfrm>
            <a:off x="45720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37" name="Rectangle 21"/>
          <p:cNvSpPr>
            <a:spLocks noChangeArrowheads="1"/>
          </p:cNvSpPr>
          <p:nvPr/>
        </p:nvSpPr>
        <p:spPr bwMode="auto">
          <a:xfrm>
            <a:off x="4495800" y="4878388"/>
            <a:ext cx="1600200" cy="382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statements 3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81938" name="Line 22"/>
          <p:cNvSpPr>
            <a:spLocks noChangeShapeType="1"/>
          </p:cNvSpPr>
          <p:nvPr/>
        </p:nvSpPr>
        <p:spPr bwMode="auto">
          <a:xfrm>
            <a:off x="2895600" y="5106988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39" name="Text Box 23"/>
          <p:cNvSpPr txBox="1">
            <a:spLocks noChangeArrowheads="1"/>
          </p:cNvSpPr>
          <p:nvPr/>
        </p:nvSpPr>
        <p:spPr bwMode="auto">
          <a:xfrm>
            <a:off x="3082925" y="5067300"/>
            <a:ext cx="763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 i="1" dirty="0"/>
              <a:t>default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81940" name="Line 24"/>
          <p:cNvSpPr>
            <a:spLocks noChangeShapeType="1"/>
          </p:cNvSpPr>
          <p:nvPr/>
        </p:nvSpPr>
        <p:spPr bwMode="auto">
          <a:xfrm>
            <a:off x="7010400" y="3430588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41" name="Line 25"/>
          <p:cNvSpPr>
            <a:spLocks noChangeShapeType="1"/>
          </p:cNvSpPr>
          <p:nvPr/>
        </p:nvSpPr>
        <p:spPr bwMode="auto">
          <a:xfrm flipV="1">
            <a:off x="6096000" y="5105400"/>
            <a:ext cx="838200" cy="1588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42" name="AutoShape 26"/>
          <p:cNvSpPr>
            <a:spLocks noChangeArrowheads="1"/>
          </p:cNvSpPr>
          <p:nvPr/>
        </p:nvSpPr>
        <p:spPr bwMode="auto">
          <a:xfrm>
            <a:off x="6934200" y="5030788"/>
            <a:ext cx="152400" cy="152400"/>
          </a:xfrm>
          <a:prstGeom prst="flowChartConnector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43" name="Line 27"/>
          <p:cNvSpPr>
            <a:spLocks noChangeShapeType="1"/>
          </p:cNvSpPr>
          <p:nvPr/>
        </p:nvSpPr>
        <p:spPr bwMode="auto">
          <a:xfrm>
            <a:off x="5562600" y="411638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44" name="Text Box 28"/>
          <p:cNvSpPr txBox="1">
            <a:spLocks noChangeArrowheads="1"/>
          </p:cNvSpPr>
          <p:nvPr/>
        </p:nvSpPr>
        <p:spPr bwMode="auto">
          <a:xfrm>
            <a:off x="3155950" y="4130675"/>
            <a:ext cx="240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b="1" i="1" dirty="0"/>
              <a:t>missing break</a:t>
            </a:r>
          </a:p>
          <a:p>
            <a:pPr algn="r" eaLnBrk="0" hangingPunct="0"/>
            <a:r>
              <a:rPr lang="en-US" b="1" i="1" dirty="0"/>
              <a:t>control falls through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81945" name="Line 29"/>
          <p:cNvSpPr>
            <a:spLocks noChangeShapeType="1"/>
          </p:cNvSpPr>
          <p:nvPr/>
        </p:nvSpPr>
        <p:spPr bwMode="auto">
          <a:xfrm>
            <a:off x="7010400" y="51831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46" name="Line 31"/>
          <p:cNvSpPr>
            <a:spLocks noChangeShapeType="1"/>
          </p:cNvSpPr>
          <p:nvPr/>
        </p:nvSpPr>
        <p:spPr bwMode="auto">
          <a:xfrm>
            <a:off x="63246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SWITCH-CASE-DEFAULT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int i = 25;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switch (i)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case 121: printf(“121\n”);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		   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case 7:	   printf(“7\n”);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default:    printf(“ I am in default\n”);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SWITCH-CASE-DEFAULT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2057400" y="2133600"/>
            <a:ext cx="1676400" cy="7635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/>
              <a:t>if i ==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2895600" y="1751013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447800" y="2955925"/>
            <a:ext cx="1341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i="1" dirty="0"/>
              <a:t>has value</a:t>
            </a:r>
            <a:endParaRPr lang="en-US" sz="2800" b="1" dirty="0">
              <a:solidFill>
                <a:schemeClr val="hlink"/>
              </a:solidFill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7200900" y="5716588"/>
            <a:ext cx="152400" cy="15240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4648200" y="3049588"/>
            <a:ext cx="1981200" cy="381000"/>
          </a:xfrm>
          <a:prstGeom prst="flowChartInputOutpu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printf(“121”);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2895600" y="2897188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2895600" y="3230563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78" name="Rectangle 12"/>
          <p:cNvSpPr>
            <a:spLocks noChangeArrowheads="1"/>
          </p:cNvSpPr>
          <p:nvPr/>
        </p:nvSpPr>
        <p:spPr bwMode="auto">
          <a:xfrm>
            <a:off x="3257550" y="3046413"/>
            <a:ext cx="1295400" cy="382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121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83979" name="AutoShape 15"/>
          <p:cNvSpPr>
            <a:spLocks noChangeArrowheads="1"/>
          </p:cNvSpPr>
          <p:nvPr/>
        </p:nvSpPr>
        <p:spPr bwMode="auto">
          <a:xfrm>
            <a:off x="6896100" y="3049588"/>
            <a:ext cx="762000" cy="381000"/>
          </a:xfrm>
          <a:prstGeom prst="flowChartOffpageConnector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break</a:t>
            </a:r>
          </a:p>
        </p:txBody>
      </p:sp>
      <p:sp>
        <p:nvSpPr>
          <p:cNvPr id="83980" name="Line 16"/>
          <p:cNvSpPr>
            <a:spLocks noChangeShapeType="1"/>
          </p:cNvSpPr>
          <p:nvPr/>
        </p:nvSpPr>
        <p:spPr bwMode="auto">
          <a:xfrm>
            <a:off x="4552950" y="32099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81" name="Line 18"/>
          <p:cNvSpPr>
            <a:spLocks noChangeShapeType="1"/>
          </p:cNvSpPr>
          <p:nvPr/>
        </p:nvSpPr>
        <p:spPr bwMode="auto">
          <a:xfrm>
            <a:off x="2895600" y="5106988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82" name="Text Box 19"/>
          <p:cNvSpPr txBox="1">
            <a:spLocks noChangeArrowheads="1"/>
          </p:cNvSpPr>
          <p:nvPr/>
        </p:nvSpPr>
        <p:spPr bwMode="auto">
          <a:xfrm>
            <a:off x="3082925" y="5067300"/>
            <a:ext cx="7635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 i="1" dirty="0"/>
              <a:t>default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83983" name="Line 20"/>
          <p:cNvSpPr>
            <a:spLocks noChangeShapeType="1"/>
          </p:cNvSpPr>
          <p:nvPr/>
        </p:nvSpPr>
        <p:spPr bwMode="auto">
          <a:xfrm>
            <a:off x="7277100" y="3430588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84" name="Line 21"/>
          <p:cNvSpPr>
            <a:spLocks noChangeShapeType="1"/>
          </p:cNvSpPr>
          <p:nvPr/>
        </p:nvSpPr>
        <p:spPr bwMode="auto">
          <a:xfrm flipV="1">
            <a:off x="6734175" y="5105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85" name="AutoShape 22"/>
          <p:cNvSpPr>
            <a:spLocks noChangeArrowheads="1"/>
          </p:cNvSpPr>
          <p:nvPr/>
        </p:nvSpPr>
        <p:spPr bwMode="auto">
          <a:xfrm>
            <a:off x="7200900" y="5029200"/>
            <a:ext cx="152400" cy="152400"/>
          </a:xfrm>
          <a:prstGeom prst="flowChartConnector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86" name="Line 25"/>
          <p:cNvSpPr>
            <a:spLocks noChangeShapeType="1"/>
          </p:cNvSpPr>
          <p:nvPr/>
        </p:nvSpPr>
        <p:spPr bwMode="auto">
          <a:xfrm>
            <a:off x="7277100" y="51831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87" name="AutoShape 27"/>
          <p:cNvSpPr>
            <a:spLocks noChangeArrowheads="1"/>
          </p:cNvSpPr>
          <p:nvPr/>
        </p:nvSpPr>
        <p:spPr bwMode="auto">
          <a:xfrm>
            <a:off x="4648200" y="3660775"/>
            <a:ext cx="1809750" cy="381000"/>
          </a:xfrm>
          <a:prstGeom prst="flowChartInputOutpu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printf(7);</a:t>
            </a:r>
          </a:p>
        </p:txBody>
      </p:sp>
      <p:sp>
        <p:nvSpPr>
          <p:cNvPr id="83988" name="Rectangle 28"/>
          <p:cNvSpPr>
            <a:spLocks noChangeArrowheads="1"/>
          </p:cNvSpPr>
          <p:nvPr/>
        </p:nvSpPr>
        <p:spPr bwMode="auto">
          <a:xfrm>
            <a:off x="3257550" y="3657600"/>
            <a:ext cx="1295400" cy="382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7</a:t>
            </a:r>
          </a:p>
        </p:txBody>
      </p:sp>
      <p:sp>
        <p:nvSpPr>
          <p:cNvPr id="83989" name="Line 29"/>
          <p:cNvSpPr>
            <a:spLocks noChangeShapeType="1"/>
          </p:cNvSpPr>
          <p:nvPr/>
        </p:nvSpPr>
        <p:spPr bwMode="auto">
          <a:xfrm>
            <a:off x="2895600" y="3838575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90" name="Line 30"/>
          <p:cNvSpPr>
            <a:spLocks noChangeShapeType="1"/>
          </p:cNvSpPr>
          <p:nvPr/>
        </p:nvSpPr>
        <p:spPr bwMode="auto">
          <a:xfrm>
            <a:off x="4552950" y="3817938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91" name="AutoShape 31"/>
          <p:cNvSpPr>
            <a:spLocks noChangeArrowheads="1"/>
          </p:cNvSpPr>
          <p:nvPr/>
        </p:nvSpPr>
        <p:spPr bwMode="auto">
          <a:xfrm>
            <a:off x="4191000" y="4924425"/>
            <a:ext cx="2819400" cy="381000"/>
          </a:xfrm>
          <a:prstGeom prst="flowChartInputOutpu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 dirty="0"/>
              <a:t>printf(“default”);</a:t>
            </a:r>
          </a:p>
        </p:txBody>
      </p:sp>
      <p:cxnSp>
        <p:nvCxnSpPr>
          <p:cNvPr id="83992" name="AutoShape 33"/>
          <p:cNvCxnSpPr>
            <a:cxnSpLocks noChangeShapeType="1"/>
            <a:stCxn id="83975" idx="5"/>
            <a:endCxn id="83979" idx="1"/>
          </p:cNvCxnSpPr>
          <p:nvPr/>
        </p:nvCxnSpPr>
        <p:spPr bwMode="auto">
          <a:xfrm>
            <a:off x="6431280" y="3240088"/>
            <a:ext cx="46482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93" name="AutoShape 34"/>
          <p:cNvCxnSpPr>
            <a:cxnSpLocks noChangeShapeType="1"/>
            <a:stCxn id="83987" idx="5"/>
            <a:endCxn id="83979" idx="1"/>
          </p:cNvCxnSpPr>
          <p:nvPr/>
        </p:nvCxnSpPr>
        <p:spPr bwMode="auto">
          <a:xfrm flipV="1">
            <a:off x="6273800" y="3240088"/>
            <a:ext cx="622300" cy="6111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SWITCH-CASE-DEFAULT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char c = ‘x’;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switch (c)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case ‘v’ : printf(“ I am in case v.\n”);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case ‘a’ : printf(“ I am in case a.\n”);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case ‘x’ : printf(“ I am in case x.\n”);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default  : printf(“ I am in default.\n”);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SWITCH-CASE-DEFAULT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The output will be</a:t>
            </a:r>
          </a:p>
          <a:p>
            <a:pPr eaLnBrk="1" hangingPunct="1">
              <a:buFontTx/>
              <a:buNone/>
            </a:pPr>
            <a:r>
              <a:rPr lang="en-US" dirty="0"/>
              <a:t>I am in case x.</a:t>
            </a:r>
          </a:p>
          <a:p>
            <a:pPr eaLnBrk="1" hangingPunct="1">
              <a:buFontTx/>
              <a:buNone/>
            </a:pPr>
            <a:r>
              <a:rPr lang="en-US" dirty="0"/>
              <a:t>I am in default.</a:t>
            </a:r>
          </a:p>
          <a:p>
            <a:pPr eaLnBrk="1" hangingPunct="1">
              <a:buFontTx/>
              <a:buNone/>
            </a:pPr>
            <a:r>
              <a:rPr lang="en-US" dirty="0"/>
              <a:t>					why?</a:t>
            </a:r>
          </a:p>
          <a:p>
            <a:pPr eaLnBrk="1" hangingPunct="1">
              <a:buFontTx/>
              <a:buNone/>
            </a:pPr>
            <a:r>
              <a:rPr lang="en-US" dirty="0"/>
              <a:t>		we have not written break statement.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SWITCH-CASE-DEFAULT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char c = ‘a’;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switch (c)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case ‘a’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case ‘A’ : printf( “I am in case a.”);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	  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case ‘1’ : printf( “ I am in case 1.”);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	  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};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 STRUCTURE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1638300" y="1768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752600" y="1554163"/>
            <a:ext cx="13716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entry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390900" y="3881438"/>
            <a:ext cx="2209800" cy="5889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Action 1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1638300" y="29718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33400" y="5341938"/>
            <a:ext cx="2209800" cy="5889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Action 2</a:t>
            </a: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1647825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1524000" y="5943600"/>
            <a:ext cx="1371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exit</a:t>
            </a:r>
          </a:p>
        </p:txBody>
      </p:sp>
      <p:sp>
        <p:nvSpPr>
          <p:cNvPr id="94219" name="AutoShape 11"/>
          <p:cNvSpPr>
            <a:spLocks noChangeArrowheads="1"/>
          </p:cNvSpPr>
          <p:nvPr/>
        </p:nvSpPr>
        <p:spPr bwMode="auto">
          <a:xfrm>
            <a:off x="612775" y="3459163"/>
            <a:ext cx="2057400" cy="14478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723900" y="3870325"/>
            <a:ext cx="18081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condition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2286000" y="3641725"/>
            <a:ext cx="1371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true</a:t>
            </a:r>
          </a:p>
        </p:txBody>
      </p: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1236663" y="2219325"/>
            <a:ext cx="838200" cy="762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cxnSp>
        <p:nvCxnSpPr>
          <p:cNvPr id="94223" name="AutoShape 15"/>
          <p:cNvCxnSpPr>
            <a:cxnSpLocks noChangeShapeType="1"/>
          </p:cNvCxnSpPr>
          <p:nvPr/>
        </p:nvCxnSpPr>
        <p:spPr bwMode="auto">
          <a:xfrm flipV="1">
            <a:off x="2670175" y="4176713"/>
            <a:ext cx="7207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4224" name="AutoShape 16"/>
          <p:cNvCxnSpPr>
            <a:cxnSpLocks noChangeShapeType="1"/>
          </p:cNvCxnSpPr>
          <p:nvPr/>
        </p:nvCxnSpPr>
        <p:spPr bwMode="auto">
          <a:xfrm rot="5400000" flipH="1">
            <a:off x="2627312" y="2020888"/>
            <a:ext cx="1281113" cy="2420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4305300" y="2620963"/>
            <a:ext cx="13716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loop</a:t>
            </a: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1638300" y="48958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1676400" y="4800600"/>
            <a:ext cx="1371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3200" dirty="0"/>
              <a:t>false</a:t>
            </a:r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 bwMode="auto">
          <a:xfrm>
            <a:off x="6248400" y="1828800"/>
            <a:ext cx="2438400" cy="411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rgbClr val="9933FF"/>
                </a:solidFill>
              </a:rPr>
              <a:t>Let us </a:t>
            </a:r>
          </a:p>
          <a:p>
            <a:pPr algn="ctr"/>
            <a:r>
              <a:rPr lang="en-US" sz="3200" b="1" dirty="0">
                <a:solidFill>
                  <a:srgbClr val="9933FF"/>
                </a:solidFill>
              </a:rPr>
              <a:t>Understand</a:t>
            </a:r>
          </a:p>
          <a:p>
            <a:pPr algn="ctr"/>
            <a:endParaRPr lang="en-US" sz="3200" b="1" dirty="0">
              <a:solidFill>
                <a:srgbClr val="9933FF"/>
              </a:solidFill>
            </a:endParaRPr>
          </a:p>
          <a:p>
            <a:pPr algn="ctr"/>
            <a:r>
              <a:rPr lang="en-US" sz="3200" b="1" dirty="0">
                <a:solidFill>
                  <a:srgbClr val="9933FF"/>
                </a:solidFill>
              </a:rPr>
              <a:t>do...while</a:t>
            </a:r>
          </a:p>
          <a:p>
            <a:pPr algn="ctr"/>
            <a:endParaRPr lang="en-US" sz="3200" b="1" dirty="0">
              <a:solidFill>
                <a:srgbClr val="9933FF"/>
              </a:solidFill>
            </a:endParaRPr>
          </a:p>
          <a:p>
            <a:pPr algn="ctr"/>
            <a:r>
              <a:rPr lang="en-US" sz="3200" b="1" dirty="0">
                <a:solidFill>
                  <a:srgbClr val="9933FF"/>
                </a:solidFill>
              </a:rPr>
              <a:t>while</a:t>
            </a:r>
          </a:p>
          <a:p>
            <a:pPr algn="ctr"/>
            <a:endParaRPr lang="en-US" sz="3200" b="1" dirty="0">
              <a:solidFill>
                <a:srgbClr val="9933FF"/>
              </a:solidFill>
            </a:endParaRPr>
          </a:p>
          <a:p>
            <a:pPr algn="ctr"/>
            <a:r>
              <a:rPr lang="en-US" sz="3200" b="1" dirty="0">
                <a:solidFill>
                  <a:srgbClr val="9933FF"/>
                </a:solidFill>
              </a:rPr>
              <a:t>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2" dur="2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5" dur="20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8" dur="20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1" dur="20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2" grpId="0" animBg="1"/>
      <p:bldP spid="94213" grpId="0"/>
      <p:bldP spid="94214" grpId="0" animBg="1"/>
      <p:bldP spid="94215" grpId="0" animBg="1"/>
      <p:bldP spid="94216" grpId="0" animBg="1"/>
      <p:bldP spid="94217" grpId="0" animBg="1"/>
      <p:bldP spid="94218" grpId="0"/>
      <p:bldP spid="94219" grpId="0" animBg="1"/>
      <p:bldP spid="94220" grpId="0"/>
      <p:bldP spid="94221" grpId="0"/>
      <p:bldP spid="94222" grpId="0" animBg="1"/>
      <p:bldP spid="94225" grpId="0"/>
      <p:bldP spid="94226" grpId="0" animBg="1"/>
      <p:bldP spid="94227" grpId="0"/>
      <p:bldP spid="9424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Flow of do…while loop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4222750" y="1825625"/>
            <a:ext cx="234950" cy="233363"/>
          </a:xfrm>
          <a:prstGeom prst="ellips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9527" y="2058988"/>
            <a:ext cx="5931298" cy="4381500"/>
            <a:chOff x="669527" y="2058988"/>
            <a:chExt cx="5931298" cy="4381500"/>
          </a:xfrm>
        </p:grpSpPr>
        <p:sp>
          <p:nvSpPr>
            <p:cNvPr id="95235" name="AutoShape 3"/>
            <p:cNvSpPr>
              <a:spLocks noChangeArrowheads="1"/>
            </p:cNvSpPr>
            <p:nvPr/>
          </p:nvSpPr>
          <p:spPr bwMode="auto">
            <a:xfrm>
              <a:off x="3523302" y="5257800"/>
              <a:ext cx="1641475" cy="1182688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/>
                <a:t>condition</a:t>
              </a:r>
              <a:endParaRPr lang="en-US" sz="3600" dirty="0">
                <a:solidFill>
                  <a:schemeClr val="hlink"/>
                </a:solidFill>
              </a:endParaRPr>
            </a:p>
          </p:txBody>
        </p:sp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2819400" y="5334000"/>
              <a:ext cx="738188" cy="519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i="1" dirty="0"/>
                <a:t>yes</a:t>
              </a:r>
              <a:endParaRPr lang="en-US" sz="3600" dirty="0">
                <a:solidFill>
                  <a:schemeClr val="hlink"/>
                </a:solidFill>
              </a:endParaRPr>
            </a:p>
          </p:txBody>
        </p:sp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5133975" y="5334000"/>
              <a:ext cx="581025" cy="519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i="1" dirty="0"/>
                <a:t>no</a:t>
              </a:r>
              <a:endParaRPr lang="en-US" sz="3600" dirty="0">
                <a:solidFill>
                  <a:schemeClr val="hlink"/>
                </a:solidFill>
              </a:endParaRPr>
            </a:p>
          </p:txBody>
        </p:sp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2895600" y="3345329"/>
              <a:ext cx="2895600" cy="617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/>
                <a:t>Add Difference</a:t>
              </a:r>
              <a:endParaRPr lang="en-US" sz="2800" dirty="0">
                <a:solidFill>
                  <a:schemeClr val="hlink"/>
                </a:solidFill>
              </a:endParaRPr>
            </a:p>
          </p:txBody>
        </p:sp>
        <p:sp>
          <p:nvSpPr>
            <p:cNvPr id="95240" name="Oval 8"/>
            <p:cNvSpPr>
              <a:spLocks noChangeArrowheads="1"/>
            </p:cNvSpPr>
            <p:nvPr/>
          </p:nvSpPr>
          <p:spPr bwMode="auto">
            <a:xfrm>
              <a:off x="6365875" y="5734050"/>
              <a:ext cx="234950" cy="234950"/>
            </a:xfrm>
            <a:prstGeom prst="ellipse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669527" y="4357688"/>
              <a:ext cx="1709737" cy="5191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i="1" dirty="0"/>
                <a:t>loop back</a:t>
              </a:r>
              <a:endParaRPr lang="en-US" sz="3600" dirty="0">
                <a:solidFill>
                  <a:schemeClr val="hlink"/>
                </a:solidFill>
              </a:endParaRPr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3319463" y="2378075"/>
              <a:ext cx="2033587" cy="590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/>
                <a:t>initialization</a:t>
              </a:r>
              <a:endParaRPr lang="en-US" sz="2800" dirty="0">
                <a:solidFill>
                  <a:schemeClr val="hlink"/>
                </a:solidFill>
              </a:endParaRPr>
            </a:p>
          </p:txBody>
        </p:sp>
        <p:cxnSp>
          <p:nvCxnSpPr>
            <p:cNvPr id="95243" name="AutoShape 15"/>
            <p:cNvCxnSpPr>
              <a:cxnSpLocks noChangeShapeType="1"/>
              <a:stCxn id="95239" idx="4"/>
              <a:endCxn id="95242" idx="0"/>
            </p:cNvCxnSpPr>
            <p:nvPr/>
          </p:nvCxnSpPr>
          <p:spPr bwMode="auto">
            <a:xfrm flipH="1">
              <a:off x="4337050" y="2058988"/>
              <a:ext cx="3175" cy="3190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5244" name="AutoShape 16"/>
            <p:cNvCxnSpPr>
              <a:cxnSpLocks noChangeShapeType="1"/>
              <a:stCxn id="95242" idx="2"/>
              <a:endCxn id="95238" idx="0"/>
            </p:cNvCxnSpPr>
            <p:nvPr/>
          </p:nvCxnSpPr>
          <p:spPr bwMode="auto">
            <a:xfrm rot="16200000" flipH="1">
              <a:off x="4151476" y="3153405"/>
              <a:ext cx="376704" cy="71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5245" name="AutoShape 17"/>
            <p:cNvCxnSpPr>
              <a:cxnSpLocks noChangeShapeType="1"/>
              <a:stCxn id="95238" idx="2"/>
              <a:endCxn id="21" idx="0"/>
            </p:cNvCxnSpPr>
            <p:nvPr/>
          </p:nvCxnSpPr>
          <p:spPr bwMode="auto">
            <a:xfrm rot="5400000">
              <a:off x="4160044" y="4145756"/>
              <a:ext cx="366713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5246" name="Text Box 18"/>
            <p:cNvSpPr txBox="1">
              <a:spLocks noChangeArrowheads="1"/>
            </p:cNvSpPr>
            <p:nvPr/>
          </p:nvSpPr>
          <p:spPr bwMode="auto">
            <a:xfrm>
              <a:off x="4354513" y="2986088"/>
              <a:ext cx="184150" cy="3667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cxnSp>
          <p:nvCxnSpPr>
            <p:cNvPr id="95247" name="AutoShape 20"/>
            <p:cNvCxnSpPr>
              <a:cxnSpLocks noChangeShapeType="1"/>
              <a:stCxn id="95235" idx="1"/>
              <a:endCxn id="95246" idx="1"/>
            </p:cNvCxnSpPr>
            <p:nvPr/>
          </p:nvCxnSpPr>
          <p:spPr bwMode="auto">
            <a:xfrm rot="10800000" flipH="1">
              <a:off x="3523301" y="3169444"/>
              <a:ext cx="831211" cy="2679700"/>
            </a:xfrm>
            <a:prstGeom prst="bentConnector3">
              <a:avLst>
                <a:gd name="adj1" fmla="val -11452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5248" name="AutoShape 21"/>
            <p:cNvCxnSpPr>
              <a:cxnSpLocks noChangeShapeType="1"/>
              <a:stCxn id="95235" idx="3"/>
              <a:endCxn id="95240" idx="2"/>
            </p:cNvCxnSpPr>
            <p:nvPr/>
          </p:nvCxnSpPr>
          <p:spPr bwMode="auto">
            <a:xfrm>
              <a:off x="5164777" y="5849144"/>
              <a:ext cx="1201098" cy="23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895600" y="4329113"/>
              <a:ext cx="2895600" cy="623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/>
                <a:t>Loop statement(s)</a:t>
              </a:r>
              <a:endParaRPr lang="en-US" sz="2800" dirty="0">
                <a:solidFill>
                  <a:schemeClr val="hlink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1" idx="2"/>
              <a:endCxn id="95235" idx="0"/>
            </p:cNvCxnSpPr>
            <p:nvPr/>
          </p:nvCxnSpPr>
          <p:spPr bwMode="auto">
            <a:xfrm rot="16200000" flipH="1">
              <a:off x="4191320" y="5105080"/>
              <a:ext cx="304800" cy="6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 CHARACTER SET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ALPHABETS : 	A … Z , a … z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DIGITS		  :	0 … 9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SPECIAL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	SYMBOLS	  :</a:t>
            </a:r>
            <a:r>
              <a:rPr lang="en-US" sz="2800" b="1" dirty="0"/>
              <a:t>	</a:t>
            </a:r>
            <a:r>
              <a:rPr lang="en-US" b="1" dirty="0"/>
              <a:t>~ 	` 	! 	@ 					# 	% 	^ 	&amp;	 * 				( )	_	- 	+	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					| 	\ 	{ }	 [ ]	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					; 	“ 	‘	&lt; 	&gt;				,	 .	 ? 	/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Examples of do…while loop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4267200" cy="23083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33FF"/>
                </a:solidFill>
              </a:rPr>
              <a:t>i = 0;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do 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i ++;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printf(“%d\n”,i);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} while ( i &lt; 10 );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4648200" y="2427744"/>
            <a:ext cx="4267200" cy="26776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33FF"/>
                </a:solidFill>
              </a:rPr>
              <a:t>printf(“Enter a Value.”);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scanf(“%d”,&amp;n); 	i = 0;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do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++i;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printf(“%d\n”,i);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} while ( i &lt; n );</a:t>
            </a:r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4572000" y="16002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304800" y="1465263"/>
            <a:ext cx="429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Print 1</a:t>
            </a:r>
            <a:r>
              <a:rPr lang="en-US" sz="2400" b="1" baseline="30000" dirty="0">
                <a:solidFill>
                  <a:srgbClr val="660066"/>
                </a:solidFill>
              </a:rPr>
              <a:t>st</a:t>
            </a:r>
            <a:r>
              <a:rPr lang="en-US" sz="2400" b="1" dirty="0">
                <a:solidFill>
                  <a:srgbClr val="660066"/>
                </a:solidFill>
              </a:rPr>
              <a:t> 10 natural numbers.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4741863" y="1447800"/>
            <a:ext cx="41735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Print 1</a:t>
            </a:r>
            <a:r>
              <a:rPr lang="en-US" sz="2400" b="1" baseline="30000" dirty="0">
                <a:solidFill>
                  <a:srgbClr val="660066"/>
                </a:solidFill>
              </a:rPr>
              <a:t>st</a:t>
            </a:r>
            <a:r>
              <a:rPr lang="en-US" sz="2400" b="1" dirty="0">
                <a:solidFill>
                  <a:srgbClr val="660066"/>
                </a:solidFill>
              </a:rPr>
              <a:t> N natural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/>
      <p:bldP spid="119811" grpId="0"/>
      <p:bldP spid="119827" grpId="0"/>
      <p:bldP spid="119828" grpId="0" animBg="1"/>
      <p:bldP spid="119829" grpId="0"/>
      <p:bldP spid="1198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Flow of while loop</a:t>
            </a:r>
          </a:p>
        </p:txBody>
      </p:sp>
      <p:sp>
        <p:nvSpPr>
          <p:cNvPr id="92163" name="AutoShape 3"/>
          <p:cNvSpPr>
            <a:spLocks noChangeArrowheads="1"/>
          </p:cNvSpPr>
          <p:nvPr/>
        </p:nvSpPr>
        <p:spPr bwMode="auto">
          <a:xfrm>
            <a:off x="3484563" y="3302000"/>
            <a:ext cx="1735137" cy="11826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condition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4519613" y="4354513"/>
            <a:ext cx="7381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yes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5676900" y="3425825"/>
            <a:ext cx="5810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no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92166" name="Rectangle 8"/>
          <p:cNvSpPr>
            <a:spLocks noChangeArrowheads="1"/>
          </p:cNvSpPr>
          <p:nvPr/>
        </p:nvSpPr>
        <p:spPr bwMode="auto">
          <a:xfrm>
            <a:off x="2792104" y="4938713"/>
            <a:ext cx="3124199" cy="5943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Add Difference</a:t>
            </a:r>
          </a:p>
        </p:txBody>
      </p:sp>
      <p:sp>
        <p:nvSpPr>
          <p:cNvPr id="92167" name="Oval 10"/>
          <p:cNvSpPr>
            <a:spLocks noChangeArrowheads="1"/>
          </p:cNvSpPr>
          <p:nvPr/>
        </p:nvSpPr>
        <p:spPr bwMode="auto">
          <a:xfrm>
            <a:off x="4233863" y="1825625"/>
            <a:ext cx="234950" cy="233363"/>
          </a:xfrm>
          <a:prstGeom prst="ellips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92168" name="Oval 11"/>
          <p:cNvSpPr>
            <a:spLocks noChangeArrowheads="1"/>
          </p:cNvSpPr>
          <p:nvPr/>
        </p:nvSpPr>
        <p:spPr bwMode="auto">
          <a:xfrm>
            <a:off x="6318250" y="5476875"/>
            <a:ext cx="234950" cy="2349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69" name="Text Box 16"/>
          <p:cNvSpPr txBox="1">
            <a:spLocks noChangeArrowheads="1"/>
          </p:cNvSpPr>
          <p:nvPr/>
        </p:nvSpPr>
        <p:spPr bwMode="auto">
          <a:xfrm>
            <a:off x="914400" y="4129088"/>
            <a:ext cx="170973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loop back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92170" name="Rectangle 17"/>
          <p:cNvSpPr>
            <a:spLocks noChangeArrowheads="1"/>
          </p:cNvSpPr>
          <p:nvPr/>
        </p:nvSpPr>
        <p:spPr bwMode="auto">
          <a:xfrm>
            <a:off x="3330575" y="2378075"/>
            <a:ext cx="2033588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initialization</a:t>
            </a:r>
            <a:endParaRPr lang="en-US" sz="2800" dirty="0">
              <a:solidFill>
                <a:schemeClr val="hlink"/>
              </a:solidFill>
            </a:endParaRPr>
          </a:p>
        </p:txBody>
      </p:sp>
      <p:cxnSp>
        <p:nvCxnSpPr>
          <p:cNvPr id="92171" name="AutoShape 23"/>
          <p:cNvCxnSpPr>
            <a:cxnSpLocks noChangeShapeType="1"/>
            <a:stCxn id="92163" idx="2"/>
            <a:endCxn id="92166" idx="0"/>
          </p:cNvCxnSpPr>
          <p:nvPr/>
        </p:nvCxnSpPr>
        <p:spPr bwMode="auto">
          <a:xfrm rot="16200000" flipH="1">
            <a:off x="4126156" y="4710664"/>
            <a:ext cx="454025" cy="20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172" name="AutoShape 24"/>
          <p:cNvCxnSpPr>
            <a:cxnSpLocks noChangeShapeType="1"/>
            <a:stCxn id="92170" idx="2"/>
            <a:endCxn id="92163" idx="0"/>
          </p:cNvCxnSpPr>
          <p:nvPr/>
        </p:nvCxnSpPr>
        <p:spPr bwMode="auto">
          <a:xfrm>
            <a:off x="4348163" y="2968625"/>
            <a:ext cx="4762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173" name="AutoShape 25"/>
          <p:cNvCxnSpPr>
            <a:cxnSpLocks noChangeShapeType="1"/>
            <a:stCxn id="92163" idx="3"/>
            <a:endCxn id="92168" idx="0"/>
          </p:cNvCxnSpPr>
          <p:nvPr/>
        </p:nvCxnSpPr>
        <p:spPr bwMode="auto">
          <a:xfrm>
            <a:off x="5219700" y="3894138"/>
            <a:ext cx="1216025" cy="15541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2174" name="AutoShape 27"/>
          <p:cNvCxnSpPr>
            <a:cxnSpLocks noChangeShapeType="1"/>
            <a:stCxn id="92167" idx="4"/>
            <a:endCxn id="92170" idx="0"/>
          </p:cNvCxnSpPr>
          <p:nvPr/>
        </p:nvCxnSpPr>
        <p:spPr bwMode="auto">
          <a:xfrm flipH="1">
            <a:off x="4348163" y="2058988"/>
            <a:ext cx="3175" cy="3190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175" name="Text Box 28"/>
          <p:cNvSpPr txBox="1">
            <a:spLocks noChangeArrowheads="1"/>
          </p:cNvSpPr>
          <p:nvPr/>
        </p:nvSpPr>
        <p:spPr bwMode="auto">
          <a:xfrm>
            <a:off x="4332288" y="2909888"/>
            <a:ext cx="2286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cxnSp>
        <p:nvCxnSpPr>
          <p:cNvPr id="92176" name="AutoShape 29"/>
          <p:cNvCxnSpPr>
            <a:cxnSpLocks noChangeShapeType="1"/>
            <a:stCxn id="17" idx="1"/>
            <a:endCxn id="92175" idx="1"/>
          </p:cNvCxnSpPr>
          <p:nvPr/>
        </p:nvCxnSpPr>
        <p:spPr bwMode="auto">
          <a:xfrm rot="10800000" flipH="1">
            <a:off x="2792104" y="3093245"/>
            <a:ext cx="1540184" cy="3057049"/>
          </a:xfrm>
          <a:prstGeom prst="bentConnector3">
            <a:avLst>
              <a:gd name="adj1" fmla="val -1484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792104" y="5853113"/>
            <a:ext cx="3124200" cy="5943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Loop statement(s)</a:t>
            </a:r>
            <a:endParaRPr lang="en-US" sz="2800" dirty="0">
              <a:solidFill>
                <a:schemeClr val="hlink"/>
              </a:solidFill>
            </a:endParaRPr>
          </a:p>
        </p:txBody>
      </p:sp>
      <p:cxnSp>
        <p:nvCxnSpPr>
          <p:cNvPr id="26" name="Straight Arrow Connector 25"/>
          <p:cNvCxnSpPr>
            <a:stCxn id="92166" idx="2"/>
            <a:endCxn id="17" idx="0"/>
          </p:cNvCxnSpPr>
          <p:nvPr/>
        </p:nvCxnSpPr>
        <p:spPr bwMode="auto">
          <a:xfrm rot="5400000">
            <a:off x="4194184" y="5693093"/>
            <a:ext cx="32004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>
            <a:hlinkClick r:id="" action="ppaction://customshow?id=2&amp;return=true"/>
          </p:cNvPr>
          <p:cNvSpPr/>
          <p:nvPr/>
        </p:nvSpPr>
        <p:spPr bwMode="auto">
          <a:xfrm>
            <a:off x="6858000" y="5594350"/>
            <a:ext cx="1600200" cy="555944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Comparison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Comparison of while  and do...while loop</a:t>
            </a:r>
          </a:p>
        </p:txBody>
      </p:sp>
      <p:sp>
        <p:nvSpPr>
          <p:cNvPr id="92163" name="AutoShape 3"/>
          <p:cNvSpPr>
            <a:spLocks noChangeArrowheads="1"/>
          </p:cNvSpPr>
          <p:nvPr/>
        </p:nvSpPr>
        <p:spPr bwMode="auto">
          <a:xfrm>
            <a:off x="1274763" y="3302000"/>
            <a:ext cx="1735137" cy="11826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condition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92164" name="Text Box 6"/>
          <p:cNvSpPr txBox="1">
            <a:spLocks noChangeArrowheads="1"/>
          </p:cNvSpPr>
          <p:nvPr/>
        </p:nvSpPr>
        <p:spPr bwMode="auto">
          <a:xfrm>
            <a:off x="2309813" y="4354513"/>
            <a:ext cx="7381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yes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3467100" y="3425825"/>
            <a:ext cx="5810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no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92166" name="Rectangle 8"/>
          <p:cNvSpPr>
            <a:spLocks noChangeArrowheads="1"/>
          </p:cNvSpPr>
          <p:nvPr/>
        </p:nvSpPr>
        <p:spPr bwMode="auto">
          <a:xfrm>
            <a:off x="582304" y="4938713"/>
            <a:ext cx="3124199" cy="5943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Add Difference</a:t>
            </a:r>
          </a:p>
        </p:txBody>
      </p:sp>
      <p:sp>
        <p:nvSpPr>
          <p:cNvPr id="92167" name="Oval 10"/>
          <p:cNvSpPr>
            <a:spLocks noChangeArrowheads="1"/>
          </p:cNvSpPr>
          <p:nvPr/>
        </p:nvSpPr>
        <p:spPr bwMode="auto">
          <a:xfrm>
            <a:off x="4233863" y="1825625"/>
            <a:ext cx="234950" cy="233363"/>
          </a:xfrm>
          <a:prstGeom prst="ellips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92168" name="Oval 11"/>
          <p:cNvSpPr>
            <a:spLocks noChangeArrowheads="1"/>
          </p:cNvSpPr>
          <p:nvPr/>
        </p:nvSpPr>
        <p:spPr bwMode="auto">
          <a:xfrm>
            <a:off x="4108450" y="5476875"/>
            <a:ext cx="234950" cy="2349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70" name="Rectangle 17"/>
          <p:cNvSpPr>
            <a:spLocks noChangeArrowheads="1"/>
          </p:cNvSpPr>
          <p:nvPr/>
        </p:nvSpPr>
        <p:spPr bwMode="auto">
          <a:xfrm>
            <a:off x="1120775" y="2378075"/>
            <a:ext cx="2033588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initialization</a:t>
            </a:r>
            <a:endParaRPr lang="en-US" sz="2800" dirty="0">
              <a:solidFill>
                <a:schemeClr val="hlink"/>
              </a:solidFill>
            </a:endParaRPr>
          </a:p>
        </p:txBody>
      </p:sp>
      <p:cxnSp>
        <p:nvCxnSpPr>
          <p:cNvPr id="92171" name="AutoShape 23"/>
          <p:cNvCxnSpPr>
            <a:cxnSpLocks noChangeShapeType="1"/>
            <a:stCxn id="92163" idx="2"/>
            <a:endCxn id="92166" idx="0"/>
          </p:cNvCxnSpPr>
          <p:nvPr/>
        </p:nvCxnSpPr>
        <p:spPr bwMode="auto">
          <a:xfrm rot="16200000" flipH="1">
            <a:off x="1916356" y="4710664"/>
            <a:ext cx="454025" cy="20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172" name="AutoShape 24"/>
          <p:cNvCxnSpPr>
            <a:cxnSpLocks noChangeShapeType="1"/>
            <a:stCxn id="92170" idx="2"/>
            <a:endCxn id="92163" idx="0"/>
          </p:cNvCxnSpPr>
          <p:nvPr/>
        </p:nvCxnSpPr>
        <p:spPr bwMode="auto">
          <a:xfrm>
            <a:off x="2138363" y="2968625"/>
            <a:ext cx="4762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173" name="AutoShape 25"/>
          <p:cNvCxnSpPr>
            <a:cxnSpLocks noChangeShapeType="1"/>
            <a:stCxn id="92163" idx="3"/>
            <a:endCxn id="92168" idx="0"/>
          </p:cNvCxnSpPr>
          <p:nvPr/>
        </p:nvCxnSpPr>
        <p:spPr bwMode="auto">
          <a:xfrm>
            <a:off x="3009900" y="3894138"/>
            <a:ext cx="1216025" cy="15541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92174" name="AutoShape 27"/>
          <p:cNvCxnSpPr>
            <a:cxnSpLocks noChangeShapeType="1"/>
            <a:endCxn id="92170" idx="0"/>
          </p:cNvCxnSpPr>
          <p:nvPr/>
        </p:nvCxnSpPr>
        <p:spPr bwMode="auto">
          <a:xfrm flipH="1">
            <a:off x="2138363" y="2058988"/>
            <a:ext cx="3175" cy="3190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175" name="Text Box 28"/>
          <p:cNvSpPr txBox="1">
            <a:spLocks noChangeArrowheads="1"/>
          </p:cNvSpPr>
          <p:nvPr/>
        </p:nvSpPr>
        <p:spPr bwMode="auto">
          <a:xfrm>
            <a:off x="2122488" y="2909888"/>
            <a:ext cx="2286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cxnSp>
        <p:nvCxnSpPr>
          <p:cNvPr id="92176" name="AutoShape 29"/>
          <p:cNvCxnSpPr>
            <a:cxnSpLocks noChangeShapeType="1"/>
            <a:stCxn id="17" idx="1"/>
            <a:endCxn id="92175" idx="1"/>
          </p:cNvCxnSpPr>
          <p:nvPr/>
        </p:nvCxnSpPr>
        <p:spPr bwMode="auto">
          <a:xfrm rot="10800000" flipH="1">
            <a:off x="582304" y="3093245"/>
            <a:ext cx="1540184" cy="3057049"/>
          </a:xfrm>
          <a:prstGeom prst="bentConnector3">
            <a:avLst>
              <a:gd name="adj1" fmla="val -1484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82304" y="5853113"/>
            <a:ext cx="3124200" cy="5943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Loop statement(s)</a:t>
            </a:r>
            <a:endParaRPr lang="en-US" sz="2800" dirty="0">
              <a:solidFill>
                <a:schemeClr val="hlink"/>
              </a:solidFill>
            </a:endParaRPr>
          </a:p>
        </p:txBody>
      </p:sp>
      <p:cxnSp>
        <p:nvCxnSpPr>
          <p:cNvPr id="26" name="Straight Arrow Connector 25"/>
          <p:cNvCxnSpPr>
            <a:stCxn id="92166" idx="2"/>
            <a:endCxn id="17" idx="0"/>
          </p:cNvCxnSpPr>
          <p:nvPr/>
        </p:nvCxnSpPr>
        <p:spPr bwMode="auto">
          <a:xfrm rot="5400000">
            <a:off x="1984384" y="5693093"/>
            <a:ext cx="32004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5809302" y="5257800"/>
            <a:ext cx="1641475" cy="11826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condition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105400" y="5334000"/>
            <a:ext cx="7381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yes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419975" y="5334000"/>
            <a:ext cx="5810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no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181600" y="3345329"/>
            <a:ext cx="2895600" cy="6170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Add Difference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8651875" y="5734050"/>
            <a:ext cx="234950" cy="2349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605463" y="2378075"/>
            <a:ext cx="2033587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initialization</a:t>
            </a:r>
            <a:endParaRPr lang="en-US" sz="2800" dirty="0">
              <a:solidFill>
                <a:schemeClr val="hlink"/>
              </a:solidFill>
            </a:endParaRPr>
          </a:p>
        </p:txBody>
      </p:sp>
      <p:cxnSp>
        <p:nvCxnSpPr>
          <p:cNvPr id="27" name="AutoShape 15"/>
          <p:cNvCxnSpPr>
            <a:cxnSpLocks noChangeShapeType="1"/>
            <a:endCxn id="25" idx="0"/>
          </p:cNvCxnSpPr>
          <p:nvPr/>
        </p:nvCxnSpPr>
        <p:spPr bwMode="auto">
          <a:xfrm flipH="1">
            <a:off x="6623050" y="2058988"/>
            <a:ext cx="3175" cy="3190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16"/>
          <p:cNvCxnSpPr>
            <a:cxnSpLocks noChangeShapeType="1"/>
            <a:stCxn id="25" idx="2"/>
            <a:endCxn id="22" idx="0"/>
          </p:cNvCxnSpPr>
          <p:nvPr/>
        </p:nvCxnSpPr>
        <p:spPr bwMode="auto">
          <a:xfrm rot="16200000" flipH="1">
            <a:off x="6437476" y="3153405"/>
            <a:ext cx="376704" cy="714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17"/>
          <p:cNvCxnSpPr>
            <a:cxnSpLocks noChangeShapeType="1"/>
            <a:stCxn id="22" idx="2"/>
            <a:endCxn id="33" idx="0"/>
          </p:cNvCxnSpPr>
          <p:nvPr/>
        </p:nvCxnSpPr>
        <p:spPr bwMode="auto">
          <a:xfrm rot="5400000">
            <a:off x="6446044" y="4145756"/>
            <a:ext cx="36671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640513" y="29860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cxnSp>
        <p:nvCxnSpPr>
          <p:cNvPr id="31" name="AutoShape 20"/>
          <p:cNvCxnSpPr>
            <a:cxnSpLocks noChangeShapeType="1"/>
            <a:stCxn id="19" idx="1"/>
            <a:endCxn id="30" idx="1"/>
          </p:cNvCxnSpPr>
          <p:nvPr/>
        </p:nvCxnSpPr>
        <p:spPr bwMode="auto">
          <a:xfrm rot="10800000" flipH="1">
            <a:off x="5809301" y="3169444"/>
            <a:ext cx="831211" cy="2679700"/>
          </a:xfrm>
          <a:prstGeom prst="bentConnector3">
            <a:avLst>
              <a:gd name="adj1" fmla="val -114523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2" name="AutoShape 21"/>
          <p:cNvCxnSpPr>
            <a:cxnSpLocks noChangeShapeType="1"/>
            <a:stCxn id="19" idx="3"/>
            <a:endCxn id="23" idx="2"/>
          </p:cNvCxnSpPr>
          <p:nvPr/>
        </p:nvCxnSpPr>
        <p:spPr bwMode="auto">
          <a:xfrm>
            <a:off x="7450777" y="5849144"/>
            <a:ext cx="1201098" cy="23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5181600" y="4329113"/>
            <a:ext cx="2895600" cy="623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Loop statement(s)</a:t>
            </a:r>
            <a:endParaRPr lang="en-US" sz="2800" dirty="0">
              <a:solidFill>
                <a:schemeClr val="hlink"/>
              </a:solidFill>
            </a:endParaRPr>
          </a:p>
        </p:txBody>
      </p:sp>
      <p:cxnSp>
        <p:nvCxnSpPr>
          <p:cNvPr id="34" name="Straight Arrow Connector 33"/>
          <p:cNvCxnSpPr>
            <a:stCxn id="33" idx="2"/>
            <a:endCxn id="19" idx="0"/>
          </p:cNvCxnSpPr>
          <p:nvPr/>
        </p:nvCxnSpPr>
        <p:spPr bwMode="auto">
          <a:xfrm rot="16200000" flipH="1">
            <a:off x="6477320" y="5105080"/>
            <a:ext cx="304800" cy="6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7077171" y="1606325"/>
            <a:ext cx="2033587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do while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0" y="1603612"/>
            <a:ext cx="2033587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while</a:t>
            </a:r>
            <a:endParaRPr lang="en-US" sz="2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143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Examples of while loop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76200" y="2438400"/>
            <a:ext cx="4267200" cy="23083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33FF"/>
                </a:solidFill>
              </a:rPr>
              <a:t>i = 0;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while ( i &lt; 10 )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</a:t>
            </a:r>
            <a:r>
              <a:rPr lang="en-US" sz="2400" b="1" dirty="0" err="1">
                <a:solidFill>
                  <a:srgbClr val="9933FF"/>
                </a:solidFill>
              </a:rPr>
              <a:t>i</a:t>
            </a:r>
            <a:r>
              <a:rPr lang="en-US" sz="2400" b="1" dirty="0">
                <a:solidFill>
                  <a:srgbClr val="9933FF"/>
                </a:solidFill>
              </a:rPr>
              <a:t> = </a:t>
            </a:r>
            <a:r>
              <a:rPr lang="en-US" sz="2400" b="1" dirty="0" err="1">
                <a:solidFill>
                  <a:srgbClr val="9933FF"/>
                </a:solidFill>
              </a:rPr>
              <a:t>i</a:t>
            </a:r>
            <a:r>
              <a:rPr lang="en-US" sz="2400" b="1" dirty="0">
                <a:solidFill>
                  <a:srgbClr val="9933FF"/>
                </a:solidFill>
              </a:rPr>
              <a:t> + 1;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 printf(“%d\n”,i);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};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648200" y="1981200"/>
            <a:ext cx="4267200" cy="26776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33FF"/>
                </a:solidFill>
              </a:rPr>
              <a:t>printf(“Enter a Value.”);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scanf(“%d”,&amp;n); 	i = 0;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while ( i &lt; n )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i += 1;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 printf(“%d\n”,i);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};</a:t>
            </a: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4572000" y="16002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304800" y="1465263"/>
            <a:ext cx="429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Print 1</a:t>
            </a:r>
            <a:r>
              <a:rPr lang="en-US" sz="2400" b="1" baseline="30000" dirty="0">
                <a:solidFill>
                  <a:srgbClr val="660066"/>
                </a:solidFill>
              </a:rPr>
              <a:t>st</a:t>
            </a:r>
            <a:r>
              <a:rPr lang="en-US" sz="2400" b="1" dirty="0">
                <a:solidFill>
                  <a:srgbClr val="660066"/>
                </a:solidFill>
              </a:rPr>
              <a:t> 10 natural numbers.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4741863" y="1447800"/>
            <a:ext cx="41735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Print 1</a:t>
            </a:r>
            <a:r>
              <a:rPr lang="en-US" sz="2400" b="1" baseline="30000" dirty="0">
                <a:solidFill>
                  <a:srgbClr val="660066"/>
                </a:solidFill>
              </a:rPr>
              <a:t>st</a:t>
            </a:r>
            <a:r>
              <a:rPr lang="en-US" sz="2400" b="1" dirty="0">
                <a:solidFill>
                  <a:srgbClr val="660066"/>
                </a:solidFill>
              </a:rPr>
              <a:t> N natural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/>
      <p:bldP spid="116739" grpId="0"/>
      <p:bldP spid="116755" grpId="0"/>
      <p:bldP spid="116756" grpId="0" animBg="1"/>
      <p:bldP spid="116757" grpId="0"/>
      <p:bldP spid="11675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Flow of for loop</a:t>
            </a:r>
          </a:p>
        </p:txBody>
      </p:sp>
      <p:sp>
        <p:nvSpPr>
          <p:cNvPr id="89091" name="AutoShape 6"/>
          <p:cNvSpPr>
            <a:spLocks noChangeArrowheads="1"/>
          </p:cNvSpPr>
          <p:nvPr/>
        </p:nvSpPr>
        <p:spPr bwMode="auto">
          <a:xfrm>
            <a:off x="3451225" y="3302000"/>
            <a:ext cx="1746250" cy="11826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condition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89092" name="Text Box 9"/>
          <p:cNvSpPr txBox="1">
            <a:spLocks noChangeArrowheads="1"/>
          </p:cNvSpPr>
          <p:nvPr/>
        </p:nvSpPr>
        <p:spPr bwMode="auto">
          <a:xfrm>
            <a:off x="4376738" y="4354513"/>
            <a:ext cx="7381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yes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89093" name="Text Box 10"/>
          <p:cNvSpPr txBox="1">
            <a:spLocks noChangeArrowheads="1"/>
          </p:cNvSpPr>
          <p:nvPr/>
        </p:nvSpPr>
        <p:spPr bwMode="auto">
          <a:xfrm>
            <a:off x="5676900" y="3425825"/>
            <a:ext cx="5810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no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89094" name="Rectangle 11"/>
          <p:cNvSpPr>
            <a:spLocks noChangeArrowheads="1"/>
          </p:cNvSpPr>
          <p:nvPr/>
        </p:nvSpPr>
        <p:spPr bwMode="auto">
          <a:xfrm>
            <a:off x="2819400" y="5581650"/>
            <a:ext cx="3048000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Loop statement(s)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89095" name="Oval 13"/>
          <p:cNvSpPr>
            <a:spLocks noChangeArrowheads="1"/>
          </p:cNvSpPr>
          <p:nvPr/>
        </p:nvSpPr>
        <p:spPr bwMode="auto">
          <a:xfrm>
            <a:off x="4211638" y="1825625"/>
            <a:ext cx="234950" cy="233363"/>
          </a:xfrm>
          <a:prstGeom prst="ellips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6" name="Oval 14"/>
          <p:cNvSpPr>
            <a:spLocks noChangeArrowheads="1"/>
          </p:cNvSpPr>
          <p:nvPr/>
        </p:nvSpPr>
        <p:spPr bwMode="auto">
          <a:xfrm>
            <a:off x="6318250" y="5476875"/>
            <a:ext cx="234950" cy="2349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7" name="Text Box 19"/>
          <p:cNvSpPr txBox="1">
            <a:spLocks noChangeArrowheads="1"/>
          </p:cNvSpPr>
          <p:nvPr/>
        </p:nvSpPr>
        <p:spPr bwMode="auto">
          <a:xfrm>
            <a:off x="381000" y="3425825"/>
            <a:ext cx="170973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loop back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89098" name="Rectangle 20"/>
          <p:cNvSpPr>
            <a:spLocks noChangeArrowheads="1"/>
          </p:cNvSpPr>
          <p:nvPr/>
        </p:nvSpPr>
        <p:spPr bwMode="auto">
          <a:xfrm>
            <a:off x="3308350" y="2378075"/>
            <a:ext cx="2033588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initialization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89099" name="Rectangle 23"/>
          <p:cNvSpPr>
            <a:spLocks noChangeArrowheads="1"/>
          </p:cNvSpPr>
          <p:nvPr/>
        </p:nvSpPr>
        <p:spPr bwMode="auto">
          <a:xfrm>
            <a:off x="762000" y="4514850"/>
            <a:ext cx="2590800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Add Difference</a:t>
            </a:r>
          </a:p>
        </p:txBody>
      </p:sp>
      <p:cxnSp>
        <p:nvCxnSpPr>
          <p:cNvPr id="89100" name="AutoShape 27"/>
          <p:cNvCxnSpPr>
            <a:cxnSpLocks noChangeShapeType="1"/>
            <a:stCxn id="89095" idx="4"/>
            <a:endCxn id="89098" idx="0"/>
          </p:cNvCxnSpPr>
          <p:nvPr/>
        </p:nvCxnSpPr>
        <p:spPr bwMode="auto">
          <a:xfrm flipH="1">
            <a:off x="4325938" y="2058988"/>
            <a:ext cx="3175" cy="3190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101" name="AutoShape 28"/>
          <p:cNvCxnSpPr>
            <a:cxnSpLocks noChangeShapeType="1"/>
            <a:stCxn id="89098" idx="2"/>
            <a:endCxn id="89091" idx="0"/>
          </p:cNvCxnSpPr>
          <p:nvPr/>
        </p:nvCxnSpPr>
        <p:spPr bwMode="auto">
          <a:xfrm flipH="1">
            <a:off x="4324350" y="2968625"/>
            <a:ext cx="1588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102" name="AutoShape 29"/>
          <p:cNvCxnSpPr>
            <a:cxnSpLocks noChangeShapeType="1"/>
            <a:stCxn id="89091" idx="2"/>
            <a:endCxn id="89094" idx="0"/>
          </p:cNvCxnSpPr>
          <p:nvPr/>
        </p:nvCxnSpPr>
        <p:spPr bwMode="auto">
          <a:xfrm rot="16200000" flipH="1">
            <a:off x="3785394" y="5023644"/>
            <a:ext cx="1096962" cy="19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103" name="AutoShape 31"/>
          <p:cNvCxnSpPr>
            <a:cxnSpLocks noChangeShapeType="1"/>
            <a:stCxn id="89094" idx="1"/>
            <a:endCxn id="89099" idx="2"/>
          </p:cNvCxnSpPr>
          <p:nvPr/>
        </p:nvCxnSpPr>
        <p:spPr bwMode="auto">
          <a:xfrm rot="10800000">
            <a:off x="2057400" y="5105401"/>
            <a:ext cx="762000" cy="7715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9104" name="AutoShape 33"/>
          <p:cNvCxnSpPr>
            <a:cxnSpLocks noChangeShapeType="1"/>
            <a:stCxn id="89099" idx="0"/>
            <a:endCxn id="89106" idx="1"/>
          </p:cNvCxnSpPr>
          <p:nvPr/>
        </p:nvCxnSpPr>
        <p:spPr bwMode="auto">
          <a:xfrm rot="5400000" flipH="1" flipV="1">
            <a:off x="2485629" y="2669779"/>
            <a:ext cx="1416843" cy="22733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9105" name="AutoShape 34"/>
          <p:cNvCxnSpPr>
            <a:cxnSpLocks noChangeShapeType="1"/>
            <a:stCxn id="89091" idx="3"/>
            <a:endCxn id="89096" idx="0"/>
          </p:cNvCxnSpPr>
          <p:nvPr/>
        </p:nvCxnSpPr>
        <p:spPr bwMode="auto">
          <a:xfrm>
            <a:off x="5197475" y="3894138"/>
            <a:ext cx="1238250" cy="15541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9106" name="Text Box 35"/>
          <p:cNvSpPr txBox="1">
            <a:spLocks noChangeArrowheads="1"/>
          </p:cNvSpPr>
          <p:nvPr/>
        </p:nvSpPr>
        <p:spPr bwMode="auto">
          <a:xfrm>
            <a:off x="4330700" y="2914650"/>
            <a:ext cx="184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9" name="Rectangle 18">
            <a:hlinkClick r:id="" action="ppaction://customshow?id=2&amp;return=true"/>
          </p:cNvPr>
          <p:cNvSpPr/>
          <p:nvPr/>
        </p:nvSpPr>
        <p:spPr bwMode="auto">
          <a:xfrm>
            <a:off x="6858000" y="5594350"/>
            <a:ext cx="1600200" cy="555944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Comparison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Flow of for loop</a:t>
            </a:r>
          </a:p>
        </p:txBody>
      </p:sp>
      <p:sp>
        <p:nvSpPr>
          <p:cNvPr id="89091" name="AutoShape 6"/>
          <p:cNvSpPr>
            <a:spLocks noChangeArrowheads="1"/>
          </p:cNvSpPr>
          <p:nvPr/>
        </p:nvSpPr>
        <p:spPr bwMode="auto">
          <a:xfrm>
            <a:off x="6194425" y="3302000"/>
            <a:ext cx="1746250" cy="11826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condition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89092" name="Text Box 9"/>
          <p:cNvSpPr txBox="1">
            <a:spLocks noChangeArrowheads="1"/>
          </p:cNvSpPr>
          <p:nvPr/>
        </p:nvSpPr>
        <p:spPr bwMode="auto">
          <a:xfrm>
            <a:off x="7119938" y="4354513"/>
            <a:ext cx="7381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yes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89093" name="Text Box 10"/>
          <p:cNvSpPr txBox="1">
            <a:spLocks noChangeArrowheads="1"/>
          </p:cNvSpPr>
          <p:nvPr/>
        </p:nvSpPr>
        <p:spPr bwMode="auto">
          <a:xfrm>
            <a:off x="8420100" y="3425825"/>
            <a:ext cx="5810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no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89094" name="Rectangle 11"/>
          <p:cNvSpPr>
            <a:spLocks noChangeArrowheads="1"/>
          </p:cNvSpPr>
          <p:nvPr/>
        </p:nvSpPr>
        <p:spPr bwMode="auto">
          <a:xfrm>
            <a:off x="5562600" y="5810250"/>
            <a:ext cx="3048000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Loop statement(s)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89096" name="Oval 14"/>
          <p:cNvSpPr>
            <a:spLocks noChangeArrowheads="1"/>
          </p:cNvSpPr>
          <p:nvPr/>
        </p:nvSpPr>
        <p:spPr bwMode="auto">
          <a:xfrm>
            <a:off x="8839200" y="5476875"/>
            <a:ext cx="234950" cy="2349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098" name="Rectangle 20"/>
          <p:cNvSpPr>
            <a:spLocks noChangeArrowheads="1"/>
          </p:cNvSpPr>
          <p:nvPr/>
        </p:nvSpPr>
        <p:spPr bwMode="auto">
          <a:xfrm>
            <a:off x="6051550" y="2378075"/>
            <a:ext cx="2033588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initialization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89099" name="Rectangle 23"/>
          <p:cNvSpPr>
            <a:spLocks noChangeArrowheads="1"/>
          </p:cNvSpPr>
          <p:nvPr/>
        </p:nvSpPr>
        <p:spPr bwMode="auto">
          <a:xfrm>
            <a:off x="4343400" y="4514850"/>
            <a:ext cx="2590800" cy="590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dirty="0"/>
              <a:t>Add Difference</a:t>
            </a:r>
          </a:p>
        </p:txBody>
      </p:sp>
      <p:cxnSp>
        <p:nvCxnSpPr>
          <p:cNvPr id="89100" name="AutoShape 27"/>
          <p:cNvCxnSpPr>
            <a:cxnSpLocks noChangeShapeType="1"/>
            <a:endCxn id="89098" idx="0"/>
          </p:cNvCxnSpPr>
          <p:nvPr/>
        </p:nvCxnSpPr>
        <p:spPr bwMode="auto">
          <a:xfrm flipH="1">
            <a:off x="7069138" y="2058988"/>
            <a:ext cx="3175" cy="3190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101" name="AutoShape 28"/>
          <p:cNvCxnSpPr>
            <a:cxnSpLocks noChangeShapeType="1"/>
            <a:stCxn id="89098" idx="2"/>
            <a:endCxn id="89091" idx="0"/>
          </p:cNvCxnSpPr>
          <p:nvPr/>
        </p:nvCxnSpPr>
        <p:spPr bwMode="auto">
          <a:xfrm flipH="1">
            <a:off x="7067550" y="2968625"/>
            <a:ext cx="1588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102" name="AutoShape 29"/>
          <p:cNvCxnSpPr>
            <a:cxnSpLocks noChangeShapeType="1"/>
            <a:stCxn id="89091" idx="2"/>
            <a:endCxn id="89094" idx="0"/>
          </p:cNvCxnSpPr>
          <p:nvPr/>
        </p:nvCxnSpPr>
        <p:spPr bwMode="auto">
          <a:xfrm>
            <a:off x="7067550" y="4484688"/>
            <a:ext cx="19050" cy="13255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103" name="AutoShape 31"/>
          <p:cNvCxnSpPr>
            <a:cxnSpLocks noChangeShapeType="1"/>
            <a:stCxn id="89094" idx="1"/>
            <a:endCxn id="89099" idx="2"/>
          </p:cNvCxnSpPr>
          <p:nvPr/>
        </p:nvCxnSpPr>
        <p:spPr bwMode="auto">
          <a:xfrm rot="10800000" flipH="1">
            <a:off x="5562600" y="5105401"/>
            <a:ext cx="76200" cy="1000125"/>
          </a:xfrm>
          <a:prstGeom prst="bentConnector4">
            <a:avLst>
              <a:gd name="adj1" fmla="val -300000"/>
              <a:gd name="adj2" fmla="val 6476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9104" name="AutoShape 33"/>
          <p:cNvCxnSpPr>
            <a:cxnSpLocks noChangeShapeType="1"/>
            <a:stCxn id="89099" idx="0"/>
            <a:endCxn id="89106" idx="1"/>
          </p:cNvCxnSpPr>
          <p:nvPr/>
        </p:nvCxnSpPr>
        <p:spPr bwMode="auto">
          <a:xfrm rot="5400000" flipH="1" flipV="1">
            <a:off x="5647929" y="3088879"/>
            <a:ext cx="1416843" cy="1435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9105" name="AutoShape 34"/>
          <p:cNvCxnSpPr>
            <a:cxnSpLocks noChangeShapeType="1"/>
            <a:stCxn id="89091" idx="3"/>
            <a:endCxn id="89096" idx="0"/>
          </p:cNvCxnSpPr>
          <p:nvPr/>
        </p:nvCxnSpPr>
        <p:spPr bwMode="auto">
          <a:xfrm>
            <a:off x="7940675" y="3893344"/>
            <a:ext cx="1016000" cy="1583531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9106" name="Text Box 35"/>
          <p:cNvSpPr txBox="1">
            <a:spLocks noChangeArrowheads="1"/>
          </p:cNvSpPr>
          <p:nvPr/>
        </p:nvSpPr>
        <p:spPr bwMode="auto">
          <a:xfrm>
            <a:off x="7073900" y="2914650"/>
            <a:ext cx="184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274763" y="3302000"/>
            <a:ext cx="1735137" cy="118268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condition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309813" y="4354513"/>
            <a:ext cx="7381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yes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467100" y="3425825"/>
            <a:ext cx="5810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i="1" dirty="0"/>
              <a:t>no</a:t>
            </a:r>
            <a:endParaRPr lang="en-US" sz="3600" dirty="0">
              <a:solidFill>
                <a:schemeClr val="hlink"/>
              </a:solidFill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82304" y="4938713"/>
            <a:ext cx="3124199" cy="5943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dirty="0"/>
              <a:t>Add Difference</a:t>
            </a: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4233863" y="1825625"/>
            <a:ext cx="234950" cy="233363"/>
          </a:xfrm>
          <a:prstGeom prst="ellips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4108450" y="5476875"/>
            <a:ext cx="234950" cy="234950"/>
          </a:xfrm>
          <a:prstGeom prst="ellipse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120775" y="2378075"/>
            <a:ext cx="2033588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initialization</a:t>
            </a:r>
            <a:endParaRPr lang="en-US" sz="2800" dirty="0">
              <a:solidFill>
                <a:schemeClr val="hlink"/>
              </a:solidFill>
            </a:endParaRPr>
          </a:p>
        </p:txBody>
      </p:sp>
      <p:cxnSp>
        <p:nvCxnSpPr>
          <p:cNvPr id="26" name="AutoShape 23"/>
          <p:cNvCxnSpPr>
            <a:cxnSpLocks noChangeShapeType="1"/>
            <a:stCxn id="19" idx="2"/>
            <a:endCxn id="22" idx="0"/>
          </p:cNvCxnSpPr>
          <p:nvPr/>
        </p:nvCxnSpPr>
        <p:spPr bwMode="auto">
          <a:xfrm rot="16200000" flipH="1">
            <a:off x="1916356" y="4710664"/>
            <a:ext cx="454025" cy="20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24"/>
          <p:cNvCxnSpPr>
            <a:cxnSpLocks noChangeShapeType="1"/>
            <a:stCxn id="25" idx="2"/>
            <a:endCxn id="19" idx="0"/>
          </p:cNvCxnSpPr>
          <p:nvPr/>
        </p:nvCxnSpPr>
        <p:spPr bwMode="auto">
          <a:xfrm>
            <a:off x="2138363" y="2968625"/>
            <a:ext cx="4762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25"/>
          <p:cNvCxnSpPr>
            <a:cxnSpLocks noChangeShapeType="1"/>
            <a:stCxn id="19" idx="3"/>
            <a:endCxn id="24" idx="0"/>
          </p:cNvCxnSpPr>
          <p:nvPr/>
        </p:nvCxnSpPr>
        <p:spPr bwMode="auto">
          <a:xfrm>
            <a:off x="3009900" y="3894138"/>
            <a:ext cx="1216025" cy="15541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27"/>
          <p:cNvCxnSpPr>
            <a:cxnSpLocks noChangeShapeType="1"/>
            <a:endCxn id="25" idx="0"/>
          </p:cNvCxnSpPr>
          <p:nvPr/>
        </p:nvCxnSpPr>
        <p:spPr bwMode="auto">
          <a:xfrm flipH="1">
            <a:off x="2138363" y="2058988"/>
            <a:ext cx="3175" cy="3190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122488" y="2909888"/>
            <a:ext cx="2286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cxnSp>
        <p:nvCxnSpPr>
          <p:cNvPr id="31" name="AutoShape 29"/>
          <p:cNvCxnSpPr>
            <a:cxnSpLocks noChangeShapeType="1"/>
            <a:stCxn id="32" idx="1"/>
            <a:endCxn id="30" idx="1"/>
          </p:cNvCxnSpPr>
          <p:nvPr/>
        </p:nvCxnSpPr>
        <p:spPr bwMode="auto">
          <a:xfrm rot="10800000" flipH="1">
            <a:off x="582304" y="3093245"/>
            <a:ext cx="1540184" cy="3057049"/>
          </a:xfrm>
          <a:prstGeom prst="bentConnector3">
            <a:avLst>
              <a:gd name="adj1" fmla="val -1484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82304" y="5853113"/>
            <a:ext cx="3124200" cy="5943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Loop statement(s)</a:t>
            </a:r>
            <a:endParaRPr lang="en-US" sz="2800" dirty="0">
              <a:solidFill>
                <a:schemeClr val="hlink"/>
              </a:solidFill>
            </a:endParaRPr>
          </a:p>
        </p:txBody>
      </p:sp>
      <p:cxnSp>
        <p:nvCxnSpPr>
          <p:cNvPr id="33" name="Straight Arrow Connector 32"/>
          <p:cNvCxnSpPr>
            <a:stCxn id="22" idx="2"/>
            <a:endCxn id="32" idx="0"/>
          </p:cNvCxnSpPr>
          <p:nvPr/>
        </p:nvCxnSpPr>
        <p:spPr bwMode="auto">
          <a:xfrm rot="5400000">
            <a:off x="1984384" y="5693093"/>
            <a:ext cx="32004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1603612"/>
            <a:ext cx="2033587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while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7489031" y="1600200"/>
            <a:ext cx="1350169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for</a:t>
            </a:r>
            <a:endParaRPr lang="en-US" sz="2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594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Examples of for loop</a:t>
            </a: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152400" y="3026392"/>
            <a:ext cx="42672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33FF"/>
                </a:solidFill>
              </a:rPr>
              <a:t>for ( i = 1 ; i &lt;= 10 ; i = i  + 1 )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printf(“%d\n”,i);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};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4648200" y="2286000"/>
            <a:ext cx="4267200" cy="23083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9933FF"/>
                </a:solidFill>
              </a:rPr>
              <a:t>printf(“Enter a Value.”);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scanf(“%d”,&amp;n);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for ( i = 1 ; i &lt;= n ; i = i  + 1 )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	 printf(“%d\n”,i);</a:t>
            </a:r>
          </a:p>
          <a:p>
            <a:r>
              <a:rPr lang="en-US" sz="2400" b="1" dirty="0">
                <a:solidFill>
                  <a:srgbClr val="9933FF"/>
                </a:solidFill>
              </a:rPr>
              <a:t>};</a:t>
            </a:r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4572000" y="16002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304800" y="1465263"/>
            <a:ext cx="4292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Print 1</a:t>
            </a:r>
            <a:r>
              <a:rPr lang="en-US" sz="2400" b="1" baseline="30000" dirty="0">
                <a:solidFill>
                  <a:srgbClr val="660066"/>
                </a:solidFill>
              </a:rPr>
              <a:t>st</a:t>
            </a:r>
            <a:r>
              <a:rPr lang="en-US" sz="2400" b="1" dirty="0">
                <a:solidFill>
                  <a:srgbClr val="660066"/>
                </a:solidFill>
              </a:rPr>
              <a:t> 10 natural numbers.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4741863" y="1447800"/>
            <a:ext cx="41735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Print 1</a:t>
            </a:r>
            <a:r>
              <a:rPr lang="en-US" sz="2400" b="1" baseline="30000" dirty="0">
                <a:solidFill>
                  <a:srgbClr val="660066"/>
                </a:solidFill>
              </a:rPr>
              <a:t>st</a:t>
            </a:r>
            <a:r>
              <a:rPr lang="en-US" sz="2400" b="1" dirty="0">
                <a:solidFill>
                  <a:srgbClr val="660066"/>
                </a:solidFill>
              </a:rPr>
              <a:t> N natural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nimBg="1"/>
      <p:bldP spid="112655" grpId="0"/>
      <p:bldP spid="112671" grpId="0"/>
      <p:bldP spid="112672" grpId="0" animBg="1"/>
      <p:bldP spid="112673" grpId="0"/>
      <p:bldP spid="11267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Comparison of </a:t>
            </a:r>
            <a:br>
              <a:rPr lang="en-US" sz="4000" dirty="0"/>
            </a:br>
            <a:r>
              <a:rPr lang="en-US" sz="4000" dirty="0"/>
              <a:t>while and do…while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pPr eaLnBrk="1" hangingPunct="1"/>
            <a:r>
              <a:rPr lang="en-US" b="1" dirty="0"/>
              <a:t>While</a:t>
            </a:r>
            <a:r>
              <a:rPr lang="en-US" b="1" dirty="0">
                <a:solidFill>
                  <a:srgbClr val="660066"/>
                </a:solidFill>
              </a:rPr>
              <a:t> and </a:t>
            </a:r>
            <a:r>
              <a:rPr lang="en-US" b="1" dirty="0"/>
              <a:t>for</a:t>
            </a:r>
            <a:r>
              <a:rPr lang="en-US" b="1" dirty="0">
                <a:solidFill>
                  <a:srgbClr val="660066"/>
                </a:solidFill>
              </a:rPr>
              <a:t> are top-tested loop.</a:t>
            </a:r>
          </a:p>
          <a:p>
            <a:pPr lvl="1" eaLnBrk="1" hangingPunct="1"/>
            <a:r>
              <a:rPr lang="en-US" dirty="0"/>
              <a:t>Condition is checked before loop body is being executed.</a:t>
            </a:r>
          </a:p>
          <a:p>
            <a:pPr lvl="1" eaLnBrk="1" hangingPunct="1"/>
            <a:r>
              <a:rPr lang="en-US" dirty="0"/>
              <a:t>If condition is true, then only loop gets executed.</a:t>
            </a:r>
          </a:p>
          <a:p>
            <a:pPr lvl="1" eaLnBrk="1" hangingPunct="1"/>
            <a:r>
              <a:rPr lang="en-US" dirty="0"/>
              <a:t>It may happen that loop may not be executed at all.</a:t>
            </a:r>
          </a:p>
          <a:p>
            <a:pPr eaLnBrk="1" hangingPunct="1"/>
            <a:r>
              <a:rPr lang="en-US" b="1" dirty="0"/>
              <a:t>do…while</a:t>
            </a:r>
            <a:r>
              <a:rPr lang="en-US" b="1" dirty="0">
                <a:solidFill>
                  <a:srgbClr val="660066"/>
                </a:solidFill>
              </a:rPr>
              <a:t> is bottom-tested loop.</a:t>
            </a:r>
          </a:p>
          <a:p>
            <a:pPr lvl="1" eaLnBrk="1" hangingPunct="1"/>
            <a:r>
              <a:rPr lang="en-US" dirty="0"/>
              <a:t>Condition is checked after loop body is executed.</a:t>
            </a:r>
          </a:p>
          <a:p>
            <a:pPr lvl="1" eaLnBrk="1" hangingPunct="1"/>
            <a:r>
              <a:rPr lang="en-US" dirty="0"/>
              <a:t>Even if condition is false, it will execute the loop body once.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Keywords </a:t>
            </a:r>
            <a:r>
              <a:rPr lang="en-US" sz="4000" dirty="0">
                <a:solidFill>
                  <a:schemeClr val="accent3"/>
                </a:solidFill>
              </a:rPr>
              <a:t>continue </a:t>
            </a:r>
            <a:r>
              <a:rPr lang="en-US" sz="4000" dirty="0"/>
              <a:t>and </a:t>
            </a:r>
            <a:r>
              <a:rPr lang="en-US" sz="4000" dirty="0">
                <a:solidFill>
                  <a:schemeClr val="accent3"/>
                </a:solidFill>
              </a:rPr>
              <a:t>break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pPr eaLnBrk="1" hangingPunct="1"/>
            <a:r>
              <a:rPr lang="en-US" dirty="0"/>
              <a:t>Find out the output of the following segment of the program.</a:t>
            </a:r>
          </a:p>
          <a:p>
            <a:pPr eaLnBrk="1" hangingPunct="1">
              <a:buNone/>
            </a:pPr>
            <a:r>
              <a:rPr lang="en-US" sz="2800" dirty="0"/>
              <a:t>	for(</a:t>
            </a:r>
            <a:r>
              <a:rPr lang="en-US" sz="2800" dirty="0" err="1"/>
              <a:t>i</a:t>
            </a:r>
            <a:r>
              <a:rPr lang="en-US" sz="2800" dirty="0"/>
              <a:t>=1;i&lt;=5;i++)		for(</a:t>
            </a:r>
            <a:r>
              <a:rPr lang="en-US" sz="2800" dirty="0" err="1"/>
              <a:t>i</a:t>
            </a:r>
            <a:r>
              <a:rPr lang="en-US" sz="2800" dirty="0"/>
              <a:t>=1;i&lt;=5;i++)</a:t>
            </a:r>
          </a:p>
          <a:p>
            <a:pPr eaLnBrk="1" hangingPunct="1">
              <a:buNone/>
            </a:pPr>
            <a:r>
              <a:rPr lang="en-US" sz="2800" dirty="0"/>
              <a:t>		for(j=1;j&lt;=5;j++)		     for(j=1;j&lt;=5;j++)</a:t>
            </a:r>
          </a:p>
          <a:p>
            <a:pPr eaLnBrk="1" hangingPunct="1">
              <a:buNone/>
            </a:pPr>
            <a:r>
              <a:rPr lang="en-US" sz="2800" dirty="0"/>
              <a:t>		{				     {</a:t>
            </a:r>
          </a:p>
          <a:p>
            <a:pPr eaLnBrk="1" hangingPunct="1">
              <a:buNone/>
            </a:pPr>
            <a:r>
              <a:rPr lang="en-US" sz="2800" dirty="0"/>
              <a:t>		     if ( </a:t>
            </a:r>
            <a:r>
              <a:rPr lang="en-US" sz="2800" dirty="0" err="1"/>
              <a:t>i</a:t>
            </a:r>
            <a:r>
              <a:rPr lang="en-US" sz="2800" dirty="0"/>
              <a:t> == j)			if ( </a:t>
            </a:r>
            <a:r>
              <a:rPr lang="en-US" sz="2800" dirty="0" err="1"/>
              <a:t>i</a:t>
            </a:r>
            <a:r>
              <a:rPr lang="en-US" sz="2800" dirty="0"/>
              <a:t> == j)</a:t>
            </a:r>
          </a:p>
          <a:p>
            <a:pPr eaLnBrk="1" hangingPunct="1">
              <a:buNone/>
            </a:pPr>
            <a:r>
              <a:rPr lang="en-US" sz="2800" dirty="0"/>
              <a:t>			</a:t>
            </a:r>
            <a:r>
              <a:rPr lang="en-US" sz="2800" b="1" dirty="0">
                <a:solidFill>
                  <a:srgbClr val="7030A0"/>
                </a:solidFill>
              </a:rPr>
              <a:t>continue;</a:t>
            </a:r>
            <a:r>
              <a:rPr lang="en-US" sz="2800" dirty="0"/>
              <a:t>				 </a:t>
            </a:r>
            <a:r>
              <a:rPr lang="en-US" sz="2800" b="1" dirty="0">
                <a:solidFill>
                  <a:srgbClr val="7030A0"/>
                </a:solidFill>
              </a:rPr>
              <a:t>break;</a:t>
            </a:r>
          </a:p>
          <a:p>
            <a:pPr eaLnBrk="1" hangingPunct="1">
              <a:buNone/>
            </a:pPr>
            <a:r>
              <a:rPr lang="en-US" sz="2800" dirty="0"/>
              <a:t>		     </a:t>
            </a:r>
            <a:r>
              <a:rPr lang="en-US" sz="2800" dirty="0" err="1"/>
              <a:t>printf</a:t>
            </a:r>
            <a:r>
              <a:rPr lang="en-US" sz="2800" dirty="0"/>
              <a:t>(“%d %d\</a:t>
            </a:r>
            <a:r>
              <a:rPr lang="en-US" sz="2800" dirty="0" err="1"/>
              <a:t>n”,i,j</a:t>
            </a:r>
            <a:r>
              <a:rPr lang="en-US" sz="2800" dirty="0"/>
              <a:t>);	          </a:t>
            </a:r>
            <a:r>
              <a:rPr lang="en-US" sz="2800" dirty="0" err="1"/>
              <a:t>printf</a:t>
            </a:r>
            <a:r>
              <a:rPr lang="en-US" sz="2800" dirty="0"/>
              <a:t>(“%d %d\</a:t>
            </a:r>
            <a:r>
              <a:rPr lang="en-US" sz="2800" dirty="0" err="1"/>
              <a:t>n”,i,j</a:t>
            </a:r>
            <a:r>
              <a:rPr lang="en-US" sz="2800" dirty="0"/>
              <a:t>);</a:t>
            </a:r>
          </a:p>
          <a:p>
            <a:pPr eaLnBrk="1" hangingPunct="1">
              <a:buNone/>
            </a:pPr>
            <a:r>
              <a:rPr lang="en-US" sz="2800" dirty="0"/>
              <a:t>		}				     }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8305800" y="6553200"/>
            <a:ext cx="304800" cy="228600"/>
          </a:xfrm>
          <a:prstGeom prst="rect">
            <a:avLst/>
          </a:prstGeom>
          <a:solidFill>
            <a:srgbClr val="33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VARIABLES/CONSTANTS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/>
            <a:r>
              <a:rPr lang="en-US" sz="3600" b="1" dirty="0"/>
              <a:t>VARIABLE: </a:t>
            </a:r>
          </a:p>
          <a:p>
            <a:pPr eaLnBrk="1" hangingPunct="1">
              <a:buFontTx/>
              <a:buNone/>
            </a:pPr>
            <a:r>
              <a:rPr lang="en-US" sz="3600" b="1" dirty="0"/>
              <a:t>		Whose value can be changed.</a:t>
            </a:r>
          </a:p>
          <a:p>
            <a:pPr eaLnBrk="1" hangingPunct="1"/>
            <a:r>
              <a:rPr lang="en-US" sz="3600" b="1" dirty="0"/>
              <a:t>CONSTANT:</a:t>
            </a:r>
          </a:p>
          <a:p>
            <a:pPr eaLnBrk="1" hangingPunct="1">
              <a:buFontTx/>
              <a:buNone/>
            </a:pPr>
            <a:r>
              <a:rPr lang="en-US" sz="3600" b="1" dirty="0"/>
              <a:t>			That never changes.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08125" y="4364038"/>
            <a:ext cx="58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990600" y="5181600"/>
            <a:ext cx="1600200" cy="114300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 dirty="0"/>
              <a:t>100</a:t>
            </a:r>
          </a:p>
        </p:txBody>
      </p:sp>
      <p:sp>
        <p:nvSpPr>
          <p:cNvPr id="9222" name="Line 14"/>
          <p:cNvSpPr>
            <a:spLocks noChangeShapeType="1"/>
          </p:cNvSpPr>
          <p:nvPr/>
        </p:nvSpPr>
        <p:spPr bwMode="auto">
          <a:xfrm flipH="1">
            <a:off x="2057400" y="4724400"/>
            <a:ext cx="1676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3" name="Text Box 15"/>
          <p:cNvSpPr txBox="1">
            <a:spLocks noChangeArrowheads="1"/>
          </p:cNvSpPr>
          <p:nvPr/>
        </p:nvSpPr>
        <p:spPr bwMode="auto">
          <a:xfrm>
            <a:off x="3810000" y="4364038"/>
            <a:ext cx="2360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Variable</a:t>
            </a:r>
          </a:p>
        </p:txBody>
      </p:sp>
      <p:sp>
        <p:nvSpPr>
          <p:cNvPr id="9224" name="Line 16"/>
          <p:cNvSpPr>
            <a:spLocks noChangeShapeType="1"/>
          </p:cNvSpPr>
          <p:nvPr/>
        </p:nvSpPr>
        <p:spPr bwMode="auto">
          <a:xfrm flipH="1">
            <a:off x="2209800" y="5715000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5" name="Text Box 17"/>
          <p:cNvSpPr txBox="1">
            <a:spLocks noChangeArrowheads="1"/>
          </p:cNvSpPr>
          <p:nvPr/>
        </p:nvSpPr>
        <p:spPr bwMode="auto">
          <a:xfrm>
            <a:off x="3810000" y="5334000"/>
            <a:ext cx="2605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Constant</a:t>
            </a:r>
          </a:p>
        </p:txBody>
      </p: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7680325" y="4364038"/>
            <a:ext cx="58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9227" name="Rectangle 19"/>
          <p:cNvSpPr>
            <a:spLocks noChangeArrowheads="1"/>
          </p:cNvSpPr>
          <p:nvPr/>
        </p:nvSpPr>
        <p:spPr bwMode="auto">
          <a:xfrm>
            <a:off x="7162800" y="5181600"/>
            <a:ext cx="1600200" cy="114300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 dirty="0"/>
              <a:t>‘ i ’</a:t>
            </a:r>
          </a:p>
        </p:txBody>
      </p:sp>
      <p:sp>
        <p:nvSpPr>
          <p:cNvPr id="9228" name="Line 20"/>
          <p:cNvSpPr>
            <a:spLocks noChangeShapeType="1"/>
          </p:cNvSpPr>
          <p:nvPr/>
        </p:nvSpPr>
        <p:spPr bwMode="auto">
          <a:xfrm flipH="1">
            <a:off x="6096000" y="4724400"/>
            <a:ext cx="1676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9" name="Line 21"/>
          <p:cNvSpPr>
            <a:spLocks noChangeShapeType="1"/>
          </p:cNvSpPr>
          <p:nvPr/>
        </p:nvSpPr>
        <p:spPr bwMode="auto">
          <a:xfrm flipH="1">
            <a:off x="6400800" y="5715000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4794</Words>
  <Application>Microsoft Office PowerPoint</Application>
  <PresentationFormat>On-screen Show (4:3)</PresentationFormat>
  <Paragraphs>841</Paragraphs>
  <Slides>88</Slides>
  <Notes>6</Notes>
  <HiddenSlides>0</HiddenSlides>
  <MMClips>0</MMClips>
  <ScaleCrop>false</ScaleCrop>
  <HeadingPairs>
    <vt:vector size="10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88</vt:i4>
      </vt:variant>
      <vt:variant>
        <vt:lpstr>Custom Shows</vt:lpstr>
      </vt:variant>
      <vt:variant>
        <vt:i4>3</vt:i4>
      </vt:variant>
    </vt:vector>
  </HeadingPairs>
  <TitlesOfParts>
    <vt:vector size="95" baseType="lpstr">
      <vt:lpstr>Arial</vt:lpstr>
      <vt:lpstr>Courier New</vt:lpstr>
      <vt:lpstr>1_Default Design</vt:lpstr>
      <vt:lpstr>VISIO</vt:lpstr>
      <vt:lpstr>Unit 1 Basics of C Language</vt:lpstr>
      <vt:lpstr>Index</vt:lpstr>
      <vt:lpstr>HISTORY OF C</vt:lpstr>
      <vt:lpstr>USE OF C</vt:lpstr>
      <vt:lpstr>USE OF C</vt:lpstr>
      <vt:lpstr>STEPS FOR WRITING A PROGRAM</vt:lpstr>
      <vt:lpstr>C CHARACTER SET</vt:lpstr>
      <vt:lpstr>C CHARACTER SET</vt:lpstr>
      <vt:lpstr>VARIABLES/CONSTANTS</vt:lpstr>
      <vt:lpstr>TYPES OF CONSTANTS</vt:lpstr>
      <vt:lpstr>RULES: INTEGER CONSTANTS</vt:lpstr>
      <vt:lpstr>RULES: INTEGER CONSTANTS</vt:lpstr>
      <vt:lpstr>RULES: REAL CONSTANTS</vt:lpstr>
      <vt:lpstr>RULES: CHARACTER CONSTANTS</vt:lpstr>
      <vt:lpstr>DATA TYPES</vt:lpstr>
      <vt:lpstr>DATA TYPES</vt:lpstr>
      <vt:lpstr>DATA TYPES</vt:lpstr>
      <vt:lpstr>RULES: VARIABLE NAMES</vt:lpstr>
      <vt:lpstr>RULES: VARIABLE NAMES</vt:lpstr>
      <vt:lpstr>Valid/Invalid Identifiers</vt:lpstr>
      <vt:lpstr>KEYWORDS</vt:lpstr>
      <vt:lpstr>LIST OF KEYWORDS</vt:lpstr>
      <vt:lpstr>RULES: C PROGRAM</vt:lpstr>
      <vt:lpstr>RULES: C/C++ PROGRAM</vt:lpstr>
      <vt:lpstr>C Program Structure</vt:lpstr>
      <vt:lpstr>Program to Add Two Numbers</vt:lpstr>
      <vt:lpstr>Procedure for Programming</vt:lpstr>
      <vt:lpstr>Program to Add Two Numbers</vt:lpstr>
      <vt:lpstr>Header Files</vt:lpstr>
      <vt:lpstr>Header Files</vt:lpstr>
      <vt:lpstr>FUNCTION</vt:lpstr>
      <vt:lpstr>COMMENTS</vt:lpstr>
      <vt:lpstr>FUNCTION</vt:lpstr>
      <vt:lpstr>FUNCTION</vt:lpstr>
      <vt:lpstr>FUNCTION</vt:lpstr>
      <vt:lpstr>FUNCTION</vt:lpstr>
      <vt:lpstr>FUNCTION</vt:lpstr>
      <vt:lpstr>printf() function</vt:lpstr>
      <vt:lpstr>printf() function</vt:lpstr>
      <vt:lpstr>printf() function</vt:lpstr>
      <vt:lpstr>scanf() function</vt:lpstr>
      <vt:lpstr>scanf() function</vt:lpstr>
      <vt:lpstr>ESCAPE SEQUENCE</vt:lpstr>
      <vt:lpstr>ESCAPE SEQUENCE</vt:lpstr>
      <vt:lpstr>CONTROL STRUCTURES</vt:lpstr>
      <vt:lpstr>SEQUENCE STRUCTURE</vt:lpstr>
      <vt:lpstr>SELECTION STRUCTURE</vt:lpstr>
      <vt:lpstr>SELECTION STRUCTURE</vt:lpstr>
      <vt:lpstr>if-else (various forms)</vt:lpstr>
      <vt:lpstr>if-else (various forms)</vt:lpstr>
      <vt:lpstr>if-else (various forms)</vt:lpstr>
      <vt:lpstr>if-else (various forms)</vt:lpstr>
      <vt:lpstr>Relational Operators</vt:lpstr>
      <vt:lpstr>Logical Operators</vt:lpstr>
      <vt:lpstr>Logical Operators</vt:lpstr>
      <vt:lpstr>Short Circuit</vt:lpstr>
      <vt:lpstr>Examples of Short Circuit</vt:lpstr>
      <vt:lpstr>The Conditional Operators</vt:lpstr>
      <vt:lpstr>Increment/Decrement Operators</vt:lpstr>
      <vt:lpstr>Pre Increment</vt:lpstr>
      <vt:lpstr>Example</vt:lpstr>
      <vt:lpstr>Post Increment</vt:lpstr>
      <vt:lpstr>Example</vt:lpstr>
      <vt:lpstr>Decrement operator</vt:lpstr>
      <vt:lpstr>Example</vt:lpstr>
      <vt:lpstr>Operator Precedence</vt:lpstr>
      <vt:lpstr>Precedence of operators</vt:lpstr>
      <vt:lpstr>Exercise-Write C Program for the following.</vt:lpstr>
      <vt:lpstr>Exercise-Write C Program for the following.</vt:lpstr>
      <vt:lpstr>Exercise-Write C Program for the following.</vt:lpstr>
      <vt:lpstr>SWITCH-CASE-DEFAULT</vt:lpstr>
      <vt:lpstr>SWITCH-CASE-DEFAULT</vt:lpstr>
      <vt:lpstr>SWITCH-CASE-DEFAULT</vt:lpstr>
      <vt:lpstr>SWITCH-CASE-DEFAULT</vt:lpstr>
      <vt:lpstr>SWITCH-CASE-DEFAULT</vt:lpstr>
      <vt:lpstr>SWITCH-CASE-DEFAULT</vt:lpstr>
      <vt:lpstr>SWITCH-CASE-DEFAULT</vt:lpstr>
      <vt:lpstr>LOOP STRUCTURE</vt:lpstr>
      <vt:lpstr>Flow of do…while loop</vt:lpstr>
      <vt:lpstr>Examples of do…while loop</vt:lpstr>
      <vt:lpstr>Flow of while loop</vt:lpstr>
      <vt:lpstr>Comparison of while  and do...while loop</vt:lpstr>
      <vt:lpstr>Examples of while loop</vt:lpstr>
      <vt:lpstr>Flow of for loop</vt:lpstr>
      <vt:lpstr>Flow of for loop</vt:lpstr>
      <vt:lpstr>Examples of for loop</vt:lpstr>
      <vt:lpstr>Comparison of  while and do…while </vt:lpstr>
      <vt:lpstr>Keywords continue and break</vt:lpstr>
      <vt:lpstr>data types</vt:lpstr>
      <vt:lpstr>escape sequence</vt:lpstr>
      <vt:lpstr>Loop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admin</dc:creator>
  <cp:lastModifiedBy>Ankit Deshmukh</cp:lastModifiedBy>
  <cp:revision>104</cp:revision>
  <dcterms:created xsi:type="dcterms:W3CDTF">2008-08-05T04:21:38Z</dcterms:created>
  <dcterms:modified xsi:type="dcterms:W3CDTF">2025-08-07T08:22:48Z</dcterms:modified>
</cp:coreProperties>
</file>