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16"/>
  </p:notesMasterIdLst>
  <p:handoutMasterIdLst>
    <p:handoutMasterId r:id="rId17"/>
  </p:handoutMasterIdLst>
  <p:sldIdLst>
    <p:sldId id="256" r:id="rId2"/>
    <p:sldId id="272" r:id="rId3"/>
    <p:sldId id="257" r:id="rId4"/>
    <p:sldId id="258" r:id="rId5"/>
    <p:sldId id="259" r:id="rId6"/>
    <p:sldId id="260" r:id="rId7"/>
    <p:sldId id="261" r:id="rId8"/>
    <p:sldId id="269" r:id="rId9"/>
    <p:sldId id="262" r:id="rId10"/>
    <p:sldId id="263" r:id="rId11"/>
    <p:sldId id="264" r:id="rId12"/>
    <p:sldId id="270" r:id="rId13"/>
    <p:sldId id="271" r:id="rId14"/>
    <p:sldId id="268" r:id="rId15"/>
  </p:sldIdLst>
  <p:sldSz cx="9906000" cy="6858000" type="A4"/>
  <p:notesSz cx="6797675" cy="987425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66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218" y="72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1956" y="-96"/>
      </p:cViewPr>
      <p:guideLst>
        <p:guide orient="horz" pos="3110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78E5AA-0377-4C92-8FFB-BD600FBC7742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45C331E-3373-4C5B-8A41-A27BDA4ADC3B}">
      <dgm:prSet phldrT="[Text]"/>
      <dgm:spPr/>
      <dgm:t>
        <a:bodyPr/>
        <a:lstStyle/>
        <a:p>
          <a:r>
            <a:rPr lang="en-US" dirty="0" smtClean="0"/>
            <a:t>Input/</a:t>
          </a:r>
        </a:p>
        <a:p>
          <a:r>
            <a:rPr lang="en-US" dirty="0" smtClean="0"/>
            <a:t>Process/</a:t>
          </a:r>
        </a:p>
        <a:p>
          <a:r>
            <a:rPr lang="en-US" dirty="0" smtClean="0"/>
            <a:t>Output</a:t>
          </a:r>
          <a:endParaRPr lang="en-US" dirty="0"/>
        </a:p>
      </dgm:t>
    </dgm:pt>
    <dgm:pt modelId="{B70E9432-0071-4E01-BCFB-A83B03D0248D}" type="parTrans" cxnId="{35BBC01A-5A32-4273-AEBD-8F0DC580AADE}">
      <dgm:prSet/>
      <dgm:spPr/>
      <dgm:t>
        <a:bodyPr/>
        <a:lstStyle/>
        <a:p>
          <a:endParaRPr lang="en-US"/>
        </a:p>
      </dgm:t>
    </dgm:pt>
    <dgm:pt modelId="{53166F81-C87F-41FF-9376-A36604EE609D}" type="sibTrans" cxnId="{35BBC01A-5A32-4273-AEBD-8F0DC580AADE}">
      <dgm:prSet/>
      <dgm:spPr/>
      <dgm:t>
        <a:bodyPr/>
        <a:lstStyle/>
        <a:p>
          <a:endParaRPr lang="en-US"/>
        </a:p>
      </dgm:t>
    </dgm:pt>
    <dgm:pt modelId="{8762031A-97EA-4A62-A510-00BE0F5C0C8E}">
      <dgm:prSet phldrT="[Text]"/>
      <dgm:spPr/>
      <dgm:t>
        <a:bodyPr/>
        <a:lstStyle/>
        <a:p>
          <a:r>
            <a:rPr lang="en-US" dirty="0" smtClean="0"/>
            <a:t>Individual Element Wise</a:t>
          </a:r>
          <a:endParaRPr lang="en-US" dirty="0"/>
        </a:p>
      </dgm:t>
    </dgm:pt>
    <dgm:pt modelId="{440BAD23-E9DB-494F-9FEB-6C8F0B28EA75}" type="parTrans" cxnId="{C1307155-6B61-4C65-AE94-595A665E981D}">
      <dgm:prSet/>
      <dgm:spPr/>
      <dgm:t>
        <a:bodyPr/>
        <a:lstStyle/>
        <a:p>
          <a:endParaRPr lang="en-US"/>
        </a:p>
      </dgm:t>
    </dgm:pt>
    <dgm:pt modelId="{0C8B3B08-BC1F-42AE-989C-86C32158C251}" type="sibTrans" cxnId="{C1307155-6B61-4C65-AE94-595A665E981D}">
      <dgm:prSet/>
      <dgm:spPr/>
      <dgm:t>
        <a:bodyPr/>
        <a:lstStyle/>
        <a:p>
          <a:endParaRPr lang="en-US"/>
        </a:p>
      </dgm:t>
    </dgm:pt>
    <dgm:pt modelId="{FF782549-AE6B-4A00-BBE1-BF09B866C8DB}">
      <dgm:prSet phldrT="[Text]"/>
      <dgm:spPr/>
      <dgm:t>
        <a:bodyPr/>
        <a:lstStyle/>
        <a:p>
          <a:r>
            <a:rPr lang="en-US" dirty="0" smtClean="0"/>
            <a:t>Whole Array Wise</a:t>
          </a:r>
          <a:endParaRPr lang="en-US" dirty="0"/>
        </a:p>
      </dgm:t>
    </dgm:pt>
    <dgm:pt modelId="{83D1611E-9E0C-4F56-9E35-92029822DDD5}" type="parTrans" cxnId="{6D0636C1-21C0-4653-A5D4-2E52717FEE85}">
      <dgm:prSet/>
      <dgm:spPr/>
      <dgm:t>
        <a:bodyPr/>
        <a:lstStyle/>
        <a:p>
          <a:endParaRPr lang="en-US"/>
        </a:p>
      </dgm:t>
    </dgm:pt>
    <dgm:pt modelId="{A488CC36-5FF3-4049-82AF-DC4D248C4DD0}" type="sibTrans" cxnId="{6D0636C1-21C0-4653-A5D4-2E52717FEE85}">
      <dgm:prSet/>
      <dgm:spPr/>
      <dgm:t>
        <a:bodyPr/>
        <a:lstStyle/>
        <a:p>
          <a:endParaRPr lang="en-US"/>
        </a:p>
      </dgm:t>
    </dgm:pt>
    <dgm:pt modelId="{4319661E-B94A-4527-A5FE-C1C338A3F469}" type="pres">
      <dgm:prSet presAssocID="{C078E5AA-0377-4C92-8FFB-BD600FBC774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5F56CF11-97FE-4267-8C90-E37AF6EFA939}" type="pres">
      <dgm:prSet presAssocID="{445C331E-3373-4C5B-8A41-A27BDA4ADC3B}" presName="hierRoot1" presStyleCnt="0"/>
      <dgm:spPr/>
    </dgm:pt>
    <dgm:pt modelId="{806997B8-DC5E-4646-B218-9AC71C9524A3}" type="pres">
      <dgm:prSet presAssocID="{445C331E-3373-4C5B-8A41-A27BDA4ADC3B}" presName="composite" presStyleCnt="0"/>
      <dgm:spPr/>
    </dgm:pt>
    <dgm:pt modelId="{B8D35AD9-B5EA-4C15-8E65-A70F3B0E60CE}" type="pres">
      <dgm:prSet presAssocID="{445C331E-3373-4C5B-8A41-A27BDA4ADC3B}" presName="background" presStyleLbl="node0" presStyleIdx="0" presStyleCnt="1"/>
      <dgm:spPr/>
    </dgm:pt>
    <dgm:pt modelId="{8F0CD0B9-6DBF-48F6-801F-51636821961F}" type="pres">
      <dgm:prSet presAssocID="{445C331E-3373-4C5B-8A41-A27BDA4ADC3B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4CE914C-1B17-4AEC-9444-38C24CD1BD47}" type="pres">
      <dgm:prSet presAssocID="{445C331E-3373-4C5B-8A41-A27BDA4ADC3B}" presName="hierChild2" presStyleCnt="0"/>
      <dgm:spPr/>
    </dgm:pt>
    <dgm:pt modelId="{819621EC-26AA-4095-A627-52342A63A433}" type="pres">
      <dgm:prSet presAssocID="{440BAD23-E9DB-494F-9FEB-6C8F0B28EA75}" presName="Name10" presStyleLbl="parChTrans1D2" presStyleIdx="0" presStyleCnt="2"/>
      <dgm:spPr/>
      <dgm:t>
        <a:bodyPr/>
        <a:lstStyle/>
        <a:p>
          <a:endParaRPr lang="en-US"/>
        </a:p>
      </dgm:t>
    </dgm:pt>
    <dgm:pt modelId="{BCD63700-7E55-4151-8805-8CA97D2DA012}" type="pres">
      <dgm:prSet presAssocID="{8762031A-97EA-4A62-A510-00BE0F5C0C8E}" presName="hierRoot2" presStyleCnt="0"/>
      <dgm:spPr/>
    </dgm:pt>
    <dgm:pt modelId="{7FFF1AB2-76CD-41AF-8CF3-DD8DABBAC7DB}" type="pres">
      <dgm:prSet presAssocID="{8762031A-97EA-4A62-A510-00BE0F5C0C8E}" presName="composite2" presStyleCnt="0"/>
      <dgm:spPr/>
    </dgm:pt>
    <dgm:pt modelId="{84456A51-E66F-4203-8EC0-8CB42FE8BA60}" type="pres">
      <dgm:prSet presAssocID="{8762031A-97EA-4A62-A510-00BE0F5C0C8E}" presName="background2" presStyleLbl="node2" presStyleIdx="0" presStyleCnt="2"/>
      <dgm:spPr/>
    </dgm:pt>
    <dgm:pt modelId="{1866772D-9A11-440A-9B20-CD6CDB5798C3}" type="pres">
      <dgm:prSet presAssocID="{8762031A-97EA-4A62-A510-00BE0F5C0C8E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6D4BE31-CD26-47E8-A4EE-F66EF145FAD2}" type="pres">
      <dgm:prSet presAssocID="{8762031A-97EA-4A62-A510-00BE0F5C0C8E}" presName="hierChild3" presStyleCnt="0"/>
      <dgm:spPr/>
    </dgm:pt>
    <dgm:pt modelId="{937A00AB-909E-4C94-A97B-18AFB96EF9A0}" type="pres">
      <dgm:prSet presAssocID="{83D1611E-9E0C-4F56-9E35-92029822DDD5}" presName="Name10" presStyleLbl="parChTrans1D2" presStyleIdx="1" presStyleCnt="2"/>
      <dgm:spPr/>
      <dgm:t>
        <a:bodyPr/>
        <a:lstStyle/>
        <a:p>
          <a:endParaRPr lang="en-US"/>
        </a:p>
      </dgm:t>
    </dgm:pt>
    <dgm:pt modelId="{A4BD70F3-D0B0-48A3-A466-9BEE25E513A3}" type="pres">
      <dgm:prSet presAssocID="{FF782549-AE6B-4A00-BBE1-BF09B866C8DB}" presName="hierRoot2" presStyleCnt="0"/>
      <dgm:spPr/>
    </dgm:pt>
    <dgm:pt modelId="{D179BB4D-5D18-4D21-A39F-5FC37962D01A}" type="pres">
      <dgm:prSet presAssocID="{FF782549-AE6B-4A00-BBE1-BF09B866C8DB}" presName="composite2" presStyleCnt="0"/>
      <dgm:spPr/>
    </dgm:pt>
    <dgm:pt modelId="{E66299A5-96CF-49B9-BF11-F2EF6B99811F}" type="pres">
      <dgm:prSet presAssocID="{FF782549-AE6B-4A00-BBE1-BF09B866C8DB}" presName="background2" presStyleLbl="node2" presStyleIdx="1" presStyleCnt="2"/>
      <dgm:spPr/>
    </dgm:pt>
    <dgm:pt modelId="{BE9320B8-6B05-4159-9BC3-7CD2595863D2}" type="pres">
      <dgm:prSet presAssocID="{FF782549-AE6B-4A00-BBE1-BF09B866C8DB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5D847CE-0652-46D4-B97C-890BA809320E}" type="pres">
      <dgm:prSet presAssocID="{FF782549-AE6B-4A00-BBE1-BF09B866C8DB}" presName="hierChild3" presStyleCnt="0"/>
      <dgm:spPr/>
    </dgm:pt>
  </dgm:ptLst>
  <dgm:cxnLst>
    <dgm:cxn modelId="{8D9B84D7-7026-4C0E-9BA3-B46C8A8B86C3}" type="presOf" srcId="{FF782549-AE6B-4A00-BBE1-BF09B866C8DB}" destId="{BE9320B8-6B05-4159-9BC3-7CD2595863D2}" srcOrd="0" destOrd="0" presId="urn:microsoft.com/office/officeart/2005/8/layout/hierarchy1"/>
    <dgm:cxn modelId="{0995A111-A1D8-47B4-AB87-7BF88ED4833B}" type="presOf" srcId="{440BAD23-E9DB-494F-9FEB-6C8F0B28EA75}" destId="{819621EC-26AA-4095-A627-52342A63A433}" srcOrd="0" destOrd="0" presId="urn:microsoft.com/office/officeart/2005/8/layout/hierarchy1"/>
    <dgm:cxn modelId="{35BBC01A-5A32-4273-AEBD-8F0DC580AADE}" srcId="{C078E5AA-0377-4C92-8FFB-BD600FBC7742}" destId="{445C331E-3373-4C5B-8A41-A27BDA4ADC3B}" srcOrd="0" destOrd="0" parTransId="{B70E9432-0071-4E01-BCFB-A83B03D0248D}" sibTransId="{53166F81-C87F-41FF-9376-A36604EE609D}"/>
    <dgm:cxn modelId="{6D0636C1-21C0-4653-A5D4-2E52717FEE85}" srcId="{445C331E-3373-4C5B-8A41-A27BDA4ADC3B}" destId="{FF782549-AE6B-4A00-BBE1-BF09B866C8DB}" srcOrd="1" destOrd="0" parTransId="{83D1611E-9E0C-4F56-9E35-92029822DDD5}" sibTransId="{A488CC36-5FF3-4049-82AF-DC4D248C4DD0}"/>
    <dgm:cxn modelId="{C1307155-6B61-4C65-AE94-595A665E981D}" srcId="{445C331E-3373-4C5B-8A41-A27BDA4ADC3B}" destId="{8762031A-97EA-4A62-A510-00BE0F5C0C8E}" srcOrd="0" destOrd="0" parTransId="{440BAD23-E9DB-494F-9FEB-6C8F0B28EA75}" sibTransId="{0C8B3B08-BC1F-42AE-989C-86C32158C251}"/>
    <dgm:cxn modelId="{7528C012-46C8-4D9B-97DF-40416FB8E266}" type="presOf" srcId="{83D1611E-9E0C-4F56-9E35-92029822DDD5}" destId="{937A00AB-909E-4C94-A97B-18AFB96EF9A0}" srcOrd="0" destOrd="0" presId="urn:microsoft.com/office/officeart/2005/8/layout/hierarchy1"/>
    <dgm:cxn modelId="{6104B190-71BD-4B1E-B8B2-B280FEA8DF06}" type="presOf" srcId="{8762031A-97EA-4A62-A510-00BE0F5C0C8E}" destId="{1866772D-9A11-440A-9B20-CD6CDB5798C3}" srcOrd="0" destOrd="0" presId="urn:microsoft.com/office/officeart/2005/8/layout/hierarchy1"/>
    <dgm:cxn modelId="{D8A848C1-D540-4448-99F1-4D476C45B552}" type="presOf" srcId="{445C331E-3373-4C5B-8A41-A27BDA4ADC3B}" destId="{8F0CD0B9-6DBF-48F6-801F-51636821961F}" srcOrd="0" destOrd="0" presId="urn:microsoft.com/office/officeart/2005/8/layout/hierarchy1"/>
    <dgm:cxn modelId="{2A366A1B-B5E6-49AF-9A40-BC2EC2D7F14A}" type="presOf" srcId="{C078E5AA-0377-4C92-8FFB-BD600FBC7742}" destId="{4319661E-B94A-4527-A5FE-C1C338A3F469}" srcOrd="0" destOrd="0" presId="urn:microsoft.com/office/officeart/2005/8/layout/hierarchy1"/>
    <dgm:cxn modelId="{DD65416A-53E1-4F41-B9FD-C6EFD6D38BC9}" type="presParOf" srcId="{4319661E-B94A-4527-A5FE-C1C338A3F469}" destId="{5F56CF11-97FE-4267-8C90-E37AF6EFA939}" srcOrd="0" destOrd="0" presId="urn:microsoft.com/office/officeart/2005/8/layout/hierarchy1"/>
    <dgm:cxn modelId="{681A10CD-A9F3-4E5C-8494-7012BE5134F4}" type="presParOf" srcId="{5F56CF11-97FE-4267-8C90-E37AF6EFA939}" destId="{806997B8-DC5E-4646-B218-9AC71C9524A3}" srcOrd="0" destOrd="0" presId="urn:microsoft.com/office/officeart/2005/8/layout/hierarchy1"/>
    <dgm:cxn modelId="{93476F4F-AF99-4BC4-9ED8-A8CC657267A0}" type="presParOf" srcId="{806997B8-DC5E-4646-B218-9AC71C9524A3}" destId="{B8D35AD9-B5EA-4C15-8E65-A70F3B0E60CE}" srcOrd="0" destOrd="0" presId="urn:microsoft.com/office/officeart/2005/8/layout/hierarchy1"/>
    <dgm:cxn modelId="{31036776-9EBC-4B25-9171-CEA84E5A1DC5}" type="presParOf" srcId="{806997B8-DC5E-4646-B218-9AC71C9524A3}" destId="{8F0CD0B9-6DBF-48F6-801F-51636821961F}" srcOrd="1" destOrd="0" presId="urn:microsoft.com/office/officeart/2005/8/layout/hierarchy1"/>
    <dgm:cxn modelId="{397BE6B9-BF38-4A7A-BFE6-8F65659A2229}" type="presParOf" srcId="{5F56CF11-97FE-4267-8C90-E37AF6EFA939}" destId="{64CE914C-1B17-4AEC-9444-38C24CD1BD47}" srcOrd="1" destOrd="0" presId="urn:microsoft.com/office/officeart/2005/8/layout/hierarchy1"/>
    <dgm:cxn modelId="{DE22506A-76FB-4FD1-9B55-FFCCA2F6D4AB}" type="presParOf" srcId="{64CE914C-1B17-4AEC-9444-38C24CD1BD47}" destId="{819621EC-26AA-4095-A627-52342A63A433}" srcOrd="0" destOrd="0" presId="urn:microsoft.com/office/officeart/2005/8/layout/hierarchy1"/>
    <dgm:cxn modelId="{BBA1A987-8982-4708-B6BA-799B3A641DD5}" type="presParOf" srcId="{64CE914C-1B17-4AEC-9444-38C24CD1BD47}" destId="{BCD63700-7E55-4151-8805-8CA97D2DA012}" srcOrd="1" destOrd="0" presId="urn:microsoft.com/office/officeart/2005/8/layout/hierarchy1"/>
    <dgm:cxn modelId="{F70DBE2E-0570-495F-B1A6-3B05DF11A3B7}" type="presParOf" srcId="{BCD63700-7E55-4151-8805-8CA97D2DA012}" destId="{7FFF1AB2-76CD-41AF-8CF3-DD8DABBAC7DB}" srcOrd="0" destOrd="0" presId="urn:microsoft.com/office/officeart/2005/8/layout/hierarchy1"/>
    <dgm:cxn modelId="{091F2FC7-B36A-4C80-8A71-A7C4FE1B6811}" type="presParOf" srcId="{7FFF1AB2-76CD-41AF-8CF3-DD8DABBAC7DB}" destId="{84456A51-E66F-4203-8EC0-8CB42FE8BA60}" srcOrd="0" destOrd="0" presId="urn:microsoft.com/office/officeart/2005/8/layout/hierarchy1"/>
    <dgm:cxn modelId="{7868C715-3824-400D-93FE-E3CA2E744A6E}" type="presParOf" srcId="{7FFF1AB2-76CD-41AF-8CF3-DD8DABBAC7DB}" destId="{1866772D-9A11-440A-9B20-CD6CDB5798C3}" srcOrd="1" destOrd="0" presId="urn:microsoft.com/office/officeart/2005/8/layout/hierarchy1"/>
    <dgm:cxn modelId="{B2DF99AF-BA41-464D-86BF-FA96EE091072}" type="presParOf" srcId="{BCD63700-7E55-4151-8805-8CA97D2DA012}" destId="{F6D4BE31-CD26-47E8-A4EE-F66EF145FAD2}" srcOrd="1" destOrd="0" presId="urn:microsoft.com/office/officeart/2005/8/layout/hierarchy1"/>
    <dgm:cxn modelId="{162122F0-30AC-4A5B-82CA-58DF06E926D4}" type="presParOf" srcId="{64CE914C-1B17-4AEC-9444-38C24CD1BD47}" destId="{937A00AB-909E-4C94-A97B-18AFB96EF9A0}" srcOrd="2" destOrd="0" presId="urn:microsoft.com/office/officeart/2005/8/layout/hierarchy1"/>
    <dgm:cxn modelId="{921709F1-A57B-4BE2-82D5-D8C94D219121}" type="presParOf" srcId="{64CE914C-1B17-4AEC-9444-38C24CD1BD47}" destId="{A4BD70F3-D0B0-48A3-A466-9BEE25E513A3}" srcOrd="3" destOrd="0" presId="urn:microsoft.com/office/officeart/2005/8/layout/hierarchy1"/>
    <dgm:cxn modelId="{DE9672CF-DD25-469C-AF93-AD025EC171E5}" type="presParOf" srcId="{A4BD70F3-D0B0-48A3-A466-9BEE25E513A3}" destId="{D179BB4D-5D18-4D21-A39F-5FC37962D01A}" srcOrd="0" destOrd="0" presId="urn:microsoft.com/office/officeart/2005/8/layout/hierarchy1"/>
    <dgm:cxn modelId="{4423E536-D94C-4490-BEF5-B75C6D49A5F1}" type="presParOf" srcId="{D179BB4D-5D18-4D21-A39F-5FC37962D01A}" destId="{E66299A5-96CF-49B9-BF11-F2EF6B99811F}" srcOrd="0" destOrd="0" presId="urn:microsoft.com/office/officeart/2005/8/layout/hierarchy1"/>
    <dgm:cxn modelId="{4A88288B-6A69-4963-A4BE-0BD722890C14}" type="presParOf" srcId="{D179BB4D-5D18-4D21-A39F-5FC37962D01A}" destId="{BE9320B8-6B05-4159-9BC3-7CD2595863D2}" srcOrd="1" destOrd="0" presId="urn:microsoft.com/office/officeart/2005/8/layout/hierarchy1"/>
    <dgm:cxn modelId="{06EBBDF1-C6AA-4434-B28C-11FFE841021B}" type="presParOf" srcId="{A4BD70F3-D0B0-48A3-A466-9BEE25E513A3}" destId="{15D847CE-0652-46D4-B97C-890BA809320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1"/>
            </a:lvl1pPr>
          </a:lstStyle>
          <a:p>
            <a:pPr>
              <a:defRPr/>
            </a:pPr>
            <a:r>
              <a:rPr lang="en-US"/>
              <a:t>PDPU-Computer Programming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1"/>
            </a:lvl1pPr>
          </a:lstStyle>
          <a:p>
            <a:pPr>
              <a:defRPr/>
            </a:pPr>
            <a:r>
              <a:rPr lang="en-US"/>
              <a:t>By Darshit Shah</a:t>
            </a:r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123913B-BD9F-445D-8B12-F567A9023F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1"/>
            </a:lvl1pPr>
          </a:lstStyle>
          <a:p>
            <a:pPr>
              <a:defRPr/>
            </a:pPr>
            <a:r>
              <a:rPr lang="en-US"/>
              <a:t>04 Arrays</a:t>
            </a:r>
          </a:p>
        </p:txBody>
      </p:sp>
    </p:spTree>
    <p:extLst>
      <p:ext uri="{BB962C8B-B14F-4D97-AF65-F5344CB8AC3E}">
        <p14:creationId xmlns:p14="http://schemas.microsoft.com/office/powerpoint/2010/main" val="15936266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r>
              <a:rPr lang="en-US"/>
              <a:t>IPTG-Computer Programming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25488" y="741363"/>
            <a:ext cx="5346700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91063"/>
            <a:ext cx="5438775" cy="444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r>
              <a:rPr lang="en-US"/>
              <a:t>By Darshit Shah</a:t>
            </a:r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B9EFDDB-4812-401A-AB66-26102435AC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855197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IPTG-Computer Programming</a:t>
            </a:r>
          </a:p>
        </p:txBody>
      </p:sp>
      <p:sp>
        <p:nvSpPr>
          <p:cNvPr id="1741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By Darshit Shah</a:t>
            </a:r>
          </a:p>
        </p:txBody>
      </p:sp>
      <p:sp>
        <p:nvSpPr>
          <p:cNvPr id="1741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FB5518-DE8B-4E10-8ED4-EE99CA0FE48D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74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25488" y="741363"/>
            <a:ext cx="5346700" cy="3702050"/>
          </a:xfrm>
          <a:ln/>
        </p:spPr>
      </p:sp>
      <p:sp>
        <p:nvSpPr>
          <p:cNvPr id="174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4024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6356350" cy="6858000"/>
            <a:chOff x="0" y="0"/>
            <a:chExt cx="3696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2880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en-US" sz="2400">
                <a:latin typeface="Times New Roman" pitchFamily="18" charset="0"/>
              </a:endParaRPr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white">
            <a:xfrm>
              <a:off x="432" y="624"/>
              <a:ext cx="3264" cy="12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en-US" sz="2400">
                <a:latin typeface="Times New Roman" pitchFamily="18" charset="0"/>
              </a:endParaRPr>
            </a:p>
          </p:txBody>
        </p:sp>
      </p:grp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3934883" y="4889500"/>
            <a:ext cx="5283200" cy="319088"/>
            <a:chOff x="2288" y="3080"/>
            <a:chExt cx="3072" cy="201"/>
          </a:xfrm>
        </p:grpSpPr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7176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5063067" y="2927350"/>
            <a:ext cx="4347633" cy="1822450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180" name="AutoShape 12"/>
          <p:cNvSpPr>
            <a:spLocks noGrp="1" noChangeArrowheads="1"/>
          </p:cNvSpPr>
          <p:nvPr>
            <p:ph type="ctrTitle" sz="quarter"/>
          </p:nvPr>
        </p:nvSpPr>
        <p:spPr>
          <a:xfrm>
            <a:off x="742950" y="990600"/>
            <a:ext cx="8915400" cy="1905000"/>
          </a:xfrm>
          <a:prstGeom prst="roundRect">
            <a:avLst>
              <a:gd name="adj" fmla="val 50000"/>
            </a:avLst>
          </a:prstGeo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Rectangle 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2551" y="6248400"/>
            <a:ext cx="636323" cy="488950"/>
          </a:xfrm>
        </p:spPr>
        <p:txBody>
          <a:bodyPr anchorCtr="0"/>
          <a:lstStyle>
            <a:lvl1pPr>
              <a:defRPr/>
            </a:lvl1pPr>
          </a:lstStyle>
          <a:p>
            <a:pPr>
              <a:defRPr/>
            </a:pPr>
            <a:fld id="{077773D2-B83A-4F65-93CF-6A2C488AEE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21EEF8-0EA0-4AA8-8D87-8BD145A1D0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64400" y="762001"/>
            <a:ext cx="2146300" cy="5324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5500" y="762001"/>
            <a:ext cx="6273800" cy="5324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795440-27C6-4A93-A550-5F213EF660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44CB18-4B04-49AD-B240-1C9B8536AE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7B5987-53EC-48E4-8F91-10CE1B20BA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8050" y="2362201"/>
            <a:ext cx="4084506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57656" y="2362201"/>
            <a:ext cx="4084505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427857-C2EF-4D6F-9CCF-AA56ABE887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60AC05-7EE9-4042-B635-CA4AE50D9F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6C4452-3257-4F3A-8D77-F562D1B5BA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046FA6-33F4-4084-BE6C-B9939AB81A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0AC611-A35F-4B02-B53B-28516B274B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409C85-7C53-40E4-A97A-E3DD24F155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8255000" cy="6858000"/>
            <a:chOff x="0" y="0"/>
            <a:chExt cx="4800" cy="4320"/>
          </a:xfrm>
        </p:grpSpPr>
        <p:grpSp>
          <p:nvGrpSpPr>
            <p:cNvPr id="1032" name="Group 3"/>
            <p:cNvGrpSpPr>
              <a:grpSpLocks/>
            </p:cNvGrpSpPr>
            <p:nvPr userDrawn="1"/>
          </p:nvGrpSpPr>
          <p:grpSpPr bwMode="auto">
            <a:xfrm>
              <a:off x="0" y="0"/>
              <a:ext cx="2016" cy="4320"/>
              <a:chOff x="0" y="0"/>
              <a:chExt cx="2016" cy="4320"/>
            </a:xfrm>
          </p:grpSpPr>
          <p:sp>
            <p:nvSpPr>
              <p:cNvPr id="6148" name="Rectangle 4"/>
              <p:cNvSpPr>
                <a:spLocks noChangeArrowheads="1"/>
              </p:cNvSpPr>
              <p:nvPr userDrawn="1"/>
            </p:nvSpPr>
            <p:spPr bwMode="auto">
              <a:xfrm>
                <a:off x="0" y="0"/>
                <a:ext cx="480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149" name="Freeform 5"/>
              <p:cNvSpPr>
                <a:spLocks/>
              </p:cNvSpPr>
              <p:nvPr userDrawn="1"/>
            </p:nvSpPr>
            <p:spPr bwMode="auto">
              <a:xfrm>
                <a:off x="288" y="0"/>
                <a:ext cx="1728" cy="735"/>
              </a:xfrm>
              <a:custGeom>
                <a:avLst/>
                <a:gdLst/>
                <a:ahLst/>
                <a:cxnLst>
                  <a:cxn ang="0">
                    <a:pos x="1728" y="0"/>
                  </a:cxn>
                  <a:cxn ang="0">
                    <a:pos x="1728" y="480"/>
                  </a:cxn>
                  <a:cxn ang="0">
                    <a:pos x="380" y="482"/>
                  </a:cxn>
                  <a:cxn ang="0">
                    <a:pos x="354" y="480"/>
                  </a:cxn>
                  <a:cxn ang="0">
                    <a:pos x="308" y="489"/>
                  </a:cxn>
                  <a:cxn ang="0">
                    <a:pos x="246" y="531"/>
                  </a:cxn>
                  <a:cxn ang="0">
                    <a:pos x="206" y="597"/>
                  </a:cxn>
                  <a:cxn ang="0">
                    <a:pos x="192" y="666"/>
                  </a:cxn>
                  <a:cxn ang="0">
                    <a:pos x="192" y="735"/>
                  </a:cxn>
                  <a:cxn ang="0">
                    <a:pos x="0" y="735"/>
                  </a:cxn>
                  <a:cxn ang="0">
                    <a:pos x="0" y="480"/>
                  </a:cxn>
                  <a:cxn ang="0">
                    <a:pos x="0" y="0"/>
                  </a:cxn>
                  <a:cxn ang="0">
                    <a:pos x="1728" y="0"/>
                  </a:cxn>
                </a:cxnLst>
                <a:rect l="0" t="0" r="r" b="b"/>
                <a:pathLst>
                  <a:path w="1728" h="735">
                    <a:moveTo>
                      <a:pt x="1728" y="0"/>
                    </a:moveTo>
                    <a:lnTo>
                      <a:pt x="1728" y="480"/>
                    </a:lnTo>
                    <a:lnTo>
                      <a:pt x="380" y="482"/>
                    </a:lnTo>
                    <a:lnTo>
                      <a:pt x="354" y="480"/>
                    </a:lnTo>
                    <a:lnTo>
                      <a:pt x="308" y="489"/>
                    </a:lnTo>
                    <a:cubicBezTo>
                      <a:pt x="290" y="498"/>
                      <a:pt x="263" y="513"/>
                      <a:pt x="246" y="531"/>
                    </a:cubicBezTo>
                    <a:cubicBezTo>
                      <a:pt x="229" y="549"/>
                      <a:pt x="215" y="574"/>
                      <a:pt x="206" y="597"/>
                    </a:cubicBezTo>
                    <a:cubicBezTo>
                      <a:pt x="197" y="620"/>
                      <a:pt x="194" y="643"/>
                      <a:pt x="192" y="666"/>
                    </a:cubicBezTo>
                    <a:lnTo>
                      <a:pt x="192" y="735"/>
                    </a:lnTo>
                    <a:lnTo>
                      <a:pt x="0" y="735"/>
                    </a:lnTo>
                    <a:lnTo>
                      <a:pt x="0" y="480"/>
                    </a:lnTo>
                    <a:lnTo>
                      <a:pt x="0" y="0"/>
                    </a:lnTo>
                    <a:lnTo>
                      <a:pt x="172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1033" name="Group 6"/>
            <p:cNvGrpSpPr>
              <a:grpSpLocks/>
            </p:cNvGrpSpPr>
            <p:nvPr/>
          </p:nvGrpSpPr>
          <p:grpSpPr bwMode="auto">
            <a:xfrm>
              <a:off x="144" y="1248"/>
              <a:ext cx="4656" cy="201"/>
              <a:chOff x="144" y="1248"/>
              <a:chExt cx="4656" cy="201"/>
            </a:xfrm>
          </p:grpSpPr>
          <p:sp>
            <p:nvSpPr>
              <p:cNvPr id="6151" name="AutoShape 7"/>
              <p:cNvSpPr>
                <a:spLocks noChangeArrowheads="1"/>
              </p:cNvSpPr>
              <p:nvPr/>
            </p:nvSpPr>
            <p:spPr bwMode="auto">
              <a:xfrm>
                <a:off x="384" y="1248"/>
                <a:ext cx="4416" cy="200"/>
              </a:xfrm>
              <a:prstGeom prst="roundRect">
                <a:avLst>
                  <a:gd name="adj" fmla="val 0"/>
                </a:avLst>
              </a:pr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152" name="AutoShape 8"/>
              <p:cNvSpPr>
                <a:spLocks noChangeArrowheads="1"/>
              </p:cNvSpPr>
              <p:nvPr/>
            </p:nvSpPr>
            <p:spPr bwMode="auto">
              <a:xfrm flipH="1">
                <a:off x="144" y="1248"/>
                <a:ext cx="248" cy="201"/>
              </a:xfrm>
              <a:prstGeom prst="flowChartDelay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sp>
        <p:nvSpPr>
          <p:cNvPr id="1027" name="AutoShape 9"/>
          <p:cNvSpPr>
            <a:spLocks noGrp="1" noChangeArrowheads="1"/>
          </p:cNvSpPr>
          <p:nvPr>
            <p:ph type="title"/>
          </p:nvPr>
        </p:nvSpPr>
        <p:spPr bwMode="auto">
          <a:xfrm>
            <a:off x="825500" y="762000"/>
            <a:ext cx="8585200" cy="1143000"/>
          </a:xfrm>
          <a:prstGeom prst="roundRect">
            <a:avLst>
              <a:gd name="adj" fmla="val 21667"/>
            </a:avLst>
          </a:pr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8051" y="2362201"/>
            <a:ext cx="833411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641601" y="6248401"/>
            <a:ext cx="230796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73800" y="6248401"/>
            <a:ext cx="3138620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150" y="6242050"/>
            <a:ext cx="63632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eaLnBrk="1" hangingPunct="1">
              <a:defRPr sz="26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3593630A-B72C-481E-9576-7D4984DA69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Unit 2 – Derived Data Types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ARRAYS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PDEU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51295EF-6C07-4CDB-908D-6E89349E9822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10243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Assign values to an array…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8050" y="2362200"/>
            <a:ext cx="8997950" cy="4495800"/>
          </a:xfrm>
        </p:spPr>
        <p:txBody>
          <a:bodyPr/>
          <a:lstStyle/>
          <a:p>
            <a:pPr eaLnBrk="1" hangingPunct="1"/>
            <a:r>
              <a:rPr lang="en-US" b="1" smtClean="0">
                <a:solidFill>
                  <a:srgbClr val="FF9900"/>
                </a:solidFill>
              </a:rPr>
              <a:t>Can be done in two ways:</a:t>
            </a:r>
          </a:p>
          <a:p>
            <a:pPr eaLnBrk="1" hangingPunct="1"/>
            <a:r>
              <a:rPr lang="en-US" b="1" smtClean="0">
                <a:solidFill>
                  <a:srgbClr val="FF9900"/>
                </a:solidFill>
              </a:rPr>
              <a:t>Single element wise: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b="1" smtClean="0"/>
              <a:t>		a[0] = 10;</a:t>
            </a:r>
          </a:p>
          <a:p>
            <a:pPr lvl="1" eaLnBrk="1" hangingPunct="1">
              <a:buFontTx/>
              <a:buNone/>
            </a:pPr>
            <a:r>
              <a:rPr lang="en-US" sz="2800" b="1" smtClean="0"/>
              <a:t>		a[2] = a [1] = 20;</a:t>
            </a:r>
          </a:p>
          <a:p>
            <a:pPr lvl="1" eaLnBrk="1" hangingPunct="1">
              <a:buFontTx/>
              <a:buNone/>
            </a:pPr>
            <a:r>
              <a:rPr lang="en-US" sz="2800" b="1" smtClean="0"/>
              <a:t>		i = 2 ; a[i] = 30; or a[i] = ( i + 1 ) * 10;</a:t>
            </a:r>
          </a:p>
          <a:p>
            <a:pPr eaLnBrk="1" hangingPunct="1"/>
            <a:r>
              <a:rPr lang="en-US" b="1" smtClean="0">
                <a:solidFill>
                  <a:srgbClr val="FF9900"/>
                </a:solidFill>
              </a:rPr>
              <a:t>Whole array wise: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b="1" smtClean="0">
                <a:solidFill>
                  <a:srgbClr val="FF9900"/>
                </a:solidFill>
              </a:rPr>
              <a:t>		</a:t>
            </a:r>
            <a:r>
              <a:rPr lang="en-US" b="1" smtClean="0"/>
              <a:t>for ( int i = 0 ; i &lt; 3 ; i++)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b="1" smtClean="0"/>
              <a:t>			a[i] = (i+1) * 10;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D3D3F19-13C1-4A2A-A65F-E6A2C6F498EA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11267" name="AutoShape 2"/>
          <p:cNvSpPr>
            <a:spLocks noGrp="1" noChangeArrowheads="1"/>
          </p:cNvSpPr>
          <p:nvPr>
            <p:ph type="title"/>
          </p:nvPr>
        </p:nvSpPr>
        <p:spPr>
          <a:xfrm>
            <a:off x="825500" y="762000"/>
            <a:ext cx="9080500" cy="1143000"/>
          </a:xfrm>
        </p:spPr>
        <p:txBody>
          <a:bodyPr/>
          <a:lstStyle/>
          <a:p>
            <a:pPr eaLnBrk="1" hangingPunct="1"/>
            <a:r>
              <a:rPr lang="en-US" smtClean="0"/>
              <a:t>Print values of an array…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8050" y="2362200"/>
            <a:ext cx="8997950" cy="4495800"/>
          </a:xfrm>
        </p:spPr>
        <p:txBody>
          <a:bodyPr/>
          <a:lstStyle/>
          <a:p>
            <a:pPr eaLnBrk="1" hangingPunct="1"/>
            <a:r>
              <a:rPr lang="en-US" b="1" smtClean="0">
                <a:solidFill>
                  <a:srgbClr val="FF9900"/>
                </a:solidFill>
              </a:rPr>
              <a:t>Can be done in two ways:</a:t>
            </a:r>
          </a:p>
          <a:p>
            <a:pPr eaLnBrk="1" hangingPunct="1"/>
            <a:r>
              <a:rPr lang="en-US" b="1" smtClean="0">
                <a:solidFill>
                  <a:srgbClr val="FF9900"/>
                </a:solidFill>
              </a:rPr>
              <a:t>Single element wise: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b="1" smtClean="0"/>
              <a:t>		printf(“%d”,  a[0]);</a:t>
            </a:r>
          </a:p>
          <a:p>
            <a:pPr lvl="1" eaLnBrk="1" hangingPunct="1">
              <a:buFontTx/>
              <a:buNone/>
            </a:pPr>
            <a:r>
              <a:rPr lang="en-US" sz="2800" b="1" smtClean="0"/>
              <a:t>		printf(“%d %d”,  a[2] , a[1]);</a:t>
            </a:r>
          </a:p>
          <a:p>
            <a:pPr lvl="1" eaLnBrk="1" hangingPunct="1">
              <a:buFontTx/>
              <a:buNone/>
            </a:pPr>
            <a:r>
              <a:rPr lang="en-US" sz="2800" b="1" smtClean="0"/>
              <a:t>		i = 2 ; printf(“%d”,  a[i]);</a:t>
            </a:r>
          </a:p>
          <a:p>
            <a:pPr eaLnBrk="1" hangingPunct="1"/>
            <a:r>
              <a:rPr lang="en-US" b="1" smtClean="0">
                <a:solidFill>
                  <a:srgbClr val="FF9900"/>
                </a:solidFill>
              </a:rPr>
              <a:t>Whole array wise: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b="1" smtClean="0">
                <a:solidFill>
                  <a:srgbClr val="FF9900"/>
                </a:solidFill>
              </a:rPr>
              <a:t>		</a:t>
            </a:r>
            <a:r>
              <a:rPr lang="en-US" b="1" smtClean="0"/>
              <a:t>for ( int i = 0 ; i &lt; 3 ; i++)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b="1" smtClean="0"/>
              <a:t>			printf(“%d”,  a[i]);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Two-Dimensional Array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two-dimensional array can be defined as an </a:t>
            </a:r>
            <a:r>
              <a:rPr lang="en-US" b="1" dirty="0"/>
              <a:t>array of arrays</a:t>
            </a:r>
            <a:r>
              <a:rPr lang="en-US" dirty="0"/>
              <a:t>.</a:t>
            </a:r>
          </a:p>
          <a:p>
            <a:r>
              <a:rPr lang="en-US" dirty="0"/>
              <a:t>The 2D array is organized as matrices which can be represented as the </a:t>
            </a:r>
            <a:r>
              <a:rPr lang="en-US" b="1" dirty="0"/>
              <a:t>collection of rows and columns</a:t>
            </a:r>
            <a:r>
              <a:rPr lang="en-US" dirty="0"/>
              <a:t>.</a:t>
            </a:r>
          </a:p>
          <a:p>
            <a:r>
              <a:rPr lang="en-US" dirty="0" smtClean="0"/>
              <a:t>It </a:t>
            </a:r>
            <a:r>
              <a:rPr lang="en-US" dirty="0"/>
              <a:t>provides ease of holding the bulk of data at once which can be passed to any number of functions wherever required.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44CB18-4B04-49AD-B240-1C9B8536AEF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55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Declaration of 2D Array in 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8051" y="2362201"/>
            <a:ext cx="8334110" cy="4368799"/>
          </a:xfrm>
        </p:spPr>
        <p:txBody>
          <a:bodyPr/>
          <a:lstStyle/>
          <a:p>
            <a:r>
              <a:rPr lang="en-US" sz="2400" dirty="0"/>
              <a:t>Syntax:</a:t>
            </a:r>
          </a:p>
          <a:p>
            <a:r>
              <a:rPr lang="en-US" sz="2400" dirty="0" err="1"/>
              <a:t>data_type</a:t>
            </a:r>
            <a:r>
              <a:rPr lang="en-US" sz="2400" dirty="0"/>
              <a:t> </a:t>
            </a:r>
            <a:r>
              <a:rPr lang="en-US" sz="2400" dirty="0" err="1"/>
              <a:t>array_name</a:t>
            </a:r>
            <a:r>
              <a:rPr lang="en-US" sz="2400" dirty="0"/>
              <a:t>[rows][columns];</a:t>
            </a:r>
          </a:p>
          <a:p>
            <a:endParaRPr lang="en-US" sz="2400" dirty="0"/>
          </a:p>
          <a:p>
            <a:r>
              <a:rPr lang="en-US" sz="2400" dirty="0"/>
              <a:t>Example:</a:t>
            </a:r>
          </a:p>
          <a:p>
            <a:r>
              <a:rPr lang="en-US" sz="2400" dirty="0"/>
              <a:t>int x[4][3];</a:t>
            </a:r>
          </a:p>
          <a:p>
            <a:endParaRPr lang="en-US" sz="2400" dirty="0"/>
          </a:p>
          <a:p>
            <a:r>
              <a:rPr lang="en-US" sz="2400" dirty="0"/>
              <a:t>Here,</a:t>
            </a:r>
          </a:p>
          <a:p>
            <a:r>
              <a:rPr lang="en-US" sz="2400" dirty="0"/>
              <a:t>x is 2D array variable name.</a:t>
            </a:r>
          </a:p>
          <a:p>
            <a:r>
              <a:rPr lang="en-US" sz="2400" dirty="0"/>
              <a:t>4 is the number of rows,</a:t>
            </a:r>
          </a:p>
          <a:p>
            <a:r>
              <a:rPr lang="en-US" sz="2400" dirty="0"/>
              <a:t>3 is the number of columns.</a:t>
            </a:r>
            <a:endParaRPr lang="en-I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44CB18-4B04-49AD-B240-1C9B8536AEFA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8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33BCD7A-01D8-4478-9229-046195EE7C11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15363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Exercise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8050" y="2362200"/>
            <a:ext cx="8997950" cy="4343400"/>
          </a:xfrm>
        </p:spPr>
        <p:txBody>
          <a:bodyPr/>
          <a:lstStyle/>
          <a:p>
            <a:pPr marL="533400" indent="-533400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GB" sz="2400" b="1" dirty="0" smtClean="0"/>
              <a:t>Accept 5 values and print them later on.</a:t>
            </a:r>
          </a:p>
          <a:p>
            <a:pPr marL="533400" indent="-533400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GB" sz="2400" b="1" dirty="0"/>
              <a:t>Accept 10 values and print 4th ,7th and 9th value.</a:t>
            </a:r>
          </a:p>
          <a:p>
            <a:pPr marL="533400" indent="-533400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GB" sz="2400" b="1" dirty="0"/>
              <a:t>Accept 5 values and sort the array in either ascending or descending order.</a:t>
            </a:r>
          </a:p>
          <a:p>
            <a:pPr marL="533400" indent="-533400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GB" sz="2400" b="1" dirty="0"/>
              <a:t>Print minimum no. of notes required. Notes given are </a:t>
            </a:r>
            <a:r>
              <a:rPr lang="en-GB" sz="2400" b="1" dirty="0" smtClean="0"/>
              <a:t>1,2,5,10,20,50,100,200 &amp; 500.</a:t>
            </a:r>
            <a:endParaRPr lang="en-GB" sz="2400" b="1" dirty="0"/>
          </a:p>
          <a:p>
            <a:pPr marL="533400" indent="-5334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2400" b="1" dirty="0"/>
              <a:t>	</a:t>
            </a:r>
            <a:r>
              <a:rPr lang="en-GB" sz="2400" b="1" dirty="0" err="1"/>
              <a:t>e.g</a:t>
            </a:r>
            <a:r>
              <a:rPr lang="en-GB" sz="2400" b="1" dirty="0"/>
              <a:t> if value is 1256, then answer is </a:t>
            </a:r>
            <a:r>
              <a:rPr lang="en-GB" sz="2400" b="1" dirty="0" smtClean="0"/>
              <a:t>2 five hundred-rupees </a:t>
            </a:r>
            <a:r>
              <a:rPr lang="en-GB" sz="2400" b="1" dirty="0"/>
              <a:t>notes, 1 </a:t>
            </a:r>
            <a:r>
              <a:rPr lang="en-GB" sz="2400" b="1" dirty="0" smtClean="0"/>
              <a:t>two-hundred-rupees notes, 1 fifty-rupees </a:t>
            </a:r>
            <a:r>
              <a:rPr lang="en-GB" sz="2400" b="1" dirty="0"/>
              <a:t>note, 1 </a:t>
            </a:r>
            <a:r>
              <a:rPr lang="en-GB" sz="2400" b="1" dirty="0" smtClean="0"/>
              <a:t>five-rupees </a:t>
            </a:r>
            <a:r>
              <a:rPr lang="en-GB" sz="2400" b="1" dirty="0"/>
              <a:t>note, 1 one-rupee note</a:t>
            </a:r>
            <a:r>
              <a:rPr lang="en-GB" sz="2400" b="1" dirty="0" smtClean="0"/>
              <a:t>.</a:t>
            </a:r>
          </a:p>
          <a:p>
            <a:pPr marL="533400" indent="-533400" eaLnBrk="1" hangingPunct="1">
              <a:lnSpc>
                <a:spcPct val="80000"/>
              </a:lnSpc>
              <a:buFont typeface="+mj-lt"/>
              <a:buAutoNum type="arabicPeriod" startAt="5"/>
            </a:pPr>
            <a:r>
              <a:rPr lang="en-GB" sz="2400" b="1" dirty="0" smtClean="0"/>
              <a:t>Add two 2D array of same size and store the result in the 3</a:t>
            </a:r>
            <a:r>
              <a:rPr lang="en-GB" sz="2400" b="1" baseline="30000" dirty="0" smtClean="0"/>
              <a:t>rd</a:t>
            </a:r>
            <a:r>
              <a:rPr lang="en-GB" sz="2400" b="1" dirty="0" smtClean="0"/>
              <a:t> one.</a:t>
            </a:r>
          </a:p>
          <a:p>
            <a:pPr marL="533400" indent="-533400" eaLnBrk="1" hangingPunct="1">
              <a:lnSpc>
                <a:spcPct val="80000"/>
              </a:lnSpc>
              <a:buFont typeface="+mj-lt"/>
              <a:buAutoNum type="arabicPeriod" startAt="5"/>
            </a:pPr>
            <a:r>
              <a:rPr lang="en-GB" sz="2400" b="1" dirty="0" smtClean="0"/>
              <a:t>Multiply two 2D array and store the result in the 3</a:t>
            </a:r>
            <a:r>
              <a:rPr lang="en-GB" sz="2400" b="1" baseline="30000" dirty="0" smtClean="0"/>
              <a:t>rd</a:t>
            </a:r>
            <a:r>
              <a:rPr lang="en-GB" sz="2400" b="1" dirty="0" smtClean="0"/>
              <a:t> 2D-array.</a:t>
            </a:r>
            <a:endParaRPr lang="en-US" sz="2400" b="1" dirty="0"/>
          </a:p>
        </p:txBody>
      </p:sp>
      <p:sp>
        <p:nvSpPr>
          <p:cNvPr id="2" name="Rectangle 1"/>
          <p:cNvSpPr/>
          <p:nvPr/>
        </p:nvSpPr>
        <p:spPr bwMode="auto">
          <a:xfrm>
            <a:off x="9372600" y="6400800"/>
            <a:ext cx="533400" cy="457200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Index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Array</a:t>
            </a:r>
          </a:p>
          <a:p>
            <a:r>
              <a:rPr lang="en-IN" dirty="0" smtClean="0"/>
              <a:t>1D-Array</a:t>
            </a:r>
          </a:p>
          <a:p>
            <a:r>
              <a:rPr lang="en-IN" dirty="0" smtClean="0"/>
              <a:t>Declaration &amp; Initialization of Array</a:t>
            </a:r>
          </a:p>
          <a:p>
            <a:r>
              <a:rPr lang="en-IN" dirty="0" smtClean="0"/>
              <a:t>Various Operations on Arrays</a:t>
            </a:r>
          </a:p>
          <a:p>
            <a:r>
              <a:rPr lang="en-IN" dirty="0" smtClean="0"/>
              <a:t>2D-Array</a:t>
            </a:r>
          </a:p>
          <a:p>
            <a:r>
              <a:rPr lang="en-IN" dirty="0" smtClean="0"/>
              <a:t>Declaration of 2D Array</a:t>
            </a:r>
          </a:p>
          <a:p>
            <a:r>
              <a:rPr lang="en-IN" smtClean="0"/>
              <a:t>Exercise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44CB18-4B04-49AD-B240-1C9B8536AEF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05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78A4A2A-D703-4983-9E53-BE24C6D7E1BB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4099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Arrays…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8050" y="2362200"/>
            <a:ext cx="8997950" cy="4495800"/>
          </a:xfrm>
        </p:spPr>
        <p:txBody>
          <a:bodyPr/>
          <a:lstStyle/>
          <a:p>
            <a:pPr eaLnBrk="1" hangingPunct="1"/>
            <a:r>
              <a:rPr lang="en-US" b="1" smtClean="0"/>
              <a:t>Array is a collection of variables of the same type.</a:t>
            </a:r>
          </a:p>
          <a:p>
            <a:pPr eaLnBrk="1" hangingPunct="1"/>
            <a:r>
              <a:rPr lang="en-US" b="1" smtClean="0"/>
              <a:t>Array is referred through a common variable name.</a:t>
            </a:r>
          </a:p>
          <a:p>
            <a:pPr eaLnBrk="1" hangingPunct="1"/>
            <a:r>
              <a:rPr lang="en-US" b="1" smtClean="0"/>
              <a:t>Array occupies contiguous memory locations.</a:t>
            </a:r>
          </a:p>
          <a:p>
            <a:pPr eaLnBrk="1" hangingPunct="1"/>
            <a:endParaRPr lang="en-US" b="1" smtClean="0"/>
          </a:p>
          <a:p>
            <a:pPr eaLnBrk="1" hangingPunct="1"/>
            <a:endParaRPr lang="en-US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F2A9F03-C55A-4E43-A720-8FA773A298E6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5123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Single Dimension Arrays…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8050" y="2362200"/>
            <a:ext cx="8997950" cy="4495800"/>
          </a:xfrm>
        </p:spPr>
        <p:txBody>
          <a:bodyPr/>
          <a:lstStyle/>
          <a:p>
            <a:pPr eaLnBrk="1" hangingPunct="1"/>
            <a:r>
              <a:rPr lang="en-US" b="1" smtClean="0"/>
              <a:t>General Form : Type Var_name[size];</a:t>
            </a:r>
          </a:p>
          <a:p>
            <a:pPr eaLnBrk="1" hangingPunct="1"/>
            <a:r>
              <a:rPr lang="en-US" b="1" smtClean="0">
                <a:solidFill>
                  <a:srgbClr val="FF9900"/>
                </a:solidFill>
              </a:rPr>
              <a:t>e.g. int a[3];</a:t>
            </a:r>
          </a:p>
          <a:p>
            <a:pPr eaLnBrk="1" hangingPunct="1"/>
            <a:r>
              <a:rPr lang="en-US" b="1" smtClean="0"/>
              <a:t>A specific element in an array is accessed by an index.</a:t>
            </a:r>
          </a:p>
        </p:txBody>
      </p:sp>
      <p:sp>
        <p:nvSpPr>
          <p:cNvPr id="5125" name="Rectangle 4"/>
          <p:cNvSpPr>
            <a:spLocks noChangeArrowheads="1"/>
          </p:cNvSpPr>
          <p:nvPr/>
        </p:nvSpPr>
        <p:spPr bwMode="auto">
          <a:xfrm>
            <a:off x="4457700" y="4648200"/>
            <a:ext cx="1155700" cy="68580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>
                <a:solidFill>
                  <a:srgbClr val="FF9900"/>
                </a:solidFill>
              </a:rPr>
              <a:t>10</a:t>
            </a:r>
          </a:p>
        </p:txBody>
      </p:sp>
      <p:sp>
        <p:nvSpPr>
          <p:cNvPr id="5126" name="Rectangle 5"/>
          <p:cNvSpPr>
            <a:spLocks noChangeArrowheads="1"/>
          </p:cNvSpPr>
          <p:nvPr/>
        </p:nvSpPr>
        <p:spPr bwMode="auto">
          <a:xfrm>
            <a:off x="4457700" y="5334000"/>
            <a:ext cx="11557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>
                <a:solidFill>
                  <a:srgbClr val="FF9900"/>
                </a:solidFill>
              </a:rPr>
              <a:t>20</a:t>
            </a:r>
          </a:p>
        </p:txBody>
      </p:sp>
      <p:sp>
        <p:nvSpPr>
          <p:cNvPr id="5127" name="Rectangle 6"/>
          <p:cNvSpPr>
            <a:spLocks noChangeArrowheads="1"/>
          </p:cNvSpPr>
          <p:nvPr/>
        </p:nvSpPr>
        <p:spPr bwMode="auto">
          <a:xfrm>
            <a:off x="4457700" y="6019800"/>
            <a:ext cx="11557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>
                <a:solidFill>
                  <a:srgbClr val="FF9900"/>
                </a:solidFill>
              </a:rPr>
              <a:t>30</a:t>
            </a:r>
          </a:p>
        </p:txBody>
      </p:sp>
      <p:sp>
        <p:nvSpPr>
          <p:cNvPr id="5128" name="Text Box 7"/>
          <p:cNvSpPr txBox="1">
            <a:spLocks noChangeArrowheads="1"/>
          </p:cNvSpPr>
          <p:nvPr/>
        </p:nvSpPr>
        <p:spPr bwMode="auto">
          <a:xfrm>
            <a:off x="4787900" y="4216401"/>
            <a:ext cx="38504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rgbClr val="FF9900"/>
                </a:solidFill>
              </a:rPr>
              <a:t>a</a:t>
            </a:r>
          </a:p>
        </p:txBody>
      </p:sp>
      <p:sp>
        <p:nvSpPr>
          <p:cNvPr id="5129" name="Text Box 8"/>
          <p:cNvSpPr txBox="1">
            <a:spLocks noChangeArrowheads="1"/>
          </p:cNvSpPr>
          <p:nvPr/>
        </p:nvSpPr>
        <p:spPr bwMode="auto">
          <a:xfrm>
            <a:off x="4044951" y="4724400"/>
            <a:ext cx="356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5130" name="Text Box 9"/>
          <p:cNvSpPr txBox="1">
            <a:spLocks noChangeArrowheads="1"/>
          </p:cNvSpPr>
          <p:nvPr/>
        </p:nvSpPr>
        <p:spPr bwMode="auto">
          <a:xfrm>
            <a:off x="4044951" y="5410200"/>
            <a:ext cx="356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5131" name="Text Box 10"/>
          <p:cNvSpPr txBox="1">
            <a:spLocks noChangeArrowheads="1"/>
          </p:cNvSpPr>
          <p:nvPr/>
        </p:nvSpPr>
        <p:spPr bwMode="auto">
          <a:xfrm>
            <a:off x="4044951" y="6096000"/>
            <a:ext cx="356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FF9900"/>
                </a:solidFill>
              </a:rPr>
              <a:t>2</a:t>
            </a:r>
          </a:p>
        </p:txBody>
      </p:sp>
      <p:sp>
        <p:nvSpPr>
          <p:cNvPr id="5132" name="Text Box 14"/>
          <p:cNvSpPr txBox="1">
            <a:spLocks noChangeArrowheads="1"/>
          </p:cNvSpPr>
          <p:nvPr/>
        </p:nvSpPr>
        <p:spPr bwMode="auto">
          <a:xfrm>
            <a:off x="6934200" y="4303713"/>
            <a:ext cx="206556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NAME OF ARRAY</a:t>
            </a:r>
          </a:p>
        </p:txBody>
      </p:sp>
      <p:sp>
        <p:nvSpPr>
          <p:cNvPr id="5133" name="Line 15"/>
          <p:cNvSpPr>
            <a:spLocks noChangeShapeType="1"/>
          </p:cNvSpPr>
          <p:nvPr/>
        </p:nvSpPr>
        <p:spPr bwMode="auto">
          <a:xfrm flipH="1">
            <a:off x="5283200" y="4495800"/>
            <a:ext cx="1568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34" name="Line 17"/>
          <p:cNvSpPr>
            <a:spLocks noChangeShapeType="1"/>
          </p:cNvSpPr>
          <p:nvPr/>
        </p:nvSpPr>
        <p:spPr bwMode="auto">
          <a:xfrm flipV="1">
            <a:off x="2641600" y="5105400"/>
            <a:ext cx="1320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35" name="Line 18"/>
          <p:cNvSpPr>
            <a:spLocks noChangeShapeType="1"/>
          </p:cNvSpPr>
          <p:nvPr/>
        </p:nvSpPr>
        <p:spPr bwMode="auto">
          <a:xfrm>
            <a:off x="2641600" y="5638800"/>
            <a:ext cx="132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36" name="Line 19"/>
          <p:cNvSpPr>
            <a:spLocks noChangeShapeType="1"/>
          </p:cNvSpPr>
          <p:nvPr/>
        </p:nvSpPr>
        <p:spPr bwMode="auto">
          <a:xfrm>
            <a:off x="2641600" y="5638800"/>
            <a:ext cx="140335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37" name="Text Box 20"/>
          <p:cNvSpPr txBox="1">
            <a:spLocks noChangeArrowheads="1"/>
          </p:cNvSpPr>
          <p:nvPr/>
        </p:nvSpPr>
        <p:spPr bwMode="auto">
          <a:xfrm>
            <a:off x="1568450" y="5486401"/>
            <a:ext cx="8899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INDEX</a:t>
            </a:r>
          </a:p>
        </p:txBody>
      </p:sp>
      <p:sp>
        <p:nvSpPr>
          <p:cNvPr id="5138" name="Text Box 24"/>
          <p:cNvSpPr txBox="1">
            <a:spLocks noChangeArrowheads="1"/>
          </p:cNvSpPr>
          <p:nvPr/>
        </p:nvSpPr>
        <p:spPr bwMode="auto">
          <a:xfrm>
            <a:off x="6917002" y="5410201"/>
            <a:ext cx="20440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ACTUAL VALUES</a:t>
            </a:r>
          </a:p>
        </p:txBody>
      </p:sp>
      <p:sp>
        <p:nvSpPr>
          <p:cNvPr id="5139" name="Line 27"/>
          <p:cNvSpPr>
            <a:spLocks noChangeShapeType="1"/>
          </p:cNvSpPr>
          <p:nvPr/>
        </p:nvSpPr>
        <p:spPr bwMode="auto">
          <a:xfrm flipH="1" flipV="1">
            <a:off x="5283200" y="5029200"/>
            <a:ext cx="14859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40" name="Line 28"/>
          <p:cNvSpPr>
            <a:spLocks noChangeShapeType="1"/>
          </p:cNvSpPr>
          <p:nvPr/>
        </p:nvSpPr>
        <p:spPr bwMode="auto">
          <a:xfrm flipH="1">
            <a:off x="5365750" y="5638800"/>
            <a:ext cx="1403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41" name="Line 29"/>
          <p:cNvSpPr>
            <a:spLocks noChangeShapeType="1"/>
          </p:cNvSpPr>
          <p:nvPr/>
        </p:nvSpPr>
        <p:spPr bwMode="auto">
          <a:xfrm flipH="1">
            <a:off x="5365750" y="5638800"/>
            <a:ext cx="140335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0386E27-D45C-4DC0-8A81-542F9CF2D779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6147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Single Dimension Arrays…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8050" y="2362200"/>
            <a:ext cx="8997950" cy="4495800"/>
          </a:xfrm>
        </p:spPr>
        <p:txBody>
          <a:bodyPr/>
          <a:lstStyle/>
          <a:p>
            <a:pPr eaLnBrk="1" hangingPunct="1"/>
            <a:r>
              <a:rPr lang="en-US" b="1" smtClean="0"/>
              <a:t>The first index number is zero.</a:t>
            </a:r>
          </a:p>
          <a:p>
            <a:pPr eaLnBrk="1" hangingPunct="1"/>
            <a:r>
              <a:rPr lang="en-US" b="1" smtClean="0"/>
              <a:t>The last index number is size-1.</a:t>
            </a:r>
          </a:p>
          <a:p>
            <a:pPr lvl="1" eaLnBrk="1" hangingPunct="1"/>
            <a:r>
              <a:rPr lang="en-US" b="1" smtClean="0"/>
              <a:t>2 in this example.</a:t>
            </a:r>
          </a:p>
        </p:txBody>
      </p:sp>
      <p:sp>
        <p:nvSpPr>
          <p:cNvPr id="6149" name="Rectangle 21"/>
          <p:cNvSpPr>
            <a:spLocks noChangeArrowheads="1"/>
          </p:cNvSpPr>
          <p:nvPr/>
        </p:nvSpPr>
        <p:spPr bwMode="auto">
          <a:xfrm>
            <a:off x="4457700" y="4648200"/>
            <a:ext cx="1155700" cy="68580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>
                <a:solidFill>
                  <a:srgbClr val="FF9900"/>
                </a:solidFill>
              </a:rPr>
              <a:t>10</a:t>
            </a:r>
          </a:p>
        </p:txBody>
      </p:sp>
      <p:sp>
        <p:nvSpPr>
          <p:cNvPr id="6150" name="Rectangle 22"/>
          <p:cNvSpPr>
            <a:spLocks noChangeArrowheads="1"/>
          </p:cNvSpPr>
          <p:nvPr/>
        </p:nvSpPr>
        <p:spPr bwMode="auto">
          <a:xfrm>
            <a:off x="4457700" y="5334000"/>
            <a:ext cx="11557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>
                <a:solidFill>
                  <a:srgbClr val="FF9900"/>
                </a:solidFill>
              </a:rPr>
              <a:t>20</a:t>
            </a:r>
          </a:p>
        </p:txBody>
      </p:sp>
      <p:sp>
        <p:nvSpPr>
          <p:cNvPr id="6151" name="Rectangle 23"/>
          <p:cNvSpPr>
            <a:spLocks noChangeArrowheads="1"/>
          </p:cNvSpPr>
          <p:nvPr/>
        </p:nvSpPr>
        <p:spPr bwMode="auto">
          <a:xfrm>
            <a:off x="4457700" y="6019800"/>
            <a:ext cx="11557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>
                <a:solidFill>
                  <a:srgbClr val="FF9900"/>
                </a:solidFill>
              </a:rPr>
              <a:t>30</a:t>
            </a:r>
          </a:p>
        </p:txBody>
      </p:sp>
      <p:sp>
        <p:nvSpPr>
          <p:cNvPr id="6152" name="Text Box 24"/>
          <p:cNvSpPr txBox="1">
            <a:spLocks noChangeArrowheads="1"/>
          </p:cNvSpPr>
          <p:nvPr/>
        </p:nvSpPr>
        <p:spPr bwMode="auto">
          <a:xfrm>
            <a:off x="4787900" y="4216401"/>
            <a:ext cx="38504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rgbClr val="FF9900"/>
                </a:solidFill>
              </a:rPr>
              <a:t>a</a:t>
            </a:r>
          </a:p>
        </p:txBody>
      </p:sp>
      <p:sp>
        <p:nvSpPr>
          <p:cNvPr id="6153" name="Text Box 25"/>
          <p:cNvSpPr txBox="1">
            <a:spLocks noChangeArrowheads="1"/>
          </p:cNvSpPr>
          <p:nvPr/>
        </p:nvSpPr>
        <p:spPr bwMode="auto">
          <a:xfrm>
            <a:off x="4044951" y="4724400"/>
            <a:ext cx="356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FF9900"/>
                </a:solidFill>
              </a:rPr>
              <a:t>0</a:t>
            </a:r>
          </a:p>
        </p:txBody>
      </p:sp>
      <p:sp>
        <p:nvSpPr>
          <p:cNvPr id="6154" name="Text Box 26"/>
          <p:cNvSpPr txBox="1">
            <a:spLocks noChangeArrowheads="1"/>
          </p:cNvSpPr>
          <p:nvPr/>
        </p:nvSpPr>
        <p:spPr bwMode="auto">
          <a:xfrm>
            <a:off x="4044951" y="5410200"/>
            <a:ext cx="356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FF9900"/>
                </a:solidFill>
              </a:rPr>
              <a:t>1</a:t>
            </a:r>
          </a:p>
        </p:txBody>
      </p:sp>
      <p:sp>
        <p:nvSpPr>
          <p:cNvPr id="6155" name="Text Box 27"/>
          <p:cNvSpPr txBox="1">
            <a:spLocks noChangeArrowheads="1"/>
          </p:cNvSpPr>
          <p:nvPr/>
        </p:nvSpPr>
        <p:spPr bwMode="auto">
          <a:xfrm>
            <a:off x="4044951" y="6096000"/>
            <a:ext cx="356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FF9900"/>
                </a:solidFill>
              </a:rPr>
              <a:t>2</a:t>
            </a:r>
          </a:p>
        </p:txBody>
      </p:sp>
      <p:sp>
        <p:nvSpPr>
          <p:cNvPr id="6156" name="Text Box 28"/>
          <p:cNvSpPr txBox="1">
            <a:spLocks noChangeArrowheads="1"/>
          </p:cNvSpPr>
          <p:nvPr/>
        </p:nvSpPr>
        <p:spPr bwMode="auto">
          <a:xfrm>
            <a:off x="6934200" y="4303713"/>
            <a:ext cx="206556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NAME OF ARRAY</a:t>
            </a:r>
          </a:p>
        </p:txBody>
      </p:sp>
      <p:sp>
        <p:nvSpPr>
          <p:cNvPr id="6157" name="Line 29"/>
          <p:cNvSpPr>
            <a:spLocks noChangeShapeType="1"/>
          </p:cNvSpPr>
          <p:nvPr/>
        </p:nvSpPr>
        <p:spPr bwMode="auto">
          <a:xfrm flipH="1">
            <a:off x="5283200" y="4495800"/>
            <a:ext cx="1568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58" name="Line 30"/>
          <p:cNvSpPr>
            <a:spLocks noChangeShapeType="1"/>
          </p:cNvSpPr>
          <p:nvPr/>
        </p:nvSpPr>
        <p:spPr bwMode="auto">
          <a:xfrm flipV="1">
            <a:off x="2641600" y="5105400"/>
            <a:ext cx="1320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59" name="Line 31"/>
          <p:cNvSpPr>
            <a:spLocks noChangeShapeType="1"/>
          </p:cNvSpPr>
          <p:nvPr/>
        </p:nvSpPr>
        <p:spPr bwMode="auto">
          <a:xfrm>
            <a:off x="2641600" y="5638800"/>
            <a:ext cx="132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60" name="Line 32"/>
          <p:cNvSpPr>
            <a:spLocks noChangeShapeType="1"/>
          </p:cNvSpPr>
          <p:nvPr/>
        </p:nvSpPr>
        <p:spPr bwMode="auto">
          <a:xfrm>
            <a:off x="2641600" y="5638800"/>
            <a:ext cx="140335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61" name="Text Box 33"/>
          <p:cNvSpPr txBox="1">
            <a:spLocks noChangeArrowheads="1"/>
          </p:cNvSpPr>
          <p:nvPr/>
        </p:nvSpPr>
        <p:spPr bwMode="auto">
          <a:xfrm>
            <a:off x="1568450" y="5486401"/>
            <a:ext cx="8899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INDEX</a:t>
            </a:r>
          </a:p>
        </p:txBody>
      </p:sp>
      <p:sp>
        <p:nvSpPr>
          <p:cNvPr id="6162" name="Text Box 34"/>
          <p:cNvSpPr txBox="1">
            <a:spLocks noChangeArrowheads="1"/>
          </p:cNvSpPr>
          <p:nvPr/>
        </p:nvSpPr>
        <p:spPr bwMode="auto">
          <a:xfrm>
            <a:off x="6917002" y="5410201"/>
            <a:ext cx="20440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ACTUAL VALUES</a:t>
            </a:r>
          </a:p>
        </p:txBody>
      </p:sp>
      <p:sp>
        <p:nvSpPr>
          <p:cNvPr id="6163" name="Line 35"/>
          <p:cNvSpPr>
            <a:spLocks noChangeShapeType="1"/>
          </p:cNvSpPr>
          <p:nvPr/>
        </p:nvSpPr>
        <p:spPr bwMode="auto">
          <a:xfrm flipH="1" flipV="1">
            <a:off x="5283200" y="5029200"/>
            <a:ext cx="14859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64" name="Line 36"/>
          <p:cNvSpPr>
            <a:spLocks noChangeShapeType="1"/>
          </p:cNvSpPr>
          <p:nvPr/>
        </p:nvSpPr>
        <p:spPr bwMode="auto">
          <a:xfrm flipH="1">
            <a:off x="5365750" y="5638800"/>
            <a:ext cx="1403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65" name="Line 37"/>
          <p:cNvSpPr>
            <a:spLocks noChangeShapeType="1"/>
          </p:cNvSpPr>
          <p:nvPr/>
        </p:nvSpPr>
        <p:spPr bwMode="auto">
          <a:xfrm flipH="1">
            <a:off x="5365750" y="5638800"/>
            <a:ext cx="140335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B921D41-3D1D-41B4-8B70-1389A9C5D5F0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7171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Single Dimension Arrays…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8050" y="2362200"/>
            <a:ext cx="899795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b="1" dirty="0" smtClean="0">
                <a:solidFill>
                  <a:srgbClr val="FF9900"/>
                </a:solidFill>
              </a:rPr>
              <a:t>Size of an array: </a:t>
            </a:r>
          </a:p>
          <a:p>
            <a:pPr eaLnBrk="1" hangingPunct="1">
              <a:lnSpc>
                <a:spcPct val="90000"/>
              </a:lnSpc>
            </a:pPr>
            <a:r>
              <a:rPr lang="en-US" b="1" dirty="0" smtClean="0"/>
              <a:t>Considering 16-bit compiler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 smtClean="0"/>
              <a:t>	Total bytes= </a:t>
            </a:r>
            <a:r>
              <a:rPr lang="en-US" b="1" dirty="0" err="1" smtClean="0"/>
              <a:t>sizeof</a:t>
            </a:r>
            <a:r>
              <a:rPr lang="en-US" b="1" dirty="0" smtClean="0"/>
              <a:t>(base type)*size of array.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 smtClean="0"/>
              <a:t>			    = </a:t>
            </a:r>
            <a:r>
              <a:rPr lang="en-US" b="1" dirty="0" err="1" smtClean="0"/>
              <a:t>Sizeof</a:t>
            </a:r>
            <a:r>
              <a:rPr lang="en-US" b="1" dirty="0" smtClean="0"/>
              <a:t>(</a:t>
            </a:r>
            <a:r>
              <a:rPr lang="en-US" b="1" dirty="0" err="1" smtClean="0"/>
              <a:t>int</a:t>
            </a:r>
            <a:r>
              <a:rPr lang="en-US" b="1" dirty="0" smtClean="0"/>
              <a:t>)*3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 smtClean="0"/>
              <a:t>			    = 6 bytes (in this example).</a:t>
            </a:r>
          </a:p>
          <a:p>
            <a:pPr eaLnBrk="1" hangingPunct="1">
              <a:lnSpc>
                <a:spcPct val="90000"/>
              </a:lnSpc>
            </a:pPr>
            <a:r>
              <a:rPr lang="en-US" b="1" dirty="0" smtClean="0"/>
              <a:t>C/C++ has </a:t>
            </a:r>
            <a:r>
              <a:rPr lang="en-US" b="1" dirty="0" smtClean="0">
                <a:solidFill>
                  <a:srgbClr val="FF9900"/>
                </a:solidFill>
              </a:rPr>
              <a:t>no bounds checking</a:t>
            </a:r>
            <a:r>
              <a:rPr lang="en-US" b="1" dirty="0" smtClean="0"/>
              <a:t> on arrays.</a:t>
            </a:r>
          </a:p>
          <a:p>
            <a:pPr eaLnBrk="1" hangingPunct="1">
              <a:lnSpc>
                <a:spcPct val="90000"/>
              </a:lnSpc>
            </a:pPr>
            <a:r>
              <a:rPr lang="en-US" b="1" dirty="0" smtClean="0"/>
              <a:t>If you exceed array boundary, you may write into some other variable’s data or even into the program code.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4796A88-39E1-475B-92A6-2A9AC0949C09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8195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Declaration &amp; Initialization of Array…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8050" y="2362200"/>
            <a:ext cx="8997950" cy="4495800"/>
          </a:xfrm>
        </p:spPr>
        <p:txBody>
          <a:bodyPr/>
          <a:lstStyle/>
          <a:p>
            <a:pPr lvl="2" eaLnBrk="1" hangingPunct="1">
              <a:buFont typeface="Wingdings" pitchFamily="2" charset="2"/>
              <a:buNone/>
            </a:pPr>
            <a:r>
              <a:rPr lang="en-US" b="1" dirty="0" smtClean="0"/>
              <a:t>  </a:t>
            </a:r>
            <a:r>
              <a:rPr lang="en-US" sz="2800" b="1" dirty="0" smtClean="0"/>
              <a:t>int a[3] = { 10 , 20 , 30 };		or</a:t>
            </a:r>
          </a:p>
          <a:p>
            <a:pPr lvl="1" eaLnBrk="1" hangingPunct="1">
              <a:buFontTx/>
              <a:buNone/>
            </a:pPr>
            <a:r>
              <a:rPr lang="en-US" b="1" dirty="0" smtClean="0"/>
              <a:t>	  </a:t>
            </a:r>
            <a:r>
              <a:rPr lang="en-US" sz="2800" b="1" dirty="0" smtClean="0"/>
              <a:t>  int a[ ] = { 10 , 20 , 30 };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b="1" dirty="0" smtClean="0"/>
              <a:t>	in 2</a:t>
            </a:r>
            <a:r>
              <a:rPr lang="en-US" b="1" baseline="30000" dirty="0" smtClean="0"/>
              <a:t>nd</a:t>
            </a:r>
            <a:r>
              <a:rPr lang="en-US" b="1" dirty="0" smtClean="0"/>
              <a:t> example, mentioning the size of array is optional. Compiler will automatically calculate the size of the array.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b="1" dirty="0" smtClean="0"/>
              <a:t>		char nm[ ] = “PDPU”;			or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b="1" dirty="0" smtClean="0"/>
              <a:t>		char nm[5] = “PDPU”;		or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b="1" dirty="0" smtClean="0"/>
              <a:t>		char nm[ ] = { ‘P’ , ‘D’, ‘P’ , ‘U’, ‘\0’ };</a:t>
            </a:r>
          </a:p>
          <a:p>
            <a:pPr eaLnBrk="1" hangingPunct="1">
              <a:buFont typeface="Wingdings" pitchFamily="2" charset="2"/>
              <a:buNone/>
            </a:pPr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Various Operations on Arrays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44CB18-4B04-49AD-B240-1C9B8536AEF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908051" y="2362200"/>
          <a:ext cx="833411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9B14221-1687-49C1-A9C6-CFF03B8DCCD8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9219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Input values to an array…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8050" y="2362200"/>
            <a:ext cx="8997950" cy="4495800"/>
          </a:xfrm>
        </p:spPr>
        <p:txBody>
          <a:bodyPr/>
          <a:lstStyle/>
          <a:p>
            <a:pPr eaLnBrk="1" hangingPunct="1"/>
            <a:r>
              <a:rPr lang="en-US" b="1" dirty="0" smtClean="0">
                <a:solidFill>
                  <a:srgbClr val="FF9900"/>
                </a:solidFill>
              </a:rPr>
              <a:t>Can be done in two ways:</a:t>
            </a:r>
          </a:p>
          <a:p>
            <a:pPr eaLnBrk="1" hangingPunct="1"/>
            <a:r>
              <a:rPr lang="en-US" b="1" dirty="0" smtClean="0">
                <a:solidFill>
                  <a:srgbClr val="FF9900"/>
                </a:solidFill>
              </a:rPr>
              <a:t>Single element wise: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b="1" dirty="0" smtClean="0"/>
              <a:t>		</a:t>
            </a:r>
            <a:r>
              <a:rPr lang="en-US" b="1" dirty="0" err="1" smtClean="0"/>
              <a:t>scanf</a:t>
            </a:r>
            <a:r>
              <a:rPr lang="en-US" b="1" dirty="0" smtClean="0"/>
              <a:t>(“%d”, &amp;a[0]);</a:t>
            </a:r>
          </a:p>
          <a:p>
            <a:pPr lvl="1" eaLnBrk="1" hangingPunct="1">
              <a:buFontTx/>
              <a:buNone/>
            </a:pPr>
            <a:r>
              <a:rPr lang="en-US" sz="2800" b="1" dirty="0" smtClean="0"/>
              <a:t>		</a:t>
            </a:r>
            <a:r>
              <a:rPr lang="en-US" sz="2800" b="1" dirty="0" err="1" smtClean="0"/>
              <a:t>scanf</a:t>
            </a:r>
            <a:r>
              <a:rPr lang="en-US" sz="2800" b="1" dirty="0" smtClean="0"/>
              <a:t>(“%d %d”, &amp;a[2] , &amp;a[1]);</a:t>
            </a:r>
          </a:p>
          <a:p>
            <a:pPr lvl="1" eaLnBrk="1" hangingPunct="1">
              <a:buFontTx/>
              <a:buNone/>
            </a:pPr>
            <a:r>
              <a:rPr lang="en-US" sz="2800" b="1" dirty="0" smtClean="0"/>
              <a:t>		</a:t>
            </a:r>
            <a:r>
              <a:rPr lang="en-US" sz="2800" b="1" dirty="0" err="1" smtClean="0"/>
              <a:t>i</a:t>
            </a:r>
            <a:r>
              <a:rPr lang="en-US" sz="2800" b="1" dirty="0" smtClean="0"/>
              <a:t> = 2 ; </a:t>
            </a:r>
            <a:r>
              <a:rPr lang="en-US" sz="2800" b="1" dirty="0" err="1" smtClean="0"/>
              <a:t>scanf</a:t>
            </a:r>
            <a:r>
              <a:rPr lang="en-US" sz="2800" b="1" dirty="0" smtClean="0"/>
              <a:t>(“%d”, &amp;a[</a:t>
            </a:r>
            <a:r>
              <a:rPr lang="en-US" sz="2800" b="1" dirty="0" err="1" smtClean="0"/>
              <a:t>i</a:t>
            </a:r>
            <a:r>
              <a:rPr lang="en-US" sz="2800" b="1" dirty="0" smtClean="0"/>
              <a:t>]);</a:t>
            </a:r>
          </a:p>
          <a:p>
            <a:pPr eaLnBrk="1" hangingPunct="1"/>
            <a:r>
              <a:rPr lang="en-US" b="1" dirty="0" smtClean="0">
                <a:solidFill>
                  <a:srgbClr val="FF9900"/>
                </a:solidFill>
              </a:rPr>
              <a:t>Whole array wise: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b="1" smtClean="0">
                <a:solidFill>
                  <a:srgbClr val="FF9900"/>
                </a:solidFill>
              </a:rPr>
              <a:t>		</a:t>
            </a:r>
            <a:r>
              <a:rPr lang="en-US" b="1" smtClean="0"/>
              <a:t>for ( 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i</a:t>
            </a:r>
            <a:r>
              <a:rPr lang="en-US" b="1" dirty="0" smtClean="0"/>
              <a:t> = 0 ; </a:t>
            </a:r>
            <a:r>
              <a:rPr lang="en-US" b="1" dirty="0" err="1" smtClean="0"/>
              <a:t>i</a:t>
            </a:r>
            <a:r>
              <a:rPr lang="en-US" b="1" dirty="0" smtClean="0"/>
              <a:t> &lt; 3 ; </a:t>
            </a:r>
            <a:r>
              <a:rPr lang="en-US" b="1" dirty="0" err="1" smtClean="0"/>
              <a:t>i</a:t>
            </a:r>
            <a:r>
              <a:rPr lang="en-US" b="1" dirty="0" smtClean="0"/>
              <a:t>++)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b="1" dirty="0" smtClean="0"/>
              <a:t>			</a:t>
            </a:r>
            <a:r>
              <a:rPr lang="en-US" b="1" dirty="0" err="1" smtClean="0"/>
              <a:t>scanf</a:t>
            </a:r>
            <a:r>
              <a:rPr lang="en-US" b="1" dirty="0" smtClean="0"/>
              <a:t>(“%d”, &amp;a[</a:t>
            </a:r>
            <a:r>
              <a:rPr lang="en-US" b="1" dirty="0" err="1" smtClean="0"/>
              <a:t>i</a:t>
            </a:r>
            <a:r>
              <a:rPr lang="en-US" b="1" dirty="0" smtClean="0"/>
              <a:t>]);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psules">
  <a:themeElements>
    <a:clrScheme name="Capsules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Capsul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Capsules</Template>
  <TotalTime>363</TotalTime>
  <Words>394</Words>
  <Application>Microsoft Office PowerPoint</Application>
  <PresentationFormat>A4 Paper (210x297 mm)</PresentationFormat>
  <Paragraphs>129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Times New Roman</vt:lpstr>
      <vt:lpstr>Wingdings</vt:lpstr>
      <vt:lpstr>Capsules</vt:lpstr>
      <vt:lpstr>Unit 2 – Derived Data Types  ARRAYS</vt:lpstr>
      <vt:lpstr>Index</vt:lpstr>
      <vt:lpstr>Arrays…</vt:lpstr>
      <vt:lpstr>Single Dimension Arrays…</vt:lpstr>
      <vt:lpstr>Single Dimension Arrays…</vt:lpstr>
      <vt:lpstr>Single Dimension Arrays…</vt:lpstr>
      <vt:lpstr>Declaration &amp; Initialization of Array…</vt:lpstr>
      <vt:lpstr>Various Operations on Arrays</vt:lpstr>
      <vt:lpstr>Input values to an array…</vt:lpstr>
      <vt:lpstr>Assign values to an array…</vt:lpstr>
      <vt:lpstr>Print values of an array…</vt:lpstr>
      <vt:lpstr>Two-Dimensional Array</vt:lpstr>
      <vt:lpstr>Declaration of 2D Array in C</vt:lpstr>
      <vt:lpstr>Exercise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Darshit Shah</cp:lastModifiedBy>
  <cp:revision>28</cp:revision>
  <cp:lastPrinted>1601-01-01T00:00:00Z</cp:lastPrinted>
  <dcterms:created xsi:type="dcterms:W3CDTF">1601-01-01T00:00:00Z</dcterms:created>
  <dcterms:modified xsi:type="dcterms:W3CDTF">2025-07-30T05:35:08Z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