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6"/>
  </p:notesMasterIdLst>
  <p:handoutMasterIdLst>
    <p:handoutMasterId r:id="rId57"/>
  </p:handoutMasterIdLst>
  <p:sldIdLst>
    <p:sldId id="257" r:id="rId2"/>
    <p:sldId id="389" r:id="rId3"/>
    <p:sldId id="289" r:id="rId4"/>
    <p:sldId id="290" r:id="rId5"/>
    <p:sldId id="291" r:id="rId6"/>
    <p:sldId id="292" r:id="rId7"/>
    <p:sldId id="293" r:id="rId8"/>
    <p:sldId id="294" r:id="rId9"/>
    <p:sldId id="298" r:id="rId10"/>
    <p:sldId id="299" r:id="rId11"/>
    <p:sldId id="300" r:id="rId12"/>
    <p:sldId id="301" r:id="rId13"/>
    <p:sldId id="302" r:id="rId14"/>
    <p:sldId id="355" r:id="rId15"/>
    <p:sldId id="354" r:id="rId16"/>
    <p:sldId id="287" r:id="rId17"/>
    <p:sldId id="288" r:id="rId18"/>
    <p:sldId id="356" r:id="rId19"/>
    <p:sldId id="297" r:id="rId20"/>
    <p:sldId id="303" r:id="rId21"/>
    <p:sldId id="304" r:id="rId22"/>
    <p:sldId id="305" r:id="rId23"/>
    <p:sldId id="306" r:id="rId24"/>
    <p:sldId id="307" r:id="rId25"/>
    <p:sldId id="308" r:id="rId26"/>
    <p:sldId id="357" r:id="rId27"/>
    <p:sldId id="358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72" r:id="rId38"/>
    <p:sldId id="373" r:id="rId39"/>
    <p:sldId id="369" r:id="rId40"/>
    <p:sldId id="374" r:id="rId41"/>
    <p:sldId id="371" r:id="rId42"/>
    <p:sldId id="384" r:id="rId43"/>
    <p:sldId id="375" r:id="rId44"/>
    <p:sldId id="376" r:id="rId45"/>
    <p:sldId id="377" r:id="rId46"/>
    <p:sldId id="383" r:id="rId47"/>
    <p:sldId id="378" r:id="rId48"/>
    <p:sldId id="379" r:id="rId49"/>
    <p:sldId id="380" r:id="rId50"/>
    <p:sldId id="381" r:id="rId51"/>
    <p:sldId id="386" r:id="rId52"/>
    <p:sldId id="385" r:id="rId53"/>
    <p:sldId id="387" r:id="rId54"/>
    <p:sldId id="388" r:id="rId55"/>
  </p:sldIdLst>
  <p:sldSz cx="9144000" cy="6858000" type="screen4x3"/>
  <p:notesSz cx="6797675" cy="9874250"/>
  <p:custShowLst>
    <p:custShow name="data types" id="0">
      <p:sldLst/>
    </p:custShow>
    <p:custShow name="escape sequence" id="1">
      <p:sldLst/>
    </p:custShow>
    <p:custShow name="Loop Structure" id="2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9933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575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324"/>
    </p:cViewPr>
  </p:sorterViewPr>
  <p:notesViewPr>
    <p:cSldViewPr>
      <p:cViewPr varScale="1">
        <p:scale>
          <a:sx n="52" d="100"/>
          <a:sy n="52" d="100"/>
        </p:scale>
        <p:origin x="-1908" y="-96"/>
      </p:cViewPr>
      <p:guideLst>
        <p:guide orient="horz" pos="3110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r>
              <a:rPr lang="en-US" dirty="0"/>
              <a:t>School of </a:t>
            </a:r>
            <a:r>
              <a:rPr lang="en-US" dirty="0" smtClean="0"/>
              <a:t>Technology</a:t>
            </a:r>
            <a:r>
              <a:rPr lang="en-US" dirty="0"/>
              <a:t>, Gandhinagar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r>
              <a:rPr lang="en-US" dirty="0"/>
              <a:t>By Darshit Shah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502330D-6B66-4AA2-B2B5-587427D998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915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/>
              <a:t>School of Petroleum Technology, Gandhinagar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691063"/>
            <a:ext cx="543560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 dirty="0"/>
              <a:t>By Darshit Shah</a:t>
            </a:r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819BB29-5916-4A1F-BD22-D06F650AF2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19128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07A146-DADD-4759-984B-7B372F0C15A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0035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By Darshit Shah</a:t>
            </a:r>
          </a:p>
        </p:txBody>
      </p:sp>
      <p:sp>
        <p:nvSpPr>
          <p:cNvPr id="100358" name="Header Placeholder 5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School of Petroleum Technology, Gandhinagar</a:t>
            </a:r>
          </a:p>
        </p:txBody>
      </p:sp>
    </p:spTree>
    <p:extLst>
      <p:ext uri="{BB962C8B-B14F-4D97-AF65-F5344CB8AC3E}">
        <p14:creationId xmlns:p14="http://schemas.microsoft.com/office/powerpoint/2010/main" val="4247970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Same program can be written using</a:t>
            </a:r>
            <a:r>
              <a:rPr lang="en-IN" baseline="0" dirty="0" smtClean="0"/>
              <a:t> different styles of function. It has been explained from next slides.</a:t>
            </a:r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School of Petroleum Technology, Gandhinagar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By Darshit Shah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19BB29-5916-4A1F-BD22-D06F650AF2C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255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D8EB4-1198-4540-A56C-EA816F7868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76772-44CE-43AA-A360-F0D8800F03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DAADE-73D3-47A2-8EDF-9E52A78205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926C6-67C9-4214-BD24-61A957E20D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D71A3-3FE1-42A7-8662-9F4714F4DF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96BACA-30EF-46AA-B675-C74515C112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15211-DD8C-41A0-B9E2-0F36E1FBFB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CB844-F3C3-4B16-9F4C-7650D8EADA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82A67-197D-4EA8-8C3C-AAAAB6E806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2E4D8-8AEE-480A-8576-EC57D980CC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B4323-67C0-4486-A6C5-B59BBD685A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D331C-2132-42D3-A101-68BB49D5AE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216CB-D092-4308-981E-F8AAAD768A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8C51F-C897-46F5-86DA-23BFF0D1C2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4449402-E40C-4856-BE63-7AB27B2108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TC\INCLUDE\STDIO.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Unit 3 - Functions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/>
          <a:p>
            <a:pPr eaLnBrk="1" hangingPunct="1"/>
            <a:r>
              <a:rPr lang="en-US" b="1" dirty="0" smtClean="0"/>
              <a:t>Pandit Deendayal Energy University</a:t>
            </a:r>
          </a:p>
          <a:p>
            <a:pPr eaLnBrk="1" hangingPunct="1"/>
            <a:r>
              <a:rPr lang="en-US" b="1" dirty="0" smtClean="0"/>
              <a:t>Gandhinagar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FUNCTION PROTOTYPE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Each declaration clearly specifies:</a:t>
            </a:r>
          </a:p>
          <a:p>
            <a:pPr lvl="1" eaLnBrk="1" hangingPunct="1"/>
            <a:r>
              <a:rPr lang="en-US" dirty="0" smtClean="0"/>
              <a:t> the number of arguments</a:t>
            </a:r>
          </a:p>
          <a:p>
            <a:pPr lvl="1" eaLnBrk="1" hangingPunct="1"/>
            <a:r>
              <a:rPr lang="en-US" dirty="0" smtClean="0"/>
              <a:t> the order of arguments</a:t>
            </a:r>
          </a:p>
          <a:p>
            <a:pPr lvl="1" eaLnBrk="1" hangingPunct="1"/>
            <a:r>
              <a:rPr lang="en-US" dirty="0" smtClean="0"/>
              <a:t> type of arguments</a:t>
            </a:r>
          </a:p>
          <a:p>
            <a:pPr lvl="1" eaLnBrk="1" hangingPunct="1"/>
            <a:r>
              <a:rPr lang="en-US" dirty="0" smtClean="0"/>
              <a:t>The type of value that each function would return.</a:t>
            </a:r>
          </a:p>
          <a:p>
            <a:pPr lvl="1"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FUNCTION PROTOTYPE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Compiler uses the prototype to crosscheck the   above   details   when   you   call  any function. ( also  known as STRONG TYPE CHECKING)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WHY FUNCTION?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 can write the whole logic in main() function itself. Then why to write separate Function?</a:t>
            </a:r>
          </a:p>
          <a:p>
            <a:pPr lvl="1" eaLnBrk="1" hangingPunct="1"/>
            <a:r>
              <a:rPr lang="en-US" dirty="0" smtClean="0"/>
              <a:t>Writing functions avoids rewriting the same code over and again. (Reusability)</a:t>
            </a:r>
          </a:p>
          <a:p>
            <a:pPr lvl="1" eaLnBrk="1" hangingPunct="1"/>
            <a:r>
              <a:rPr lang="en-US" dirty="0" smtClean="0"/>
              <a:t>Top-Down Approach can be adapted.</a:t>
            </a:r>
          </a:p>
          <a:p>
            <a:pPr lvl="1" eaLnBrk="1" hangingPunct="1"/>
            <a:r>
              <a:rPr lang="en-US" dirty="0" smtClean="0"/>
              <a:t>Program development becomes very easy.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WHY FUNCTION?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dirty="0" smtClean="0"/>
              <a:t>Divide the operation of a single program into separate activities.</a:t>
            </a:r>
          </a:p>
          <a:p>
            <a:pPr lvl="1" eaLnBrk="1" hangingPunct="1"/>
            <a:r>
              <a:rPr lang="en-US" dirty="0" smtClean="0"/>
              <a:t>Put each activity in a different function.</a:t>
            </a:r>
          </a:p>
          <a:p>
            <a:pPr lvl="1" eaLnBrk="1" hangingPunct="1"/>
            <a:r>
              <a:rPr lang="en-US" dirty="0" smtClean="0"/>
              <a:t>Writing and Checking of individual function becomes more easy.</a:t>
            </a:r>
          </a:p>
          <a:p>
            <a:pPr lvl="1" eaLnBrk="1" hangingPunct="1"/>
            <a:r>
              <a:rPr lang="en-US" dirty="0" smtClean="0"/>
              <a:t>To maintain secrecy of code.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ADVANTAGES OF FUNCTIONS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730250" indent="-514350">
              <a:spcBef>
                <a:spcPts val="1800"/>
              </a:spcBef>
            </a:pPr>
            <a:r>
              <a:rPr lang="en-SG" altLang="en-US" dirty="0"/>
              <a:t>The functions can be developed by different people and can be combined together as one application.</a:t>
            </a:r>
          </a:p>
          <a:p>
            <a:pPr marL="730250" indent="-514350">
              <a:spcBef>
                <a:spcPts val="1800"/>
              </a:spcBef>
            </a:pPr>
            <a:r>
              <a:rPr lang="en-SG" altLang="en-US" dirty="0"/>
              <a:t>Easy to code and debug.</a:t>
            </a:r>
          </a:p>
          <a:p>
            <a:pPr marL="730250" indent="-514350">
              <a:spcBef>
                <a:spcPts val="1800"/>
              </a:spcBef>
            </a:pPr>
            <a:r>
              <a:rPr lang="en-SG" altLang="en-US" dirty="0"/>
              <a:t>Functions support </a:t>
            </a:r>
            <a:r>
              <a:rPr lang="en-SG" altLang="en-US" b="1" i="1" dirty="0"/>
              <a:t>reusability.</a:t>
            </a:r>
            <a:endParaRPr lang="en-SG" altLang="en-US" dirty="0"/>
          </a:p>
        </p:txBody>
      </p:sp>
    </p:spTree>
    <p:extLst>
      <p:ext uri="{BB962C8B-B14F-4D97-AF65-F5344CB8AC3E}">
        <p14:creationId xmlns:p14="http://schemas.microsoft.com/office/powerpoint/2010/main" val="196045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Functions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2645443"/>
              </p:ext>
            </p:extLst>
          </p:nvPr>
        </p:nvGraphicFramePr>
        <p:xfrm>
          <a:off x="457200" y="3124200"/>
          <a:ext cx="82296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Built-In Functions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(Library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Functions)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User-Defined Functions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Prototype Declaration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Already done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We have to declare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r>
                        <a:rPr lang="en-US" baseline="0" dirty="0" smtClean="0"/>
                        <a:t>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Already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 provided in library, not visible to us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We have to define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 Calling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We have to 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We have to call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sin(), cos()</a:t>
                      </a:r>
                      <a:r>
                        <a:rPr lang="en-US" baseline="0" dirty="0" smtClean="0"/>
                        <a:t>, pow(), clrscr(), getch(),…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add(), subtract(), prime(),</a:t>
                      </a:r>
                    </a:p>
                    <a:p>
                      <a:r>
                        <a:rPr lang="en-US" dirty="0" smtClean="0"/>
                        <a:t>perfect(),…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2057400"/>
            <a:ext cx="3406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Two Types of Functions: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Built-in Functions: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User-defined Functions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31898" y="5867400"/>
            <a:ext cx="7309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b="1" dirty="0" smtClean="0"/>
              <a:t>A user-defined function can become a part of the library function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Built-in Functions </a:t>
            </a:r>
            <a:br>
              <a:rPr lang="en-US" sz="4000" dirty="0" smtClean="0"/>
            </a:br>
            <a:r>
              <a:rPr lang="en-US" sz="4000" dirty="0" smtClean="0"/>
              <a:t>(Library Functions)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eaLnBrk="1" hangingPunct="1"/>
            <a:r>
              <a:rPr lang="en-US" sz="3000" dirty="0" smtClean="0"/>
              <a:t>All built-in functions are pre-defined in different header files.</a:t>
            </a:r>
          </a:p>
          <a:p>
            <a:pPr eaLnBrk="1" hangingPunct="1"/>
            <a:r>
              <a:rPr lang="en-US" sz="3000" dirty="0"/>
              <a:t>For using different functions, we need to include different header files.</a:t>
            </a:r>
          </a:p>
          <a:p>
            <a:pPr eaLnBrk="1" hangingPunct="1"/>
            <a:r>
              <a:rPr lang="en-US" sz="3000" dirty="0" smtClean="0"/>
              <a:t>Header </a:t>
            </a:r>
            <a:r>
              <a:rPr lang="en-US" sz="3000" dirty="0"/>
              <a:t>files are included at the beginning of all programs.</a:t>
            </a:r>
          </a:p>
          <a:p>
            <a:pPr eaLnBrk="1" hangingPunct="1"/>
            <a:r>
              <a:rPr lang="en-US" sz="3000" dirty="0" smtClean="0"/>
              <a:t>Preprocessor adds the contents of the "stdio.h" header file to the program.</a:t>
            </a:r>
          </a:p>
          <a:p>
            <a:pPr eaLnBrk="1" hangingPunct="1"/>
            <a:r>
              <a:rPr lang="en-US" sz="3000" dirty="0" smtClean="0"/>
              <a:t>It contains declarations for the functions called printf ( ) , scanf ( ),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Header Files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600" b="1" dirty="0" smtClean="0">
                <a:solidFill>
                  <a:srgbClr val="660066"/>
                </a:solidFill>
              </a:rPr>
              <a:t>stdio.h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 smtClean="0"/>
              <a:t>printf (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 smtClean="0"/>
              <a:t>scanf ( )</a:t>
            </a:r>
          </a:p>
          <a:p>
            <a:pPr eaLnBrk="1" hangingPunct="1">
              <a:lnSpc>
                <a:spcPct val="90000"/>
              </a:lnSpc>
            </a:pPr>
            <a:r>
              <a:rPr lang="en-US" sz="3600" b="1" dirty="0" smtClean="0">
                <a:solidFill>
                  <a:srgbClr val="660066"/>
                </a:solidFill>
              </a:rPr>
              <a:t>conio.h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 smtClean="0"/>
              <a:t>clrscr (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 smtClean="0"/>
              <a:t>getch (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 smtClean="0"/>
              <a:t>getche ( )</a:t>
            </a:r>
          </a:p>
        </p:txBody>
      </p:sp>
      <p:sp>
        <p:nvSpPr>
          <p:cNvPr id="2662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4038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600" dirty="0" smtClean="0">
                <a:solidFill>
                  <a:srgbClr val="660066"/>
                </a:solidFill>
              </a:rPr>
              <a:t>math.h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 smtClean="0"/>
              <a:t>abs (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 smtClean="0"/>
              <a:t>pow (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 smtClean="0"/>
              <a:t>sin (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 smtClean="0"/>
              <a:t>tan (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 smtClean="0"/>
              <a:t>sqrt ( )</a:t>
            </a:r>
          </a:p>
          <a:p>
            <a:pPr eaLnBrk="1" hangingPunct="1">
              <a:lnSpc>
                <a:spcPct val="90000"/>
              </a:lnSpc>
            </a:pPr>
            <a:r>
              <a:rPr lang="en-US" sz="3600" dirty="0" smtClean="0">
                <a:solidFill>
                  <a:srgbClr val="660066"/>
                </a:solidFill>
              </a:rPr>
              <a:t>Find out other names of header files.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 smtClean="0"/>
              <a:t>Program to Add Two Numbers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24384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 smtClean="0"/>
              <a:t>Algorithm</a:t>
            </a:r>
          </a:p>
          <a:p>
            <a:pPr eaLnBrk="1" hangingPunct="1">
              <a:buFontTx/>
              <a:buNone/>
            </a:pPr>
            <a:endParaRPr lang="en-US" b="1" dirty="0" smtClean="0"/>
          </a:p>
          <a:p>
            <a:pPr eaLnBrk="1" hangingPunct="1">
              <a:buFontTx/>
              <a:buNone/>
            </a:pPr>
            <a:endParaRPr lang="en-US" b="1" dirty="0" smtClean="0"/>
          </a:p>
          <a:p>
            <a:pPr eaLnBrk="1" hangingPunct="1">
              <a:buFontTx/>
              <a:buNone/>
            </a:pPr>
            <a:endParaRPr lang="en-US" b="1" dirty="0" smtClean="0"/>
          </a:p>
          <a:p>
            <a:pPr eaLnBrk="1" hangingPunct="1">
              <a:buFontTx/>
              <a:buNone/>
            </a:pPr>
            <a:endParaRPr lang="en-US" b="1" dirty="0" smtClean="0"/>
          </a:p>
          <a:p>
            <a:pPr eaLnBrk="1" hangingPunct="1">
              <a:buFontTx/>
              <a:buNone/>
            </a:pPr>
            <a:endParaRPr lang="en-US" b="1" dirty="0" smtClean="0"/>
          </a:p>
          <a:p>
            <a:pPr eaLnBrk="1" hangingPunct="1">
              <a:buFontTx/>
              <a:buNone/>
            </a:pPr>
            <a:r>
              <a:rPr lang="en-US" b="1" dirty="0" smtClean="0"/>
              <a:t>INPUT A, B</a:t>
            </a:r>
          </a:p>
          <a:p>
            <a:pPr eaLnBrk="1" hangingPunct="1">
              <a:buFontTx/>
              <a:buNone/>
            </a:pPr>
            <a:r>
              <a:rPr lang="en-US" b="1" dirty="0" smtClean="0"/>
              <a:t>C = A + B</a:t>
            </a:r>
          </a:p>
          <a:p>
            <a:pPr eaLnBrk="1" hangingPunct="1">
              <a:buFontTx/>
              <a:buNone/>
            </a:pPr>
            <a:r>
              <a:rPr lang="en-US" b="1" dirty="0" smtClean="0"/>
              <a:t>PRINT C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2895600" y="1600200"/>
            <a:ext cx="62484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dirty="0" smtClean="0">
                <a:solidFill>
                  <a:srgbClr val="660066"/>
                </a:solidFill>
              </a:rPr>
              <a:t>#include &lt;</a:t>
            </a:r>
            <a:r>
              <a:rPr lang="en-US" sz="2400" dirty="0" smtClean="0">
                <a:solidFill>
                  <a:srgbClr val="660066"/>
                </a:solidFill>
                <a:hlinkClick r:id="rId3" action="ppaction://hlinkfile"/>
              </a:rPr>
              <a:t>stdio.h</a:t>
            </a:r>
            <a:r>
              <a:rPr lang="en-US" sz="2400" b="1" dirty="0" smtClean="0">
                <a:solidFill>
                  <a:srgbClr val="660066"/>
                </a:solidFill>
              </a:rPr>
              <a:t>&gt;</a:t>
            </a:r>
            <a:r>
              <a:rPr lang="en-US" sz="2400" b="1" dirty="0" smtClean="0"/>
              <a:t>	</a:t>
            </a:r>
            <a:r>
              <a:rPr lang="en-US" sz="2400" b="1" dirty="0" smtClean="0">
                <a:solidFill>
                  <a:schemeClr val="accent2"/>
                </a:solidFill>
              </a:rPr>
              <a:t>// header file</a:t>
            </a:r>
          </a:p>
          <a:p>
            <a:pPr eaLnBrk="1" hangingPunct="1">
              <a:buNone/>
            </a:pPr>
            <a:r>
              <a:rPr lang="en-US" sz="2400" b="1" dirty="0" smtClean="0">
                <a:solidFill>
                  <a:srgbClr val="660066"/>
                </a:solidFill>
              </a:rPr>
              <a:t>#include &lt;</a:t>
            </a:r>
            <a:r>
              <a:rPr lang="en-US" sz="2400" b="1" dirty="0" err="1" smtClean="0">
                <a:solidFill>
                  <a:srgbClr val="660066"/>
                </a:solidFill>
              </a:rPr>
              <a:t>conio.h</a:t>
            </a:r>
            <a:r>
              <a:rPr lang="en-US" sz="2400" b="1" dirty="0" smtClean="0">
                <a:solidFill>
                  <a:srgbClr val="660066"/>
                </a:solidFill>
              </a:rPr>
              <a:t>&gt;</a:t>
            </a:r>
            <a:r>
              <a:rPr lang="en-US" sz="2400" b="1" dirty="0" smtClean="0"/>
              <a:t>	</a:t>
            </a:r>
            <a:r>
              <a:rPr lang="en-US" sz="2400" b="1" dirty="0" smtClean="0">
                <a:solidFill>
                  <a:schemeClr val="accent2"/>
                </a:solidFill>
              </a:rPr>
              <a:t>// header file</a:t>
            </a:r>
          </a:p>
          <a:p>
            <a:pPr eaLnBrk="1" hangingPunct="1">
              <a:buFontTx/>
              <a:buNone/>
            </a:pPr>
            <a:r>
              <a:rPr lang="en-US" sz="2400" b="1" dirty="0" smtClean="0"/>
              <a:t>void main( )		</a:t>
            </a:r>
            <a:r>
              <a:rPr lang="en-US" sz="2400" b="1" dirty="0" smtClean="0">
                <a:solidFill>
                  <a:schemeClr val="accent2"/>
                </a:solidFill>
              </a:rPr>
              <a:t>// function</a:t>
            </a:r>
          </a:p>
          <a:p>
            <a:pPr eaLnBrk="1" hangingPunct="1">
              <a:buFontTx/>
              <a:buNone/>
            </a:pPr>
            <a:r>
              <a:rPr lang="en-US" sz="2400" b="1" dirty="0" smtClean="0"/>
              <a:t>{	</a:t>
            </a:r>
            <a:r>
              <a:rPr lang="en-US" sz="2400" b="1" dirty="0" smtClean="0">
                <a:solidFill>
                  <a:schemeClr val="accent2"/>
                </a:solidFill>
              </a:rPr>
              <a:t>/* Program to add 2 Nos. */</a:t>
            </a:r>
          </a:p>
          <a:p>
            <a:pPr eaLnBrk="1" hangingPunct="1">
              <a:buFontTx/>
              <a:buNone/>
            </a:pPr>
            <a:r>
              <a:rPr lang="en-US" sz="2400" b="1" dirty="0" smtClean="0"/>
              <a:t>	int a, b, c;</a:t>
            </a:r>
          </a:p>
          <a:p>
            <a:pPr eaLnBrk="1" hangingPunct="1">
              <a:buFontTx/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clrscr</a:t>
            </a:r>
            <a:r>
              <a:rPr lang="en-US" sz="2400" b="1" dirty="0" smtClean="0"/>
              <a:t>();</a:t>
            </a:r>
          </a:p>
          <a:p>
            <a:pPr eaLnBrk="1" hangingPunct="1">
              <a:buFontTx/>
              <a:buNone/>
            </a:pPr>
            <a:r>
              <a:rPr lang="en-US" sz="2400" b="1" dirty="0" smtClean="0"/>
              <a:t>	</a:t>
            </a:r>
            <a:r>
              <a:rPr lang="en-US" sz="2400" b="1" dirty="0" smtClean="0">
                <a:solidFill>
                  <a:srgbClr val="660066"/>
                </a:solidFill>
              </a:rPr>
              <a:t>printf( " Enter 2 Nos. ");</a:t>
            </a:r>
          </a:p>
          <a:p>
            <a:pPr eaLnBrk="1" hangingPunct="1">
              <a:buFontTx/>
              <a:buNone/>
            </a:pPr>
            <a:r>
              <a:rPr lang="en-US" sz="2400" b="1" dirty="0" smtClean="0"/>
              <a:t>	</a:t>
            </a:r>
            <a:r>
              <a:rPr lang="en-US" sz="2400" b="1" dirty="0" smtClean="0">
                <a:solidFill>
                  <a:srgbClr val="660066"/>
                </a:solidFill>
              </a:rPr>
              <a:t>scanf ("%d %d",&amp;a,&amp;b);</a:t>
            </a:r>
            <a:r>
              <a:rPr lang="en-US" sz="2400" b="1" dirty="0" smtClean="0"/>
              <a:t>  </a:t>
            </a:r>
            <a:r>
              <a:rPr lang="en-US" sz="2400" b="1" dirty="0" smtClean="0">
                <a:solidFill>
                  <a:schemeClr val="accent2"/>
                </a:solidFill>
              </a:rPr>
              <a:t>// input</a:t>
            </a:r>
          </a:p>
          <a:p>
            <a:pPr eaLnBrk="1" hangingPunct="1">
              <a:buFontTx/>
              <a:buNone/>
            </a:pPr>
            <a:r>
              <a:rPr lang="en-US" sz="2400" b="1" dirty="0" smtClean="0"/>
              <a:t>	c = a + b;	</a:t>
            </a:r>
            <a:r>
              <a:rPr lang="en-US" sz="2400" b="1" dirty="0" smtClean="0">
                <a:solidFill>
                  <a:schemeClr val="accent2"/>
                </a:solidFill>
              </a:rPr>
              <a:t>// add 2 nos.</a:t>
            </a:r>
          </a:p>
          <a:p>
            <a:pPr eaLnBrk="1" hangingPunct="1">
              <a:buFontTx/>
              <a:buNone/>
            </a:pPr>
            <a:r>
              <a:rPr lang="en-US" sz="2400" b="1" dirty="0" smtClean="0"/>
              <a:t>	</a:t>
            </a:r>
            <a:r>
              <a:rPr lang="en-US" sz="2400" b="1" dirty="0" smtClean="0">
                <a:solidFill>
                  <a:srgbClr val="660066"/>
                </a:solidFill>
              </a:rPr>
              <a:t>printf("%d + %d = %d\n", a,b,c);</a:t>
            </a:r>
          </a:p>
          <a:p>
            <a:pPr eaLnBrk="1" hangingPunct="1">
              <a:buFontTx/>
              <a:buNone/>
            </a:pPr>
            <a:r>
              <a:rPr lang="en-US" sz="2400" b="1" dirty="0" smtClean="0"/>
              <a:t>	getch();</a:t>
            </a:r>
          </a:p>
          <a:p>
            <a:pPr eaLnBrk="1" hangingPunct="1">
              <a:buFontTx/>
              <a:buNone/>
            </a:pPr>
            <a:r>
              <a:rPr lang="en-US" sz="2400" b="1" dirty="0" smtClean="0"/>
              <a:t>}</a:t>
            </a:r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2667000" y="1600200"/>
            <a:ext cx="0" cy="502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650038" y="6234113"/>
            <a:ext cx="2030412" cy="5476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/>
              <a:t>C Program</a:t>
            </a:r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2514600" y="4953000"/>
            <a:ext cx="76200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2247900" y="5410200"/>
            <a:ext cx="99060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2209800" y="5867400"/>
            <a:ext cx="106680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6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28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28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6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6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6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6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6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6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6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6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6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86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/>
      <p:bldP spid="28677" grpId="0" build="p"/>
      <p:bldP spid="28679" grpId="0" animBg="1"/>
      <p:bldP spid="28680" grpId="0" animBg="1"/>
      <p:bldP spid="28681" grpId="0" animBg="1"/>
      <p:bldP spid="28682" grpId="0" animBg="1"/>
      <p:bldP spid="2868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Various forms of Functions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b="1" dirty="0" smtClean="0"/>
              <a:t>Function with No Return Value and no arguments.</a:t>
            </a:r>
          </a:p>
          <a:p>
            <a:pPr lvl="1" eaLnBrk="1" hangingPunct="1"/>
            <a:r>
              <a:rPr lang="en-US" sz="2600" b="1" dirty="0" smtClean="0"/>
              <a:t>void add ( void );</a:t>
            </a:r>
          </a:p>
          <a:p>
            <a:pPr eaLnBrk="1" hangingPunct="1"/>
            <a:r>
              <a:rPr lang="en-US" sz="2600" b="1" dirty="0" smtClean="0"/>
              <a:t>Functions with arguments but no return value.</a:t>
            </a:r>
          </a:p>
          <a:p>
            <a:pPr lvl="1" eaLnBrk="1" hangingPunct="1"/>
            <a:r>
              <a:rPr lang="en-US" sz="2600" b="1" dirty="0" smtClean="0"/>
              <a:t>void add ( int , int );</a:t>
            </a:r>
          </a:p>
          <a:p>
            <a:pPr eaLnBrk="1" hangingPunct="1"/>
            <a:r>
              <a:rPr lang="en-US" sz="2600" b="1" dirty="0" smtClean="0"/>
              <a:t>Functions with return value but having no arguments.</a:t>
            </a:r>
          </a:p>
          <a:p>
            <a:pPr lvl="1" eaLnBrk="1" hangingPunct="1"/>
            <a:r>
              <a:rPr lang="en-US" sz="2600" b="1" dirty="0" smtClean="0"/>
              <a:t>int add (void);</a:t>
            </a:r>
          </a:p>
          <a:p>
            <a:pPr eaLnBrk="1" hangingPunct="1"/>
            <a:r>
              <a:rPr lang="en-US" sz="2600" b="1" dirty="0" smtClean="0"/>
              <a:t>Functions with return value and with arguments.</a:t>
            </a:r>
          </a:p>
          <a:p>
            <a:pPr lvl="1" eaLnBrk="1" hangingPunct="1"/>
            <a:r>
              <a:rPr lang="en-US" sz="2600" b="1" smtClean="0"/>
              <a:t>float </a:t>
            </a:r>
            <a:r>
              <a:rPr lang="en-US" sz="2600" b="1" dirty="0" smtClean="0"/>
              <a:t>add ( float , float );</a:t>
            </a:r>
          </a:p>
          <a:p>
            <a:pPr lvl="1" eaLnBrk="1" hangingPunct="1"/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Contents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Definition of a function</a:t>
            </a:r>
          </a:p>
          <a:p>
            <a:r>
              <a:rPr lang="en-IN" dirty="0" smtClean="0"/>
              <a:t>Function Prototype</a:t>
            </a:r>
          </a:p>
          <a:p>
            <a:r>
              <a:rPr lang="en-IN" dirty="0" smtClean="0"/>
              <a:t>Why functions?</a:t>
            </a:r>
          </a:p>
          <a:p>
            <a:r>
              <a:rPr lang="en-IN" dirty="0" smtClean="0"/>
              <a:t>Types of Functions</a:t>
            </a:r>
          </a:p>
          <a:p>
            <a:r>
              <a:rPr lang="en-IN" dirty="0" smtClean="0"/>
              <a:t>Various Forms of Functions</a:t>
            </a:r>
          </a:p>
          <a:p>
            <a:r>
              <a:rPr lang="en-IN" dirty="0" smtClean="0"/>
              <a:t>Function Control Flow</a:t>
            </a:r>
          </a:p>
          <a:p>
            <a:r>
              <a:rPr lang="en-IN" dirty="0" smtClean="0"/>
              <a:t>When No Function Prototype Declaration?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Scope of a Variable</a:t>
            </a:r>
          </a:p>
          <a:p>
            <a:r>
              <a:rPr lang="en-IN" dirty="0" smtClean="0"/>
              <a:t>Parameter Passing Techniques</a:t>
            </a:r>
          </a:p>
          <a:p>
            <a:r>
              <a:rPr lang="en-IN" dirty="0" smtClean="0"/>
              <a:t>Passing Array to a Function</a:t>
            </a:r>
          </a:p>
          <a:p>
            <a:r>
              <a:rPr lang="en-IN" dirty="0" smtClean="0"/>
              <a:t>Dynamic Memory Allocation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1352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Functions</a:t>
            </a:r>
            <a:br>
              <a:rPr lang="en-US" sz="2800" dirty="0" smtClean="0"/>
            </a:br>
            <a:r>
              <a:rPr lang="en-US" sz="2800" dirty="0" smtClean="0"/>
              <a:t>No Arguments/No Return Value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#include &lt;stdio.h&gt;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#include &lt;conio.h&gt;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/>
              <a:t>void main()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 </a:t>
            </a:r>
            <a:r>
              <a:rPr lang="en-US" sz="2400" b="1" dirty="0" smtClean="0"/>
              <a:t>// function prototype declaration.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void add(void);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clrscr();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add();  </a:t>
            </a:r>
            <a:r>
              <a:rPr lang="en-US" sz="2400" dirty="0" smtClean="0"/>
              <a:t>// calling function.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getch();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}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sz="half" idx="2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/>
              <a:t>// Function Definition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b="1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/>
              <a:t>void add(void)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int a, b, c;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printf(“\nEnter 2 Nos.”);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scanf(“%d %d”, &amp;a, &amp;b);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c = a + b;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printf(“Answer = %d”, c);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Functions</a:t>
            </a:r>
            <a:br>
              <a:rPr lang="en-US" sz="2800" dirty="0" smtClean="0"/>
            </a:br>
            <a:r>
              <a:rPr lang="en-US" sz="2800" dirty="0" smtClean="0"/>
              <a:t>With Arguments/No Return Value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#include &lt;stdio.h&gt;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#include &lt;conio.h&gt;</a:t>
            </a:r>
          </a:p>
          <a:p>
            <a:pPr eaLnBrk="1" hangingPunct="1">
              <a:buFontTx/>
              <a:buNone/>
            </a:pPr>
            <a:r>
              <a:rPr lang="en-US" sz="2400" b="1" dirty="0" smtClean="0"/>
              <a:t>void main()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{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int a, b;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void add( int , int );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clrscr();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printf(“\nEnter 2 Nos.”);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scanf(“%d %d”,&amp;a,&amp;b);</a:t>
            </a:r>
            <a:endParaRPr lang="en-US" sz="20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sz="half" idx="2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add (a , b);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getch();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}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b="1" dirty="0" smtClean="0"/>
              <a:t>void add( int x, int y)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{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int z;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z = x + y;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printf(“Answer = %d”, z);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2860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function main()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memory looks like?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4419600" y="17526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5943600" y="17526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4419600" y="2438400"/>
            <a:ext cx="1295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/>
              <a:t>10</a:t>
            </a: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5867400" y="2438400"/>
            <a:ext cx="1295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/>
              <a:t>20</a:t>
            </a: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457200" y="3886200"/>
            <a:ext cx="82296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/>
              <a:t>function add()</a:t>
            </a:r>
          </a:p>
          <a:p>
            <a:pPr marL="342900" indent="-342900">
              <a:spcBef>
                <a:spcPct val="20000"/>
              </a:spcBef>
            </a:pPr>
            <a:endParaRPr lang="en-US" sz="3200" dirty="0"/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4419600" y="41148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x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5943600" y="41148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y</a:t>
            </a:r>
          </a:p>
        </p:txBody>
      </p: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4419600" y="4800600"/>
            <a:ext cx="1295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/>
              <a:t>10</a:t>
            </a:r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5867400" y="4800600"/>
            <a:ext cx="1295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/>
              <a:t>20</a:t>
            </a:r>
          </a:p>
        </p:txBody>
      </p:sp>
      <p:sp>
        <p:nvSpPr>
          <p:cNvPr id="64525" name="Text Box 13"/>
          <p:cNvSpPr txBox="1">
            <a:spLocks noChangeArrowheads="1"/>
          </p:cNvSpPr>
          <p:nvPr/>
        </p:nvSpPr>
        <p:spPr bwMode="auto">
          <a:xfrm>
            <a:off x="7315200" y="41148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z</a:t>
            </a:r>
          </a:p>
        </p:txBody>
      </p:sp>
      <p:sp>
        <p:nvSpPr>
          <p:cNvPr id="64526" name="Rectangle 14"/>
          <p:cNvSpPr>
            <a:spLocks noChangeArrowheads="1"/>
          </p:cNvSpPr>
          <p:nvPr/>
        </p:nvSpPr>
        <p:spPr bwMode="auto">
          <a:xfrm>
            <a:off x="7315200" y="4800600"/>
            <a:ext cx="1295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/>
              <a:t>30</a:t>
            </a:r>
          </a:p>
        </p:txBody>
      </p:sp>
      <p:sp>
        <p:nvSpPr>
          <p:cNvPr id="64527" name="Line 15"/>
          <p:cNvSpPr>
            <a:spLocks noChangeShapeType="1"/>
          </p:cNvSpPr>
          <p:nvPr/>
        </p:nvSpPr>
        <p:spPr bwMode="auto">
          <a:xfrm>
            <a:off x="4724400" y="33528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64528" name="Line 16"/>
          <p:cNvSpPr>
            <a:spLocks noChangeShapeType="1"/>
          </p:cNvSpPr>
          <p:nvPr/>
        </p:nvSpPr>
        <p:spPr bwMode="auto">
          <a:xfrm>
            <a:off x="6172200" y="33528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build="p" animBg="1"/>
      <p:bldP spid="64515" grpId="0" animBg="1"/>
      <p:bldP spid="64516" grpId="0"/>
      <p:bldP spid="64517" grpId="0"/>
      <p:bldP spid="64518" grpId="0" animBg="1"/>
      <p:bldP spid="64519" grpId="0" animBg="1"/>
      <p:bldP spid="64520" grpId="0" animBg="1"/>
      <p:bldP spid="64521" grpId="0"/>
      <p:bldP spid="64522" grpId="0"/>
      <p:bldP spid="64523" grpId="0" animBg="1"/>
      <p:bldP spid="64524" grpId="0" animBg="1"/>
      <p:bldP spid="64525" grpId="0"/>
      <p:bldP spid="64526" grpId="0" animBg="1"/>
      <p:bldP spid="64527" grpId="0" animBg="1"/>
      <p:bldP spid="645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Functions</a:t>
            </a:r>
            <a:br>
              <a:rPr lang="en-US" sz="2800" dirty="0" smtClean="0"/>
            </a:br>
            <a:r>
              <a:rPr lang="en-US" sz="2800" dirty="0" smtClean="0"/>
              <a:t>No Arguments/With Return Value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#include &lt;stdio.h&gt;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#include &lt;conio.h&gt;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/>
              <a:t>void main()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float c;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/>
              <a:t>	float add(void);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clrscr();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/>
              <a:t>	c = add();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printf(“Answer = %f”,c);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getch();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}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sz="half" idx="2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 smtClean="0"/>
              <a:t>float add(void)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{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float x, y, z;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printf(“\nEnter 2 Nos.”);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scanf(“%f %f”, &amp;x, &amp;y);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z = x + y;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return z;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2860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function main()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How memory looks like?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4419600" y="17526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4419600" y="2438400"/>
            <a:ext cx="1295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 dirty="0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457200" y="3886200"/>
            <a:ext cx="82296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dirty="0"/>
              <a:t>function add()</a:t>
            </a:r>
          </a:p>
          <a:p>
            <a:pPr marL="342900" indent="-342900">
              <a:spcBef>
                <a:spcPct val="20000"/>
              </a:spcBef>
            </a:pPr>
            <a:endParaRPr lang="en-US" sz="3200" dirty="0"/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4419600" y="41148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x</a:t>
            </a: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5943600" y="41148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y</a:t>
            </a:r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4419600" y="4800600"/>
            <a:ext cx="1295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/>
              <a:t>10</a:t>
            </a:r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5867400" y="4800600"/>
            <a:ext cx="1295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/>
              <a:t>20</a:t>
            </a: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7239000" y="41148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z</a:t>
            </a:r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7315200" y="4800600"/>
            <a:ext cx="1295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/>
              <a:t>30</a:t>
            </a:r>
          </a:p>
        </p:txBody>
      </p:sp>
      <p:cxnSp>
        <p:nvCxnSpPr>
          <p:cNvPr id="66573" name="AutoShape 13"/>
          <p:cNvCxnSpPr>
            <a:cxnSpLocks noChangeShapeType="1"/>
            <a:stCxn id="66572" idx="0"/>
            <a:endCxn id="66565" idx="3"/>
          </p:cNvCxnSpPr>
          <p:nvPr/>
        </p:nvCxnSpPr>
        <p:spPr bwMode="auto">
          <a:xfrm rot="5400000" flipH="1">
            <a:off x="5924550" y="2762250"/>
            <a:ext cx="1828800" cy="22479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4800600" y="27432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/>
              <a:t>30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build="p" animBg="1"/>
      <p:bldP spid="66563" grpId="0" animBg="1"/>
      <p:bldP spid="66564" grpId="0"/>
      <p:bldP spid="66565" grpId="0" build="allAtOnce" animBg="1"/>
      <p:bldP spid="66566" grpId="0" animBg="1"/>
      <p:bldP spid="66567" grpId="0"/>
      <p:bldP spid="66568" grpId="0"/>
      <p:bldP spid="66569" grpId="0" animBg="1"/>
      <p:bldP spid="66570" grpId="0" animBg="1"/>
      <p:bldP spid="66571" grpId="0"/>
      <p:bldP spid="66572" grpId="0" animBg="1"/>
      <p:bldP spid="6657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Functions</a:t>
            </a:r>
            <a:br>
              <a:rPr lang="en-US" sz="2800" dirty="0" smtClean="0"/>
            </a:br>
            <a:r>
              <a:rPr lang="en-US" sz="2800" dirty="0" smtClean="0"/>
              <a:t>With Arguments &amp; Return Value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#include &lt;stdio.h&gt;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#include &lt;conio.h&gt;</a:t>
            </a:r>
          </a:p>
          <a:p>
            <a:pPr eaLnBrk="1" hangingPunct="1">
              <a:buFontTx/>
              <a:buNone/>
            </a:pPr>
            <a:r>
              <a:rPr lang="en-US" sz="2400" b="1" dirty="0" smtClean="0"/>
              <a:t>void main()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{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float a, b, c;	</a:t>
            </a:r>
          </a:p>
          <a:p>
            <a:pPr eaLnBrk="1" hangingPunct="1">
              <a:buFontTx/>
              <a:buNone/>
            </a:pPr>
            <a:r>
              <a:rPr lang="en-US" sz="2400" b="1" dirty="0" smtClean="0"/>
              <a:t>	float add (float, float);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clrscr();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printf(“\nEnter 2 Nos.”);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scanf(“%f %f”, &amp;a , &amp;b);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sz="half" idx="2"/>
          </p:nvPr>
        </p:nvSpPr>
        <p:spPr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dirty="0" smtClean="0"/>
              <a:t>	c = add (a, b);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printf(“Answer = %f”,c);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getch();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}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r>
              <a:rPr lang="en-US" sz="2400" b="1" dirty="0" smtClean="0"/>
              <a:t>float add( float  x, float  y)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{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return (</a:t>
            </a:r>
            <a:r>
              <a:rPr lang="en-US" sz="2400" b="1" dirty="0" err="1" smtClean="0"/>
              <a:t>x+y</a:t>
            </a:r>
            <a:r>
              <a:rPr lang="en-US" sz="2400" b="1" smtClean="0"/>
              <a:t>);</a:t>
            </a:r>
            <a:endParaRPr lang="en-US" sz="2400" b="1" dirty="0" smtClean="0"/>
          </a:p>
          <a:p>
            <a:pPr eaLnBrk="1" hangingPunct="1">
              <a:buFontTx/>
              <a:buNone/>
            </a:pPr>
            <a:r>
              <a:rPr lang="en-US" sz="2400" dirty="0" smtClean="0"/>
              <a:t>}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2667000" y="6356350"/>
            <a:ext cx="3352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73100" indent="-2587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36638" indent="-2063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50975" indent="-2063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65313" indent="-2063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2513" indent="-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79713" indent="-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36913" indent="-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94113" indent="-206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fld id="{70B5737B-2788-4BAD-A4E9-2F3238AD4F74}" type="slidenum">
              <a:rPr lang="en-US" altLang="en-US">
                <a:latin typeface="Arial Black" panose="020B0A04020102020204" pitchFamily="34" charset="0"/>
              </a:rPr>
              <a:pPr algn="l"/>
              <a:t>26</a:t>
            </a:fld>
            <a:endParaRPr lang="en-US" altLang="en-US">
              <a:latin typeface="Arial Black" panose="020B0A04020102020204" pitchFamily="34" charset="0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47713"/>
          </a:xfrm>
        </p:spPr>
        <p:txBody>
          <a:bodyPr/>
          <a:lstStyle/>
          <a:p>
            <a:pPr eaLnBrk="1" hangingPunct="1"/>
            <a:r>
              <a:rPr lang="en-US" altLang="en-US" smtClean="0"/>
              <a:t>Function Control Flow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1797050"/>
            <a:ext cx="3335338" cy="1860550"/>
          </a:xfrm>
          <a:solidFill>
            <a:srgbClr val="F8F8F8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1996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177" b="1" dirty="0"/>
              <a:t>void </a:t>
            </a:r>
            <a:r>
              <a:rPr lang="en-US" altLang="en-US" sz="2177" b="1" dirty="0" err="1"/>
              <a:t>print_banner</a:t>
            </a:r>
            <a:r>
              <a:rPr lang="en-US" altLang="en-US" sz="2177" b="1" dirty="0"/>
              <a:t> 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177" b="1" dirty="0"/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177" b="1" dirty="0"/>
              <a:t>	printf(“************\n”);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177" b="1" dirty="0"/>
              <a:t>}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484188" y="3870325"/>
            <a:ext cx="2628900" cy="2773363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177" b="1"/>
              <a:t>int main ()</a:t>
            </a:r>
          </a:p>
          <a:p>
            <a:pPr eaLnBrk="1" hangingPunct="1">
              <a:defRPr/>
            </a:pPr>
            <a:r>
              <a:rPr lang="en-US" altLang="en-US" sz="2177" b="1"/>
              <a:t>{</a:t>
            </a:r>
          </a:p>
          <a:p>
            <a:pPr eaLnBrk="1" hangingPunct="1">
              <a:defRPr/>
            </a:pPr>
            <a:r>
              <a:rPr lang="en-US" altLang="en-US" sz="2177" b="1"/>
              <a:t>     . . .</a:t>
            </a:r>
          </a:p>
          <a:p>
            <a:pPr eaLnBrk="1" hangingPunct="1">
              <a:defRPr/>
            </a:pPr>
            <a:r>
              <a:rPr lang="en-US" altLang="en-US" sz="2177" b="1"/>
              <a:t>     print_banner ();</a:t>
            </a:r>
          </a:p>
          <a:p>
            <a:pPr eaLnBrk="1" hangingPunct="1">
              <a:defRPr/>
            </a:pPr>
            <a:r>
              <a:rPr lang="en-US" altLang="en-US" sz="2177" b="1"/>
              <a:t>     . . .</a:t>
            </a:r>
          </a:p>
          <a:p>
            <a:pPr eaLnBrk="1" hangingPunct="1">
              <a:defRPr/>
            </a:pPr>
            <a:r>
              <a:rPr lang="en-US" altLang="en-US" sz="2177" b="1"/>
              <a:t>     print_banner ();</a:t>
            </a:r>
          </a:p>
          <a:p>
            <a:pPr eaLnBrk="1" hangingPunct="1">
              <a:defRPr/>
            </a:pPr>
            <a:r>
              <a:rPr lang="en-US" altLang="en-US" sz="2177" b="1"/>
              <a:t>     </a:t>
            </a:r>
          </a:p>
          <a:p>
            <a:pPr eaLnBrk="1" hangingPunct="1">
              <a:defRPr/>
            </a:pPr>
            <a:r>
              <a:rPr lang="en-US" altLang="en-US" sz="2177" b="1"/>
              <a:t>}</a:t>
            </a: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4019550" y="2005013"/>
            <a:ext cx="2695575" cy="34417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177" b="1" dirty="0"/>
              <a:t>int main ()</a:t>
            </a:r>
          </a:p>
          <a:p>
            <a:pPr eaLnBrk="1" hangingPunct="1">
              <a:defRPr/>
            </a:pPr>
            <a:r>
              <a:rPr lang="en-US" altLang="en-US" sz="2177" b="1" dirty="0"/>
              <a:t>{</a:t>
            </a:r>
          </a:p>
          <a:p>
            <a:pPr eaLnBrk="1" hangingPunct="1">
              <a:defRPr/>
            </a:pPr>
            <a:endParaRPr lang="en-US" altLang="en-US" sz="2177" b="1" dirty="0"/>
          </a:p>
          <a:p>
            <a:pPr eaLnBrk="1" hangingPunct="1">
              <a:defRPr/>
            </a:pPr>
            <a:r>
              <a:rPr lang="en-US" altLang="en-US" sz="2177" b="1" dirty="0"/>
              <a:t>   </a:t>
            </a:r>
            <a:r>
              <a:rPr lang="en-US" altLang="en-US" sz="2177" b="1" dirty="0" err="1"/>
              <a:t>print_banner</a:t>
            </a:r>
            <a:r>
              <a:rPr lang="en-US" altLang="en-US" sz="2177" b="1" dirty="0"/>
              <a:t> ();</a:t>
            </a:r>
          </a:p>
          <a:p>
            <a:pPr eaLnBrk="1" hangingPunct="1">
              <a:defRPr/>
            </a:pPr>
            <a:endParaRPr lang="en-US" altLang="en-US" sz="2177" b="1" dirty="0"/>
          </a:p>
          <a:p>
            <a:pPr eaLnBrk="1" hangingPunct="1">
              <a:defRPr/>
            </a:pPr>
            <a:r>
              <a:rPr lang="en-US" altLang="en-US" sz="2177" b="1" dirty="0"/>
              <a:t>     </a:t>
            </a:r>
          </a:p>
          <a:p>
            <a:pPr eaLnBrk="1" hangingPunct="1">
              <a:defRPr/>
            </a:pPr>
            <a:r>
              <a:rPr lang="en-US" altLang="en-US" sz="2177" b="1" dirty="0"/>
              <a:t>    </a:t>
            </a:r>
            <a:r>
              <a:rPr lang="en-US" altLang="en-US" sz="2177" b="1" dirty="0" err="1"/>
              <a:t>print_banner</a:t>
            </a:r>
            <a:r>
              <a:rPr lang="en-US" altLang="en-US" sz="2177" b="1" dirty="0"/>
              <a:t> ();</a:t>
            </a:r>
          </a:p>
          <a:p>
            <a:pPr eaLnBrk="1" hangingPunct="1">
              <a:defRPr/>
            </a:pPr>
            <a:endParaRPr lang="en-US" altLang="en-US" sz="2177" b="1" dirty="0"/>
          </a:p>
          <a:p>
            <a:pPr eaLnBrk="1" hangingPunct="1">
              <a:defRPr/>
            </a:pPr>
            <a:r>
              <a:rPr lang="en-US" altLang="en-US" sz="2177" b="1" dirty="0"/>
              <a:t>     </a:t>
            </a:r>
          </a:p>
          <a:p>
            <a:pPr eaLnBrk="1" hangingPunct="1">
              <a:defRPr/>
            </a:pPr>
            <a:r>
              <a:rPr lang="en-US" altLang="en-US" sz="2177" b="1" dirty="0"/>
              <a:t>}</a:t>
            </a:r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7119938" y="2627313"/>
            <a:ext cx="1658937" cy="8985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29" tIns="45714" rIns="91429" bIns="45714"/>
          <a:lstStyle>
            <a:lvl1pPr marL="377825" indent="-377825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1814"/>
              <a:t>print_banner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None/>
              <a:defRPr/>
            </a:pPr>
            <a:endParaRPr lang="en-US" altLang="en-US" sz="1814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1814"/>
              <a:t>}</a:t>
            </a:r>
          </a:p>
        </p:txBody>
      </p:sp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7119938" y="3732213"/>
            <a:ext cx="1658937" cy="9683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29" tIns="45714" rIns="91429" bIns="45714"/>
          <a:lstStyle>
            <a:lvl1pPr marL="377825" indent="-377825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1814"/>
              <a:t>print_banner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None/>
              <a:defRPr/>
            </a:pPr>
            <a:endParaRPr lang="en-US" altLang="en-US" sz="1814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en-US" sz="1814"/>
              <a:t>}</a:t>
            </a:r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>
            <a:off x="3870325" y="1797050"/>
            <a:ext cx="0" cy="490855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>
            <a:off x="5805488" y="2212975"/>
            <a:ext cx="484187" cy="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>
            <a:off x="6289675" y="2212975"/>
            <a:ext cx="0" cy="1036638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0492" name="Line 11"/>
          <p:cNvSpPr>
            <a:spLocks noChangeShapeType="1"/>
          </p:cNvSpPr>
          <p:nvPr/>
        </p:nvSpPr>
        <p:spPr bwMode="auto">
          <a:xfrm flipV="1">
            <a:off x="6289675" y="2765425"/>
            <a:ext cx="2419350" cy="484188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0493" name="Line 12"/>
          <p:cNvSpPr>
            <a:spLocks noChangeShapeType="1"/>
          </p:cNvSpPr>
          <p:nvPr/>
        </p:nvSpPr>
        <p:spPr bwMode="auto">
          <a:xfrm>
            <a:off x="8709025" y="2765425"/>
            <a:ext cx="0" cy="690563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0494" name="Line 13"/>
          <p:cNvSpPr>
            <a:spLocks noChangeShapeType="1"/>
          </p:cNvSpPr>
          <p:nvPr/>
        </p:nvSpPr>
        <p:spPr bwMode="auto">
          <a:xfrm flipH="1" flipV="1">
            <a:off x="6289675" y="3387725"/>
            <a:ext cx="2419350" cy="68263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0495" name="Line 14"/>
          <p:cNvSpPr>
            <a:spLocks noChangeShapeType="1"/>
          </p:cNvSpPr>
          <p:nvPr/>
        </p:nvSpPr>
        <p:spPr bwMode="auto">
          <a:xfrm>
            <a:off x="6289675" y="3387725"/>
            <a:ext cx="0" cy="690563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0496" name="Line 15"/>
          <p:cNvSpPr>
            <a:spLocks noChangeShapeType="1"/>
          </p:cNvSpPr>
          <p:nvPr/>
        </p:nvSpPr>
        <p:spPr bwMode="auto">
          <a:xfrm flipV="1">
            <a:off x="6289675" y="3940175"/>
            <a:ext cx="2351088" cy="138113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0497" name="Line 16"/>
          <p:cNvSpPr>
            <a:spLocks noChangeShapeType="1"/>
          </p:cNvSpPr>
          <p:nvPr/>
        </p:nvSpPr>
        <p:spPr bwMode="auto">
          <a:xfrm>
            <a:off x="8640763" y="3940175"/>
            <a:ext cx="0" cy="62230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0498" name="Line 17"/>
          <p:cNvSpPr>
            <a:spLocks noChangeShapeType="1"/>
          </p:cNvSpPr>
          <p:nvPr/>
        </p:nvSpPr>
        <p:spPr bwMode="auto">
          <a:xfrm flipH="1" flipV="1">
            <a:off x="6289675" y="4216400"/>
            <a:ext cx="2351088" cy="346075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0499" name="Line 18"/>
          <p:cNvSpPr>
            <a:spLocks noChangeShapeType="1"/>
          </p:cNvSpPr>
          <p:nvPr/>
        </p:nvSpPr>
        <p:spPr bwMode="auto">
          <a:xfrm>
            <a:off x="6289675" y="4216400"/>
            <a:ext cx="0" cy="830263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64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4496" y="1627287"/>
            <a:ext cx="40386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SG" dirty="0" err="1"/>
              <a:t>italy</a:t>
            </a:r>
            <a:r>
              <a:rPr lang="en-SG" dirty="0"/>
              <a:t>( ) </a:t>
            </a:r>
          </a:p>
          <a:p>
            <a:pPr>
              <a:defRPr/>
            </a:pPr>
            <a:r>
              <a:rPr lang="en-SG" dirty="0"/>
              <a:t>{ </a:t>
            </a:r>
          </a:p>
          <a:p>
            <a:pPr>
              <a:defRPr/>
            </a:pPr>
            <a:r>
              <a:rPr lang="de-DE" dirty="0"/>
              <a:t>  printf ( "\nI am in italy" ) ; </a:t>
            </a:r>
          </a:p>
          <a:p>
            <a:pPr>
              <a:defRPr/>
            </a:pPr>
            <a:r>
              <a:rPr lang="en-SG" dirty="0"/>
              <a:t>} </a:t>
            </a:r>
          </a:p>
          <a:p>
            <a:pPr>
              <a:defRPr/>
            </a:pPr>
            <a:endParaRPr lang="en-SG" dirty="0"/>
          </a:p>
          <a:p>
            <a:pPr>
              <a:defRPr/>
            </a:pPr>
            <a:r>
              <a:rPr lang="en-SG" dirty="0" err="1" smtClean="0"/>
              <a:t>argentina</a:t>
            </a:r>
            <a:r>
              <a:rPr lang="en-SG" dirty="0"/>
              <a:t>( ) </a:t>
            </a:r>
          </a:p>
          <a:p>
            <a:pPr>
              <a:defRPr/>
            </a:pPr>
            <a:r>
              <a:rPr lang="en-SG" dirty="0"/>
              <a:t>{ </a:t>
            </a:r>
          </a:p>
          <a:p>
            <a:pPr>
              <a:defRPr/>
            </a:pPr>
            <a:r>
              <a:rPr lang="en-SG" dirty="0"/>
              <a:t>  </a:t>
            </a:r>
            <a:r>
              <a:rPr lang="en-SG" dirty="0" err="1"/>
              <a:t>printf</a:t>
            </a:r>
            <a:r>
              <a:rPr lang="en-SG" dirty="0"/>
              <a:t> ( "\</a:t>
            </a:r>
            <a:r>
              <a:rPr lang="en-SG" dirty="0" err="1"/>
              <a:t>nI</a:t>
            </a:r>
            <a:r>
              <a:rPr lang="en-SG" dirty="0"/>
              <a:t> am in </a:t>
            </a:r>
            <a:r>
              <a:rPr lang="en-SG" dirty="0" err="1"/>
              <a:t>argentina</a:t>
            </a:r>
            <a:r>
              <a:rPr lang="en-SG" dirty="0"/>
              <a:t>" ) ; </a:t>
            </a:r>
          </a:p>
          <a:p>
            <a:pPr>
              <a:defRPr/>
            </a:pPr>
            <a:r>
              <a:rPr lang="en-SG" dirty="0"/>
              <a:t>} </a:t>
            </a:r>
          </a:p>
          <a:p>
            <a:pPr>
              <a:defRPr/>
            </a:pPr>
            <a:endParaRPr lang="en-SG" dirty="0"/>
          </a:p>
          <a:p>
            <a:pPr>
              <a:defRPr/>
            </a:pPr>
            <a:r>
              <a:rPr lang="en-SG" dirty="0"/>
              <a:t>main( ) </a:t>
            </a:r>
          </a:p>
          <a:p>
            <a:pPr>
              <a:defRPr/>
            </a:pPr>
            <a:r>
              <a:rPr lang="en-SG" dirty="0"/>
              <a:t>{ </a:t>
            </a:r>
          </a:p>
          <a:p>
            <a:pPr>
              <a:defRPr/>
            </a:pPr>
            <a:r>
              <a:rPr lang="en-SG" dirty="0" err="1"/>
              <a:t>printf</a:t>
            </a:r>
            <a:r>
              <a:rPr lang="en-SG" dirty="0"/>
              <a:t> ( "\</a:t>
            </a:r>
            <a:r>
              <a:rPr lang="en-SG" dirty="0" err="1"/>
              <a:t>nI</a:t>
            </a:r>
            <a:r>
              <a:rPr lang="en-SG" dirty="0"/>
              <a:t> am in main" ) ; </a:t>
            </a:r>
          </a:p>
          <a:p>
            <a:pPr>
              <a:defRPr/>
            </a:pPr>
            <a:r>
              <a:rPr lang="en-SG" dirty="0" err="1"/>
              <a:t>italy</a:t>
            </a:r>
            <a:r>
              <a:rPr lang="en-SG" dirty="0"/>
              <a:t>( ) ; </a:t>
            </a:r>
          </a:p>
          <a:p>
            <a:pPr>
              <a:defRPr/>
            </a:pPr>
            <a:r>
              <a:rPr lang="en-SG" dirty="0" err="1" smtClean="0"/>
              <a:t>argentina</a:t>
            </a:r>
            <a:r>
              <a:rPr lang="en-SG" dirty="0"/>
              <a:t>( ) ; </a:t>
            </a:r>
          </a:p>
          <a:p>
            <a:pPr>
              <a:defRPr/>
            </a:pPr>
            <a:r>
              <a:rPr lang="en-SG" dirty="0"/>
              <a:t>} 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0" y="3200400"/>
            <a:ext cx="3581400" cy="1752600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 prstMaterial="dkEdge">
            <a:bevelT w="825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spcCol="91440">
            <a:normAutofit/>
          </a:bodyPr>
          <a:lstStyle/>
          <a:p>
            <a:pPr>
              <a:defRPr/>
            </a:pPr>
            <a:r>
              <a:rPr lang="en-SG" sz="2000" dirty="0"/>
              <a:t>I am in main </a:t>
            </a:r>
          </a:p>
          <a:p>
            <a:pPr>
              <a:defRPr/>
            </a:pPr>
            <a:r>
              <a:rPr lang="en-SG" sz="2000" dirty="0"/>
              <a:t>I am in </a:t>
            </a:r>
            <a:r>
              <a:rPr lang="en-SG" sz="2000" dirty="0" err="1"/>
              <a:t>italy</a:t>
            </a:r>
            <a:r>
              <a:rPr lang="en-SG" sz="2000" dirty="0"/>
              <a:t> </a:t>
            </a:r>
          </a:p>
          <a:p>
            <a:pPr>
              <a:defRPr/>
            </a:pPr>
            <a:r>
              <a:rPr lang="en-SG" sz="2000" dirty="0" smtClean="0"/>
              <a:t>I </a:t>
            </a:r>
            <a:r>
              <a:rPr lang="en-SG" sz="2000" dirty="0"/>
              <a:t>am in </a:t>
            </a:r>
            <a:r>
              <a:rPr lang="en-SG" sz="2000" dirty="0" err="1"/>
              <a:t>argentina</a:t>
            </a:r>
            <a:r>
              <a:rPr lang="en-SG" sz="2000" dirty="0"/>
              <a:t> </a:t>
            </a:r>
            <a:endParaRPr lang="en-US" sz="2000" dirty="0"/>
          </a:p>
        </p:txBody>
      </p:sp>
      <p:sp>
        <p:nvSpPr>
          <p:cNvPr id="23558" name="Slide Number Placeholder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1907F2-BE02-4F18-975E-F8B930499EFE}" type="slidenum">
              <a:rPr lang="en-US" altLang="en-US">
                <a:solidFill>
                  <a:srgbClr val="045C75"/>
                </a:solidFill>
              </a:rPr>
              <a:pPr/>
              <a:t>27</a:t>
            </a:fld>
            <a:endParaRPr lang="en-US" altLang="en-US">
              <a:solidFill>
                <a:srgbClr val="045C75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When function prototype declaration not required?</a:t>
            </a:r>
          </a:p>
        </p:txBody>
      </p:sp>
    </p:spTree>
    <p:extLst>
      <p:ext uri="{BB962C8B-B14F-4D97-AF65-F5344CB8AC3E}">
        <p14:creationId xmlns:p14="http://schemas.microsoft.com/office/powerpoint/2010/main" val="337593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828800" y="990600"/>
            <a:ext cx="4343400" cy="5867400"/>
          </a:xfrm>
          <a:prstGeom prst="rect">
            <a:avLst/>
          </a:prstGeom>
          <a:solidFill>
            <a:srgbClr val="C9FFE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288925"/>
            <a:ext cx="8839200" cy="4730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356" b="1" dirty="0" smtClean="0"/>
              <a:t>Scope of a Variable</a:t>
            </a:r>
            <a:endParaRPr lang="en-US" altLang="en-US" sz="3356" b="1" dirty="0"/>
          </a:p>
        </p:txBody>
      </p:sp>
      <p:sp>
        <p:nvSpPr>
          <p:cNvPr id="32782" name="Text Box 13"/>
          <p:cNvSpPr txBox="1">
            <a:spLocks noChangeArrowheads="1"/>
          </p:cNvSpPr>
          <p:nvPr/>
        </p:nvSpPr>
        <p:spPr bwMode="auto">
          <a:xfrm>
            <a:off x="6854825" y="4692650"/>
            <a:ext cx="1450975" cy="208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29" tIns="45714" rIns="91429" bIns="45714">
            <a:spAutoFit/>
          </a:bodyPr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358" b="1">
                <a:latin typeface="Times New Roman" panose="02020603050405020304" pitchFamily="18" charset="0"/>
              </a:rPr>
              <a:t>Output: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en-US" sz="2358" b="1">
                <a:latin typeface="Times New Roman" panose="02020603050405020304" pitchFamily="18" charset="0"/>
              </a:rPr>
              <a:t>A = 3</a:t>
            </a:r>
          </a:p>
          <a:p>
            <a:pPr eaLnBrk="1" hangingPunct="1">
              <a:spcBef>
                <a:spcPct val="50000"/>
              </a:spcBef>
              <a:defRPr/>
            </a:pPr>
            <a:endParaRPr lang="en-US" altLang="en-US" sz="2358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en-US" sz="2358" b="1">
                <a:latin typeface="Times New Roman" panose="02020603050405020304" pitchFamily="18" charset="0"/>
              </a:rPr>
              <a:t>A = 1</a:t>
            </a:r>
            <a:endParaRPr lang="en-US" altLang="en-US" sz="998" i="1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83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1219200" y="990600"/>
            <a:ext cx="5029200" cy="5867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996" b="1" dirty="0">
                <a:solidFill>
                  <a:schemeClr val="accent2"/>
                </a:solidFill>
              </a:rPr>
              <a:t>		</a:t>
            </a:r>
            <a:r>
              <a:rPr lang="en-US" altLang="en-US" sz="1996" b="1" dirty="0"/>
              <a:t>#include  &lt;</a:t>
            </a:r>
            <a:r>
              <a:rPr lang="en-US" altLang="en-US" sz="1996" b="1" dirty="0" err="1"/>
              <a:t>stdio.h</a:t>
            </a:r>
            <a:r>
              <a:rPr lang="en-US" altLang="en-US" sz="1996" b="1" dirty="0"/>
              <a:t>&gt;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996" b="1" dirty="0"/>
              <a:t>		int A = 1;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996" b="1" dirty="0"/>
              <a:t>		void main()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996" b="1" dirty="0"/>
              <a:t>{	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996" b="1" dirty="0"/>
              <a:t>	</a:t>
            </a:r>
            <a:r>
              <a:rPr lang="en-US" altLang="en-US" sz="1996" b="1" dirty="0" err="1"/>
              <a:t>myProc</a:t>
            </a:r>
            <a:r>
              <a:rPr lang="en-US" altLang="en-US" sz="1996" b="1" dirty="0"/>
              <a:t>();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996" b="1" dirty="0"/>
              <a:t>	</a:t>
            </a:r>
            <a:r>
              <a:rPr lang="en-US" altLang="en-US" sz="1996" b="1" dirty="0" err="1"/>
              <a:t>printf</a:t>
            </a:r>
            <a:r>
              <a:rPr lang="en-US" altLang="en-US" sz="1996" b="1" dirty="0"/>
              <a:t> ( "A = %d\n", A);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996" b="1" dirty="0"/>
              <a:t>}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996" b="1" dirty="0" smtClean="0"/>
              <a:t>void </a:t>
            </a:r>
            <a:r>
              <a:rPr lang="en-US" altLang="en-US" sz="1996" b="1" dirty="0" err="1"/>
              <a:t>myProc</a:t>
            </a:r>
            <a:r>
              <a:rPr lang="en-US" altLang="en-US" sz="1996" b="1" dirty="0"/>
              <a:t>()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996" b="1" dirty="0"/>
              <a:t>{    int A = 2;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996" b="1" dirty="0"/>
              <a:t>     if ( A==2 )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996" b="1" dirty="0"/>
              <a:t>	 {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996" b="1" dirty="0"/>
              <a:t>	   A = 3;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996" b="1" dirty="0"/>
              <a:t>	   </a:t>
            </a:r>
            <a:r>
              <a:rPr lang="en-US" altLang="en-US" sz="1996" b="1" dirty="0" err="1"/>
              <a:t>printf</a:t>
            </a:r>
            <a:r>
              <a:rPr lang="en-US" altLang="en-US" sz="1996" b="1" dirty="0"/>
              <a:t> ( "A = %d\n", A);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996" b="1" dirty="0"/>
              <a:t>	 }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996" b="1" dirty="0" smtClean="0"/>
              <a:t>}</a:t>
            </a:r>
            <a:endParaRPr lang="en-US" altLang="en-US" sz="1996" b="1" dirty="0"/>
          </a:p>
        </p:txBody>
      </p:sp>
      <p:sp>
        <p:nvSpPr>
          <p:cNvPr id="32784" name="Text Box 18"/>
          <p:cNvSpPr txBox="1">
            <a:spLocks noChangeArrowheads="1"/>
          </p:cNvSpPr>
          <p:nvPr/>
        </p:nvSpPr>
        <p:spPr bwMode="auto">
          <a:xfrm>
            <a:off x="6467475" y="1432256"/>
            <a:ext cx="2143125" cy="2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814" b="1" dirty="0">
                <a:solidFill>
                  <a:srgbClr val="FF3300"/>
                </a:solidFill>
              </a:rPr>
              <a:t>Global V</a:t>
            </a:r>
            <a:r>
              <a:rPr lang="en-US" altLang="en-US" sz="1814" b="1" dirty="0" smtClean="0">
                <a:solidFill>
                  <a:srgbClr val="FF3300"/>
                </a:solidFill>
              </a:rPr>
              <a:t>ariable</a:t>
            </a:r>
            <a:endParaRPr lang="en-US" altLang="en-US" sz="1814" b="1" dirty="0">
              <a:solidFill>
                <a:srgbClr val="FF3300"/>
              </a:solidFill>
            </a:endParaRPr>
          </a:p>
        </p:txBody>
      </p:sp>
      <p:sp>
        <p:nvSpPr>
          <p:cNvPr id="32789" name="Text Box 23"/>
          <p:cNvSpPr txBox="1">
            <a:spLocks noChangeArrowheads="1"/>
          </p:cNvSpPr>
          <p:nvPr/>
        </p:nvSpPr>
        <p:spPr bwMode="auto">
          <a:xfrm>
            <a:off x="6848475" y="4368800"/>
            <a:ext cx="2143125" cy="2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814" b="1" dirty="0">
                <a:solidFill>
                  <a:srgbClr val="FF0000"/>
                </a:solidFill>
              </a:rPr>
              <a:t>Hides the global A</a:t>
            </a: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H="1" flipV="1">
            <a:off x="3428998" y="1600198"/>
            <a:ext cx="2962276" cy="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 flipH="1" flipV="1">
            <a:off x="3819524" y="4114798"/>
            <a:ext cx="2962276" cy="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6858000" y="3987800"/>
            <a:ext cx="2143125" cy="2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814" b="1" dirty="0" smtClean="0">
                <a:solidFill>
                  <a:srgbClr val="FF3300"/>
                </a:solidFill>
              </a:rPr>
              <a:t>Local Variable</a:t>
            </a:r>
            <a:endParaRPr lang="en-US" altLang="en-US" sz="1814" b="1" dirty="0">
              <a:solidFill>
                <a:srgbClr val="FF3300"/>
              </a:solidFill>
            </a:endParaRPr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 flipH="1" flipV="1">
            <a:off x="3819524" y="4114798"/>
            <a:ext cx="2962276" cy="3810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505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0688" y="1143000"/>
            <a:ext cx="8229600" cy="5715000"/>
          </a:xfrm>
        </p:spPr>
        <p:txBody>
          <a:bodyPr/>
          <a:lstStyle/>
          <a:p>
            <a:pPr marL="623888" indent="-514350" algn="just">
              <a:buFont typeface="Calibri" panose="020F0502020204030204" pitchFamily="34" charset="0"/>
              <a:buAutoNum type="arabicParenR"/>
            </a:pPr>
            <a:r>
              <a:rPr lang="en-SG" altLang="en-US" sz="1800" dirty="0" smtClean="0"/>
              <a:t>Any C program contains at least one function.</a:t>
            </a:r>
          </a:p>
          <a:p>
            <a:pPr marL="623888" indent="-514350" algn="just">
              <a:buFont typeface="Calibri" panose="020F0502020204030204" pitchFamily="34" charset="0"/>
              <a:buAutoNum type="arabicParenR"/>
            </a:pPr>
            <a:r>
              <a:rPr lang="en-SG" altLang="en-US" sz="1800" dirty="0" smtClean="0"/>
              <a:t>If a program contains only one function, it must be main( ).</a:t>
            </a:r>
          </a:p>
          <a:p>
            <a:pPr marL="623888" indent="-514350" algn="just">
              <a:buFont typeface="Calibri" panose="020F0502020204030204" pitchFamily="34" charset="0"/>
              <a:buAutoNum type="arabicParenR"/>
            </a:pPr>
            <a:r>
              <a:rPr lang="en-SG" altLang="en-US" sz="1800" dirty="0" smtClean="0"/>
              <a:t>If a C program contains more than one function, then one (and only one) of these functions must be main( ), because program execution always begins with main( ).</a:t>
            </a:r>
          </a:p>
          <a:p>
            <a:pPr marL="623888" indent="-514350" algn="just">
              <a:buFont typeface="Calibri" panose="020F0502020204030204" pitchFamily="34" charset="0"/>
              <a:buAutoNum type="arabicParenR"/>
            </a:pPr>
            <a:r>
              <a:rPr lang="en-SG" altLang="en-US" sz="1800" dirty="0" smtClean="0"/>
              <a:t>There is no limit on the number of functions that might be present in a C program.</a:t>
            </a:r>
          </a:p>
          <a:p>
            <a:pPr marL="623888" indent="-514350" algn="just">
              <a:buFont typeface="Calibri" panose="020F0502020204030204" pitchFamily="34" charset="0"/>
              <a:buAutoNum type="arabicParenR"/>
            </a:pPr>
            <a:r>
              <a:rPr lang="en-US" altLang="en-US" sz="1800" dirty="0" smtClean="0"/>
              <a:t>Each function in a program is called in the sequence specified by the function calls in main( ).</a:t>
            </a:r>
          </a:p>
          <a:p>
            <a:pPr marL="623888" indent="-514350" algn="just">
              <a:buFont typeface="Calibri" panose="020F0502020204030204" pitchFamily="34" charset="0"/>
              <a:buAutoNum type="arabicParenR"/>
            </a:pPr>
            <a:r>
              <a:rPr lang="en-US" altLang="en-US" sz="1800" dirty="0" smtClean="0"/>
              <a:t>After each function has completed its execution, control returns to the calling function.</a:t>
            </a:r>
          </a:p>
          <a:p>
            <a:pPr marL="623888" indent="-514350" algn="just">
              <a:buFont typeface="Calibri" panose="020F0502020204030204" pitchFamily="34" charset="0"/>
              <a:buAutoNum type="arabicParenR"/>
            </a:pPr>
            <a:r>
              <a:rPr lang="en-US" altLang="en-US" sz="1800" dirty="0" smtClean="0"/>
              <a:t>There may or may not arguments to the functions.</a:t>
            </a:r>
          </a:p>
          <a:p>
            <a:pPr marL="623888" indent="-514350" algn="just">
              <a:buFont typeface="Calibri" panose="020F0502020204030204" pitchFamily="34" charset="0"/>
              <a:buAutoNum type="arabicParenR"/>
            </a:pPr>
            <a:r>
              <a:rPr lang="en-US" altLang="en-US" sz="1800" dirty="0" smtClean="0"/>
              <a:t>Function may or may not return any value.</a:t>
            </a:r>
          </a:p>
          <a:p>
            <a:pPr marL="623888" indent="-514350" algn="just">
              <a:buFont typeface="Calibri" panose="020F0502020204030204" pitchFamily="34" charset="0"/>
              <a:buAutoNum type="arabicParenR"/>
            </a:pPr>
            <a:r>
              <a:rPr lang="en-US" altLang="en-US" sz="1800" dirty="0" smtClean="0"/>
              <a:t>At the most, function can return only one value.</a:t>
            </a:r>
          </a:p>
          <a:p>
            <a:pPr marL="623888" indent="-514350" algn="just">
              <a:buFont typeface="Calibri" panose="020F0502020204030204" pitchFamily="34" charset="0"/>
              <a:buAutoNum type="arabicParenR"/>
            </a:pPr>
            <a:r>
              <a:rPr lang="en-US" altLang="en-US" sz="1800" dirty="0" smtClean="0"/>
              <a:t>When main( ) runs out of function calls, the program ends.</a:t>
            </a:r>
          </a:p>
          <a:p>
            <a:pPr marL="623888" indent="-514350" algn="just">
              <a:buFont typeface="Calibri" panose="020F0502020204030204" pitchFamily="34" charset="0"/>
              <a:buAutoNum type="arabicParenR"/>
            </a:pPr>
            <a:r>
              <a:rPr lang="en-US" altLang="en-US" sz="1800" dirty="0" smtClean="0"/>
              <a:t>When main returns any value, the returned value goes to operating system. OS may ignore this value or it can process that value and take some action.</a:t>
            </a:r>
          </a:p>
        </p:txBody>
      </p:sp>
      <p:sp>
        <p:nvSpPr>
          <p:cNvPr id="30723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66750"/>
          </a:xfrm>
        </p:spPr>
        <p:txBody>
          <a:bodyPr/>
          <a:lstStyle/>
          <a:p>
            <a:pPr algn="ctr"/>
            <a:r>
              <a:rPr lang="en-SG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of functions</a:t>
            </a:r>
          </a:p>
        </p:txBody>
      </p:sp>
      <p:sp>
        <p:nvSpPr>
          <p:cNvPr id="30724" name="Slide Number Placeholder 2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F01B04-3E3E-4D64-BA31-2F6C7EE77ECC}" type="slidenum">
              <a:rPr lang="en-US" altLang="en-US">
                <a:solidFill>
                  <a:srgbClr val="045C75"/>
                </a:solidFill>
              </a:rPr>
              <a:pPr/>
              <a:t>29</a:t>
            </a:fld>
            <a:endParaRPr lang="en-US" altLang="en-US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7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FUNCTION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Function is a self-contained block of statements that perform a coherent task of some kind.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Every C/C++ program is collection of these functions.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		void main (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		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		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3627437"/>
          </a:xfrm>
        </p:spPr>
        <p:txBody>
          <a:bodyPr/>
          <a:lstStyle/>
          <a:p>
            <a:pPr algn="just">
              <a:defRPr/>
            </a:pPr>
            <a:r>
              <a:rPr lang="en-SG" dirty="0"/>
              <a:t>When a function is called and if the function accepts some parameters, then there are two ways by which the function can receive parameters</a:t>
            </a:r>
          </a:p>
          <a:p>
            <a:pPr lvl="1" algn="just">
              <a:defRPr/>
            </a:pPr>
            <a:r>
              <a:rPr lang="en-SG" b="1" dirty="0">
                <a:solidFill>
                  <a:schemeClr val="accent1">
                    <a:lumMod val="50000"/>
                  </a:schemeClr>
                </a:solidFill>
              </a:rPr>
              <a:t>Pass by value</a:t>
            </a:r>
          </a:p>
          <a:p>
            <a:pPr lvl="1" algn="just">
              <a:defRPr/>
            </a:pPr>
            <a:r>
              <a:rPr lang="en-SG" b="1" dirty="0">
                <a:solidFill>
                  <a:schemeClr val="accent1">
                    <a:lumMod val="50000"/>
                  </a:schemeClr>
                </a:solidFill>
              </a:rPr>
              <a:t>Pass by reference</a:t>
            </a:r>
          </a:p>
        </p:txBody>
      </p:sp>
      <p:sp>
        <p:nvSpPr>
          <p:cNvPr id="49155" name="Title 3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66750"/>
          </a:xfrm>
        </p:spPr>
        <p:txBody>
          <a:bodyPr/>
          <a:lstStyle/>
          <a:p>
            <a:pPr algn="ctr"/>
            <a:r>
              <a:rPr lang="en-SG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Passing Techniques</a:t>
            </a:r>
          </a:p>
        </p:txBody>
      </p:sp>
      <p:sp>
        <p:nvSpPr>
          <p:cNvPr id="49156" name="Slide Number Placeholder 2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8C46CA-80AB-4761-84D3-3C1070E18248}" type="slidenum">
              <a:rPr lang="en-US" altLang="en-US">
                <a:solidFill>
                  <a:srgbClr val="045C75"/>
                </a:solidFill>
              </a:rPr>
              <a:pPr/>
              <a:t>30</a:t>
            </a:fld>
            <a:endParaRPr lang="en-US" altLang="en-US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81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SG" dirty="0"/>
              <a:t>When parameters are passed from the called function to a calling function, the value of the actual argument is copied onto the formal argument </a:t>
            </a:r>
          </a:p>
          <a:p>
            <a:pPr algn="just">
              <a:defRPr/>
            </a:pPr>
            <a:r>
              <a:rPr lang="en-SG" dirty="0" smtClean="0"/>
              <a:t>Since </a:t>
            </a:r>
            <a:r>
              <a:rPr lang="en-SG" dirty="0"/>
              <a:t>the actual parameters and formal parameters are stored in different memory locations, the changes in formal parameters do not alter the values of actual parameters</a:t>
            </a:r>
          </a:p>
        </p:txBody>
      </p:sp>
      <p:sp>
        <p:nvSpPr>
          <p:cNvPr id="50179" name="Title 3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42950"/>
          </a:xfrm>
        </p:spPr>
        <p:txBody>
          <a:bodyPr/>
          <a:lstStyle/>
          <a:p>
            <a:pPr algn="ctr"/>
            <a:r>
              <a:rPr lang="en-SG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 by Value</a:t>
            </a:r>
          </a:p>
        </p:txBody>
      </p:sp>
      <p:sp>
        <p:nvSpPr>
          <p:cNvPr id="50180" name="Slide Number Placeholder 2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1C3B47-21C6-48A1-A3D8-4D99E7E41A12}" type="slidenum">
              <a:rPr lang="en-US" altLang="en-US">
                <a:solidFill>
                  <a:srgbClr val="045C75"/>
                </a:solidFill>
              </a:rPr>
              <a:pPr/>
              <a:t>31</a:t>
            </a:fld>
            <a:endParaRPr lang="en-US" altLang="en-US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45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3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06438"/>
          </a:xfrm>
        </p:spPr>
        <p:txBody>
          <a:bodyPr/>
          <a:lstStyle/>
          <a:p>
            <a:pPr algn="ctr"/>
            <a:r>
              <a:rPr lang="en-SG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 by Value OR call by value Ex.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1828800"/>
            <a:ext cx="4572000" cy="36941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SG" b="1" dirty="0">
                <a:solidFill>
                  <a:schemeClr val="tx2"/>
                </a:solidFill>
              </a:rPr>
              <a:t>void main()</a:t>
            </a:r>
          </a:p>
          <a:p>
            <a:pPr>
              <a:defRPr/>
            </a:pPr>
            <a:r>
              <a:rPr lang="en-SG" b="1" dirty="0">
                <a:solidFill>
                  <a:schemeClr val="tx2"/>
                </a:solidFill>
              </a:rPr>
              <a:t>{</a:t>
            </a:r>
          </a:p>
          <a:p>
            <a:pPr>
              <a:defRPr/>
            </a:pPr>
            <a:r>
              <a:rPr lang="en-SG" b="1" dirty="0">
                <a:solidFill>
                  <a:schemeClr val="tx2"/>
                </a:solidFill>
              </a:rPr>
              <a:t>int Val=10;</a:t>
            </a:r>
          </a:p>
          <a:p>
            <a:pPr>
              <a:defRPr/>
            </a:pPr>
            <a:r>
              <a:rPr lang="en-SG" b="1" dirty="0">
                <a:solidFill>
                  <a:schemeClr val="tx2"/>
                </a:solidFill>
              </a:rPr>
              <a:t>printf("\nValue = %</a:t>
            </a:r>
            <a:r>
              <a:rPr lang="en-SG" b="1" dirty="0" err="1">
                <a:solidFill>
                  <a:schemeClr val="tx2"/>
                </a:solidFill>
              </a:rPr>
              <a:t>d",Val</a:t>
            </a:r>
            <a:r>
              <a:rPr lang="en-SG" b="1" dirty="0">
                <a:solidFill>
                  <a:schemeClr val="tx2"/>
                </a:solidFill>
              </a:rPr>
              <a:t>);</a:t>
            </a:r>
          </a:p>
          <a:p>
            <a:pPr>
              <a:defRPr/>
            </a:pPr>
            <a:r>
              <a:rPr lang="en-SG" b="1" dirty="0" err="1">
                <a:solidFill>
                  <a:schemeClr val="tx2"/>
                </a:solidFill>
              </a:rPr>
              <a:t>fnIncr</a:t>
            </a:r>
            <a:r>
              <a:rPr lang="en-SG" b="1" dirty="0">
                <a:solidFill>
                  <a:schemeClr val="tx2"/>
                </a:solidFill>
              </a:rPr>
              <a:t>(Val);</a:t>
            </a:r>
          </a:p>
          <a:p>
            <a:pPr>
              <a:defRPr/>
            </a:pPr>
            <a:r>
              <a:rPr lang="en-SG" b="1" dirty="0">
                <a:solidFill>
                  <a:schemeClr val="tx2"/>
                </a:solidFill>
              </a:rPr>
              <a:t>printf("\nValue = %</a:t>
            </a:r>
            <a:r>
              <a:rPr lang="en-SG" b="1" dirty="0" err="1">
                <a:solidFill>
                  <a:schemeClr val="tx2"/>
                </a:solidFill>
              </a:rPr>
              <a:t>d",Val</a:t>
            </a:r>
            <a:r>
              <a:rPr lang="en-SG" b="1" dirty="0">
                <a:solidFill>
                  <a:schemeClr val="tx2"/>
                </a:solidFill>
              </a:rPr>
              <a:t>);</a:t>
            </a:r>
          </a:p>
          <a:p>
            <a:pPr>
              <a:defRPr/>
            </a:pPr>
            <a:r>
              <a:rPr lang="en-SG" b="1" dirty="0">
                <a:solidFill>
                  <a:schemeClr val="tx2"/>
                </a:solidFill>
              </a:rPr>
              <a:t>}</a:t>
            </a:r>
          </a:p>
          <a:p>
            <a:pPr>
              <a:defRPr/>
            </a:pPr>
            <a:endParaRPr lang="en-SG" b="1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SG" b="1" dirty="0">
                <a:solidFill>
                  <a:schemeClr val="tx2"/>
                </a:solidFill>
              </a:rPr>
              <a:t>void </a:t>
            </a:r>
            <a:r>
              <a:rPr lang="en-SG" b="1" dirty="0" err="1">
                <a:solidFill>
                  <a:schemeClr val="tx2"/>
                </a:solidFill>
              </a:rPr>
              <a:t>fnIncr</a:t>
            </a:r>
            <a:r>
              <a:rPr lang="en-SG" b="1" dirty="0">
                <a:solidFill>
                  <a:schemeClr val="tx2"/>
                </a:solidFill>
              </a:rPr>
              <a:t>(int V</a:t>
            </a:r>
            <a:r>
              <a:rPr lang="en-SG" b="1" dirty="0" smtClean="0">
                <a:solidFill>
                  <a:schemeClr val="tx2"/>
                </a:solidFill>
              </a:rPr>
              <a:t>al</a:t>
            </a:r>
            <a:r>
              <a:rPr lang="en-SG" b="1" dirty="0">
                <a:solidFill>
                  <a:schemeClr val="tx2"/>
                </a:solidFill>
              </a:rPr>
              <a:t>)</a:t>
            </a:r>
          </a:p>
          <a:p>
            <a:pPr>
              <a:defRPr/>
            </a:pPr>
            <a:r>
              <a:rPr lang="en-SG" b="1" dirty="0">
                <a:solidFill>
                  <a:schemeClr val="tx2"/>
                </a:solidFill>
              </a:rPr>
              <a:t>{</a:t>
            </a:r>
          </a:p>
          <a:p>
            <a:pPr>
              <a:defRPr/>
            </a:pPr>
            <a:r>
              <a:rPr lang="en-SG" b="1" dirty="0">
                <a:solidFill>
                  <a:schemeClr val="tx2"/>
                </a:solidFill>
              </a:rPr>
              <a:t>V</a:t>
            </a:r>
            <a:r>
              <a:rPr lang="en-SG" b="1" dirty="0" smtClean="0">
                <a:solidFill>
                  <a:schemeClr val="tx2"/>
                </a:solidFill>
              </a:rPr>
              <a:t>al</a:t>
            </a:r>
            <a:r>
              <a:rPr lang="en-SG" b="1" dirty="0">
                <a:solidFill>
                  <a:schemeClr val="tx2"/>
                </a:solidFill>
              </a:rPr>
              <a:t>++;</a:t>
            </a:r>
          </a:p>
          <a:p>
            <a:pPr>
              <a:defRPr/>
            </a:pPr>
            <a:r>
              <a:rPr lang="en-SG" b="1" dirty="0">
                <a:solidFill>
                  <a:schemeClr val="tx2"/>
                </a:solidFill>
              </a:rPr>
              <a:t>printf("\nValue = %</a:t>
            </a:r>
            <a:r>
              <a:rPr lang="en-SG" b="1" dirty="0" err="1">
                <a:solidFill>
                  <a:schemeClr val="tx2"/>
                </a:solidFill>
              </a:rPr>
              <a:t>d</a:t>
            </a:r>
            <a:r>
              <a:rPr lang="en-SG" b="1" dirty="0" err="1" smtClean="0">
                <a:solidFill>
                  <a:schemeClr val="tx2"/>
                </a:solidFill>
              </a:rPr>
              <a:t>",</a:t>
            </a:r>
            <a:r>
              <a:rPr lang="en-SG" b="1" dirty="0" err="1">
                <a:solidFill>
                  <a:schemeClr val="tx2"/>
                </a:solidFill>
              </a:rPr>
              <a:t>V</a:t>
            </a:r>
            <a:r>
              <a:rPr lang="en-SG" b="1" dirty="0" err="1" smtClean="0">
                <a:solidFill>
                  <a:schemeClr val="tx2"/>
                </a:solidFill>
              </a:rPr>
              <a:t>al</a:t>
            </a:r>
            <a:r>
              <a:rPr lang="en-SG" b="1" dirty="0">
                <a:solidFill>
                  <a:schemeClr val="tx2"/>
                </a:solidFill>
              </a:rPr>
              <a:t>);</a:t>
            </a:r>
          </a:p>
          <a:p>
            <a:pPr>
              <a:defRPr/>
            </a:pPr>
            <a:r>
              <a:rPr lang="en-SG" b="1" dirty="0">
                <a:solidFill>
                  <a:schemeClr val="tx2"/>
                </a:solidFill>
              </a:rPr>
              <a:t>}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3048000" y="2383808"/>
            <a:ext cx="2286000" cy="304800"/>
            <a:chOff x="3733800" y="2286000"/>
            <a:chExt cx="2286000" cy="304800"/>
          </a:xfrm>
        </p:grpSpPr>
        <p:sp>
          <p:nvSpPr>
            <p:cNvPr id="7" name="Right Arrow 6"/>
            <p:cNvSpPr/>
            <p:nvPr/>
          </p:nvSpPr>
          <p:spPr>
            <a:xfrm>
              <a:off x="3733800" y="2362200"/>
              <a:ext cx="14478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257800" y="2286000"/>
              <a:ext cx="762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10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4038600" y="2667000"/>
            <a:ext cx="3048000" cy="304800"/>
            <a:chOff x="3733800" y="2286000"/>
            <a:chExt cx="3048000" cy="304800"/>
          </a:xfrm>
        </p:grpSpPr>
        <p:sp>
          <p:nvSpPr>
            <p:cNvPr id="14" name="Right Arrow 13"/>
            <p:cNvSpPr/>
            <p:nvPr/>
          </p:nvSpPr>
          <p:spPr>
            <a:xfrm>
              <a:off x="3733800" y="2362200"/>
              <a:ext cx="14478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81600" y="2286000"/>
              <a:ext cx="1600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Value=10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4038600" y="3352800"/>
            <a:ext cx="3048000" cy="304800"/>
            <a:chOff x="3733800" y="2286000"/>
            <a:chExt cx="3048000" cy="304800"/>
          </a:xfrm>
        </p:grpSpPr>
        <p:sp>
          <p:nvSpPr>
            <p:cNvPr id="23" name="Right Arrow 22"/>
            <p:cNvSpPr/>
            <p:nvPr/>
          </p:nvSpPr>
          <p:spPr>
            <a:xfrm>
              <a:off x="3733800" y="2362200"/>
              <a:ext cx="14478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181600" y="2286000"/>
              <a:ext cx="1600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Value=11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Multiply 24"/>
          <p:cNvSpPr/>
          <p:nvPr/>
        </p:nvSpPr>
        <p:spPr>
          <a:xfrm>
            <a:off x="7086600" y="3048000"/>
            <a:ext cx="685800" cy="533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SG"/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4114800" y="4876800"/>
            <a:ext cx="3048000" cy="304800"/>
            <a:chOff x="3733800" y="2286000"/>
            <a:chExt cx="3048000" cy="304800"/>
          </a:xfrm>
        </p:grpSpPr>
        <p:sp>
          <p:nvSpPr>
            <p:cNvPr id="27" name="Right Arrow 26"/>
            <p:cNvSpPr/>
            <p:nvPr/>
          </p:nvSpPr>
          <p:spPr>
            <a:xfrm>
              <a:off x="3733800" y="2362200"/>
              <a:ext cx="14478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181600" y="2286000"/>
              <a:ext cx="1600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Value=11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7924800" y="33528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10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51210" name="Slide Number Placeholder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3E166D-63FB-4B15-AAB4-0F8634707537}" type="slidenum">
              <a:rPr lang="en-US" altLang="en-US">
                <a:solidFill>
                  <a:srgbClr val="045C75"/>
                </a:solidFill>
              </a:rPr>
              <a:pPr/>
              <a:t>32</a:t>
            </a:fld>
            <a:endParaRPr lang="en-US" altLang="en-US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9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SG" altLang="en-US" smtClean="0"/>
              <a:t>In this method (call by reference) the addresses of actual arguments in the calling function are copied into formal arguments of the called function. </a:t>
            </a:r>
          </a:p>
        </p:txBody>
      </p:sp>
      <p:sp>
        <p:nvSpPr>
          <p:cNvPr id="52227" name="Title 3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666750"/>
          </a:xfrm>
        </p:spPr>
        <p:txBody>
          <a:bodyPr/>
          <a:lstStyle/>
          <a:p>
            <a:pPr algn="ctr"/>
            <a:r>
              <a:rPr lang="en-SG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 By Reference</a:t>
            </a:r>
          </a:p>
        </p:txBody>
      </p:sp>
      <p:sp>
        <p:nvSpPr>
          <p:cNvPr id="52228" name="Slide Number Placeholder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8C23D1-6E35-4130-A3FE-92714322CD45}" type="slidenum">
              <a:rPr lang="en-US" altLang="en-US">
                <a:solidFill>
                  <a:srgbClr val="045C75"/>
                </a:solidFill>
              </a:rPr>
              <a:pPr/>
              <a:t>33</a:t>
            </a:fld>
            <a:endParaRPr lang="en-US" altLang="en-US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10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3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06438"/>
          </a:xfrm>
        </p:spPr>
        <p:txBody>
          <a:bodyPr/>
          <a:lstStyle/>
          <a:p>
            <a:pPr algn="ctr"/>
            <a:r>
              <a:rPr lang="en-SG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 by Value OR call by value Ex.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1828800"/>
            <a:ext cx="4572000" cy="36941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SG" b="1" dirty="0">
                <a:solidFill>
                  <a:schemeClr val="tx2"/>
                </a:solidFill>
              </a:rPr>
              <a:t>void main()</a:t>
            </a:r>
          </a:p>
          <a:p>
            <a:pPr>
              <a:defRPr/>
            </a:pPr>
            <a:r>
              <a:rPr lang="en-SG" b="1" dirty="0">
                <a:solidFill>
                  <a:schemeClr val="tx2"/>
                </a:solidFill>
              </a:rPr>
              <a:t>{</a:t>
            </a:r>
          </a:p>
          <a:p>
            <a:pPr>
              <a:defRPr/>
            </a:pPr>
            <a:r>
              <a:rPr lang="en-SG" b="1" dirty="0" err="1">
                <a:solidFill>
                  <a:schemeClr val="tx2"/>
                </a:solidFill>
              </a:rPr>
              <a:t>int</a:t>
            </a:r>
            <a:r>
              <a:rPr lang="en-SG" b="1" dirty="0">
                <a:solidFill>
                  <a:schemeClr val="tx2"/>
                </a:solidFill>
              </a:rPr>
              <a:t> Val=10;</a:t>
            </a:r>
          </a:p>
          <a:p>
            <a:pPr>
              <a:defRPr/>
            </a:pPr>
            <a:r>
              <a:rPr lang="en-SG" b="1" dirty="0">
                <a:solidFill>
                  <a:schemeClr val="tx2"/>
                </a:solidFill>
              </a:rPr>
              <a:t>printf("\nValue = %</a:t>
            </a:r>
            <a:r>
              <a:rPr lang="en-SG" b="1" dirty="0" err="1">
                <a:solidFill>
                  <a:schemeClr val="tx2"/>
                </a:solidFill>
              </a:rPr>
              <a:t>d",Val</a:t>
            </a:r>
            <a:r>
              <a:rPr lang="en-SG" b="1" dirty="0">
                <a:solidFill>
                  <a:schemeClr val="tx2"/>
                </a:solidFill>
              </a:rPr>
              <a:t>);</a:t>
            </a:r>
          </a:p>
          <a:p>
            <a:pPr>
              <a:defRPr/>
            </a:pPr>
            <a:r>
              <a:rPr lang="en-SG" b="1" dirty="0" err="1">
                <a:solidFill>
                  <a:schemeClr val="tx2"/>
                </a:solidFill>
              </a:rPr>
              <a:t>fnIncr</a:t>
            </a:r>
            <a:r>
              <a:rPr lang="en-SG" b="1" dirty="0">
                <a:solidFill>
                  <a:schemeClr val="tx2"/>
                </a:solidFill>
              </a:rPr>
              <a:t>(&amp;Val);</a:t>
            </a:r>
          </a:p>
          <a:p>
            <a:pPr>
              <a:defRPr/>
            </a:pPr>
            <a:r>
              <a:rPr lang="en-SG" b="1" dirty="0">
                <a:solidFill>
                  <a:schemeClr val="tx2"/>
                </a:solidFill>
              </a:rPr>
              <a:t>printf("\nValue = %</a:t>
            </a:r>
            <a:r>
              <a:rPr lang="en-SG" b="1" dirty="0" err="1">
                <a:solidFill>
                  <a:schemeClr val="tx2"/>
                </a:solidFill>
              </a:rPr>
              <a:t>d",Val</a:t>
            </a:r>
            <a:r>
              <a:rPr lang="en-SG" b="1" dirty="0">
                <a:solidFill>
                  <a:schemeClr val="tx2"/>
                </a:solidFill>
              </a:rPr>
              <a:t>);</a:t>
            </a:r>
          </a:p>
          <a:p>
            <a:pPr>
              <a:defRPr/>
            </a:pPr>
            <a:r>
              <a:rPr lang="en-SG" b="1" dirty="0">
                <a:solidFill>
                  <a:schemeClr val="tx2"/>
                </a:solidFill>
              </a:rPr>
              <a:t>}</a:t>
            </a:r>
          </a:p>
          <a:p>
            <a:pPr>
              <a:defRPr/>
            </a:pPr>
            <a:endParaRPr lang="en-SG" b="1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SG" b="1" dirty="0">
                <a:solidFill>
                  <a:schemeClr val="tx2"/>
                </a:solidFill>
              </a:rPr>
              <a:t>void </a:t>
            </a:r>
            <a:r>
              <a:rPr lang="en-SG" b="1" dirty="0" err="1">
                <a:solidFill>
                  <a:schemeClr val="tx2"/>
                </a:solidFill>
              </a:rPr>
              <a:t>fnIncr</a:t>
            </a:r>
            <a:r>
              <a:rPr lang="en-SG" b="1" dirty="0">
                <a:solidFill>
                  <a:schemeClr val="tx2"/>
                </a:solidFill>
              </a:rPr>
              <a:t>(int </a:t>
            </a:r>
            <a:r>
              <a:rPr lang="en-SG" b="1" dirty="0" smtClean="0">
                <a:solidFill>
                  <a:schemeClr val="tx2"/>
                </a:solidFill>
              </a:rPr>
              <a:t>*</a:t>
            </a:r>
            <a:r>
              <a:rPr lang="en-SG" b="1" dirty="0">
                <a:solidFill>
                  <a:schemeClr val="tx2"/>
                </a:solidFill>
              </a:rPr>
              <a:t>V</a:t>
            </a:r>
            <a:r>
              <a:rPr lang="en-SG" b="1" dirty="0" smtClean="0">
                <a:solidFill>
                  <a:schemeClr val="tx2"/>
                </a:solidFill>
              </a:rPr>
              <a:t>al</a:t>
            </a:r>
            <a:r>
              <a:rPr lang="en-SG" b="1" dirty="0">
                <a:solidFill>
                  <a:schemeClr val="tx2"/>
                </a:solidFill>
              </a:rPr>
              <a:t>)</a:t>
            </a:r>
          </a:p>
          <a:p>
            <a:pPr>
              <a:defRPr/>
            </a:pPr>
            <a:r>
              <a:rPr lang="en-SG" b="1" dirty="0">
                <a:solidFill>
                  <a:schemeClr val="tx2"/>
                </a:solidFill>
              </a:rPr>
              <a:t>{</a:t>
            </a:r>
          </a:p>
          <a:p>
            <a:pPr>
              <a:defRPr/>
            </a:pPr>
            <a:r>
              <a:rPr lang="en-SG" b="1" dirty="0" smtClean="0">
                <a:solidFill>
                  <a:schemeClr val="tx2"/>
                </a:solidFill>
              </a:rPr>
              <a:t>(*</a:t>
            </a:r>
            <a:r>
              <a:rPr lang="en-SG" b="1" dirty="0">
                <a:solidFill>
                  <a:schemeClr val="tx2"/>
                </a:solidFill>
              </a:rPr>
              <a:t>V</a:t>
            </a:r>
            <a:r>
              <a:rPr lang="en-SG" b="1" dirty="0" smtClean="0">
                <a:solidFill>
                  <a:schemeClr val="tx2"/>
                </a:solidFill>
              </a:rPr>
              <a:t>al</a:t>
            </a:r>
            <a:r>
              <a:rPr lang="en-SG" b="1" dirty="0">
                <a:solidFill>
                  <a:schemeClr val="tx2"/>
                </a:solidFill>
              </a:rPr>
              <a:t>)++;</a:t>
            </a:r>
          </a:p>
          <a:p>
            <a:pPr>
              <a:defRPr/>
            </a:pPr>
            <a:r>
              <a:rPr lang="en-SG" b="1" dirty="0">
                <a:solidFill>
                  <a:schemeClr val="tx2"/>
                </a:solidFill>
              </a:rPr>
              <a:t>printf("\nValue = %d</a:t>
            </a:r>
            <a:r>
              <a:rPr lang="en-SG" b="1" dirty="0" smtClean="0">
                <a:solidFill>
                  <a:schemeClr val="tx2"/>
                </a:solidFill>
              </a:rPr>
              <a:t>",*Val</a:t>
            </a:r>
            <a:r>
              <a:rPr lang="en-SG" b="1" dirty="0">
                <a:solidFill>
                  <a:schemeClr val="tx2"/>
                </a:solidFill>
              </a:rPr>
              <a:t>);</a:t>
            </a:r>
          </a:p>
          <a:p>
            <a:pPr>
              <a:defRPr/>
            </a:pPr>
            <a:r>
              <a:rPr lang="en-SG" b="1" dirty="0">
                <a:solidFill>
                  <a:schemeClr val="tx2"/>
                </a:solidFill>
              </a:rPr>
              <a:t>}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048000" y="2370160"/>
            <a:ext cx="2286000" cy="304800"/>
            <a:chOff x="3733800" y="2286000"/>
            <a:chExt cx="2286000" cy="304800"/>
          </a:xfrm>
        </p:grpSpPr>
        <p:sp>
          <p:nvSpPr>
            <p:cNvPr id="7" name="Right Arrow 6"/>
            <p:cNvSpPr/>
            <p:nvPr/>
          </p:nvSpPr>
          <p:spPr>
            <a:xfrm>
              <a:off x="3733800" y="2362200"/>
              <a:ext cx="14478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257800" y="2286000"/>
              <a:ext cx="762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10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4038600" y="2667000"/>
            <a:ext cx="3048000" cy="304800"/>
            <a:chOff x="3733800" y="2286000"/>
            <a:chExt cx="3048000" cy="304800"/>
          </a:xfrm>
        </p:grpSpPr>
        <p:sp>
          <p:nvSpPr>
            <p:cNvPr id="14" name="Right Arrow 13"/>
            <p:cNvSpPr/>
            <p:nvPr/>
          </p:nvSpPr>
          <p:spPr>
            <a:xfrm>
              <a:off x="3733800" y="2362200"/>
              <a:ext cx="14478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81600" y="2286000"/>
              <a:ext cx="1600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Value=10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038600" y="3352800"/>
            <a:ext cx="3048000" cy="304800"/>
            <a:chOff x="3733800" y="2286000"/>
            <a:chExt cx="3048000" cy="304800"/>
          </a:xfrm>
        </p:grpSpPr>
        <p:sp>
          <p:nvSpPr>
            <p:cNvPr id="23" name="Right Arrow 22"/>
            <p:cNvSpPr/>
            <p:nvPr/>
          </p:nvSpPr>
          <p:spPr>
            <a:xfrm>
              <a:off x="3733800" y="2362200"/>
              <a:ext cx="14478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181600" y="2286000"/>
              <a:ext cx="1600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Value=10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Multiply 24"/>
          <p:cNvSpPr/>
          <p:nvPr/>
        </p:nvSpPr>
        <p:spPr>
          <a:xfrm>
            <a:off x="7086600" y="3048000"/>
            <a:ext cx="685800" cy="533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SG"/>
          </a:p>
        </p:txBody>
      </p: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4114800" y="4876800"/>
            <a:ext cx="3048000" cy="304800"/>
            <a:chOff x="3733800" y="2286000"/>
            <a:chExt cx="3048000" cy="304800"/>
          </a:xfrm>
        </p:grpSpPr>
        <p:sp>
          <p:nvSpPr>
            <p:cNvPr id="27" name="Right Arrow 26"/>
            <p:cNvSpPr/>
            <p:nvPr/>
          </p:nvSpPr>
          <p:spPr>
            <a:xfrm>
              <a:off x="3733800" y="2362200"/>
              <a:ext cx="1447800" cy="152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181600" y="2286000"/>
              <a:ext cx="1600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Value=11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7924800" y="33528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11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53258" name="Slide Number Placeholder 2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44522E-4EFA-4B90-8C59-841E805DB0CC}" type="slidenum">
              <a:rPr lang="en-US" altLang="en-US">
                <a:solidFill>
                  <a:srgbClr val="045C75"/>
                </a:solidFill>
              </a:rPr>
              <a:pPr/>
              <a:t>34</a:t>
            </a:fld>
            <a:endParaRPr lang="en-US" altLang="en-US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55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3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r>
              <a:rPr lang="en-US" altLang="en-US" dirty="0" smtClean="0"/>
              <a:t>Examples</a:t>
            </a:r>
            <a:endParaRPr lang="en-SG" alt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4800600" y="1066800"/>
            <a:ext cx="4343400" cy="44005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fr-FR" sz="2000" b="1" dirty="0">
                <a:solidFill>
                  <a:schemeClr val="tx2"/>
                </a:solidFill>
              </a:rPr>
              <a:t>main( )</a:t>
            </a:r>
          </a:p>
          <a:p>
            <a:pPr>
              <a:defRPr/>
            </a:pPr>
            <a:r>
              <a:rPr lang="fr-FR" sz="2000" b="1" dirty="0">
                <a:solidFill>
                  <a:schemeClr val="tx2"/>
                </a:solidFill>
              </a:rPr>
              <a:t>{</a:t>
            </a:r>
          </a:p>
          <a:p>
            <a:pPr>
              <a:defRPr/>
            </a:pPr>
            <a:r>
              <a:rPr lang="fr-FR" sz="2000" b="1" dirty="0" err="1">
                <a:solidFill>
                  <a:schemeClr val="tx2"/>
                </a:solidFill>
              </a:rPr>
              <a:t>int</a:t>
            </a:r>
            <a:r>
              <a:rPr lang="fr-FR" sz="2000" b="1" dirty="0">
                <a:solidFill>
                  <a:schemeClr val="tx2"/>
                </a:solidFill>
              </a:rPr>
              <a:t> a = 10, b = 20 ;</a:t>
            </a:r>
          </a:p>
          <a:p>
            <a:pPr>
              <a:defRPr/>
            </a:pPr>
            <a:r>
              <a:rPr lang="fr-FR" sz="2000" b="1" dirty="0" err="1">
                <a:solidFill>
                  <a:schemeClr val="tx2"/>
                </a:solidFill>
              </a:rPr>
              <a:t>printf</a:t>
            </a:r>
            <a:r>
              <a:rPr lang="fr-FR" sz="2000" b="1" dirty="0">
                <a:solidFill>
                  <a:schemeClr val="tx2"/>
                </a:solidFill>
              </a:rPr>
              <a:t> ( "\na = %d b = %d", a, b ) ;</a:t>
            </a:r>
          </a:p>
          <a:p>
            <a:pPr>
              <a:defRPr/>
            </a:pPr>
            <a:r>
              <a:rPr lang="fr-FR" sz="2000" b="1" dirty="0" err="1">
                <a:solidFill>
                  <a:schemeClr val="tx2"/>
                </a:solidFill>
              </a:rPr>
              <a:t>swapr</a:t>
            </a:r>
            <a:r>
              <a:rPr lang="fr-FR" sz="2000" b="1" dirty="0">
                <a:solidFill>
                  <a:schemeClr val="tx2"/>
                </a:solidFill>
              </a:rPr>
              <a:t>( &amp;a, &amp;b ) ;</a:t>
            </a:r>
          </a:p>
          <a:p>
            <a:pPr>
              <a:defRPr/>
            </a:pPr>
            <a:r>
              <a:rPr lang="fr-FR" sz="2000" b="1" dirty="0" err="1">
                <a:solidFill>
                  <a:schemeClr val="tx2"/>
                </a:solidFill>
              </a:rPr>
              <a:t>printf</a:t>
            </a:r>
            <a:r>
              <a:rPr lang="fr-FR" sz="2000" b="1" dirty="0">
                <a:solidFill>
                  <a:schemeClr val="tx2"/>
                </a:solidFill>
              </a:rPr>
              <a:t> ( "\na = %d b = %d", a, b ) ;</a:t>
            </a:r>
          </a:p>
          <a:p>
            <a:pPr>
              <a:defRPr/>
            </a:pPr>
            <a:r>
              <a:rPr lang="fr-FR" sz="2000" b="1" dirty="0">
                <a:solidFill>
                  <a:schemeClr val="tx2"/>
                </a:solidFill>
              </a:rPr>
              <a:t>}</a:t>
            </a:r>
          </a:p>
          <a:p>
            <a:pPr>
              <a:defRPr/>
            </a:pPr>
            <a:r>
              <a:rPr lang="fr-FR" sz="2000" b="1" dirty="0" err="1">
                <a:solidFill>
                  <a:schemeClr val="tx2"/>
                </a:solidFill>
              </a:rPr>
              <a:t>swapr</a:t>
            </a:r>
            <a:r>
              <a:rPr lang="fr-FR" sz="2000" b="1" dirty="0">
                <a:solidFill>
                  <a:schemeClr val="tx2"/>
                </a:solidFill>
              </a:rPr>
              <a:t>( </a:t>
            </a:r>
            <a:r>
              <a:rPr lang="fr-FR" sz="2000" b="1" dirty="0" err="1">
                <a:solidFill>
                  <a:schemeClr val="tx2"/>
                </a:solidFill>
              </a:rPr>
              <a:t>int</a:t>
            </a:r>
            <a:r>
              <a:rPr lang="fr-FR" sz="2000" b="1" dirty="0">
                <a:solidFill>
                  <a:schemeClr val="tx2"/>
                </a:solidFill>
              </a:rPr>
              <a:t> *a, </a:t>
            </a:r>
            <a:r>
              <a:rPr lang="fr-FR" sz="2000" b="1" dirty="0" err="1">
                <a:solidFill>
                  <a:schemeClr val="tx2"/>
                </a:solidFill>
              </a:rPr>
              <a:t>int</a:t>
            </a:r>
            <a:r>
              <a:rPr lang="fr-FR" sz="2000" b="1" dirty="0">
                <a:solidFill>
                  <a:schemeClr val="tx2"/>
                </a:solidFill>
              </a:rPr>
              <a:t> *b )</a:t>
            </a:r>
          </a:p>
          <a:p>
            <a:pPr>
              <a:defRPr/>
            </a:pPr>
            <a:r>
              <a:rPr lang="fr-FR" sz="2000" b="1" dirty="0">
                <a:solidFill>
                  <a:schemeClr val="tx2"/>
                </a:solidFill>
              </a:rPr>
              <a:t>{</a:t>
            </a:r>
          </a:p>
          <a:p>
            <a:pPr>
              <a:defRPr/>
            </a:pPr>
            <a:r>
              <a:rPr lang="fr-FR" sz="2000" b="1" dirty="0" err="1">
                <a:solidFill>
                  <a:schemeClr val="tx2"/>
                </a:solidFill>
              </a:rPr>
              <a:t>int</a:t>
            </a:r>
            <a:r>
              <a:rPr lang="fr-FR" sz="2000" b="1" dirty="0">
                <a:solidFill>
                  <a:schemeClr val="tx2"/>
                </a:solidFill>
              </a:rPr>
              <a:t> t ;</a:t>
            </a:r>
          </a:p>
          <a:p>
            <a:pPr>
              <a:defRPr/>
            </a:pPr>
            <a:r>
              <a:rPr lang="fr-FR" sz="2000" b="1" dirty="0">
                <a:solidFill>
                  <a:schemeClr val="tx2"/>
                </a:solidFill>
              </a:rPr>
              <a:t>t = *a ;</a:t>
            </a:r>
          </a:p>
          <a:p>
            <a:pPr>
              <a:defRPr/>
            </a:pPr>
            <a:r>
              <a:rPr lang="fr-FR" sz="2000" b="1" dirty="0">
                <a:solidFill>
                  <a:schemeClr val="tx2"/>
                </a:solidFill>
              </a:rPr>
              <a:t>*a = *b ;</a:t>
            </a:r>
          </a:p>
          <a:p>
            <a:pPr>
              <a:defRPr/>
            </a:pPr>
            <a:r>
              <a:rPr lang="fr-FR" sz="2000" b="1" dirty="0">
                <a:solidFill>
                  <a:schemeClr val="tx2"/>
                </a:solidFill>
              </a:rPr>
              <a:t>*b = t ;</a:t>
            </a:r>
          </a:p>
          <a:p>
            <a:pPr>
              <a:defRPr/>
            </a:pPr>
            <a:r>
              <a:rPr lang="fr-FR" sz="2000" b="1" dirty="0">
                <a:solidFill>
                  <a:schemeClr val="tx2"/>
                </a:solidFill>
              </a:rPr>
              <a:t>}</a:t>
            </a:r>
            <a:endParaRPr lang="en-SG" sz="2000" b="1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72200" y="5029200"/>
            <a:ext cx="2209800" cy="762000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 prstMaterial="dkEdge">
            <a:bevelT w="825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spcCol="91440">
            <a:normAutofit/>
          </a:bodyPr>
          <a:lstStyle/>
          <a:p>
            <a:pPr>
              <a:defRPr/>
            </a:pPr>
            <a:r>
              <a:rPr lang="en-SG" sz="2000" dirty="0"/>
              <a:t>a = 10 b = 20 </a:t>
            </a:r>
          </a:p>
          <a:p>
            <a:pPr>
              <a:defRPr/>
            </a:pPr>
            <a:r>
              <a:rPr lang="en-SG" sz="2000" dirty="0"/>
              <a:t>a = 20 b = 10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1219200"/>
            <a:ext cx="4343400" cy="44005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fr-FR" sz="2000" b="1" dirty="0">
                <a:solidFill>
                  <a:schemeClr val="tx2"/>
                </a:solidFill>
              </a:rPr>
              <a:t>main( )</a:t>
            </a:r>
          </a:p>
          <a:p>
            <a:pPr>
              <a:defRPr/>
            </a:pPr>
            <a:r>
              <a:rPr lang="fr-FR" sz="2000" b="1" dirty="0">
                <a:solidFill>
                  <a:schemeClr val="tx2"/>
                </a:solidFill>
              </a:rPr>
              <a:t>{</a:t>
            </a:r>
          </a:p>
          <a:p>
            <a:pPr>
              <a:defRPr/>
            </a:pPr>
            <a:r>
              <a:rPr lang="fr-FR" sz="2000" b="1" dirty="0" err="1">
                <a:solidFill>
                  <a:schemeClr val="tx2"/>
                </a:solidFill>
              </a:rPr>
              <a:t>int</a:t>
            </a:r>
            <a:r>
              <a:rPr lang="fr-FR" sz="2000" b="1" dirty="0">
                <a:solidFill>
                  <a:schemeClr val="tx2"/>
                </a:solidFill>
              </a:rPr>
              <a:t> a = 10, b = 20 ;</a:t>
            </a:r>
          </a:p>
          <a:p>
            <a:pPr>
              <a:defRPr/>
            </a:pPr>
            <a:r>
              <a:rPr lang="fr-FR" sz="2000" b="1" dirty="0" err="1">
                <a:solidFill>
                  <a:schemeClr val="tx2"/>
                </a:solidFill>
              </a:rPr>
              <a:t>printf</a:t>
            </a:r>
            <a:r>
              <a:rPr lang="fr-FR" sz="2000" b="1" dirty="0">
                <a:solidFill>
                  <a:schemeClr val="tx2"/>
                </a:solidFill>
              </a:rPr>
              <a:t> ( "\na = %d b = %d", a, b ) ;</a:t>
            </a:r>
          </a:p>
          <a:p>
            <a:pPr>
              <a:defRPr/>
            </a:pPr>
            <a:r>
              <a:rPr lang="fr-FR" sz="2000" b="1" dirty="0" err="1" smtClean="0">
                <a:solidFill>
                  <a:schemeClr val="tx2"/>
                </a:solidFill>
              </a:rPr>
              <a:t>swapv</a:t>
            </a:r>
            <a:r>
              <a:rPr lang="fr-FR" sz="2000" b="1" dirty="0" smtClean="0">
                <a:solidFill>
                  <a:schemeClr val="tx2"/>
                </a:solidFill>
              </a:rPr>
              <a:t>( </a:t>
            </a:r>
            <a:r>
              <a:rPr lang="fr-FR" sz="2000" b="1" dirty="0">
                <a:solidFill>
                  <a:schemeClr val="tx2"/>
                </a:solidFill>
              </a:rPr>
              <a:t>a, b ) ;</a:t>
            </a:r>
          </a:p>
          <a:p>
            <a:pPr>
              <a:defRPr/>
            </a:pPr>
            <a:r>
              <a:rPr lang="fr-FR" sz="2000" b="1" dirty="0" err="1">
                <a:solidFill>
                  <a:schemeClr val="tx2"/>
                </a:solidFill>
              </a:rPr>
              <a:t>printf</a:t>
            </a:r>
            <a:r>
              <a:rPr lang="fr-FR" sz="2000" b="1" dirty="0">
                <a:solidFill>
                  <a:schemeClr val="tx2"/>
                </a:solidFill>
              </a:rPr>
              <a:t> ( "\na = %d b = %d", a, b ) ;</a:t>
            </a:r>
          </a:p>
          <a:p>
            <a:pPr>
              <a:defRPr/>
            </a:pPr>
            <a:r>
              <a:rPr lang="fr-FR" sz="2000" b="1" dirty="0">
                <a:solidFill>
                  <a:schemeClr val="tx2"/>
                </a:solidFill>
              </a:rPr>
              <a:t>}</a:t>
            </a:r>
          </a:p>
          <a:p>
            <a:pPr>
              <a:defRPr/>
            </a:pPr>
            <a:r>
              <a:rPr lang="fr-FR" sz="2000" b="1" dirty="0" err="1" smtClean="0">
                <a:solidFill>
                  <a:schemeClr val="tx2"/>
                </a:solidFill>
              </a:rPr>
              <a:t>swapv</a:t>
            </a:r>
            <a:r>
              <a:rPr lang="fr-FR" sz="2000" b="1" dirty="0" smtClean="0">
                <a:solidFill>
                  <a:schemeClr val="tx2"/>
                </a:solidFill>
              </a:rPr>
              <a:t>( </a:t>
            </a:r>
            <a:r>
              <a:rPr lang="fr-FR" sz="2000" b="1" dirty="0">
                <a:solidFill>
                  <a:schemeClr val="tx2"/>
                </a:solidFill>
              </a:rPr>
              <a:t>int a, int b )</a:t>
            </a:r>
          </a:p>
          <a:p>
            <a:pPr>
              <a:defRPr/>
            </a:pPr>
            <a:r>
              <a:rPr lang="fr-FR" sz="2000" b="1" dirty="0">
                <a:solidFill>
                  <a:schemeClr val="tx2"/>
                </a:solidFill>
              </a:rPr>
              <a:t>{</a:t>
            </a:r>
          </a:p>
          <a:p>
            <a:pPr>
              <a:defRPr/>
            </a:pPr>
            <a:r>
              <a:rPr lang="fr-FR" sz="2000" b="1" dirty="0" err="1">
                <a:solidFill>
                  <a:schemeClr val="tx2"/>
                </a:solidFill>
              </a:rPr>
              <a:t>int</a:t>
            </a:r>
            <a:r>
              <a:rPr lang="fr-FR" sz="2000" b="1" dirty="0">
                <a:solidFill>
                  <a:schemeClr val="tx2"/>
                </a:solidFill>
              </a:rPr>
              <a:t> t ;</a:t>
            </a:r>
          </a:p>
          <a:p>
            <a:pPr>
              <a:defRPr/>
            </a:pPr>
            <a:r>
              <a:rPr lang="fr-FR" sz="2000" b="1" dirty="0">
                <a:solidFill>
                  <a:schemeClr val="tx2"/>
                </a:solidFill>
              </a:rPr>
              <a:t>t = a ;</a:t>
            </a:r>
          </a:p>
          <a:p>
            <a:pPr>
              <a:defRPr/>
            </a:pPr>
            <a:r>
              <a:rPr lang="fr-FR" sz="2000" b="1" dirty="0">
                <a:solidFill>
                  <a:schemeClr val="tx2"/>
                </a:solidFill>
              </a:rPr>
              <a:t>a = b ;</a:t>
            </a:r>
          </a:p>
          <a:p>
            <a:pPr>
              <a:defRPr/>
            </a:pPr>
            <a:r>
              <a:rPr lang="fr-FR" sz="2000" b="1" dirty="0">
                <a:solidFill>
                  <a:schemeClr val="tx2"/>
                </a:solidFill>
              </a:rPr>
              <a:t>b = t ;</a:t>
            </a:r>
          </a:p>
          <a:p>
            <a:pPr>
              <a:defRPr/>
            </a:pPr>
            <a:r>
              <a:rPr lang="fr-FR" sz="2000" b="1" dirty="0">
                <a:solidFill>
                  <a:schemeClr val="tx2"/>
                </a:solidFill>
              </a:rPr>
              <a:t>}</a:t>
            </a:r>
            <a:endParaRPr lang="en-SG" sz="2000" b="1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52600" y="5029200"/>
            <a:ext cx="2209800" cy="762000"/>
          </a:xfrm>
          <a:prstGeom prst="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 prstMaterial="dkEdge">
            <a:bevelT w="825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spcCol="91440">
            <a:normAutofit/>
          </a:bodyPr>
          <a:lstStyle/>
          <a:p>
            <a:pPr>
              <a:defRPr/>
            </a:pPr>
            <a:r>
              <a:rPr lang="en-SG" sz="2000" dirty="0"/>
              <a:t>a = 10 b = 20 </a:t>
            </a:r>
          </a:p>
          <a:p>
            <a:pPr>
              <a:defRPr/>
            </a:pPr>
            <a:r>
              <a:rPr lang="en-SG" sz="2000" dirty="0"/>
              <a:t>a = 10 b = 20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4283" name="Slide Number Placeholder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A2DA41-1425-4D38-B6F4-F319F9F256C4}" type="slidenum">
              <a:rPr lang="en-US" altLang="en-US">
                <a:solidFill>
                  <a:srgbClr val="045C75"/>
                </a:solidFill>
              </a:rPr>
              <a:pPr/>
              <a:t>35</a:t>
            </a:fld>
            <a:endParaRPr lang="en-US" altLang="en-US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81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2529171"/>
              </p:ext>
            </p:extLst>
          </p:nvPr>
        </p:nvGraphicFramePr>
        <p:xfrm>
          <a:off x="438150" y="2057400"/>
          <a:ext cx="8229600" cy="2570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712">
                <a:tc>
                  <a:txBody>
                    <a:bodyPr/>
                    <a:lstStyle/>
                    <a:p>
                      <a:r>
                        <a:rPr kumimoji="0" lang="en-SG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Pass by value</a:t>
                      </a:r>
                      <a:endParaRPr lang="en-SG" sz="18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kumimoji="0" lang="en-SG" sz="18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Pass by reference</a:t>
                      </a:r>
                      <a:endParaRPr lang="en-SG" sz="1800" dirty="0"/>
                    </a:p>
                  </a:txBody>
                  <a:tcPr marT="45705" marB="45705"/>
                </a:tc>
              </a:tr>
              <a:tr h="1188689">
                <a:tc>
                  <a:txBody>
                    <a:bodyPr/>
                    <a:lstStyle/>
                    <a:p>
                      <a:r>
                        <a:rPr kumimoji="0" lang="en-SG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Consumes more memory space</a:t>
                      </a:r>
                    </a:p>
                    <a:p>
                      <a:r>
                        <a:rPr kumimoji="0" lang="en-SG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because formal parameter also occupies memory space.</a:t>
                      </a:r>
                      <a:endParaRPr lang="en-SG" sz="18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kumimoji="0" lang="en-SG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Consumes less memory space</a:t>
                      </a:r>
                    </a:p>
                    <a:p>
                      <a:r>
                        <a:rPr kumimoji="0" lang="en-SG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Because irrespective of the actual</a:t>
                      </a:r>
                    </a:p>
                    <a:p>
                      <a:r>
                        <a:rPr kumimoji="0" lang="en-SG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arguments data type, each pointer occupies only2 bytes</a:t>
                      </a:r>
                      <a:endParaRPr lang="en-SG" sz="1800" dirty="0"/>
                    </a:p>
                  </a:txBody>
                  <a:tcPr marT="45705" marB="45705"/>
                </a:tc>
              </a:tr>
              <a:tr h="640050">
                <a:tc>
                  <a:txBody>
                    <a:bodyPr/>
                    <a:lstStyle/>
                    <a:p>
                      <a:r>
                        <a:rPr kumimoji="0" lang="en-SG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Takes more time for execution, because the values are copied</a:t>
                      </a:r>
                      <a:endParaRPr lang="en-SG" sz="1800" dirty="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r>
                        <a:rPr kumimoji="0" lang="en-SG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Takes less time because no values are copied</a:t>
                      </a:r>
                      <a:endParaRPr lang="en-SG" sz="1800" dirty="0"/>
                    </a:p>
                  </a:txBody>
                  <a:tcPr marT="45705" marB="45705"/>
                </a:tc>
              </a:tr>
              <a:tr h="370712">
                <a:tc>
                  <a:txBody>
                    <a:bodyPr/>
                    <a:lstStyle/>
                    <a:p>
                      <a:endParaRPr lang="en-SG" sz="1800"/>
                    </a:p>
                  </a:txBody>
                  <a:tcPr marT="45705" marB="45705"/>
                </a:tc>
                <a:tc>
                  <a:txBody>
                    <a:bodyPr/>
                    <a:lstStyle/>
                    <a:p>
                      <a:endParaRPr lang="en-SG" sz="1800" dirty="0"/>
                    </a:p>
                  </a:txBody>
                  <a:tcPr marT="45705" marB="45705"/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en-SG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</a:t>
            </a:r>
            <a:r>
              <a:rPr lang="en-SG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SG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SG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 </a:t>
            </a:r>
            <a:r>
              <a:rPr lang="en-SG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value and pass by reference</a:t>
            </a:r>
          </a:p>
        </p:txBody>
      </p:sp>
      <p:sp>
        <p:nvSpPr>
          <p:cNvPr id="55316" name="Slide Number Placeholder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682E0D-3F7D-48F0-AC47-78C7E77ADF60}" type="slidenum">
              <a:rPr lang="en-US" altLang="en-US">
                <a:solidFill>
                  <a:srgbClr val="045C75"/>
                </a:solidFill>
              </a:rPr>
              <a:pPr/>
              <a:t>36</a:t>
            </a:fld>
            <a:endParaRPr lang="en-US" altLang="en-US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08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3888" indent="-514350">
              <a:lnSpc>
                <a:spcPct val="200000"/>
              </a:lnSpc>
              <a:buFont typeface="Calibri" panose="020F0502020204030204" pitchFamily="34" charset="0"/>
              <a:buAutoNum type="arabicParenR"/>
            </a:pPr>
            <a:r>
              <a:rPr lang="en-SG" altLang="en-US" dirty="0" smtClean="0"/>
              <a:t>Passing Array Elements to a Function</a:t>
            </a:r>
          </a:p>
          <a:p>
            <a:pPr marL="623888" indent="-514350">
              <a:lnSpc>
                <a:spcPct val="200000"/>
              </a:lnSpc>
              <a:buFont typeface="Calibri" panose="020F0502020204030204" pitchFamily="34" charset="0"/>
              <a:buAutoNum type="arabicParenR"/>
            </a:pPr>
            <a:r>
              <a:rPr lang="en-SG" altLang="en-US" dirty="0" smtClean="0"/>
              <a:t>Passing an Entire Array to a Function </a:t>
            </a:r>
          </a:p>
        </p:txBody>
      </p:sp>
      <p:sp>
        <p:nvSpPr>
          <p:cNvPr id="65539" name="Title 3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42950"/>
          </a:xfrm>
        </p:spPr>
        <p:txBody>
          <a:bodyPr/>
          <a:lstStyle/>
          <a:p>
            <a:pPr algn="ctr"/>
            <a:r>
              <a:rPr lang="en-SG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Passing Array to a Function </a:t>
            </a:r>
          </a:p>
        </p:txBody>
      </p:sp>
      <p:sp>
        <p:nvSpPr>
          <p:cNvPr id="65540" name="Slide Number Placeholder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E1D2B3-9B32-469C-BBA1-4FF9C18BD23F}" type="slidenum">
              <a:rPr lang="en-US" altLang="en-US">
                <a:solidFill>
                  <a:srgbClr val="045C75"/>
                </a:solidFill>
              </a:rPr>
              <a:pPr/>
              <a:t>37</a:t>
            </a:fld>
            <a:endParaRPr lang="en-US" altLang="en-US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36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957388"/>
            <a:ext cx="8229600" cy="2941637"/>
          </a:xfrm>
        </p:spPr>
        <p:txBody>
          <a:bodyPr/>
          <a:lstStyle/>
          <a:p>
            <a:pPr algn="just"/>
            <a:r>
              <a:rPr lang="en-SG" altLang="en-US" smtClean="0"/>
              <a:t>Array elements can be passed to a function by calling the function by value, or by reference.</a:t>
            </a:r>
          </a:p>
          <a:p>
            <a:pPr algn="just"/>
            <a:r>
              <a:rPr lang="en-SG" altLang="en-US" smtClean="0"/>
              <a:t>In the call by value we pass values of array elements to the function </a:t>
            </a:r>
          </a:p>
          <a:p>
            <a:pPr algn="just"/>
            <a:r>
              <a:rPr lang="en-SG" altLang="en-US" smtClean="0"/>
              <a:t>In the call by reference we pass addresses of array elements to the function. </a:t>
            </a:r>
          </a:p>
        </p:txBody>
      </p:sp>
      <p:sp>
        <p:nvSpPr>
          <p:cNvPr id="66563" name="Title 3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42950"/>
          </a:xfrm>
        </p:spPr>
        <p:txBody>
          <a:bodyPr/>
          <a:lstStyle/>
          <a:p>
            <a:pPr algn="ctr"/>
            <a:r>
              <a:rPr lang="en-SG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Passing Array Elements to a Function </a:t>
            </a:r>
          </a:p>
        </p:txBody>
      </p:sp>
      <p:sp>
        <p:nvSpPr>
          <p:cNvPr id="66564" name="Slide Number Placeholder 2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43E1E4-0448-4AE6-985D-054A7167B49B}" type="slidenum">
              <a:rPr lang="en-US" altLang="en-US">
                <a:solidFill>
                  <a:srgbClr val="045C75"/>
                </a:solidFill>
              </a:rPr>
              <a:pPr/>
              <a:t>38</a:t>
            </a:fld>
            <a:endParaRPr lang="en-US" altLang="en-US">
              <a:solidFill>
                <a:srgbClr val="045C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9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3D02B6-EE8D-4E51-953D-9F7C46519EFF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229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SG" altLang="en-US" sz="3200" b="1" dirty="0"/>
              <a:t>Passing Array Elements to a Function </a:t>
            </a:r>
            <a:r>
              <a:rPr lang="en-SG" altLang="en-US" sz="3200" b="1" dirty="0" smtClean="0"/>
              <a:t>(</a:t>
            </a:r>
            <a:r>
              <a:rPr lang="en-US" sz="2954" b="1" dirty="0" smtClean="0"/>
              <a:t>Individual Element Wise – Call by Value)</a:t>
            </a:r>
            <a:endParaRPr lang="en-US" sz="2954" b="1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946" y="1390157"/>
            <a:ext cx="8305800" cy="554404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FF9900"/>
                </a:solidFill>
              </a:rPr>
              <a:t>	</a:t>
            </a:r>
            <a:r>
              <a:rPr lang="en-US" sz="2400" b="1" dirty="0" smtClean="0"/>
              <a:t>void main( 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/>
              <a:t>	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/>
              <a:t>		</a:t>
            </a:r>
            <a:r>
              <a:rPr lang="en-US" sz="2400" b="1" dirty="0" smtClean="0">
                <a:solidFill>
                  <a:srgbClr val="FF9900"/>
                </a:solidFill>
              </a:rPr>
              <a:t>void display ( int 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/>
              <a:t>		int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, marks[5] = { 70, 80, 75, 60, 55 };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/>
              <a:t>		for (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= 0 ;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&lt; 5 ;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++ 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/>
              <a:t>			display ( </a:t>
            </a:r>
            <a:r>
              <a:rPr lang="en-US" sz="2400" b="1" dirty="0" smtClean="0">
                <a:solidFill>
                  <a:srgbClr val="FF9900"/>
                </a:solidFill>
              </a:rPr>
              <a:t>marks [ </a:t>
            </a:r>
            <a:r>
              <a:rPr lang="en-US" sz="2400" b="1" dirty="0" err="1" smtClean="0">
                <a:solidFill>
                  <a:srgbClr val="FF9900"/>
                </a:solidFill>
              </a:rPr>
              <a:t>i</a:t>
            </a:r>
            <a:r>
              <a:rPr lang="en-US" sz="2400" b="1" dirty="0" smtClean="0">
                <a:solidFill>
                  <a:srgbClr val="FF9900"/>
                </a:solidFill>
              </a:rPr>
              <a:t> ]</a:t>
            </a:r>
            <a:r>
              <a:rPr lang="en-US" sz="2400" b="1" dirty="0" smtClean="0"/>
              <a:t> ) 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/>
              <a:t>	}</a:t>
            </a:r>
          </a:p>
          <a:p>
            <a:pPr marL="0" indent="0" eaLnBrk="1" hangingPunct="1">
              <a:buFontTx/>
              <a:buNone/>
            </a:pPr>
            <a:r>
              <a:rPr lang="en-US" sz="2400" b="1" dirty="0">
                <a:solidFill>
                  <a:srgbClr val="FF9900"/>
                </a:solidFill>
              </a:rPr>
              <a:t> </a:t>
            </a:r>
            <a:r>
              <a:rPr lang="en-US" sz="2400" b="1" dirty="0" smtClean="0">
                <a:solidFill>
                  <a:srgbClr val="FF9900"/>
                </a:solidFill>
              </a:rPr>
              <a:t>   // </a:t>
            </a:r>
            <a:r>
              <a:rPr lang="en-US" sz="2400" b="1" dirty="0">
                <a:solidFill>
                  <a:srgbClr val="FF9900"/>
                </a:solidFill>
              </a:rPr>
              <a:t>display function.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solidFill>
                  <a:srgbClr val="FF9900"/>
                </a:solidFill>
              </a:rPr>
              <a:t>	</a:t>
            </a:r>
            <a:r>
              <a:rPr lang="en-US" sz="2400" b="1" dirty="0"/>
              <a:t>void display ( int m 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/>
              <a:t>	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/>
              <a:t>		printf(“%d\n”,  m);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/>
              <a:t>	}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1697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				function name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			void main ( )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	{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		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	}</a:t>
            </a:r>
          </a:p>
        </p:txBody>
      </p:sp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3170238" y="2971800"/>
            <a:ext cx="990600" cy="13716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 flipH="1">
            <a:off x="3989388" y="26670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eaLnBrk="1" hangingPunct="1"/>
            <a:r>
              <a:rPr lang="en-US" dirty="0" smtClean="0"/>
              <a:t>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5" name="Slide Number Placeholder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A959E8-478F-447F-B9BF-FAF9DE1CC0AB}" type="slidenum">
              <a:rPr lang="en-US" altLang="en-US">
                <a:solidFill>
                  <a:srgbClr val="045C75"/>
                </a:solidFill>
              </a:rPr>
              <a:pPr/>
              <a:t>40</a:t>
            </a:fld>
            <a:endParaRPr lang="en-US" altLang="en-US">
              <a:solidFill>
                <a:srgbClr val="045C75"/>
              </a:solidFill>
            </a:endParaRPr>
          </a:p>
        </p:txBody>
      </p:sp>
      <p:sp>
        <p:nvSpPr>
          <p:cNvPr id="7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SG" altLang="en-US" sz="3200" b="1" dirty="0"/>
              <a:t>Passing Array Elements to a Function </a:t>
            </a:r>
            <a:r>
              <a:rPr lang="en-SG" altLang="en-US" sz="2900" b="1" dirty="0" smtClean="0"/>
              <a:t>(</a:t>
            </a:r>
            <a:r>
              <a:rPr lang="en-US" sz="2900" b="1" dirty="0" smtClean="0"/>
              <a:t>Individual Element Wise – Call by Reference)</a:t>
            </a:r>
            <a:endParaRPr lang="en-US" sz="2900" b="1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390157"/>
            <a:ext cx="8305800" cy="5544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sz="2400" b="1" kern="0" dirty="0" smtClean="0">
                <a:solidFill>
                  <a:srgbClr val="FF9900"/>
                </a:solidFill>
              </a:rPr>
              <a:t>	</a:t>
            </a:r>
            <a:r>
              <a:rPr lang="en-US" sz="2400" b="1" kern="0" dirty="0" smtClean="0"/>
              <a:t>void main( 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kern="0" dirty="0" smtClean="0"/>
              <a:t>	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kern="0" dirty="0" smtClean="0"/>
              <a:t>		</a:t>
            </a:r>
            <a:r>
              <a:rPr lang="en-US" sz="2400" b="1" kern="0" dirty="0" smtClean="0">
                <a:solidFill>
                  <a:srgbClr val="FF9900"/>
                </a:solidFill>
              </a:rPr>
              <a:t>void display ( int  *);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kern="0" dirty="0" smtClean="0"/>
              <a:t>		int </a:t>
            </a:r>
            <a:r>
              <a:rPr lang="en-US" sz="2400" b="1" kern="0" dirty="0" err="1" smtClean="0"/>
              <a:t>i</a:t>
            </a:r>
            <a:r>
              <a:rPr lang="en-US" sz="2400" b="1" kern="0" dirty="0" smtClean="0"/>
              <a:t> , marks[5] = { 70, 80, 75, 60, 55 };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kern="0" dirty="0" smtClean="0"/>
              <a:t>		for ( </a:t>
            </a:r>
            <a:r>
              <a:rPr lang="en-US" sz="2400" b="1" kern="0" dirty="0" err="1" smtClean="0"/>
              <a:t>i</a:t>
            </a:r>
            <a:r>
              <a:rPr lang="en-US" sz="2400" b="1" kern="0" dirty="0" smtClean="0"/>
              <a:t> = 0 ; </a:t>
            </a:r>
            <a:r>
              <a:rPr lang="en-US" sz="2400" b="1" kern="0" dirty="0" err="1" smtClean="0"/>
              <a:t>i</a:t>
            </a:r>
            <a:r>
              <a:rPr lang="en-US" sz="2400" b="1" kern="0" dirty="0" smtClean="0"/>
              <a:t> &lt; 5 ; </a:t>
            </a:r>
            <a:r>
              <a:rPr lang="en-US" sz="2400" b="1" kern="0" dirty="0" err="1" smtClean="0"/>
              <a:t>i</a:t>
            </a:r>
            <a:r>
              <a:rPr lang="en-US" sz="2400" b="1" kern="0" dirty="0" smtClean="0"/>
              <a:t>++ 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kern="0" dirty="0" smtClean="0"/>
              <a:t>			display ( </a:t>
            </a:r>
            <a:r>
              <a:rPr lang="en-US" sz="2400" b="1" kern="0" dirty="0" smtClean="0">
                <a:solidFill>
                  <a:srgbClr val="FF9900"/>
                </a:solidFill>
              </a:rPr>
              <a:t>marks [ </a:t>
            </a:r>
            <a:r>
              <a:rPr lang="en-US" sz="2400" b="1" kern="0" dirty="0" err="1" smtClean="0">
                <a:solidFill>
                  <a:srgbClr val="FF9900"/>
                </a:solidFill>
              </a:rPr>
              <a:t>i</a:t>
            </a:r>
            <a:r>
              <a:rPr lang="en-US" sz="2400" b="1" kern="0" dirty="0" smtClean="0">
                <a:solidFill>
                  <a:srgbClr val="FF9900"/>
                </a:solidFill>
              </a:rPr>
              <a:t> ]</a:t>
            </a:r>
            <a:r>
              <a:rPr lang="en-US" sz="2400" b="1" kern="0" dirty="0" smtClean="0"/>
              <a:t> ) 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kern="0" dirty="0" smtClean="0"/>
              <a:t>	}</a:t>
            </a:r>
          </a:p>
          <a:p>
            <a:pPr marL="0" indent="0" eaLnBrk="1" hangingPunct="1">
              <a:buFontTx/>
              <a:buNone/>
            </a:pPr>
            <a:r>
              <a:rPr lang="en-US" sz="2400" b="1" kern="0" dirty="0" smtClean="0">
                <a:solidFill>
                  <a:srgbClr val="FF9900"/>
                </a:solidFill>
              </a:rPr>
              <a:t>    // display function.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kern="0" dirty="0" smtClean="0">
                <a:solidFill>
                  <a:srgbClr val="FF9900"/>
                </a:solidFill>
              </a:rPr>
              <a:t>	</a:t>
            </a:r>
            <a:r>
              <a:rPr lang="en-US" sz="2400" b="1" kern="0" dirty="0" smtClean="0"/>
              <a:t>void display ( int * m 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kern="0" dirty="0" smtClean="0"/>
              <a:t>	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kern="0" dirty="0" smtClean="0"/>
              <a:t>		printf(“%d\n”,  *m);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kern="0" dirty="0" smtClean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54708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392DA9-FE0C-433A-BEE9-998B3E3379A9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3733800" cy="4149969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dirty="0" smtClean="0"/>
              <a:t>void main ( void 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/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/>
              <a:t>	int x[10];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/>
              <a:t>	func1(x);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/>
              <a:t>}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sz="1292" b="1" dirty="0"/>
          </a:p>
          <a:p>
            <a:pPr eaLnBrk="1" hangingPunct="1">
              <a:buFont typeface="Wingdings" pitchFamily="2" charset="2"/>
              <a:buNone/>
            </a:pPr>
            <a:endParaRPr lang="en-US" b="1" dirty="0" smtClean="0"/>
          </a:p>
        </p:txBody>
      </p:sp>
      <p:sp>
        <p:nvSpPr>
          <p:cNvPr id="14340" name="AutoShape 3"/>
          <p:cNvSpPr>
            <a:spLocks noGrp="1" noChangeArrowheads="1"/>
          </p:cNvSpPr>
          <p:nvPr>
            <p:ph type="title"/>
          </p:nvPr>
        </p:nvSpPr>
        <p:spPr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Passing whole array to a function…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4114800" y="1752600"/>
            <a:ext cx="4572000" cy="4149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6531" indent="-316531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2585" b="1" dirty="0">
                <a:solidFill>
                  <a:srgbClr val="FF9900"/>
                </a:solidFill>
              </a:rPr>
              <a:t>Can be done in 3 ways:</a:t>
            </a:r>
          </a:p>
          <a:p>
            <a:pPr marL="316531" indent="-316531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2585" b="1" dirty="0" err="1">
                <a:solidFill>
                  <a:srgbClr val="FF9900"/>
                </a:solidFill>
              </a:rPr>
              <a:t>Unsized</a:t>
            </a:r>
            <a:r>
              <a:rPr lang="en-US" sz="2585" b="1" dirty="0">
                <a:solidFill>
                  <a:srgbClr val="FF9900"/>
                </a:solidFill>
              </a:rPr>
              <a:t> array:</a:t>
            </a:r>
          </a:p>
          <a:p>
            <a:pPr marL="316531" indent="-316531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2585" b="1" dirty="0"/>
              <a:t>void func1 ( int x[ ] ) {…}</a:t>
            </a:r>
          </a:p>
          <a:p>
            <a:pPr marL="316531" indent="-316531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2585" b="1" dirty="0">
                <a:solidFill>
                  <a:srgbClr val="FF9900"/>
                </a:solidFill>
              </a:rPr>
              <a:t>Sized array:</a:t>
            </a:r>
          </a:p>
          <a:p>
            <a:pPr marL="316531" indent="-316531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2585" b="1" dirty="0"/>
              <a:t>void func1 ( int x[10] ) {...}</a:t>
            </a:r>
          </a:p>
          <a:p>
            <a:pPr marL="316531" indent="-316531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2585" b="1" dirty="0">
                <a:solidFill>
                  <a:srgbClr val="FF9900"/>
                </a:solidFill>
              </a:rPr>
              <a:t>Pointer:</a:t>
            </a:r>
          </a:p>
          <a:p>
            <a:pPr marL="316531" indent="-316531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2585" b="1" dirty="0"/>
              <a:t>void func1 ( int * x ) {…}</a:t>
            </a:r>
          </a:p>
          <a:p>
            <a:pPr marL="316531" indent="-316531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sz="1292" b="1" dirty="0"/>
          </a:p>
          <a:p>
            <a:pPr marL="316531" indent="-316531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sz="1292" b="1" dirty="0"/>
          </a:p>
          <a:p>
            <a:pPr marL="316531" indent="-316531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sz="2585" b="1" dirty="0"/>
          </a:p>
          <a:p>
            <a:pPr marL="316531" indent="-316531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sz="2585" b="1" dirty="0"/>
          </a:p>
        </p:txBody>
      </p:sp>
    </p:spTree>
    <p:extLst>
      <p:ext uri="{BB962C8B-B14F-4D97-AF65-F5344CB8AC3E}">
        <p14:creationId xmlns:p14="http://schemas.microsoft.com/office/powerpoint/2010/main" val="296294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B4EDB5-E1AB-4F4E-A6E0-8A864F62A21C}" type="slidenum">
              <a:rPr lang="en-US" altLang="en-US">
                <a:solidFill>
                  <a:srgbClr val="045C75"/>
                </a:solidFill>
              </a:rPr>
              <a:pPr/>
              <a:t>42</a:t>
            </a:fld>
            <a:endParaRPr lang="en-US" altLang="en-US">
              <a:solidFill>
                <a:srgbClr val="045C75"/>
              </a:solidFill>
            </a:endParaRPr>
          </a:p>
        </p:txBody>
      </p:sp>
      <p:sp>
        <p:nvSpPr>
          <p:cNvPr id="70659" name="Rectang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/>
          <a:lstStyle/>
          <a:p>
            <a:pPr algn="ctr"/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Memory Allocation Functions</a:t>
            </a:r>
          </a:p>
        </p:txBody>
      </p:sp>
      <p:sp>
        <p:nvSpPr>
          <p:cNvPr id="283651" name="Rectangle 3"/>
          <p:cNvSpPr>
            <a:spLocks noGrp="1"/>
          </p:cNvSpPr>
          <p:nvPr>
            <p:ph type="body" idx="1"/>
          </p:nvPr>
        </p:nvSpPr>
        <p:spPr>
          <a:xfrm>
            <a:off x="457200" y="1227160"/>
            <a:ext cx="82296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 err="1" smtClean="0"/>
              <a:t>malloc</a:t>
            </a:r>
            <a:endParaRPr lang="en-US" altLang="en-US" sz="2800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Allocates requested number of bytes and returns a pointer to the first byte of the allocated space.</a:t>
            </a:r>
          </a:p>
          <a:p>
            <a:pPr>
              <a:lnSpc>
                <a:spcPct val="90000"/>
              </a:lnSpc>
            </a:pPr>
            <a:r>
              <a:rPr lang="en-US" altLang="en-US" sz="2800" dirty="0" err="1" smtClean="0"/>
              <a:t>calloc</a:t>
            </a:r>
            <a:endParaRPr lang="en-US" altLang="en-US" sz="2800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Allocates space for an array of elements, initializes them to zero and then returns a pointer to the memory.</a:t>
            </a:r>
          </a:p>
          <a:p>
            <a:pPr>
              <a:lnSpc>
                <a:spcPct val="90000"/>
              </a:lnSpc>
            </a:pPr>
            <a:r>
              <a:rPr lang="en-US" altLang="en-US" sz="2800" dirty="0" smtClean="0"/>
              <a:t>free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Frees previously allocated space.</a:t>
            </a:r>
          </a:p>
          <a:p>
            <a:pPr>
              <a:lnSpc>
                <a:spcPct val="90000"/>
              </a:lnSpc>
            </a:pPr>
            <a:r>
              <a:rPr lang="en-US" altLang="en-US" sz="2800" dirty="0" err="1" smtClean="0"/>
              <a:t>realloc</a:t>
            </a:r>
            <a:endParaRPr lang="en-US" altLang="en-US" sz="2800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Modifies the size of previously allocated space.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4751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05AE7D-0214-43EB-A710-2AAFD4106ECD}" type="slidenum">
              <a:rPr lang="en-US" altLang="en-US">
                <a:solidFill>
                  <a:srgbClr val="045C75"/>
                </a:solidFill>
              </a:rPr>
              <a:pPr/>
              <a:t>43</a:t>
            </a:fld>
            <a:endParaRPr lang="en-US" altLang="en-US">
              <a:solidFill>
                <a:srgbClr val="045C75"/>
              </a:solidFill>
            </a:endParaRPr>
          </a:p>
        </p:txBody>
      </p:sp>
      <p:sp>
        <p:nvSpPr>
          <p:cNvPr id="2846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 block of memory can be allocated using the function </a:t>
            </a:r>
            <a:r>
              <a:rPr lang="en-US" altLang="en-US" dirty="0" err="1" smtClean="0">
                <a:solidFill>
                  <a:srgbClr val="CC0000"/>
                </a:solidFill>
              </a:rPr>
              <a:t>malloc</a:t>
            </a:r>
            <a:r>
              <a:rPr lang="en-US" altLang="en-US" dirty="0" smtClean="0"/>
              <a:t>.</a:t>
            </a:r>
          </a:p>
          <a:p>
            <a:pPr lvl="1"/>
            <a:r>
              <a:rPr lang="en-US" altLang="en-US" dirty="0" smtClean="0"/>
              <a:t>Reserves a block of memory of specified size and returns a pointer of type </a:t>
            </a:r>
            <a:r>
              <a:rPr lang="en-US" altLang="en-US" dirty="0" smtClean="0">
                <a:solidFill>
                  <a:srgbClr val="CC0000"/>
                </a:solidFill>
              </a:rPr>
              <a:t>void</a:t>
            </a:r>
            <a:r>
              <a:rPr lang="en-US" altLang="en-US" dirty="0" smtClean="0"/>
              <a:t>.</a:t>
            </a:r>
          </a:p>
          <a:p>
            <a:pPr lvl="1"/>
            <a:r>
              <a:rPr lang="en-US" altLang="en-US" dirty="0" smtClean="0"/>
              <a:t>The return pointer can be assigned to any pointer type.</a:t>
            </a:r>
          </a:p>
          <a:p>
            <a:r>
              <a:rPr lang="en-US" altLang="en-US" dirty="0" smtClean="0"/>
              <a:t>General format:</a:t>
            </a:r>
          </a:p>
          <a:p>
            <a:pPr lvl="1">
              <a:buFontTx/>
              <a:buNone/>
            </a:pPr>
            <a:r>
              <a:rPr lang="en-US" altLang="en-US" dirty="0" smtClean="0"/>
              <a:t>    </a:t>
            </a:r>
            <a:r>
              <a:rPr lang="en-US" altLang="en-US" dirty="0" err="1" smtClean="0"/>
              <a:t>ptr</a:t>
            </a:r>
            <a:r>
              <a:rPr lang="en-US" altLang="en-US" dirty="0" smtClean="0"/>
              <a:t>  =  (type *)  </a:t>
            </a:r>
            <a:r>
              <a:rPr lang="en-US" altLang="en-US" dirty="0" err="1" smtClean="0"/>
              <a:t>malloc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byte_size</a:t>
            </a:r>
            <a:r>
              <a:rPr lang="en-US" altLang="en-US" dirty="0" smtClean="0"/>
              <a:t>) ;</a:t>
            </a:r>
          </a:p>
        </p:txBody>
      </p:sp>
      <p:sp>
        <p:nvSpPr>
          <p:cNvPr id="5" name="AutoShape 3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4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Allocating a Block of Memory</a:t>
            </a:r>
            <a:endParaRPr lang="en-US" sz="4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Allocating a Block of Memory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419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807393-425D-45EA-9ED0-CBE3BED1A7A4}" type="slidenum">
              <a:rPr lang="en-US" altLang="en-US">
                <a:solidFill>
                  <a:srgbClr val="045C75"/>
                </a:solidFill>
              </a:rPr>
              <a:pPr/>
              <a:t>44</a:t>
            </a:fld>
            <a:endParaRPr lang="en-US" altLang="en-US">
              <a:solidFill>
                <a:srgbClr val="045C75"/>
              </a:solidFill>
            </a:endParaRPr>
          </a:p>
        </p:txBody>
      </p:sp>
      <p:sp>
        <p:nvSpPr>
          <p:cNvPr id="72708" name="Rectangle 3"/>
          <p:cNvSpPr>
            <a:spLocks noGrp="1"/>
          </p:cNvSpPr>
          <p:nvPr>
            <p:ph type="body" idx="1"/>
          </p:nvPr>
        </p:nvSpPr>
        <p:spPr>
          <a:xfrm>
            <a:off x="533400" y="1385888"/>
            <a:ext cx="8229600" cy="2424112"/>
          </a:xfrm>
        </p:spPr>
        <p:txBody>
          <a:bodyPr/>
          <a:lstStyle/>
          <a:p>
            <a:r>
              <a:rPr lang="en-US" altLang="en-US" dirty="0" smtClean="0"/>
              <a:t>Examples</a:t>
            </a:r>
          </a:p>
          <a:p>
            <a:pPr lvl="1">
              <a:buFontTx/>
              <a:buNone/>
            </a:pPr>
            <a:r>
              <a:rPr lang="en-US" altLang="en-US" dirty="0" smtClean="0"/>
              <a:t>    </a:t>
            </a:r>
            <a:r>
              <a:rPr lang="en-US" altLang="en-US" sz="2800" dirty="0" smtClean="0">
                <a:solidFill>
                  <a:srgbClr val="CC0000"/>
                </a:solidFill>
              </a:rPr>
              <a:t>p  =  (int *)  </a:t>
            </a:r>
            <a:r>
              <a:rPr lang="en-US" altLang="en-US" sz="2800" dirty="0" err="1" smtClean="0">
                <a:solidFill>
                  <a:srgbClr val="CC0000"/>
                </a:solidFill>
              </a:rPr>
              <a:t>malloc</a:t>
            </a:r>
            <a:r>
              <a:rPr lang="en-US" altLang="en-US" sz="2800" dirty="0" smtClean="0">
                <a:solidFill>
                  <a:srgbClr val="CC0000"/>
                </a:solidFill>
              </a:rPr>
              <a:t> (100 * </a:t>
            </a:r>
            <a:r>
              <a:rPr lang="en-US" altLang="en-US" sz="2800" dirty="0" err="1" smtClean="0">
                <a:solidFill>
                  <a:srgbClr val="CC0000"/>
                </a:solidFill>
              </a:rPr>
              <a:t>sizeof</a:t>
            </a:r>
            <a:r>
              <a:rPr lang="en-US" altLang="en-US" sz="2800" dirty="0" smtClean="0">
                <a:solidFill>
                  <a:srgbClr val="CC0000"/>
                </a:solidFill>
              </a:rPr>
              <a:t> (int)) ;</a:t>
            </a:r>
          </a:p>
          <a:p>
            <a:pPr lvl="2"/>
            <a:r>
              <a:rPr lang="en-US" altLang="en-US" dirty="0" smtClean="0"/>
              <a:t>A memory space equivalent to “100 times the size of an int” bytes is reserved.</a:t>
            </a:r>
          </a:p>
          <a:p>
            <a:pPr lvl="2"/>
            <a:r>
              <a:rPr lang="en-US" altLang="en-US" dirty="0" smtClean="0"/>
              <a:t>The address of the first byte of the allocated memory is assigned to the pointer p of type int.</a:t>
            </a:r>
          </a:p>
        </p:txBody>
      </p:sp>
      <p:grpSp>
        <p:nvGrpSpPr>
          <p:cNvPr id="285711" name="Group 15"/>
          <p:cNvGrpSpPr>
            <a:grpSpLocks/>
          </p:cNvGrpSpPr>
          <p:nvPr/>
        </p:nvGrpSpPr>
        <p:grpSpPr bwMode="auto">
          <a:xfrm>
            <a:off x="2592388" y="4583113"/>
            <a:ext cx="3152775" cy="369887"/>
            <a:chOff x="2352" y="3072"/>
            <a:chExt cx="2640" cy="336"/>
          </a:xfrm>
        </p:grpSpPr>
        <p:sp>
          <p:nvSpPr>
            <p:cNvPr id="72716" name="Rectangle 4"/>
            <p:cNvSpPr>
              <a:spLocks noChangeArrowheads="1"/>
            </p:cNvSpPr>
            <p:nvPr/>
          </p:nvSpPr>
          <p:spPr bwMode="auto">
            <a:xfrm>
              <a:off x="2352" y="3072"/>
              <a:ext cx="2640" cy="336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717" name="Line 5"/>
            <p:cNvSpPr>
              <a:spLocks noChangeShapeType="1"/>
            </p:cNvSpPr>
            <p:nvPr/>
          </p:nvSpPr>
          <p:spPr bwMode="auto">
            <a:xfrm>
              <a:off x="2640" y="3072"/>
              <a:ext cx="0" cy="33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718" name="Line 6"/>
            <p:cNvSpPr>
              <a:spLocks noChangeShapeType="1"/>
            </p:cNvSpPr>
            <p:nvPr/>
          </p:nvSpPr>
          <p:spPr bwMode="auto">
            <a:xfrm>
              <a:off x="2928" y="3072"/>
              <a:ext cx="0" cy="33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719" name="Line 7"/>
            <p:cNvSpPr>
              <a:spLocks noChangeShapeType="1"/>
            </p:cNvSpPr>
            <p:nvPr/>
          </p:nvSpPr>
          <p:spPr bwMode="auto">
            <a:xfrm>
              <a:off x="3216" y="3072"/>
              <a:ext cx="0" cy="33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720" name="Line 8"/>
            <p:cNvSpPr>
              <a:spLocks noChangeShapeType="1"/>
            </p:cNvSpPr>
            <p:nvPr/>
          </p:nvSpPr>
          <p:spPr bwMode="auto">
            <a:xfrm>
              <a:off x="3504" y="3072"/>
              <a:ext cx="0" cy="33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721" name="Line 9"/>
            <p:cNvSpPr>
              <a:spLocks noChangeShapeType="1"/>
            </p:cNvSpPr>
            <p:nvPr/>
          </p:nvSpPr>
          <p:spPr bwMode="auto">
            <a:xfrm>
              <a:off x="4704" y="3072"/>
              <a:ext cx="0" cy="33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85710" name="Group 14"/>
          <p:cNvGrpSpPr>
            <a:grpSpLocks/>
          </p:cNvGrpSpPr>
          <p:nvPr/>
        </p:nvGrpSpPr>
        <p:grpSpPr bwMode="auto">
          <a:xfrm>
            <a:off x="1600200" y="4511675"/>
            <a:ext cx="990600" cy="242888"/>
            <a:chOff x="720" y="2544"/>
            <a:chExt cx="1211" cy="336"/>
          </a:xfrm>
        </p:grpSpPr>
        <p:sp>
          <p:nvSpPr>
            <p:cNvPr id="72714" name="Rectangle 10"/>
            <p:cNvSpPr>
              <a:spLocks noChangeArrowheads="1"/>
            </p:cNvSpPr>
            <p:nvPr/>
          </p:nvSpPr>
          <p:spPr bwMode="auto">
            <a:xfrm>
              <a:off x="720" y="2544"/>
              <a:ext cx="384" cy="336"/>
            </a:xfrm>
            <a:prstGeom prst="rect">
              <a:avLst/>
            </a:prstGeom>
            <a:solidFill>
              <a:srgbClr val="FF99CC"/>
            </a:solidFill>
            <a:ln w="38100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2715" name="Line 11"/>
            <p:cNvSpPr>
              <a:spLocks noChangeShapeType="1"/>
            </p:cNvSpPr>
            <p:nvPr/>
          </p:nvSpPr>
          <p:spPr bwMode="auto">
            <a:xfrm>
              <a:off x="1071" y="2688"/>
              <a:ext cx="860" cy="192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85708" name="Text Box 12"/>
          <p:cNvSpPr txBox="1">
            <a:spLocks noChangeArrowheads="1"/>
          </p:cNvSpPr>
          <p:nvPr/>
        </p:nvSpPr>
        <p:spPr bwMode="auto">
          <a:xfrm>
            <a:off x="1551296" y="4033837"/>
            <a:ext cx="4587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285709" name="Text Box 13"/>
          <p:cNvSpPr txBox="1">
            <a:spLocks noChangeArrowheads="1"/>
          </p:cNvSpPr>
          <p:nvPr/>
        </p:nvSpPr>
        <p:spPr bwMode="auto">
          <a:xfrm>
            <a:off x="3613150" y="4154488"/>
            <a:ext cx="28098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dirty="0">
                <a:solidFill>
                  <a:srgbClr val="A50021"/>
                </a:solidFill>
              </a:rPr>
              <a:t>400 bytes of space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23850" y="5353050"/>
            <a:ext cx="80010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/>
            <a:r>
              <a:rPr lang="en-US" altLang="en-US" sz="2800" dirty="0" err="1">
                <a:solidFill>
                  <a:srgbClr val="CC0000"/>
                </a:solidFill>
              </a:rPr>
              <a:t>cptr</a:t>
            </a:r>
            <a:r>
              <a:rPr lang="en-US" altLang="en-US" sz="2800" dirty="0">
                <a:solidFill>
                  <a:srgbClr val="CC0000"/>
                </a:solidFill>
              </a:rPr>
              <a:t>  =  (char *)  </a:t>
            </a:r>
            <a:r>
              <a:rPr lang="en-US" altLang="en-US" sz="2800" dirty="0" err="1">
                <a:solidFill>
                  <a:srgbClr val="CC0000"/>
                </a:solidFill>
              </a:rPr>
              <a:t>malloc</a:t>
            </a:r>
            <a:r>
              <a:rPr lang="en-US" altLang="en-US" sz="2800" dirty="0">
                <a:solidFill>
                  <a:srgbClr val="CC0000"/>
                </a:solidFill>
              </a:rPr>
              <a:t> (20) ;</a:t>
            </a:r>
          </a:p>
          <a:p>
            <a:pPr lvl="2"/>
            <a:r>
              <a:rPr lang="en-US" altLang="en-US" dirty="0"/>
              <a:t>Allocates 20 bytes of space for the pointer </a:t>
            </a:r>
            <a:r>
              <a:rPr lang="en-US" altLang="en-US" dirty="0" err="1"/>
              <a:t>cptr</a:t>
            </a:r>
            <a:r>
              <a:rPr lang="en-US" altLang="en-US" dirty="0"/>
              <a:t> of type char.</a:t>
            </a:r>
          </a:p>
        </p:txBody>
      </p:sp>
      <p:sp>
        <p:nvSpPr>
          <p:cNvPr id="19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dirty="0" smtClean="0"/>
              <a:t>Allocating a Block of Memory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593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5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5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5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5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85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8" grpId="0"/>
      <p:bldP spid="285709" grpId="0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E7E9F1-A57F-40FC-A38B-4A60674397CD}" type="slidenum">
              <a:rPr lang="en-US" altLang="en-US">
                <a:solidFill>
                  <a:srgbClr val="045C75"/>
                </a:solidFill>
              </a:rPr>
              <a:pPr/>
              <a:t>45</a:t>
            </a:fld>
            <a:endParaRPr lang="en-US" altLang="en-US">
              <a:solidFill>
                <a:srgbClr val="045C75"/>
              </a:solidFill>
            </a:endParaRPr>
          </a:p>
        </p:txBody>
      </p:sp>
      <p:sp>
        <p:nvSpPr>
          <p:cNvPr id="73731" name="Rectangle 2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514350"/>
          </a:xfrm>
        </p:spPr>
        <p:txBody>
          <a:bodyPr/>
          <a:lstStyle/>
          <a:p>
            <a:pPr algn="ctr"/>
            <a:r>
              <a:rPr lang="en-US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Points to Note</a:t>
            </a:r>
          </a:p>
        </p:txBody>
      </p:sp>
      <p:sp>
        <p:nvSpPr>
          <p:cNvPr id="73732" name="Rectangle 3"/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8229600" cy="1752600"/>
          </a:xfrm>
        </p:spPr>
        <p:txBody>
          <a:bodyPr/>
          <a:lstStyle/>
          <a:p>
            <a:r>
              <a:rPr lang="en-US" altLang="en-US" dirty="0" err="1" smtClean="0">
                <a:solidFill>
                  <a:srgbClr val="CC0000"/>
                </a:solidFill>
              </a:rPr>
              <a:t>malloc</a:t>
            </a:r>
            <a:r>
              <a:rPr lang="en-US" altLang="en-US" dirty="0" smtClean="0"/>
              <a:t> always allocates a block of contiguous bytes.</a:t>
            </a:r>
          </a:p>
          <a:p>
            <a:pPr lvl="1"/>
            <a:r>
              <a:rPr lang="en-US" altLang="en-US" dirty="0" smtClean="0"/>
              <a:t>The allocation can fail if sufficient contiguous memory space is not available.</a:t>
            </a:r>
          </a:p>
          <a:p>
            <a:pPr lvl="1"/>
            <a:r>
              <a:rPr lang="en-US" altLang="en-US" dirty="0" smtClean="0"/>
              <a:t>If it fails, </a:t>
            </a:r>
            <a:r>
              <a:rPr lang="en-US" altLang="en-US" dirty="0" err="1" smtClean="0">
                <a:solidFill>
                  <a:srgbClr val="CC0000"/>
                </a:solidFill>
              </a:rPr>
              <a:t>malloc</a:t>
            </a:r>
            <a:r>
              <a:rPr lang="en-US" altLang="en-US" dirty="0" smtClean="0"/>
              <a:t> returns </a:t>
            </a:r>
            <a:r>
              <a:rPr lang="en-US" altLang="en-US" dirty="0" smtClean="0">
                <a:solidFill>
                  <a:srgbClr val="CC0000"/>
                </a:solidFill>
              </a:rPr>
              <a:t>NULL</a:t>
            </a:r>
            <a:r>
              <a:rPr lang="en-US" altLang="en-US" dirty="0" smtClean="0"/>
              <a:t>.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059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E7E9F1-A57F-40FC-A38B-4A60674397CD}" type="slidenum">
              <a:rPr lang="en-US" altLang="en-US">
                <a:solidFill>
                  <a:srgbClr val="045C75"/>
                </a:solidFill>
              </a:rPr>
              <a:pPr/>
              <a:t>46</a:t>
            </a:fld>
            <a:endParaRPr lang="en-US" altLang="en-US">
              <a:solidFill>
                <a:srgbClr val="045C75"/>
              </a:solidFill>
            </a:endParaRPr>
          </a:p>
        </p:txBody>
      </p:sp>
      <p:sp>
        <p:nvSpPr>
          <p:cNvPr id="73731" name="Rectangle 2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514350"/>
          </a:xfrm>
        </p:spPr>
        <p:txBody>
          <a:bodyPr/>
          <a:lstStyle/>
          <a:p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b/w </a:t>
            </a: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229600" cy="511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64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53F6E9-D8A4-4B7C-AA13-6721D911E37B}" type="slidenum">
              <a:rPr lang="en-US" altLang="en-US">
                <a:solidFill>
                  <a:srgbClr val="045C75"/>
                </a:solidFill>
              </a:rPr>
              <a:pPr/>
              <a:t>47</a:t>
            </a:fld>
            <a:endParaRPr lang="en-US" altLang="en-US">
              <a:solidFill>
                <a:srgbClr val="045C75"/>
              </a:solidFill>
            </a:endParaRPr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Example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1000" y="1524000"/>
            <a:ext cx="8305800" cy="3986810"/>
            <a:chOff x="381000" y="1524000"/>
            <a:chExt cx="8305800" cy="3986810"/>
          </a:xfrm>
        </p:grpSpPr>
        <p:sp>
          <p:nvSpPr>
            <p:cNvPr id="74756" name="Text Box 3"/>
            <p:cNvSpPr txBox="1">
              <a:spLocks noChangeArrowheads="1"/>
            </p:cNvSpPr>
            <p:nvPr/>
          </p:nvSpPr>
          <p:spPr bwMode="auto">
            <a:xfrm>
              <a:off x="5451476" y="1540492"/>
              <a:ext cx="3235324" cy="397031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dirty="0"/>
                <a:t>printf("Input heights for %d </a:t>
              </a:r>
            </a:p>
            <a:p>
              <a:r>
                <a:rPr lang="en-US" altLang="en-US" dirty="0"/>
                <a:t>students \</a:t>
              </a:r>
              <a:r>
                <a:rPr lang="en-US" altLang="en-US" dirty="0" err="1"/>
                <a:t>n",N</a:t>
              </a:r>
              <a:r>
                <a:rPr lang="en-US" altLang="en-US" dirty="0"/>
                <a:t>);</a:t>
              </a:r>
            </a:p>
            <a:p>
              <a:r>
                <a:rPr lang="en-US" altLang="en-US" dirty="0"/>
                <a:t>  for(</a:t>
              </a:r>
              <a:r>
                <a:rPr lang="en-US" altLang="en-US" dirty="0" err="1"/>
                <a:t>i</a:t>
              </a:r>
              <a:r>
                <a:rPr lang="en-US" altLang="en-US" dirty="0"/>
                <a:t>=0;i&lt;</a:t>
              </a:r>
              <a:r>
                <a:rPr lang="en-US" altLang="en-US" dirty="0" err="1"/>
                <a:t>N;i</a:t>
              </a:r>
              <a:r>
                <a:rPr lang="en-US" altLang="en-US" dirty="0"/>
                <a:t>++)</a:t>
              </a:r>
            </a:p>
            <a:p>
              <a:r>
                <a:rPr lang="en-US" altLang="en-US" dirty="0"/>
                <a:t>   scanf("%</a:t>
              </a:r>
              <a:r>
                <a:rPr lang="en-US" altLang="en-US" dirty="0" err="1"/>
                <a:t>f",&amp;height</a:t>
              </a:r>
              <a:r>
                <a:rPr lang="en-US" altLang="en-US" dirty="0"/>
                <a:t>[</a:t>
              </a:r>
              <a:r>
                <a:rPr lang="en-US" altLang="en-US" dirty="0" err="1"/>
                <a:t>i</a:t>
              </a:r>
              <a:r>
                <a:rPr lang="en-US" altLang="en-US" dirty="0"/>
                <a:t>]);</a:t>
              </a:r>
            </a:p>
            <a:p>
              <a:endParaRPr lang="en-US" altLang="en-US" dirty="0"/>
            </a:p>
            <a:p>
              <a:r>
                <a:rPr lang="en-US" altLang="en-US" dirty="0"/>
                <a:t>  for(</a:t>
              </a:r>
              <a:r>
                <a:rPr lang="en-US" altLang="en-US" dirty="0" err="1"/>
                <a:t>i</a:t>
              </a:r>
              <a:r>
                <a:rPr lang="en-US" altLang="en-US" dirty="0"/>
                <a:t>=0;i&lt;</a:t>
              </a:r>
              <a:r>
                <a:rPr lang="en-US" altLang="en-US" dirty="0" err="1"/>
                <a:t>N;i</a:t>
              </a:r>
              <a:r>
                <a:rPr lang="en-US" altLang="en-US" dirty="0"/>
                <a:t>++)</a:t>
              </a:r>
            </a:p>
            <a:p>
              <a:r>
                <a:rPr lang="en-US" altLang="en-US" dirty="0"/>
                <a:t>    sum+=height[</a:t>
              </a:r>
              <a:r>
                <a:rPr lang="en-US" altLang="en-US" dirty="0" err="1"/>
                <a:t>i</a:t>
              </a:r>
              <a:r>
                <a:rPr lang="en-US" altLang="en-US" dirty="0"/>
                <a:t>];</a:t>
              </a:r>
            </a:p>
            <a:p>
              <a:endParaRPr lang="en-US" altLang="en-US" dirty="0"/>
            </a:p>
            <a:p>
              <a:r>
                <a:rPr lang="en-US" altLang="en-US" dirty="0"/>
                <a:t>  </a:t>
              </a:r>
              <a:r>
                <a:rPr lang="en-US" altLang="en-US" dirty="0" err="1"/>
                <a:t>avg</a:t>
              </a:r>
              <a:r>
                <a:rPr lang="en-US" altLang="en-US" dirty="0"/>
                <a:t>=sum/(float) N;</a:t>
              </a:r>
            </a:p>
            <a:p>
              <a:endParaRPr lang="en-US" altLang="en-US" dirty="0"/>
            </a:p>
            <a:p>
              <a:r>
                <a:rPr lang="en-US" altLang="en-US" dirty="0"/>
                <a:t> printf("Average height= %f \n",</a:t>
              </a:r>
            </a:p>
            <a:p>
              <a:r>
                <a:rPr lang="en-US" altLang="en-US" dirty="0" err="1"/>
                <a:t>avg</a:t>
              </a:r>
              <a:r>
                <a:rPr lang="en-US" altLang="en-US" dirty="0"/>
                <a:t>);</a:t>
              </a:r>
            </a:p>
            <a:p>
              <a:r>
                <a:rPr lang="en-US" altLang="en-US" dirty="0" smtClean="0"/>
                <a:t>}</a:t>
              </a:r>
              <a:endParaRPr lang="en-US" altLang="en-US" dirty="0"/>
            </a:p>
          </p:txBody>
        </p:sp>
        <p:sp>
          <p:nvSpPr>
            <p:cNvPr id="74757" name="Text Box 4"/>
            <p:cNvSpPr txBox="1">
              <a:spLocks noChangeArrowheads="1"/>
            </p:cNvSpPr>
            <p:nvPr/>
          </p:nvSpPr>
          <p:spPr bwMode="auto">
            <a:xfrm>
              <a:off x="381000" y="1524000"/>
              <a:ext cx="4835437" cy="397031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dirty="0"/>
                <a:t>#include &lt;stdio.h&gt;</a:t>
              </a:r>
            </a:p>
            <a:p>
              <a:endParaRPr lang="en-US" altLang="en-US" dirty="0"/>
            </a:p>
            <a:p>
              <a:r>
                <a:rPr lang="en-US" altLang="en-US" dirty="0"/>
                <a:t>main()</a:t>
              </a:r>
            </a:p>
            <a:p>
              <a:r>
                <a:rPr lang="en-US" altLang="en-US" dirty="0"/>
                <a:t>{</a:t>
              </a:r>
            </a:p>
            <a:p>
              <a:r>
                <a:rPr lang="en-US" altLang="en-US" dirty="0"/>
                <a:t>  int </a:t>
              </a:r>
              <a:r>
                <a:rPr lang="en-US" altLang="en-US" dirty="0" err="1"/>
                <a:t>i,N</a:t>
              </a:r>
              <a:r>
                <a:rPr lang="en-US" altLang="en-US" dirty="0"/>
                <a:t>;</a:t>
              </a:r>
            </a:p>
            <a:p>
              <a:r>
                <a:rPr lang="en-US" altLang="en-US" dirty="0"/>
                <a:t>  float *height;</a:t>
              </a:r>
            </a:p>
            <a:p>
              <a:r>
                <a:rPr lang="en-US" altLang="en-US" dirty="0"/>
                <a:t>  float sum=0,avg;</a:t>
              </a:r>
            </a:p>
            <a:p>
              <a:endParaRPr lang="en-US" altLang="en-US" dirty="0"/>
            </a:p>
            <a:p>
              <a:r>
                <a:rPr lang="en-US" altLang="en-US" dirty="0"/>
                <a:t>  printf("Input the number of students. \n");</a:t>
              </a:r>
            </a:p>
            <a:p>
              <a:r>
                <a:rPr lang="en-US" altLang="en-US" dirty="0"/>
                <a:t>  scanf("%</a:t>
              </a:r>
              <a:r>
                <a:rPr lang="en-US" altLang="en-US" dirty="0" err="1"/>
                <a:t>d",&amp;N</a:t>
              </a:r>
              <a:r>
                <a:rPr lang="en-US" altLang="en-US" dirty="0"/>
                <a:t>);</a:t>
              </a:r>
            </a:p>
            <a:p>
              <a:endParaRPr lang="en-US" altLang="en-US" dirty="0"/>
            </a:p>
            <a:p>
              <a:r>
                <a:rPr lang="en-US" altLang="en-US" dirty="0"/>
                <a:t>  </a:t>
              </a:r>
              <a:r>
                <a:rPr lang="en-US" altLang="en-US" dirty="0">
                  <a:solidFill>
                    <a:srgbClr val="FF0000"/>
                  </a:solidFill>
                </a:rPr>
                <a:t>height=(float *) </a:t>
              </a:r>
              <a:r>
                <a:rPr lang="en-US" altLang="en-US" dirty="0" err="1">
                  <a:solidFill>
                    <a:srgbClr val="FF0000"/>
                  </a:solidFill>
                </a:rPr>
                <a:t>malloc</a:t>
              </a:r>
              <a:r>
                <a:rPr lang="en-US" altLang="en-US" dirty="0">
                  <a:solidFill>
                    <a:srgbClr val="FF0000"/>
                  </a:solidFill>
                </a:rPr>
                <a:t>(N * </a:t>
              </a:r>
              <a:r>
                <a:rPr lang="en-US" altLang="en-US" dirty="0" err="1">
                  <a:solidFill>
                    <a:srgbClr val="FF0000"/>
                  </a:solidFill>
                </a:rPr>
                <a:t>sizeof</a:t>
              </a:r>
              <a:r>
                <a:rPr lang="en-US" altLang="en-US" dirty="0">
                  <a:solidFill>
                    <a:srgbClr val="FF0000"/>
                  </a:solidFill>
                </a:rPr>
                <a:t>(float));</a:t>
              </a:r>
            </a:p>
            <a:p>
              <a:endParaRPr lang="en-US" altLang="en-US" dirty="0">
                <a:solidFill>
                  <a:srgbClr val="FF0000"/>
                </a:solidFill>
              </a:endParaRPr>
            </a:p>
            <a:p>
              <a:endParaRPr lang="en-US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88773" name="Text Box 5"/>
          <p:cNvSpPr txBox="1">
            <a:spLocks noChangeArrowheads="1"/>
          </p:cNvSpPr>
          <p:nvPr/>
        </p:nvSpPr>
        <p:spPr bwMode="auto">
          <a:xfrm>
            <a:off x="1878012" y="5029200"/>
            <a:ext cx="3303588" cy="147732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Input the number of students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r>
              <a:rPr lang="en-US" altLang="en-US" dirty="0"/>
              <a:t>5</a:t>
            </a:r>
          </a:p>
          <a:p>
            <a:r>
              <a:rPr lang="en-US" altLang="en-US" dirty="0"/>
              <a:t>Input heights for 5 students </a:t>
            </a:r>
            <a:endParaRPr lang="en-US" altLang="en-US" dirty="0" smtClean="0"/>
          </a:p>
          <a:p>
            <a:r>
              <a:rPr lang="en-US" altLang="en-US" dirty="0" smtClean="0"/>
              <a:t>23 </a:t>
            </a:r>
            <a:r>
              <a:rPr lang="en-US" altLang="en-US" dirty="0"/>
              <a:t>24 25 26 27</a:t>
            </a:r>
          </a:p>
          <a:p>
            <a:r>
              <a:rPr lang="en-US" altLang="en-US" dirty="0"/>
              <a:t>Average height= </a:t>
            </a:r>
            <a:r>
              <a:rPr lang="en-US" altLang="en-US" dirty="0" smtClean="0"/>
              <a:t>25.000000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367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3559D7-8AF0-42EF-8CCA-E58367A86723}" type="slidenum">
              <a:rPr lang="en-US" altLang="en-US">
                <a:solidFill>
                  <a:srgbClr val="045C75"/>
                </a:solidFill>
              </a:rPr>
              <a:pPr/>
              <a:t>48</a:t>
            </a:fld>
            <a:endParaRPr lang="en-US" altLang="en-US">
              <a:solidFill>
                <a:srgbClr val="045C75"/>
              </a:solidFill>
            </a:endParaRPr>
          </a:p>
        </p:txBody>
      </p:sp>
      <p:sp>
        <p:nvSpPr>
          <p:cNvPr id="75779" name="Rectangle 2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590550"/>
          </a:xfrm>
        </p:spPr>
        <p:txBody>
          <a:bodyPr/>
          <a:lstStyle/>
          <a:p>
            <a:pPr algn="ctr"/>
            <a:r>
              <a:rPr lang="en-US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Releasing the Used Space</a:t>
            </a:r>
          </a:p>
        </p:txBody>
      </p:sp>
      <p:sp>
        <p:nvSpPr>
          <p:cNvPr id="28979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altLang="en-US" dirty="0" smtClean="0"/>
              <a:t>When we no longer need the data stored in a block of memory, we may release the block for future use.</a:t>
            </a:r>
          </a:p>
          <a:p>
            <a:r>
              <a:rPr lang="en-US" altLang="en-US" dirty="0" smtClean="0"/>
              <a:t>How?</a:t>
            </a:r>
          </a:p>
          <a:p>
            <a:pPr lvl="1"/>
            <a:r>
              <a:rPr lang="en-US" altLang="en-US" dirty="0" smtClean="0"/>
              <a:t>By using the </a:t>
            </a:r>
            <a:r>
              <a:rPr lang="en-US" altLang="en-US" dirty="0" smtClean="0">
                <a:solidFill>
                  <a:srgbClr val="CC0000"/>
                </a:solidFill>
              </a:rPr>
              <a:t>free</a:t>
            </a:r>
            <a:r>
              <a:rPr lang="en-US" altLang="en-US" dirty="0" smtClean="0"/>
              <a:t> function.</a:t>
            </a:r>
          </a:p>
          <a:p>
            <a:r>
              <a:rPr lang="en-US" altLang="en-US" dirty="0" smtClean="0"/>
              <a:t>General format:</a:t>
            </a:r>
          </a:p>
          <a:p>
            <a:pPr lvl="1">
              <a:buFontTx/>
              <a:buNone/>
            </a:pPr>
            <a:r>
              <a:rPr lang="en-US" altLang="en-US" dirty="0" smtClean="0"/>
              <a:t>        </a:t>
            </a:r>
            <a:r>
              <a:rPr lang="en-US" altLang="en-US" sz="2800" dirty="0" smtClean="0">
                <a:solidFill>
                  <a:srgbClr val="CC0000"/>
                </a:solidFill>
              </a:rPr>
              <a:t>free (</a:t>
            </a:r>
            <a:r>
              <a:rPr lang="en-US" altLang="en-US" sz="2800" dirty="0" err="1" smtClean="0">
                <a:solidFill>
                  <a:srgbClr val="CC0000"/>
                </a:solidFill>
              </a:rPr>
              <a:t>ptr</a:t>
            </a:r>
            <a:r>
              <a:rPr lang="en-US" altLang="en-US" sz="2800" dirty="0" smtClean="0">
                <a:solidFill>
                  <a:srgbClr val="CC0000"/>
                </a:solidFill>
              </a:rPr>
              <a:t>) ;</a:t>
            </a:r>
          </a:p>
          <a:p>
            <a:pPr>
              <a:buFontTx/>
              <a:buNone/>
            </a:pPr>
            <a:r>
              <a:rPr lang="en-US" altLang="en-US" dirty="0" smtClean="0"/>
              <a:t>    where </a:t>
            </a:r>
            <a:r>
              <a:rPr lang="en-US" altLang="en-US" dirty="0" err="1" smtClean="0"/>
              <a:t>ptr</a:t>
            </a:r>
            <a:r>
              <a:rPr lang="en-US" altLang="en-US" dirty="0" smtClean="0"/>
              <a:t> is a pointer to a memory block which has been already created using </a:t>
            </a:r>
            <a:r>
              <a:rPr lang="en-US" altLang="en-US" dirty="0" err="1" smtClean="0">
                <a:solidFill>
                  <a:srgbClr val="CC0000"/>
                </a:solidFill>
              </a:rPr>
              <a:t>malloc</a:t>
            </a:r>
            <a:r>
              <a:rPr lang="en-US" alt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45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077F13-A2A1-4E37-827E-9CF807967001}" type="slidenum">
              <a:rPr lang="en-US" altLang="en-US">
                <a:solidFill>
                  <a:srgbClr val="045C75"/>
                </a:solidFill>
              </a:rPr>
              <a:pPr/>
              <a:t>49</a:t>
            </a:fld>
            <a:endParaRPr lang="en-US" altLang="en-US">
              <a:solidFill>
                <a:srgbClr val="045C75"/>
              </a:solidFill>
            </a:endParaRPr>
          </a:p>
        </p:txBody>
      </p:sp>
      <p:sp>
        <p:nvSpPr>
          <p:cNvPr id="76803" name="Rectangle 2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590550"/>
          </a:xfrm>
        </p:spPr>
        <p:txBody>
          <a:bodyPr/>
          <a:lstStyle/>
          <a:p>
            <a:pPr algn="ctr"/>
            <a:r>
              <a:rPr lang="en-US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Altering the Size of a Block</a:t>
            </a:r>
          </a:p>
        </p:txBody>
      </p:sp>
      <p:sp>
        <p:nvSpPr>
          <p:cNvPr id="290819" name="Rectangle 3"/>
          <p:cNvSpPr>
            <a:spLocks noGrp="1"/>
          </p:cNvSpPr>
          <p:nvPr>
            <p:ph type="body" idx="1"/>
          </p:nvPr>
        </p:nvSpPr>
        <p:spPr>
          <a:xfrm>
            <a:off x="581025" y="1371600"/>
            <a:ext cx="8077200" cy="4724400"/>
          </a:xfrm>
        </p:spPr>
        <p:txBody>
          <a:bodyPr/>
          <a:lstStyle/>
          <a:p>
            <a:r>
              <a:rPr lang="en-US" altLang="en-US" sz="2400" dirty="0" smtClean="0"/>
              <a:t>Sometimes we need to alter the size of some previously allocated memory block.</a:t>
            </a:r>
          </a:p>
          <a:p>
            <a:pPr lvl="1"/>
            <a:r>
              <a:rPr lang="en-US" altLang="en-US" sz="2400" dirty="0" smtClean="0"/>
              <a:t>More memory needed.</a:t>
            </a:r>
          </a:p>
          <a:p>
            <a:pPr lvl="1"/>
            <a:r>
              <a:rPr lang="en-US" altLang="en-US" sz="2400" dirty="0" smtClean="0"/>
              <a:t>Memory allocated is larger than necessary.</a:t>
            </a:r>
          </a:p>
          <a:p>
            <a:r>
              <a:rPr lang="en-US" altLang="en-US" sz="2400" dirty="0" smtClean="0"/>
              <a:t>How?</a:t>
            </a:r>
          </a:p>
          <a:p>
            <a:pPr lvl="1"/>
            <a:r>
              <a:rPr lang="en-US" altLang="en-US" sz="2400" dirty="0" smtClean="0"/>
              <a:t>By using the </a:t>
            </a:r>
            <a:r>
              <a:rPr lang="en-US" altLang="en-US" sz="2400" dirty="0" err="1" smtClean="0">
                <a:solidFill>
                  <a:srgbClr val="CC0000"/>
                </a:solidFill>
              </a:rPr>
              <a:t>realloc</a:t>
            </a:r>
            <a:r>
              <a:rPr lang="en-US" altLang="en-US" sz="2400" dirty="0" smtClean="0"/>
              <a:t> function.</a:t>
            </a:r>
          </a:p>
          <a:p>
            <a:r>
              <a:rPr lang="en-US" altLang="en-US" sz="2400" dirty="0" smtClean="0"/>
              <a:t>If the original allocation is done by the statement</a:t>
            </a:r>
          </a:p>
          <a:p>
            <a:pPr lvl="1">
              <a:buFontTx/>
              <a:buNone/>
            </a:pPr>
            <a:r>
              <a:rPr lang="en-US" altLang="en-US" sz="2400" dirty="0" smtClean="0"/>
              <a:t>        </a:t>
            </a:r>
            <a:r>
              <a:rPr lang="en-US" altLang="en-US" sz="2400" dirty="0" err="1" smtClean="0"/>
              <a:t>ptr</a:t>
            </a:r>
            <a:r>
              <a:rPr lang="en-US" altLang="en-US" sz="2400" dirty="0" smtClean="0"/>
              <a:t>  =  </a:t>
            </a:r>
            <a:r>
              <a:rPr lang="en-US" altLang="en-US" sz="2400" dirty="0" err="1" smtClean="0"/>
              <a:t>malloc</a:t>
            </a:r>
            <a:r>
              <a:rPr lang="en-US" altLang="en-US" sz="2400" dirty="0" smtClean="0"/>
              <a:t> (size) ;</a:t>
            </a:r>
          </a:p>
          <a:p>
            <a:pPr>
              <a:buFontTx/>
              <a:buNone/>
            </a:pPr>
            <a:r>
              <a:rPr lang="en-US" altLang="en-US" sz="2400" dirty="0" smtClean="0"/>
              <a:t>    then reallocation of space may be done as</a:t>
            </a:r>
          </a:p>
          <a:p>
            <a:pPr lvl="1">
              <a:buFontTx/>
              <a:buNone/>
            </a:pPr>
            <a:r>
              <a:rPr lang="en-US" altLang="en-US" sz="2400" dirty="0" smtClean="0"/>
              <a:t>        </a:t>
            </a:r>
            <a:r>
              <a:rPr lang="en-US" altLang="en-US" sz="2400" dirty="0" err="1" smtClean="0"/>
              <a:t>ptr</a:t>
            </a:r>
            <a:r>
              <a:rPr lang="en-US" altLang="en-US" sz="2400" dirty="0" smtClean="0"/>
              <a:t>  =  </a:t>
            </a:r>
            <a:r>
              <a:rPr lang="en-US" altLang="en-US" sz="2400" dirty="0" err="1" smtClean="0"/>
              <a:t>realloc</a:t>
            </a:r>
            <a:r>
              <a:rPr lang="en-US" altLang="en-US" sz="2400" dirty="0" smtClean="0"/>
              <a:t> (</a:t>
            </a:r>
            <a:r>
              <a:rPr lang="en-US" altLang="en-US" sz="2400" dirty="0" err="1" smtClean="0"/>
              <a:t>ptr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newsize</a:t>
            </a:r>
            <a:r>
              <a:rPr lang="en-US" altLang="en-US" sz="2400" dirty="0" smtClean="0"/>
              <a:t>) ;</a:t>
            </a:r>
          </a:p>
        </p:txBody>
      </p:sp>
    </p:spTree>
    <p:extLst>
      <p:ext uri="{BB962C8B-B14F-4D97-AF65-F5344CB8AC3E}">
        <p14:creationId xmlns:p14="http://schemas.microsoft.com/office/powerpoint/2010/main" val="269775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Return type	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			void main ( )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	{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		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	}</a:t>
            </a:r>
          </a:p>
        </p:txBody>
      </p:sp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2286000" y="3048000"/>
            <a:ext cx="914400" cy="10668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1828800" y="2743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eaLnBrk="1" hangingPunct="1"/>
            <a:r>
              <a:rPr lang="en-US" dirty="0" smtClean="0"/>
              <a:t>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01CAAC-1928-4C52-B34B-28EDF75E1B71}" type="slidenum">
              <a:rPr lang="en-US" altLang="en-US">
                <a:solidFill>
                  <a:srgbClr val="045C75"/>
                </a:solidFill>
              </a:rPr>
              <a:pPr/>
              <a:t>50</a:t>
            </a:fld>
            <a:endParaRPr lang="en-US" altLang="en-US">
              <a:solidFill>
                <a:srgbClr val="045C75"/>
              </a:solidFill>
            </a:endParaRPr>
          </a:p>
        </p:txBody>
      </p:sp>
      <p:sp>
        <p:nvSpPr>
          <p:cNvPr id="7782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Contd.</a:t>
            </a:r>
          </a:p>
        </p:txBody>
      </p:sp>
      <p:sp>
        <p:nvSpPr>
          <p:cNvPr id="29184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smtClean="0"/>
              <a:t>The new memory block may or may not begin at the same place as the old one.</a:t>
            </a:r>
          </a:p>
          <a:p>
            <a:pPr lvl="2"/>
            <a:r>
              <a:rPr lang="en-US" altLang="en-US" smtClean="0"/>
              <a:t>If it does not find space, it will create it in an entirely different region and move the contents of the old block into the new block.</a:t>
            </a:r>
          </a:p>
          <a:p>
            <a:pPr lvl="1"/>
            <a:r>
              <a:rPr lang="en-US" altLang="en-US" smtClean="0"/>
              <a:t>The function guarantees that the old data remains intact.</a:t>
            </a:r>
          </a:p>
          <a:p>
            <a:pPr lvl="1"/>
            <a:r>
              <a:rPr lang="en-US" altLang="en-US" smtClean="0"/>
              <a:t>If it is unable to allocate, it returns NULL and frees the original block.</a:t>
            </a:r>
          </a:p>
          <a:p>
            <a:pPr lvl="1">
              <a:buFontTx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3916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Program to print a string (char by char) using pointer…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693025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void </a:t>
            </a:r>
            <a:r>
              <a:rPr lang="en-US" altLang="en-US" dirty="0" err="1" smtClean="0"/>
              <a:t>printstring</a:t>
            </a:r>
            <a:r>
              <a:rPr lang="en-US" altLang="en-US" dirty="0" smtClean="0"/>
              <a:t> (void)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	char name[ ] = “PDPU”;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	char * </a:t>
            </a:r>
            <a:r>
              <a:rPr lang="en-US" altLang="en-US" dirty="0" err="1" smtClean="0"/>
              <a:t>ptr</a:t>
            </a:r>
            <a:r>
              <a:rPr lang="en-US" altLang="en-US" dirty="0" smtClean="0"/>
              <a:t> = name;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	while (*</a:t>
            </a:r>
            <a:r>
              <a:rPr lang="en-US" altLang="en-US" dirty="0" err="1" smtClean="0"/>
              <a:t>ptr</a:t>
            </a:r>
            <a:r>
              <a:rPr lang="en-US" altLang="en-US" dirty="0" smtClean="0"/>
              <a:t> != ‘\0’)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	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		printf(“%c”,*</a:t>
            </a:r>
            <a:r>
              <a:rPr lang="en-US" altLang="en-US" dirty="0" err="1" smtClean="0"/>
              <a:t>ptr</a:t>
            </a:r>
            <a:r>
              <a:rPr lang="en-US" altLang="en-US" dirty="0" smtClean="0"/>
              <a:t>) ; </a:t>
            </a:r>
            <a:r>
              <a:rPr lang="en-US" altLang="en-US" dirty="0" err="1" smtClean="0"/>
              <a:t>ptr</a:t>
            </a:r>
            <a:r>
              <a:rPr lang="en-US" altLang="en-US" dirty="0" smtClean="0"/>
              <a:t>++;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63501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 smtClean="0"/>
              <a:t>Count length of a string using a pointer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693025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dirty="0" smtClean="0"/>
              <a:t>int </a:t>
            </a:r>
            <a:r>
              <a:rPr lang="en-US" altLang="en-US" b="1" dirty="0" err="1" smtClean="0"/>
              <a:t>xstrlen</a:t>
            </a:r>
            <a:r>
              <a:rPr lang="en-US" altLang="en-US" b="1" dirty="0" smtClean="0"/>
              <a:t> ( char * s)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dirty="0" smtClean="0"/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dirty="0" smtClean="0"/>
              <a:t>	int length = 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dirty="0" smtClean="0"/>
              <a:t>	while ( *s != ‘\0’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dirty="0" smtClean="0"/>
              <a:t>	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dirty="0" smtClean="0"/>
              <a:t>		length++; s++;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dirty="0" smtClean="0"/>
              <a:t>	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dirty="0" smtClean="0"/>
              <a:t>	return (length);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48045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 smtClean="0"/>
              <a:t>Our own  function to copy one string to another string using a pointer…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305800" cy="4495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 smtClean="0"/>
              <a:t>void </a:t>
            </a:r>
            <a:r>
              <a:rPr lang="en-US" altLang="en-US" b="1" dirty="0" err="1" smtClean="0"/>
              <a:t>xstrcpy</a:t>
            </a:r>
            <a:r>
              <a:rPr lang="en-US" altLang="en-US" b="1" dirty="0" smtClean="0"/>
              <a:t>(char * t, </a:t>
            </a:r>
            <a:r>
              <a:rPr lang="en-US" altLang="en-US" b="1" dirty="0" err="1" smtClean="0"/>
              <a:t>const</a:t>
            </a:r>
            <a:r>
              <a:rPr lang="en-US" altLang="en-US" b="1" dirty="0" smtClean="0"/>
              <a:t> char * s)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 smtClean="0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 smtClean="0"/>
              <a:t>	while ( *s != ‘\0’ 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 smtClean="0"/>
              <a:t>	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 smtClean="0"/>
              <a:t>		*t = *s; s++ ; t++;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 smtClean="0"/>
              <a:t>	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 smtClean="0"/>
              <a:t>	*t = ‘\0’;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45280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 smtClean="0"/>
              <a:t>? Can you write your own functions…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 smtClean="0"/>
              <a:t>To convert a string to a lower case.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dirty="0" smtClean="0"/>
              <a:t>To convert a string to an upper case.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dirty="0" smtClean="0"/>
              <a:t>To reverse the string.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dirty="0" smtClean="0"/>
              <a:t>To concatenate two strings.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dirty="0" smtClean="0"/>
              <a:t>To find the position of a character in a given string.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2802180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			void main ( arguments, if any )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	{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		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	}</a:t>
            </a:r>
          </a:p>
        </p:txBody>
      </p:sp>
      <p:sp>
        <p:nvSpPr>
          <p:cNvPr id="30723" name="Oval 3"/>
          <p:cNvSpPr>
            <a:spLocks noChangeArrowheads="1"/>
          </p:cNvSpPr>
          <p:nvPr/>
        </p:nvSpPr>
        <p:spPr bwMode="auto">
          <a:xfrm>
            <a:off x="4343400" y="2971800"/>
            <a:ext cx="3276600" cy="15240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eaLnBrk="1" hangingPunct="1"/>
            <a:r>
              <a:rPr lang="en-US" dirty="0" smtClean="0"/>
              <a:t>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			void main ( )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	{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		statement(s);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	}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3124200" y="4191000"/>
            <a:ext cx="2590800" cy="1295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eaLnBrk="1" hangingPunct="1"/>
            <a:r>
              <a:rPr lang="en-US" dirty="0" smtClean="0"/>
              <a:t>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Return type	function name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			void main ( arguments, if any )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	{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		statement(s);</a:t>
            </a:r>
          </a:p>
          <a:p>
            <a:pPr eaLnBrk="1" hangingPunct="1">
              <a:buFontTx/>
              <a:buNone/>
            </a:pPr>
            <a:r>
              <a:rPr lang="en-US" dirty="0" smtClean="0"/>
              <a:t>			}</a:t>
            </a:r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1905000" y="2743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 flipH="1">
            <a:off x="3733800" y="27432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eaLnBrk="1" hangingPunct="1"/>
            <a:r>
              <a:rPr lang="en-US" dirty="0" smtClean="0"/>
              <a:t>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FUNCTION PROTOTYPE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It is a declaration that defines: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the return type &amp;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The parameters of a function (arguments) &amp;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Type of order of the arguments.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e.g.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void add (void);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void add ( int , int 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float add (void);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float add ( float, float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1980</TotalTime>
  <Words>2430</Words>
  <Application>Microsoft Office PowerPoint</Application>
  <PresentationFormat>On-screen Show (4:3)</PresentationFormat>
  <Paragraphs>644</Paragraphs>
  <Slides>54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  <vt:variant>
        <vt:lpstr>Custom Shows</vt:lpstr>
      </vt:variant>
      <vt:variant>
        <vt:i4>3</vt:i4>
      </vt:variant>
    </vt:vector>
  </HeadingPairs>
  <TitlesOfParts>
    <vt:vector size="63" baseType="lpstr">
      <vt:lpstr>Arial</vt:lpstr>
      <vt:lpstr>Arial Black</vt:lpstr>
      <vt:lpstr>Calibri</vt:lpstr>
      <vt:lpstr>Times New Roman</vt:lpstr>
      <vt:lpstr>Wingdings</vt:lpstr>
      <vt:lpstr>1_Default Design</vt:lpstr>
      <vt:lpstr>Unit 3 - Functions</vt:lpstr>
      <vt:lpstr>Contents</vt:lpstr>
      <vt:lpstr>FUNCTION</vt:lpstr>
      <vt:lpstr>FUNCTION</vt:lpstr>
      <vt:lpstr>FUNCTION</vt:lpstr>
      <vt:lpstr>FUNCTION</vt:lpstr>
      <vt:lpstr>FUNCTION</vt:lpstr>
      <vt:lpstr>FUNCTION</vt:lpstr>
      <vt:lpstr>FUNCTION PROTOTYPE</vt:lpstr>
      <vt:lpstr>FUNCTION PROTOTYPE</vt:lpstr>
      <vt:lpstr>FUNCTION PROTOTYPE</vt:lpstr>
      <vt:lpstr>WHY FUNCTION?</vt:lpstr>
      <vt:lpstr>WHY FUNCTION?</vt:lpstr>
      <vt:lpstr>ADVANTAGES OF FUNCTIONS</vt:lpstr>
      <vt:lpstr>Types of Functions</vt:lpstr>
      <vt:lpstr>Built-in Functions  (Library Functions)</vt:lpstr>
      <vt:lpstr>Header Files</vt:lpstr>
      <vt:lpstr>Program to Add Two Numbers</vt:lpstr>
      <vt:lpstr>Various forms of Functions</vt:lpstr>
      <vt:lpstr>Functions No Arguments/No Return Value</vt:lpstr>
      <vt:lpstr>Functions With Arguments/No Return Value</vt:lpstr>
      <vt:lpstr>How memory looks like?</vt:lpstr>
      <vt:lpstr>Functions No Arguments/With Return Value</vt:lpstr>
      <vt:lpstr>How memory looks like?</vt:lpstr>
      <vt:lpstr>Functions With Arguments &amp; Return Value</vt:lpstr>
      <vt:lpstr>Function Control Flow</vt:lpstr>
      <vt:lpstr>When function prototype declaration not required?</vt:lpstr>
      <vt:lpstr>Scope of a Variable</vt:lpstr>
      <vt:lpstr>Conclusions of functions</vt:lpstr>
      <vt:lpstr>Parameter Passing Techniques</vt:lpstr>
      <vt:lpstr>Pass by Value</vt:lpstr>
      <vt:lpstr>Pass by Value OR call by value Ex.</vt:lpstr>
      <vt:lpstr>Pass By Reference</vt:lpstr>
      <vt:lpstr>Pass by Value OR call by value Ex.</vt:lpstr>
      <vt:lpstr>Examples</vt:lpstr>
      <vt:lpstr>Difference between  pass by value and pass by reference</vt:lpstr>
      <vt:lpstr>Passing Array to a Function </vt:lpstr>
      <vt:lpstr>Passing Array Elements to a Function </vt:lpstr>
      <vt:lpstr>Passing Array Elements to a Function (Individual Element Wise – Call by Value)</vt:lpstr>
      <vt:lpstr>Passing Array Elements to a Function (Individual Element Wise – Call by Reference)</vt:lpstr>
      <vt:lpstr>Passing whole array to a function…</vt:lpstr>
      <vt:lpstr>Dynamic Memory Allocation Functions</vt:lpstr>
      <vt:lpstr>Allocating a Block of Memory</vt:lpstr>
      <vt:lpstr>Allocating a Block of Memory</vt:lpstr>
      <vt:lpstr>Points to Note</vt:lpstr>
      <vt:lpstr>Difference b/w malloc and calloc</vt:lpstr>
      <vt:lpstr>Example</vt:lpstr>
      <vt:lpstr>Releasing the Used Space</vt:lpstr>
      <vt:lpstr>Altering the Size of a Block</vt:lpstr>
      <vt:lpstr>Contd.</vt:lpstr>
      <vt:lpstr>Program to print a string (char by char) using pointer…</vt:lpstr>
      <vt:lpstr>Count length of a string using a pointer</vt:lpstr>
      <vt:lpstr>Our own  function to copy one string to another string using a pointer…</vt:lpstr>
      <vt:lpstr>? Can you write your own functions…</vt:lpstr>
      <vt:lpstr>data types</vt:lpstr>
      <vt:lpstr>escape sequence</vt:lpstr>
      <vt:lpstr>Loop Structure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</dc:title>
  <dc:creator>admin</dc:creator>
  <cp:lastModifiedBy>Darshit Shah</cp:lastModifiedBy>
  <cp:revision>113</cp:revision>
  <dcterms:created xsi:type="dcterms:W3CDTF">2008-08-05T04:21:38Z</dcterms:created>
  <dcterms:modified xsi:type="dcterms:W3CDTF">2025-07-30T09:41:38Z</dcterms:modified>
</cp:coreProperties>
</file>