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1" r:id="rId4"/>
    <p:sldId id="259" r:id="rId5"/>
    <p:sldId id="264" r:id="rId6"/>
    <p:sldId id="263" r:id="rId7"/>
    <p:sldId id="258" r:id="rId8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b="1" dirty="0" smtClean="0"/>
              <a:t>PDPU, </a:t>
            </a:r>
            <a:r>
              <a:rPr lang="en-US" b="1" dirty="0" err="1" smtClean="0"/>
              <a:t>Gandhinagar</a:t>
            </a:r>
            <a:endParaRPr lang="en-US" b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r>
              <a:rPr lang="en-US" b="1" dirty="0" smtClean="0"/>
              <a:t>Recursive Functions</a:t>
            </a:r>
            <a:endParaRPr lang="en-US" b="1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b="1" dirty="0"/>
              <a:t>By Darshit Shah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995C2B1-ADED-4E5D-B688-F3A090B83DD0}" type="slidenum">
              <a:rPr lang="en-US" b="1"/>
              <a:pPr>
                <a:defRPr/>
              </a:pPr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6497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/>
              <a:t>Institute of Petroleum Technology, Gandhinagar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690269"/>
            <a:ext cx="543814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/>
              <a:t>By Darshit Shah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378824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931FDBC-7DE2-4F5C-A41D-363264BA50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5447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Institute of Petroleum Technology, Gandhinagar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By Darshit Shah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8977E-7B91-4BB0-BE57-5559B23C062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92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846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9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12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1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90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91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" name="Rectangle 2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" name="Rectangle 2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7EB07-6002-43F4-9382-84732D7C7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4D133-070A-4D4F-9ADF-AE4853184A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A90E1-7B2B-4D04-86E7-9849D62C8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4A6805-4549-45E3-8461-1FEE909F30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12B94-55A3-44B6-A0D6-71A64EC41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4CB30-5DD1-40DD-88A4-4C5D00062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2CF54-C218-481D-AA0E-E4F78C0516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B594E-42DF-4C07-BE20-C1E34DB82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F0E25-F2A2-4FB7-B6FE-AE38E13D2E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A0506-5A70-48BB-B5D0-AA97ED4A68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79452-CD48-4A4B-AAE0-7DFBD59843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147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48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49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28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6151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4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6153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54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55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56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57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158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2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6160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1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2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3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4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5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66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7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C908A1C4-14DF-479A-B86C-AB6E63058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Unit 3 Function and Structure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Recursive Functions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PDEU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/>
              <a:t>Recursive Function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that calls itself.</a:t>
            </a:r>
          </a:p>
          <a:p>
            <a:pPr eaLnBrk="1" hangingPunct="1"/>
            <a:r>
              <a:rPr lang="en-US" dirty="0" smtClean="0"/>
              <a:t>Also known as circular definition.</a:t>
            </a:r>
          </a:p>
          <a:p>
            <a:pPr eaLnBrk="1" hangingPunct="1"/>
            <a:r>
              <a:rPr lang="en-US" dirty="0" smtClean="0"/>
              <a:t>You can use recursive function wherever you can use loop structure.</a:t>
            </a:r>
          </a:p>
          <a:p>
            <a:pPr eaLnBrk="1" hangingPunct="1"/>
            <a:r>
              <a:rPr lang="en-US" dirty="0" smtClean="0"/>
              <a:t>There must be some way to come out of the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1+2+3 </a:t>
            </a:r>
            <a:br>
              <a:rPr lang="en-US" dirty="0" smtClean="0"/>
            </a:br>
            <a:r>
              <a:rPr lang="en-US" dirty="0" smtClean="0"/>
              <a:t>(Non-recursively)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void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sumofno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(“%</a:t>
            </a:r>
            <a:r>
              <a:rPr lang="en-US" sz="2400" dirty="0" err="1" smtClean="0"/>
              <a:t>d”,sumofno</a:t>
            </a:r>
            <a:r>
              <a:rPr lang="en-US" sz="2400" dirty="0" smtClean="0"/>
              <a:t>(3));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sumofno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s=0;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=1;i&lt;=</a:t>
            </a:r>
            <a:r>
              <a:rPr lang="en-US" sz="2400" dirty="0" err="1" smtClean="0"/>
              <a:t>n;i</a:t>
            </a:r>
            <a:r>
              <a:rPr lang="en-US" sz="2400" dirty="0" smtClean="0"/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	s = s + </a:t>
            </a:r>
            <a:r>
              <a:rPr lang="en-US" sz="2400" dirty="0" err="1" smtClean="0"/>
              <a:t>i</a:t>
            </a:r>
            <a:r>
              <a:rPr lang="en-US" sz="2400" dirty="0" smtClean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	return 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Recursion-Example: 1+2+3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void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sumofno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(“%</a:t>
            </a:r>
            <a:r>
              <a:rPr lang="en-US" sz="2800" dirty="0" err="1" smtClean="0"/>
              <a:t>d”,sumofno</a:t>
            </a:r>
            <a:r>
              <a:rPr lang="en-US" sz="2800" dirty="0" smtClean="0"/>
              <a:t>(3));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sumofno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return (n + </a:t>
            </a:r>
            <a:r>
              <a:rPr lang="en-US" sz="2800" dirty="0" err="1" smtClean="0"/>
              <a:t>sumofno</a:t>
            </a:r>
            <a:r>
              <a:rPr lang="en-US" sz="2800" dirty="0" smtClean="0"/>
              <a:t>(n-1));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}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423910" y="4038600"/>
            <a:ext cx="265329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sumofno</a:t>
            </a:r>
            <a:r>
              <a:rPr lang="en-US" dirty="0"/>
              <a:t>(1)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returns </a:t>
            </a:r>
            <a:r>
              <a:rPr lang="en-US" dirty="0" smtClean="0"/>
              <a:t>1+sumofno(0)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423910" y="2819400"/>
            <a:ext cx="26289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sumofno(2)</a:t>
            </a:r>
          </a:p>
          <a:p>
            <a:r>
              <a:rPr lang="en-US"/>
              <a:t>{</a:t>
            </a:r>
          </a:p>
          <a:p>
            <a:r>
              <a:rPr lang="en-US"/>
              <a:t>    returns 2+sumofno(1)</a:t>
            </a:r>
          </a:p>
          <a:p>
            <a:r>
              <a:rPr lang="en-US"/>
              <a:t>}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423910" y="1524000"/>
            <a:ext cx="26289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Sumofno</a:t>
            </a:r>
            <a:r>
              <a:rPr lang="en-US" dirty="0"/>
              <a:t>(3)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returns 3+sumofno(2)</a:t>
            </a:r>
          </a:p>
          <a:p>
            <a:r>
              <a:rPr lang="en-US" dirty="0"/>
              <a:t>}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33400" y="5726668"/>
            <a:ext cx="845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This is an infinite loop. Computer may hang. There is no exit Condition.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2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2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2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2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2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2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20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20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20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3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3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  <p:bldP spid="16388" grpId="0"/>
      <p:bldP spid="16389" grpId="0"/>
      <p:bldP spid="16390" grpId="0"/>
      <p:bldP spid="163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Recursion-Example: 1+2+3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void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sumofno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(“%</a:t>
            </a:r>
            <a:r>
              <a:rPr lang="en-US" sz="2800" dirty="0" err="1" smtClean="0"/>
              <a:t>d”,sumofno</a:t>
            </a:r>
            <a:r>
              <a:rPr lang="en-US" sz="2800" dirty="0" smtClean="0"/>
              <a:t>(3));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sumofno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if ( n == 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	return (n + </a:t>
            </a:r>
            <a:r>
              <a:rPr lang="en-US" sz="2800" dirty="0" err="1" smtClean="0"/>
              <a:t>sumofno</a:t>
            </a:r>
            <a:r>
              <a:rPr lang="en-US" sz="2800" dirty="0" smtClean="0"/>
              <a:t>(n-1));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}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724400" y="4114800"/>
            <a:ext cx="265329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sumofno</a:t>
            </a:r>
            <a:r>
              <a:rPr lang="en-US" dirty="0"/>
              <a:t>(1)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returns </a:t>
            </a:r>
            <a:r>
              <a:rPr lang="en-US" dirty="0" smtClean="0"/>
              <a:t>1+sumofno(0)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724400" y="2895600"/>
            <a:ext cx="26289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sumofno</a:t>
            </a:r>
            <a:r>
              <a:rPr lang="en-US" dirty="0"/>
              <a:t>(2)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returns 2+sumofno(1)</a:t>
            </a:r>
          </a:p>
          <a:p>
            <a:r>
              <a:rPr lang="en-US" dirty="0"/>
              <a:t>}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724400" y="1600200"/>
            <a:ext cx="26289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Sumofno</a:t>
            </a:r>
            <a:r>
              <a:rPr lang="en-US" dirty="0"/>
              <a:t>(3)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returns 3+sumofno(2)</a:t>
            </a:r>
          </a:p>
          <a:p>
            <a:r>
              <a:rPr lang="en-US" dirty="0"/>
              <a:t>}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7467600" y="2155825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3+3 = 6          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7391400" y="3443288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2+1 = 3          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3733800" y="3429000"/>
            <a:ext cx="825500" cy="1387475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0"/>
              <a:t>6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7373772" y="4633119"/>
            <a:ext cx="1066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1+0 </a:t>
            </a:r>
            <a:r>
              <a:rPr lang="en-US" dirty="0"/>
              <a:t>= </a:t>
            </a:r>
            <a:r>
              <a:rPr lang="en-US" dirty="0" smtClean="0"/>
              <a:t>1          </a:t>
            </a:r>
            <a:endParaRPr lang="en-US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881110" y="5124271"/>
            <a:ext cx="135165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sumofno</a:t>
            </a:r>
            <a:r>
              <a:rPr lang="en-US" dirty="0" smtClean="0"/>
              <a:t>(0)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returns </a:t>
            </a:r>
            <a:r>
              <a:rPr lang="en-US" dirty="0" smtClean="0"/>
              <a:t>0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39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uiExpand="1" build="p"/>
      <p:bldP spid="16388" grpId="0"/>
      <p:bldP spid="16388" grpId="1"/>
      <p:bldP spid="16389" grpId="0"/>
      <p:bldP spid="16389" grpId="1"/>
      <p:bldP spid="16390" grpId="0"/>
      <p:bldP spid="16390" grpId="1"/>
      <p:bldP spid="16392" grpId="0"/>
      <p:bldP spid="16392" grpId="1"/>
      <p:bldP spid="16391" grpId="0"/>
      <p:bldP spid="16391" grpId="1"/>
      <p:bldP spid="16393" grpId="0" animBg="1"/>
      <p:bldP spid="10" grpId="0"/>
      <p:bldP spid="10" grpId="1"/>
      <p:bldP spid="11" grpId="0"/>
      <p:bldP spid="1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Recursion-Example: 1+2+3</a:t>
            </a:r>
            <a:br>
              <a:rPr lang="en-US" sz="3600" dirty="0" smtClean="0"/>
            </a:br>
            <a:r>
              <a:rPr lang="en-US" sz="3600" dirty="0" smtClean="0"/>
              <a:t>Use of Turnery Operator: ( ) ? 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void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sumofno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(“%</a:t>
            </a:r>
            <a:r>
              <a:rPr lang="en-US" sz="2800" dirty="0" err="1" smtClean="0"/>
              <a:t>d”,sumofno</a:t>
            </a:r>
            <a:r>
              <a:rPr lang="en-US" sz="2800" dirty="0" smtClean="0"/>
              <a:t>(3));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sumofno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	</a:t>
            </a:r>
            <a:r>
              <a:rPr lang="pt-BR" sz="2800" dirty="0" smtClean="0"/>
              <a:t>return ((n)?(n + sumofno(n-1)):0);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20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20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20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5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20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5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2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2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20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20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20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/>
              <a:t> Practice Work – Write Programs Using Recursion.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Factorial 		e.g. 5! = 120</a:t>
            </a:r>
          </a:p>
          <a:p>
            <a:pPr eaLnBrk="1" hangingPunct="1"/>
            <a:r>
              <a:rPr lang="en-US" dirty="0" smtClean="0"/>
              <a:t>GCD 			e.g. 30 &amp; 25 </a:t>
            </a:r>
            <a:r>
              <a:rPr lang="en-US" dirty="0" smtClean="0">
                <a:sym typeface="Wingdings" pitchFamily="2" charset="2"/>
              </a:rPr>
              <a:t> 5</a:t>
            </a:r>
            <a:endParaRPr lang="en-US" dirty="0" smtClean="0"/>
          </a:p>
          <a:p>
            <a:pPr eaLnBrk="1" hangingPunct="1"/>
            <a:r>
              <a:rPr lang="en-US" dirty="0" smtClean="0"/>
              <a:t>Fibonacci series up to 1</a:t>
            </a:r>
            <a:r>
              <a:rPr lang="en-US" baseline="30000" dirty="0" smtClean="0"/>
              <a:t>st</a:t>
            </a:r>
            <a:r>
              <a:rPr lang="en-US" dirty="0" smtClean="0"/>
              <a:t> 10 terms:</a:t>
            </a:r>
            <a:r>
              <a:rPr lang="en-US" dirty="0" smtClean="0">
                <a:sym typeface="Wingdings" pitchFamily="2" charset="2"/>
              </a:rPr>
              <a:t>		</a:t>
            </a:r>
            <a:r>
              <a:rPr lang="en-US" dirty="0" smtClean="0"/>
              <a:t>1 1 2 3 5 8 13 21 34 55</a:t>
            </a:r>
          </a:p>
          <a:p>
            <a:pPr eaLnBrk="1" hangingPunct="1"/>
            <a:r>
              <a:rPr lang="en-US" dirty="0" smtClean="0"/>
              <a:t>Sum of Digit:		e.g. 153</a:t>
            </a:r>
            <a:r>
              <a:rPr lang="en-US" dirty="0" smtClean="0">
                <a:sym typeface="Wingdings" pitchFamily="2" charset="2"/>
              </a:rPr>
              <a:t> 9</a:t>
            </a:r>
            <a:endParaRPr lang="en-US" dirty="0" smtClean="0"/>
          </a:p>
          <a:p>
            <a:pPr eaLnBrk="1" hangingPunct="1"/>
            <a:r>
              <a:rPr lang="en-US" dirty="0" smtClean="0"/>
              <a:t>Convert decimal integer no. into binary 	e.g. 10 </a:t>
            </a:r>
            <a:r>
              <a:rPr lang="en-US" dirty="0" smtClean="0">
                <a:sym typeface="Wingdings" pitchFamily="2" charset="2"/>
              </a:rPr>
              <a:t> 1010.</a:t>
            </a:r>
          </a:p>
          <a:p>
            <a:pPr eaLnBrk="1" hangingPunct="1"/>
            <a:r>
              <a:rPr lang="en-US" dirty="0" smtClean="0">
                <a:sym typeface="Wingdings" pitchFamily="2" charset="2"/>
              </a:rPr>
              <a:t>All program of Loop (material)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322</TotalTime>
  <Words>206</Words>
  <Application>Microsoft Office PowerPoint</Application>
  <PresentationFormat>On-screen Show (4:3)</PresentationFormat>
  <Paragraphs>96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Wingdings</vt:lpstr>
      <vt:lpstr>Mountain Top</vt:lpstr>
      <vt:lpstr>Unit 3 Function and Structure  Recursive Functions</vt:lpstr>
      <vt:lpstr>Recursive Function</vt:lpstr>
      <vt:lpstr>Example: 1+2+3  (Non-recursively)</vt:lpstr>
      <vt:lpstr>Recursion-Example: 1+2+3</vt:lpstr>
      <vt:lpstr>Recursion-Example: 1+2+3</vt:lpstr>
      <vt:lpstr>Recursion-Example: 1+2+3 Use of Turnery Operator: ( ) ? :</vt:lpstr>
      <vt:lpstr> Practice Work – Write Programs Using Recursion.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Darshit Shah</cp:lastModifiedBy>
  <cp:revision>24</cp:revision>
  <cp:lastPrinted>1601-01-01T00:00:00Z</cp:lastPrinted>
  <dcterms:created xsi:type="dcterms:W3CDTF">1601-01-01T00:00:00Z</dcterms:created>
  <dcterms:modified xsi:type="dcterms:W3CDTF">2025-07-25T07:26:12Z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