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9"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80BA85-1A42-4929-8816-2CC88C094F47}" type="datetimeFigureOut">
              <a:rPr lang="en-IN" smtClean="0"/>
              <a:t>29-07-2025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C8BDE3-7F93-45E5-A37C-19106667F75C}" type="slidenum">
              <a:rPr lang="en-IN" smtClean="0"/>
              <a:t>‹#›</a:t>
            </a:fld>
            <a:endParaRPr lang="en-IN"/>
          </a:p>
        </p:txBody>
      </p:sp>
    </p:spTree>
    <p:extLst>
      <p:ext uri="{BB962C8B-B14F-4D97-AF65-F5344CB8AC3E}">
        <p14:creationId xmlns:p14="http://schemas.microsoft.com/office/powerpoint/2010/main" val="4026030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80BA85-1A42-4929-8816-2CC88C094F47}" type="datetimeFigureOut">
              <a:rPr lang="en-IN" smtClean="0"/>
              <a:t>29-07-2025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C8BDE3-7F93-45E5-A37C-19106667F75C}" type="slidenum">
              <a:rPr lang="en-IN" smtClean="0"/>
              <a:t>‹#›</a:t>
            </a:fld>
            <a:endParaRPr lang="en-IN"/>
          </a:p>
        </p:txBody>
      </p:sp>
    </p:spTree>
    <p:extLst>
      <p:ext uri="{BB962C8B-B14F-4D97-AF65-F5344CB8AC3E}">
        <p14:creationId xmlns:p14="http://schemas.microsoft.com/office/powerpoint/2010/main" val="1888346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80BA85-1A42-4929-8816-2CC88C094F47}" type="datetimeFigureOut">
              <a:rPr lang="en-IN" smtClean="0"/>
              <a:t>29-07-2025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C8BDE3-7F93-45E5-A37C-19106667F75C}"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32520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80BA85-1A42-4929-8816-2CC88C094F47}" type="datetimeFigureOut">
              <a:rPr lang="en-IN" smtClean="0"/>
              <a:t>29-07-2025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C8BDE3-7F93-45E5-A37C-19106667F75C}" type="slidenum">
              <a:rPr lang="en-IN" smtClean="0"/>
              <a:t>‹#›</a:t>
            </a:fld>
            <a:endParaRPr lang="en-IN"/>
          </a:p>
        </p:txBody>
      </p:sp>
    </p:spTree>
    <p:extLst>
      <p:ext uri="{BB962C8B-B14F-4D97-AF65-F5344CB8AC3E}">
        <p14:creationId xmlns:p14="http://schemas.microsoft.com/office/powerpoint/2010/main" val="17399629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80BA85-1A42-4929-8816-2CC88C094F47}" type="datetimeFigureOut">
              <a:rPr lang="en-IN" smtClean="0"/>
              <a:t>29-07-2025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C8BDE3-7F93-45E5-A37C-19106667F75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612216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80BA85-1A42-4929-8816-2CC88C094F47}" type="datetimeFigureOut">
              <a:rPr lang="en-IN" smtClean="0"/>
              <a:t>29-07-2025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C8BDE3-7F93-45E5-A37C-19106667F75C}" type="slidenum">
              <a:rPr lang="en-IN" smtClean="0"/>
              <a:t>‹#›</a:t>
            </a:fld>
            <a:endParaRPr lang="en-IN"/>
          </a:p>
        </p:txBody>
      </p:sp>
    </p:spTree>
    <p:extLst>
      <p:ext uri="{BB962C8B-B14F-4D97-AF65-F5344CB8AC3E}">
        <p14:creationId xmlns:p14="http://schemas.microsoft.com/office/powerpoint/2010/main" val="5592149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880BA85-1A42-4929-8816-2CC88C094F47}" type="datetimeFigureOut">
              <a:rPr lang="en-IN" smtClean="0"/>
              <a:t>29-07-2025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C8BDE3-7F93-45E5-A37C-19106667F75C}" type="slidenum">
              <a:rPr lang="en-IN" smtClean="0"/>
              <a:t>‹#›</a:t>
            </a:fld>
            <a:endParaRPr lang="en-IN"/>
          </a:p>
        </p:txBody>
      </p:sp>
    </p:spTree>
    <p:extLst>
      <p:ext uri="{BB962C8B-B14F-4D97-AF65-F5344CB8AC3E}">
        <p14:creationId xmlns:p14="http://schemas.microsoft.com/office/powerpoint/2010/main" val="23481853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880BA85-1A42-4929-8816-2CC88C094F47}" type="datetimeFigureOut">
              <a:rPr lang="en-IN" smtClean="0"/>
              <a:t>29-07-2025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C8BDE3-7F93-45E5-A37C-19106667F75C}" type="slidenum">
              <a:rPr lang="en-IN" smtClean="0"/>
              <a:t>‹#›</a:t>
            </a:fld>
            <a:endParaRPr lang="en-IN"/>
          </a:p>
        </p:txBody>
      </p:sp>
    </p:spTree>
    <p:extLst>
      <p:ext uri="{BB962C8B-B14F-4D97-AF65-F5344CB8AC3E}">
        <p14:creationId xmlns:p14="http://schemas.microsoft.com/office/powerpoint/2010/main" val="3675143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880BA85-1A42-4929-8816-2CC88C094F47}" type="datetimeFigureOut">
              <a:rPr lang="en-IN" smtClean="0"/>
              <a:t>29-07-2025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C8BDE3-7F93-45E5-A37C-19106667F75C}" type="slidenum">
              <a:rPr lang="en-IN" smtClean="0"/>
              <a:t>‹#›</a:t>
            </a:fld>
            <a:endParaRPr lang="en-IN"/>
          </a:p>
        </p:txBody>
      </p:sp>
    </p:spTree>
    <p:extLst>
      <p:ext uri="{BB962C8B-B14F-4D97-AF65-F5344CB8AC3E}">
        <p14:creationId xmlns:p14="http://schemas.microsoft.com/office/powerpoint/2010/main" val="3525755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80BA85-1A42-4929-8816-2CC88C094F47}" type="datetimeFigureOut">
              <a:rPr lang="en-IN" smtClean="0"/>
              <a:t>29-07-2025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C8BDE3-7F93-45E5-A37C-19106667F75C}" type="slidenum">
              <a:rPr lang="en-IN" smtClean="0"/>
              <a:t>‹#›</a:t>
            </a:fld>
            <a:endParaRPr lang="en-IN"/>
          </a:p>
        </p:txBody>
      </p:sp>
    </p:spTree>
    <p:extLst>
      <p:ext uri="{BB962C8B-B14F-4D97-AF65-F5344CB8AC3E}">
        <p14:creationId xmlns:p14="http://schemas.microsoft.com/office/powerpoint/2010/main" val="3073005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880BA85-1A42-4929-8816-2CC88C094F47}" type="datetimeFigureOut">
              <a:rPr lang="en-IN" smtClean="0"/>
              <a:t>29-07-2025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C8BDE3-7F93-45E5-A37C-19106667F75C}" type="slidenum">
              <a:rPr lang="en-IN" smtClean="0"/>
              <a:t>‹#›</a:t>
            </a:fld>
            <a:endParaRPr lang="en-IN"/>
          </a:p>
        </p:txBody>
      </p:sp>
    </p:spTree>
    <p:extLst>
      <p:ext uri="{BB962C8B-B14F-4D97-AF65-F5344CB8AC3E}">
        <p14:creationId xmlns:p14="http://schemas.microsoft.com/office/powerpoint/2010/main" val="1555413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880BA85-1A42-4929-8816-2CC88C094F47}" type="datetimeFigureOut">
              <a:rPr lang="en-IN" smtClean="0"/>
              <a:t>29-07-2025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7C8BDE3-7F93-45E5-A37C-19106667F75C}" type="slidenum">
              <a:rPr lang="en-IN" smtClean="0"/>
              <a:t>‹#›</a:t>
            </a:fld>
            <a:endParaRPr lang="en-IN"/>
          </a:p>
        </p:txBody>
      </p:sp>
    </p:spTree>
    <p:extLst>
      <p:ext uri="{BB962C8B-B14F-4D97-AF65-F5344CB8AC3E}">
        <p14:creationId xmlns:p14="http://schemas.microsoft.com/office/powerpoint/2010/main" val="233449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880BA85-1A42-4929-8816-2CC88C094F47}" type="datetimeFigureOut">
              <a:rPr lang="en-IN" smtClean="0"/>
              <a:t>29-07-2025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7C8BDE3-7F93-45E5-A37C-19106667F75C}" type="slidenum">
              <a:rPr lang="en-IN" smtClean="0"/>
              <a:t>‹#›</a:t>
            </a:fld>
            <a:endParaRPr lang="en-IN"/>
          </a:p>
        </p:txBody>
      </p:sp>
    </p:spTree>
    <p:extLst>
      <p:ext uri="{BB962C8B-B14F-4D97-AF65-F5344CB8AC3E}">
        <p14:creationId xmlns:p14="http://schemas.microsoft.com/office/powerpoint/2010/main" val="2147670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80BA85-1A42-4929-8816-2CC88C094F47}" type="datetimeFigureOut">
              <a:rPr lang="en-IN" smtClean="0"/>
              <a:t>29-07-2025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7C8BDE3-7F93-45E5-A37C-19106667F75C}" type="slidenum">
              <a:rPr lang="en-IN" smtClean="0"/>
              <a:t>‹#›</a:t>
            </a:fld>
            <a:endParaRPr lang="en-IN"/>
          </a:p>
        </p:txBody>
      </p:sp>
    </p:spTree>
    <p:extLst>
      <p:ext uri="{BB962C8B-B14F-4D97-AF65-F5344CB8AC3E}">
        <p14:creationId xmlns:p14="http://schemas.microsoft.com/office/powerpoint/2010/main" val="2659520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80BA85-1A42-4929-8816-2CC88C094F47}" type="datetimeFigureOut">
              <a:rPr lang="en-IN" smtClean="0"/>
              <a:t>29-07-2025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C8BDE3-7F93-45E5-A37C-19106667F75C}" type="slidenum">
              <a:rPr lang="en-IN" smtClean="0"/>
              <a:t>‹#›</a:t>
            </a:fld>
            <a:endParaRPr lang="en-IN"/>
          </a:p>
        </p:txBody>
      </p:sp>
    </p:spTree>
    <p:extLst>
      <p:ext uri="{BB962C8B-B14F-4D97-AF65-F5344CB8AC3E}">
        <p14:creationId xmlns:p14="http://schemas.microsoft.com/office/powerpoint/2010/main" val="3829385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80BA85-1A42-4929-8816-2CC88C094F47}" type="datetimeFigureOut">
              <a:rPr lang="en-IN" smtClean="0"/>
              <a:t>29-07-2025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C8BDE3-7F93-45E5-A37C-19106667F75C}" type="slidenum">
              <a:rPr lang="en-IN" smtClean="0"/>
              <a:t>‹#›</a:t>
            </a:fld>
            <a:endParaRPr lang="en-IN"/>
          </a:p>
        </p:txBody>
      </p:sp>
    </p:spTree>
    <p:extLst>
      <p:ext uri="{BB962C8B-B14F-4D97-AF65-F5344CB8AC3E}">
        <p14:creationId xmlns:p14="http://schemas.microsoft.com/office/powerpoint/2010/main" val="3942988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880BA85-1A42-4929-8816-2CC88C094F47}" type="datetimeFigureOut">
              <a:rPr lang="en-IN" smtClean="0"/>
              <a:t>29-07-2025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7C8BDE3-7F93-45E5-A37C-19106667F75C}" type="slidenum">
              <a:rPr lang="en-IN" smtClean="0"/>
              <a:t>‹#›</a:t>
            </a:fld>
            <a:endParaRPr lang="en-IN"/>
          </a:p>
        </p:txBody>
      </p:sp>
    </p:spTree>
    <p:extLst>
      <p:ext uri="{BB962C8B-B14F-4D97-AF65-F5344CB8AC3E}">
        <p14:creationId xmlns:p14="http://schemas.microsoft.com/office/powerpoint/2010/main" val="822395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190725" cy="1646302"/>
          </a:xfrm>
        </p:spPr>
        <p:txBody>
          <a:bodyPr/>
          <a:lstStyle/>
          <a:p>
            <a:r>
              <a:rPr lang="en-IN" dirty="0" smtClean="0"/>
              <a:t>Unit 4 – File Handling in C</a:t>
            </a:r>
            <a:endParaRPr lang="en-IN" dirty="0"/>
          </a:p>
        </p:txBody>
      </p:sp>
      <p:sp>
        <p:nvSpPr>
          <p:cNvPr id="3" name="Subtitle 2"/>
          <p:cNvSpPr>
            <a:spLocks noGrp="1"/>
          </p:cNvSpPr>
          <p:nvPr>
            <p:ph type="subTitle" idx="1"/>
          </p:nvPr>
        </p:nvSpPr>
        <p:spPr>
          <a:xfrm>
            <a:off x="1507067" y="4681898"/>
            <a:ext cx="7766936" cy="1096899"/>
          </a:xfrm>
        </p:spPr>
        <p:txBody>
          <a:bodyPr/>
          <a:lstStyle/>
          <a:p>
            <a:r>
              <a:rPr lang="en-IN" b="1" dirty="0" smtClean="0">
                <a:solidFill>
                  <a:srgbClr val="92D050"/>
                </a:solidFill>
              </a:rPr>
              <a:t>PDEU</a:t>
            </a:r>
            <a:endParaRPr lang="en-IN" b="1" dirty="0">
              <a:solidFill>
                <a:srgbClr val="92D050"/>
              </a:solidFill>
            </a:endParaRPr>
          </a:p>
        </p:txBody>
      </p:sp>
    </p:spTree>
    <p:extLst>
      <p:ext uri="{BB962C8B-B14F-4D97-AF65-F5344CB8AC3E}">
        <p14:creationId xmlns:p14="http://schemas.microsoft.com/office/powerpoint/2010/main" val="25008851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Naming and Defining the File</a:t>
            </a:r>
            <a:endParaRPr lang="en-IN" dirty="0"/>
          </a:p>
        </p:txBody>
      </p:sp>
      <p:sp>
        <p:nvSpPr>
          <p:cNvPr id="3" name="Content Placeholder 2"/>
          <p:cNvSpPr>
            <a:spLocks noGrp="1"/>
          </p:cNvSpPr>
          <p:nvPr>
            <p:ph idx="1"/>
          </p:nvPr>
        </p:nvSpPr>
        <p:spPr>
          <a:xfrm>
            <a:off x="677334" y="1365161"/>
            <a:ext cx="8596668" cy="5177307"/>
          </a:xfrm>
        </p:spPr>
        <p:txBody>
          <a:bodyPr>
            <a:noAutofit/>
          </a:bodyPr>
          <a:lstStyle/>
          <a:p>
            <a:r>
              <a:rPr lang="en-IN" sz="2000" dirty="0" smtClean="0"/>
              <a:t>Logical File Name</a:t>
            </a:r>
          </a:p>
          <a:p>
            <a:pPr lvl="1"/>
            <a:r>
              <a:rPr lang="en-IN" sz="1800" dirty="0" smtClean="0"/>
              <a:t>E.g. </a:t>
            </a:r>
            <a:r>
              <a:rPr lang="en-IN" sz="1800" dirty="0" err="1" smtClean="0"/>
              <a:t>fpr</a:t>
            </a:r>
            <a:r>
              <a:rPr lang="en-IN" sz="1800" dirty="0" smtClean="0"/>
              <a:t> </a:t>
            </a:r>
            <a:r>
              <a:rPr lang="en-IN" sz="1800" dirty="0" smtClean="0">
                <a:sym typeface="Wingdings" panose="05000000000000000000" pitchFamily="2" charset="2"/>
              </a:rPr>
              <a:t> file pointer for a reading purpose</a:t>
            </a:r>
          </a:p>
          <a:p>
            <a:pPr lvl="1"/>
            <a:r>
              <a:rPr lang="en-IN" sz="1800" dirty="0" smtClean="0">
                <a:sym typeface="Wingdings" panose="05000000000000000000" pitchFamily="2" charset="2"/>
              </a:rPr>
              <a:t>E.g. </a:t>
            </a:r>
            <a:r>
              <a:rPr lang="en-IN" sz="1800" dirty="0" err="1" smtClean="0">
                <a:sym typeface="Wingdings" panose="05000000000000000000" pitchFamily="2" charset="2"/>
              </a:rPr>
              <a:t>fpw</a:t>
            </a:r>
            <a:r>
              <a:rPr lang="en-IN" sz="1800" dirty="0" smtClean="0">
                <a:sym typeface="Wingdings" panose="05000000000000000000" pitchFamily="2" charset="2"/>
              </a:rPr>
              <a:t>  file pointer for a writing purpose</a:t>
            </a:r>
          </a:p>
          <a:p>
            <a:r>
              <a:rPr lang="en-IN" sz="2000" dirty="0" smtClean="0">
                <a:sym typeface="Wingdings" panose="05000000000000000000" pitchFamily="2" charset="2"/>
              </a:rPr>
              <a:t>Physical File Name</a:t>
            </a:r>
          </a:p>
          <a:p>
            <a:pPr lvl="1"/>
            <a:r>
              <a:rPr lang="en-US" altLang="en-US" sz="2000" dirty="0">
                <a:ea typeface="MS PGothic" panose="020B0600070205080204" pitchFamily="34" charset="-128"/>
              </a:rPr>
              <a:t>String of characters that make up a valid filename for </a:t>
            </a:r>
            <a:r>
              <a:rPr lang="en-US" altLang="en-US" sz="2000" dirty="0" smtClean="0">
                <a:ea typeface="MS PGothic" panose="020B0600070205080204" pitchFamily="34" charset="-128"/>
              </a:rPr>
              <a:t>OS.</a:t>
            </a:r>
          </a:p>
          <a:p>
            <a:pPr lvl="1"/>
            <a:r>
              <a:rPr lang="en-US" sz="2000" dirty="0" smtClean="0">
                <a:ea typeface="MS PGothic" panose="020B0600070205080204" pitchFamily="34" charset="-128"/>
                <a:sym typeface="Wingdings" panose="05000000000000000000" pitchFamily="2" charset="2"/>
              </a:rPr>
              <a:t>May contain two parts:</a:t>
            </a:r>
          </a:p>
          <a:p>
            <a:pPr lvl="2"/>
            <a:r>
              <a:rPr lang="en-US" sz="1800" dirty="0" smtClean="0">
                <a:ea typeface="MS PGothic" panose="020B0600070205080204" pitchFamily="34" charset="-128"/>
                <a:sym typeface="Wingdings" panose="05000000000000000000" pitchFamily="2" charset="2"/>
              </a:rPr>
              <a:t>Primary</a:t>
            </a:r>
          </a:p>
          <a:p>
            <a:pPr lvl="2"/>
            <a:r>
              <a:rPr lang="en-US" sz="1800" dirty="0" smtClean="0">
                <a:ea typeface="MS PGothic" panose="020B0600070205080204" pitchFamily="34" charset="-128"/>
                <a:sym typeface="Wingdings" panose="05000000000000000000" pitchFamily="2" charset="2"/>
              </a:rPr>
              <a:t>Optional period with an extension</a:t>
            </a:r>
            <a:endParaRPr lang="en-IN" sz="1800" dirty="0" smtClean="0">
              <a:sym typeface="Wingdings" panose="05000000000000000000" pitchFamily="2" charset="2"/>
            </a:endParaRPr>
          </a:p>
          <a:p>
            <a:pPr lvl="1"/>
            <a:r>
              <a:rPr lang="en-IN" sz="1800" dirty="0" smtClean="0">
                <a:sym typeface="Wingdings" panose="05000000000000000000" pitchFamily="2" charset="2"/>
              </a:rPr>
              <a:t>E.g. "My1stFile.dat"  Old DOS Convention. Requires max 8 characters before the dot and maximum 3 characters after the dot.</a:t>
            </a:r>
          </a:p>
          <a:p>
            <a:pPr lvl="1"/>
            <a:r>
              <a:rPr lang="en-IN" sz="1800" dirty="0" smtClean="0">
                <a:sym typeface="Wingdings" panose="05000000000000000000" pitchFamily="2" charset="2"/>
              </a:rPr>
              <a:t>E.g. "c:\\C </a:t>
            </a:r>
            <a:r>
              <a:rPr lang="en-IN" sz="1800" dirty="0" err="1" smtClean="0">
                <a:sym typeface="Wingdings" panose="05000000000000000000" pitchFamily="2" charset="2"/>
              </a:rPr>
              <a:t>Prog</a:t>
            </a:r>
            <a:r>
              <a:rPr lang="en-IN" sz="1800" dirty="0" smtClean="0">
                <a:sym typeface="Wingdings" panose="05000000000000000000" pitchFamily="2" charset="2"/>
              </a:rPr>
              <a:t>\\My2ndFile.dat"  File would be either created or read from a directory named C </a:t>
            </a:r>
            <a:r>
              <a:rPr lang="en-IN" sz="1800" dirty="0" err="1" smtClean="0">
                <a:sym typeface="Wingdings" panose="05000000000000000000" pitchFamily="2" charset="2"/>
              </a:rPr>
              <a:t>Prog</a:t>
            </a:r>
            <a:r>
              <a:rPr lang="en-IN" sz="1800" dirty="0">
                <a:sym typeface="Wingdings" panose="05000000000000000000" pitchFamily="2" charset="2"/>
              </a:rPr>
              <a:t> </a:t>
            </a:r>
            <a:r>
              <a:rPr lang="en-IN" sz="1800" dirty="0" smtClean="0">
                <a:sym typeface="Wingdings" panose="05000000000000000000" pitchFamily="2" charset="2"/>
              </a:rPr>
              <a:t>on C drive.</a:t>
            </a:r>
          </a:p>
          <a:p>
            <a:pPr lvl="2"/>
            <a:r>
              <a:rPr lang="en-IN" sz="1600" dirty="0" smtClean="0">
                <a:sym typeface="Wingdings" panose="05000000000000000000" pitchFamily="2" charset="2"/>
              </a:rPr>
              <a:t>Notice \\  Escape Sequence Character. It will consider only one \. </a:t>
            </a:r>
          </a:p>
          <a:p>
            <a:pPr lvl="1"/>
            <a:endParaRPr lang="en-IN" sz="1800" dirty="0"/>
          </a:p>
        </p:txBody>
      </p:sp>
    </p:spTree>
    <p:extLst>
      <p:ext uri="{BB962C8B-B14F-4D97-AF65-F5344CB8AC3E}">
        <p14:creationId xmlns:p14="http://schemas.microsoft.com/office/powerpoint/2010/main" val="23236562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Opening the File</a:t>
            </a:r>
            <a:endParaRPr lang="en-IN" dirty="0"/>
          </a:p>
        </p:txBody>
      </p:sp>
      <p:sp>
        <p:nvSpPr>
          <p:cNvPr id="3" name="Content Placeholder 2"/>
          <p:cNvSpPr>
            <a:spLocks noGrp="1"/>
          </p:cNvSpPr>
          <p:nvPr>
            <p:ph idx="1"/>
          </p:nvPr>
        </p:nvSpPr>
        <p:spPr/>
        <p:txBody>
          <a:bodyPr>
            <a:normAutofit lnSpcReduction="10000"/>
          </a:bodyPr>
          <a:lstStyle/>
          <a:p>
            <a:r>
              <a:rPr lang="en-IN" dirty="0" smtClean="0"/>
              <a:t>To open the file, we need to pass following information to the OS through our program:</a:t>
            </a:r>
          </a:p>
          <a:p>
            <a:pPr lvl="1"/>
            <a:r>
              <a:rPr lang="en-IN" dirty="0" smtClean="0"/>
              <a:t>Logical file name</a:t>
            </a:r>
          </a:p>
          <a:p>
            <a:pPr lvl="1"/>
            <a:r>
              <a:rPr lang="en-IN" dirty="0" smtClean="0"/>
              <a:t>Data Structure (FILE)</a:t>
            </a:r>
          </a:p>
          <a:p>
            <a:pPr lvl="1"/>
            <a:r>
              <a:rPr lang="en-IN" dirty="0" smtClean="0"/>
              <a:t>Physical file name</a:t>
            </a:r>
          </a:p>
          <a:p>
            <a:pPr lvl="1"/>
            <a:r>
              <a:rPr lang="en-IN" dirty="0" smtClean="0"/>
              <a:t>Mode (reading mode/writing mode/appending mode)</a:t>
            </a:r>
          </a:p>
          <a:p>
            <a:r>
              <a:rPr lang="en-IN" dirty="0" smtClean="0"/>
              <a:t>General format to open the file</a:t>
            </a:r>
          </a:p>
          <a:p>
            <a:pPr lvl="1"/>
            <a:r>
              <a:rPr lang="en-IN" dirty="0" smtClean="0"/>
              <a:t>FILE * </a:t>
            </a:r>
            <a:r>
              <a:rPr lang="en-IN" dirty="0" err="1" smtClean="0"/>
              <a:t>fp</a:t>
            </a:r>
            <a:r>
              <a:rPr lang="en-IN" dirty="0" smtClean="0"/>
              <a:t>;	</a:t>
            </a:r>
            <a:r>
              <a:rPr lang="en-IN" dirty="0" smtClean="0">
                <a:sym typeface="Wingdings" panose="05000000000000000000" pitchFamily="2" charset="2"/>
              </a:rPr>
              <a:t> variable </a:t>
            </a:r>
            <a:r>
              <a:rPr lang="en-IN" dirty="0" err="1" smtClean="0">
                <a:sym typeface="Wingdings" panose="05000000000000000000" pitchFamily="2" charset="2"/>
              </a:rPr>
              <a:t>fp</a:t>
            </a:r>
            <a:r>
              <a:rPr lang="en-IN" dirty="0" smtClean="0">
                <a:sym typeface="Wingdings" panose="05000000000000000000" pitchFamily="2" charset="2"/>
              </a:rPr>
              <a:t> is pointing to a structure called FILE in a memory.</a:t>
            </a:r>
          </a:p>
          <a:p>
            <a:pPr lvl="1"/>
            <a:r>
              <a:rPr lang="en-IN" dirty="0" err="1" smtClean="0">
                <a:sym typeface="Wingdings" panose="05000000000000000000" pitchFamily="2" charset="2"/>
              </a:rPr>
              <a:t>fp</a:t>
            </a:r>
            <a:r>
              <a:rPr lang="en-IN" dirty="0" smtClean="0">
                <a:sym typeface="Wingdings" panose="05000000000000000000" pitchFamily="2" charset="2"/>
              </a:rPr>
              <a:t> = </a:t>
            </a:r>
            <a:r>
              <a:rPr lang="en-IN" dirty="0" err="1" smtClean="0">
                <a:sym typeface="Wingdings" panose="05000000000000000000" pitchFamily="2" charset="2"/>
              </a:rPr>
              <a:t>fopen</a:t>
            </a:r>
            <a:r>
              <a:rPr lang="en-IN" dirty="0" smtClean="0">
                <a:sym typeface="Wingdings" panose="05000000000000000000" pitchFamily="2" charset="2"/>
              </a:rPr>
              <a:t>("Physical File Name", "mode");</a:t>
            </a:r>
          </a:p>
          <a:p>
            <a:pPr lvl="1"/>
            <a:endParaRPr lang="en-IN" dirty="0" smtClean="0"/>
          </a:p>
          <a:p>
            <a:r>
              <a:rPr lang="en-IN" dirty="0" smtClean="0"/>
              <a:t>You can open multiple files within one program. </a:t>
            </a:r>
            <a:endParaRPr lang="en-IN" dirty="0"/>
          </a:p>
        </p:txBody>
      </p:sp>
    </p:spTree>
    <p:extLst>
      <p:ext uri="{BB962C8B-B14F-4D97-AF65-F5344CB8AC3E}">
        <p14:creationId xmlns:p14="http://schemas.microsoft.com/office/powerpoint/2010/main" val="13120320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Different Modes </a:t>
            </a:r>
            <a:endParaRPr lang="en-IN" dirty="0"/>
          </a:p>
        </p:txBody>
      </p:sp>
      <p:sp>
        <p:nvSpPr>
          <p:cNvPr id="3" name="Content Placeholder 2"/>
          <p:cNvSpPr>
            <a:spLocks noGrp="1"/>
          </p:cNvSpPr>
          <p:nvPr>
            <p:ph idx="1"/>
          </p:nvPr>
        </p:nvSpPr>
        <p:spPr>
          <a:xfrm>
            <a:off x="677334" y="1352283"/>
            <a:ext cx="8596668" cy="5293216"/>
          </a:xfrm>
        </p:spPr>
        <p:txBody>
          <a:bodyPr>
            <a:noAutofit/>
          </a:bodyPr>
          <a:lstStyle/>
          <a:p>
            <a:r>
              <a:rPr lang="en-IN" sz="2000" dirty="0" smtClean="0"/>
              <a:t>"w" </a:t>
            </a:r>
            <a:r>
              <a:rPr lang="en-IN" sz="2000" dirty="0" smtClean="0">
                <a:sym typeface="Wingdings" panose="05000000000000000000" pitchFamily="2" charset="2"/>
              </a:rPr>
              <a:t> writing mode. The data will be written within the physical file.</a:t>
            </a:r>
          </a:p>
          <a:p>
            <a:pPr lvl="1"/>
            <a:r>
              <a:rPr lang="en-IN" sz="1800" dirty="0" smtClean="0">
                <a:sym typeface="Wingdings" panose="05000000000000000000" pitchFamily="2" charset="2"/>
              </a:rPr>
              <a:t>If file already exists, it will be deleted and new file will be created.</a:t>
            </a:r>
          </a:p>
          <a:p>
            <a:pPr lvl="1"/>
            <a:r>
              <a:rPr lang="en-IN" sz="1800" dirty="0" smtClean="0">
                <a:sym typeface="Wingdings" panose="05000000000000000000" pitchFamily="2" charset="2"/>
              </a:rPr>
              <a:t>Sets the file pointer to the beginning of the file.</a:t>
            </a:r>
          </a:p>
          <a:p>
            <a:r>
              <a:rPr lang="en-IN" sz="2000" dirty="0" smtClean="0">
                <a:sym typeface="Wingdings" panose="05000000000000000000" pitchFamily="2" charset="2"/>
              </a:rPr>
              <a:t>"r"  reading mode. The data will be read from the physical file.</a:t>
            </a:r>
          </a:p>
          <a:p>
            <a:pPr lvl="1"/>
            <a:r>
              <a:rPr lang="en-IN" sz="1800" dirty="0" smtClean="0">
                <a:sym typeface="Wingdings" panose="05000000000000000000" pitchFamily="2" charset="2"/>
              </a:rPr>
              <a:t>The file must be in existence on the drive\directory specified.</a:t>
            </a:r>
          </a:p>
          <a:p>
            <a:pPr lvl="1"/>
            <a:r>
              <a:rPr lang="en-IN" sz="1800" dirty="0">
                <a:sym typeface="Wingdings" panose="05000000000000000000" pitchFamily="2" charset="2"/>
              </a:rPr>
              <a:t>Sets the file pointer to the beginning of the file</a:t>
            </a:r>
            <a:r>
              <a:rPr lang="en-IN" sz="1800" dirty="0" smtClean="0">
                <a:sym typeface="Wingdings" panose="05000000000000000000" pitchFamily="2" charset="2"/>
              </a:rPr>
              <a:t>.</a:t>
            </a:r>
          </a:p>
          <a:p>
            <a:r>
              <a:rPr lang="en-IN" sz="2000" dirty="0" smtClean="0">
                <a:sym typeface="Wingdings" panose="05000000000000000000" pitchFamily="2" charset="2"/>
              </a:rPr>
              <a:t>"a"  Append mode. The data will be written at the end of the existing file.</a:t>
            </a:r>
          </a:p>
          <a:p>
            <a:pPr lvl="1"/>
            <a:r>
              <a:rPr lang="en-IN" sz="1800" dirty="0" smtClean="0">
                <a:sym typeface="Wingdings" panose="05000000000000000000" pitchFamily="2" charset="2"/>
              </a:rPr>
              <a:t>If file doesn't exist, it will be newly created and then data would be written.</a:t>
            </a:r>
          </a:p>
          <a:p>
            <a:pPr lvl="1"/>
            <a:r>
              <a:rPr lang="en-IN" sz="1800" dirty="0">
                <a:sym typeface="Wingdings" panose="05000000000000000000" pitchFamily="2" charset="2"/>
              </a:rPr>
              <a:t>Sets the file pointer to the </a:t>
            </a:r>
            <a:r>
              <a:rPr lang="en-IN" sz="1800" dirty="0" smtClean="0">
                <a:sym typeface="Wingdings" panose="05000000000000000000" pitchFamily="2" charset="2"/>
              </a:rPr>
              <a:t>end </a:t>
            </a:r>
            <a:r>
              <a:rPr lang="en-IN" sz="1800" dirty="0">
                <a:sym typeface="Wingdings" panose="05000000000000000000" pitchFamily="2" charset="2"/>
              </a:rPr>
              <a:t>of the file</a:t>
            </a:r>
            <a:r>
              <a:rPr lang="en-IN" sz="1800" dirty="0" smtClean="0">
                <a:sym typeface="Wingdings" panose="05000000000000000000" pitchFamily="2" charset="2"/>
              </a:rPr>
              <a:t>.</a:t>
            </a:r>
          </a:p>
          <a:p>
            <a:endParaRPr lang="en-IN" sz="2000" dirty="0">
              <a:sym typeface="Wingdings" panose="05000000000000000000" pitchFamily="2" charset="2"/>
            </a:endParaRPr>
          </a:p>
          <a:p>
            <a:r>
              <a:rPr lang="en-IN" sz="2000" dirty="0" smtClean="0">
                <a:sym typeface="Wingdings" panose="05000000000000000000" pitchFamily="2" charset="2"/>
              </a:rPr>
              <a:t>In case of unsuccessful operation, </a:t>
            </a:r>
            <a:r>
              <a:rPr lang="en-IN" sz="2000" dirty="0" err="1" smtClean="0">
                <a:sym typeface="Wingdings" panose="05000000000000000000" pitchFamily="2" charset="2"/>
              </a:rPr>
              <a:t>fopen</a:t>
            </a:r>
            <a:r>
              <a:rPr lang="en-IN" sz="2000" dirty="0" smtClean="0">
                <a:sym typeface="Wingdings" panose="05000000000000000000" pitchFamily="2" charset="2"/>
              </a:rPr>
              <a:t>() returns NULL.</a:t>
            </a:r>
          </a:p>
          <a:p>
            <a:endParaRPr lang="en-IN" sz="2000" dirty="0" smtClean="0">
              <a:sym typeface="Wingdings" panose="05000000000000000000" pitchFamily="2" charset="2"/>
            </a:endParaRPr>
          </a:p>
          <a:p>
            <a:endParaRPr lang="en-IN" sz="2000" dirty="0"/>
          </a:p>
        </p:txBody>
      </p:sp>
    </p:spTree>
    <p:extLst>
      <p:ext uri="{BB962C8B-B14F-4D97-AF65-F5344CB8AC3E}">
        <p14:creationId xmlns:p14="http://schemas.microsoft.com/office/powerpoint/2010/main" val="28214355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96721"/>
            <a:ext cx="8596668" cy="1320800"/>
          </a:xfrm>
        </p:spPr>
        <p:txBody>
          <a:bodyPr/>
          <a:lstStyle/>
          <a:p>
            <a:r>
              <a:rPr lang="en-IN" dirty="0" smtClean="0"/>
              <a:t>Different Modes </a:t>
            </a:r>
            <a:endParaRPr lang="en-IN" dirty="0"/>
          </a:p>
        </p:txBody>
      </p:sp>
      <p:sp>
        <p:nvSpPr>
          <p:cNvPr id="3" name="Content Placeholder 2"/>
          <p:cNvSpPr>
            <a:spLocks noGrp="1"/>
          </p:cNvSpPr>
          <p:nvPr>
            <p:ph idx="1"/>
          </p:nvPr>
        </p:nvSpPr>
        <p:spPr>
          <a:xfrm>
            <a:off x="677334" y="1352283"/>
            <a:ext cx="8596668" cy="5267458"/>
          </a:xfrm>
        </p:spPr>
        <p:txBody>
          <a:bodyPr>
            <a:normAutofit/>
          </a:bodyPr>
          <a:lstStyle/>
          <a:p>
            <a:r>
              <a:rPr lang="en-IN" dirty="0" smtClean="0">
                <a:sym typeface="Wingdings" panose="05000000000000000000" pitchFamily="2" charset="2"/>
              </a:rPr>
              <a:t>"</a:t>
            </a:r>
            <a:r>
              <a:rPr lang="en-IN" dirty="0" err="1" smtClean="0">
                <a:sym typeface="Wingdings" panose="05000000000000000000" pitchFamily="2" charset="2"/>
              </a:rPr>
              <a:t>wb</a:t>
            </a:r>
            <a:r>
              <a:rPr lang="en-IN" dirty="0" smtClean="0">
                <a:sym typeface="Wingdings" panose="05000000000000000000" pitchFamily="2" charset="2"/>
              </a:rPr>
              <a:t>"  Same as writing mode, but it will write binary data.</a:t>
            </a:r>
          </a:p>
          <a:p>
            <a:r>
              <a:rPr lang="en-IN" dirty="0" smtClean="0">
                <a:sym typeface="Wingdings" panose="05000000000000000000" pitchFamily="2" charset="2"/>
              </a:rPr>
              <a:t>"</a:t>
            </a:r>
            <a:r>
              <a:rPr lang="en-IN" dirty="0" err="1" smtClean="0">
                <a:sym typeface="Wingdings" panose="05000000000000000000" pitchFamily="2" charset="2"/>
              </a:rPr>
              <a:t>rb</a:t>
            </a:r>
            <a:r>
              <a:rPr lang="en-IN" dirty="0" smtClean="0">
                <a:sym typeface="Wingdings" panose="05000000000000000000" pitchFamily="2" charset="2"/>
              </a:rPr>
              <a:t>"  </a:t>
            </a:r>
            <a:r>
              <a:rPr lang="en-IN" dirty="0">
                <a:sym typeface="Wingdings" panose="05000000000000000000" pitchFamily="2" charset="2"/>
              </a:rPr>
              <a:t>Same as </a:t>
            </a:r>
            <a:r>
              <a:rPr lang="en-IN" dirty="0" smtClean="0">
                <a:sym typeface="Wingdings" panose="05000000000000000000" pitchFamily="2" charset="2"/>
              </a:rPr>
              <a:t>reading mode</a:t>
            </a:r>
            <a:r>
              <a:rPr lang="en-IN" dirty="0">
                <a:sym typeface="Wingdings" panose="05000000000000000000" pitchFamily="2" charset="2"/>
              </a:rPr>
              <a:t>, but it will </a:t>
            </a:r>
            <a:r>
              <a:rPr lang="en-IN" dirty="0" smtClean="0">
                <a:sym typeface="Wingdings" panose="05000000000000000000" pitchFamily="2" charset="2"/>
              </a:rPr>
              <a:t>read </a:t>
            </a:r>
            <a:r>
              <a:rPr lang="en-IN" dirty="0">
                <a:sym typeface="Wingdings" panose="05000000000000000000" pitchFamily="2" charset="2"/>
              </a:rPr>
              <a:t>binary </a:t>
            </a:r>
            <a:r>
              <a:rPr lang="en-IN" dirty="0" smtClean="0">
                <a:sym typeface="Wingdings" panose="05000000000000000000" pitchFamily="2" charset="2"/>
              </a:rPr>
              <a:t>data.</a:t>
            </a:r>
          </a:p>
          <a:p>
            <a:r>
              <a:rPr lang="en-US" altLang="en-US" b="1" i="1" dirty="0" smtClean="0"/>
              <a:t>"ab"</a:t>
            </a:r>
            <a:r>
              <a:rPr lang="en-US" altLang="en-US" b="1" dirty="0" smtClean="0"/>
              <a:t> </a:t>
            </a:r>
            <a:r>
              <a:rPr lang="en-US" altLang="en-US" b="1" dirty="0">
                <a:sym typeface="Wingdings" panose="05000000000000000000" pitchFamily="2" charset="2"/>
              </a:rPr>
              <a:t></a:t>
            </a:r>
            <a:r>
              <a:rPr lang="en-US" altLang="en-US" b="1" dirty="0" smtClean="0"/>
              <a:t> </a:t>
            </a:r>
            <a:r>
              <a:rPr lang="en-US" altLang="en-US" b="1" dirty="0"/>
              <a:t>open a binary-file in write-mode, set the pointer to the end of the file. </a:t>
            </a:r>
            <a:endParaRPr lang="en-US" altLang="en-US" b="1" dirty="0" smtClean="0"/>
          </a:p>
          <a:p>
            <a:r>
              <a:rPr lang="en-US" altLang="en-US" b="1" i="1" dirty="0" smtClean="0"/>
              <a:t>"r+"</a:t>
            </a:r>
            <a:r>
              <a:rPr lang="en-US" altLang="en-US" b="1" dirty="0" smtClean="0"/>
              <a:t> </a:t>
            </a:r>
            <a:r>
              <a:rPr lang="en-US" altLang="en-US" b="1" dirty="0">
                <a:sym typeface="Wingdings" panose="05000000000000000000" pitchFamily="2" charset="2"/>
              </a:rPr>
              <a:t></a:t>
            </a:r>
            <a:r>
              <a:rPr lang="en-US" altLang="en-US" b="1" dirty="0" smtClean="0"/>
              <a:t> </a:t>
            </a:r>
            <a:r>
              <a:rPr lang="en-US" altLang="en-US" b="1" dirty="0"/>
              <a:t>open a file in read/write-mode, if the file does not exist, it will not be </a:t>
            </a:r>
            <a:r>
              <a:rPr lang="en-US" altLang="en-US" b="1" dirty="0" smtClean="0"/>
              <a:t>created.</a:t>
            </a:r>
          </a:p>
          <a:p>
            <a:r>
              <a:rPr lang="en-US" altLang="en-US" b="1" i="1" dirty="0" smtClean="0"/>
              <a:t>"w+"</a:t>
            </a:r>
            <a:r>
              <a:rPr lang="en-US" altLang="en-US" b="1" dirty="0" smtClean="0"/>
              <a:t> </a:t>
            </a:r>
            <a:r>
              <a:rPr lang="en-US" altLang="en-US" b="1" dirty="0">
                <a:sym typeface="Wingdings" panose="05000000000000000000" pitchFamily="2" charset="2"/>
              </a:rPr>
              <a:t></a:t>
            </a:r>
            <a:r>
              <a:rPr lang="en-US" altLang="en-US" b="1" dirty="0" smtClean="0"/>
              <a:t> </a:t>
            </a:r>
            <a:r>
              <a:rPr lang="en-US" altLang="en-US" b="1" dirty="0"/>
              <a:t>open a file in read/write-mode, set the pointer to the beginning of the file. </a:t>
            </a:r>
            <a:endParaRPr lang="en-US" altLang="en-US" b="1" dirty="0" smtClean="0"/>
          </a:p>
          <a:p>
            <a:r>
              <a:rPr lang="en-US" altLang="en-US" b="1" i="1" dirty="0" smtClean="0"/>
              <a:t>"a+"</a:t>
            </a:r>
            <a:r>
              <a:rPr lang="en-US" altLang="en-US" b="1" dirty="0" smtClean="0"/>
              <a:t> </a:t>
            </a:r>
            <a:r>
              <a:rPr lang="en-US" altLang="en-US" b="1" dirty="0">
                <a:sym typeface="Wingdings" panose="05000000000000000000" pitchFamily="2" charset="2"/>
              </a:rPr>
              <a:t></a:t>
            </a:r>
            <a:r>
              <a:rPr lang="en-US" altLang="en-US" b="1" dirty="0" smtClean="0"/>
              <a:t> </a:t>
            </a:r>
            <a:r>
              <a:rPr lang="en-US" altLang="en-US" b="1" dirty="0"/>
              <a:t>open a file in read/append </a:t>
            </a:r>
            <a:r>
              <a:rPr lang="en-US" altLang="en-US" b="1" dirty="0" smtClean="0"/>
              <a:t>mode, set the pointer at the end of the file. </a:t>
            </a:r>
          </a:p>
          <a:p>
            <a:r>
              <a:rPr lang="en-US" altLang="en-US" b="1" i="1" dirty="0" smtClean="0"/>
              <a:t>"</a:t>
            </a:r>
            <a:r>
              <a:rPr lang="en-US" altLang="en-US" b="1" i="1" dirty="0" err="1" smtClean="0"/>
              <a:t>r+b</a:t>
            </a:r>
            <a:r>
              <a:rPr lang="en-US" altLang="en-US" b="1" i="1" dirty="0" smtClean="0"/>
              <a:t>"</a:t>
            </a:r>
            <a:r>
              <a:rPr lang="en-US" altLang="en-US" b="1" dirty="0" smtClean="0"/>
              <a:t> </a:t>
            </a:r>
            <a:r>
              <a:rPr lang="en-US" altLang="en-US" b="1" dirty="0">
                <a:sym typeface="Wingdings" panose="05000000000000000000" pitchFamily="2" charset="2"/>
              </a:rPr>
              <a:t></a:t>
            </a:r>
            <a:r>
              <a:rPr lang="en-US" altLang="en-US" b="1" dirty="0" smtClean="0"/>
              <a:t> </a:t>
            </a:r>
            <a:r>
              <a:rPr lang="en-US" altLang="en-US" b="1" dirty="0"/>
              <a:t>open a binary-file in read/write-mode, if the file does not exist, it will not be created. </a:t>
            </a:r>
            <a:endParaRPr lang="en-US" altLang="en-US" b="1" dirty="0" smtClean="0"/>
          </a:p>
          <a:p>
            <a:r>
              <a:rPr lang="en-US" altLang="en-US" b="1" i="1" dirty="0" smtClean="0"/>
              <a:t>"</a:t>
            </a:r>
            <a:r>
              <a:rPr lang="en-US" altLang="en-US" b="1" i="1" dirty="0" err="1" smtClean="0"/>
              <a:t>w+b</a:t>
            </a:r>
            <a:r>
              <a:rPr lang="en-US" altLang="en-US" b="1" i="1" dirty="0" smtClean="0"/>
              <a:t>"</a:t>
            </a:r>
            <a:r>
              <a:rPr lang="en-US" altLang="en-US" b="1" dirty="0" smtClean="0"/>
              <a:t> </a:t>
            </a:r>
            <a:r>
              <a:rPr lang="en-US" altLang="en-US" b="1" dirty="0">
                <a:sym typeface="Wingdings" panose="05000000000000000000" pitchFamily="2" charset="2"/>
              </a:rPr>
              <a:t></a:t>
            </a:r>
            <a:r>
              <a:rPr lang="en-US" altLang="en-US" b="1" dirty="0" smtClean="0"/>
              <a:t> </a:t>
            </a:r>
            <a:r>
              <a:rPr lang="en-US" altLang="en-US" b="1" dirty="0"/>
              <a:t>open a binary-file in read/write-mode, set the pointer to the beginning of the file. </a:t>
            </a:r>
            <a:endParaRPr lang="en-US" altLang="en-US" b="1" dirty="0" smtClean="0"/>
          </a:p>
          <a:p>
            <a:r>
              <a:rPr lang="en-US" altLang="en-US" b="1" i="1" dirty="0"/>
              <a:t>"</a:t>
            </a:r>
            <a:r>
              <a:rPr lang="en-US" altLang="en-US" b="1" i="1" dirty="0" err="1" smtClean="0"/>
              <a:t>a+b</a:t>
            </a:r>
            <a:r>
              <a:rPr lang="en-US" altLang="en-US" b="1" i="1" dirty="0" smtClean="0"/>
              <a:t>"</a:t>
            </a:r>
            <a:r>
              <a:rPr lang="en-US" altLang="en-US" b="1" dirty="0" smtClean="0"/>
              <a:t> </a:t>
            </a:r>
            <a:r>
              <a:rPr lang="en-US" altLang="en-US" b="1" dirty="0" smtClean="0">
                <a:sym typeface="Wingdings" panose="05000000000000000000" pitchFamily="2" charset="2"/>
              </a:rPr>
              <a:t></a:t>
            </a:r>
            <a:r>
              <a:rPr lang="en-US" altLang="en-US" b="1" dirty="0" smtClean="0"/>
              <a:t> </a:t>
            </a:r>
            <a:r>
              <a:rPr lang="en-US" altLang="en-US" b="1" dirty="0"/>
              <a:t>open a binary-file in read/append mode.</a:t>
            </a:r>
          </a:p>
          <a:p>
            <a:endParaRPr lang="en-IN" dirty="0">
              <a:sym typeface="Wingdings" panose="05000000000000000000" pitchFamily="2" charset="2"/>
            </a:endParaRPr>
          </a:p>
          <a:p>
            <a:endParaRPr lang="en-IN" dirty="0" smtClean="0">
              <a:sym typeface="Wingdings" panose="05000000000000000000" pitchFamily="2" charset="2"/>
            </a:endParaRPr>
          </a:p>
          <a:p>
            <a:endParaRPr lang="en-IN" dirty="0"/>
          </a:p>
        </p:txBody>
      </p:sp>
    </p:spTree>
    <p:extLst>
      <p:ext uri="{BB962C8B-B14F-4D97-AF65-F5344CB8AC3E}">
        <p14:creationId xmlns:p14="http://schemas.microsoft.com/office/powerpoint/2010/main" val="8351153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Performing I/O operations on the file</a:t>
            </a:r>
            <a:endParaRPr lang="en-IN" dirty="0"/>
          </a:p>
        </p:txBody>
      </p:sp>
      <p:sp>
        <p:nvSpPr>
          <p:cNvPr id="3" name="Content Placeholder 2"/>
          <p:cNvSpPr>
            <a:spLocks noGrp="1"/>
          </p:cNvSpPr>
          <p:nvPr>
            <p:ph idx="1"/>
          </p:nvPr>
        </p:nvSpPr>
        <p:spPr/>
        <p:txBody>
          <a:bodyPr/>
          <a:lstStyle/>
          <a:p>
            <a:pPr marL="182880" indent="-182880">
              <a:buClr>
                <a:schemeClr val="accent1">
                  <a:lumMod val="75000"/>
                </a:schemeClr>
              </a:buClr>
              <a:defRPr/>
            </a:pPr>
            <a:r>
              <a:rPr lang="en-US" altLang="en-US" dirty="0">
                <a:ea typeface="ＭＳ Ｐゴシック" panose="020B0600070205080204" pitchFamily="34" charset="-128"/>
              </a:rPr>
              <a:t>C provides several different functions for reading/writing</a:t>
            </a:r>
          </a:p>
          <a:p>
            <a:pPr marL="182880" indent="-182880">
              <a:buClr>
                <a:schemeClr val="accent1">
                  <a:lumMod val="75000"/>
                </a:schemeClr>
              </a:buClr>
              <a:defRPr/>
            </a:pPr>
            <a:endParaRPr lang="en-US" altLang="en-US" dirty="0">
              <a:ea typeface="ＭＳ Ｐゴシック" panose="020B0600070205080204" pitchFamily="34" charset="-128"/>
            </a:endParaRPr>
          </a:p>
          <a:p>
            <a:pPr marL="182880" indent="-182880">
              <a:buClr>
                <a:schemeClr val="accent1">
                  <a:lumMod val="75000"/>
                </a:schemeClr>
              </a:buClr>
              <a:defRPr/>
            </a:pPr>
            <a:r>
              <a:rPr lang="en-US" altLang="en-US" dirty="0" err="1">
                <a:ea typeface="ＭＳ Ｐゴシック" panose="020B0600070205080204" pitchFamily="34" charset="-128"/>
              </a:rPr>
              <a:t>getc</a:t>
            </a:r>
            <a:r>
              <a:rPr lang="en-US" altLang="en-US" dirty="0">
                <a:ea typeface="ＭＳ Ｐゴシック" panose="020B0600070205080204" pitchFamily="34" charset="-128"/>
              </a:rPr>
              <a:t>() – read a character</a:t>
            </a:r>
          </a:p>
          <a:p>
            <a:pPr marL="182880" indent="-182880">
              <a:buClr>
                <a:schemeClr val="accent1">
                  <a:lumMod val="75000"/>
                </a:schemeClr>
              </a:buClr>
              <a:defRPr/>
            </a:pPr>
            <a:r>
              <a:rPr lang="en-US" altLang="en-US" dirty="0" err="1">
                <a:ea typeface="ＭＳ Ｐゴシック" panose="020B0600070205080204" pitchFamily="34" charset="-128"/>
              </a:rPr>
              <a:t>putc</a:t>
            </a:r>
            <a:r>
              <a:rPr lang="en-US" altLang="en-US" dirty="0">
                <a:ea typeface="ＭＳ Ｐゴシック" panose="020B0600070205080204" pitchFamily="34" charset="-128"/>
              </a:rPr>
              <a:t>() – write a character</a:t>
            </a:r>
          </a:p>
          <a:p>
            <a:pPr marL="182880" indent="-182880">
              <a:buClr>
                <a:schemeClr val="accent1">
                  <a:lumMod val="75000"/>
                </a:schemeClr>
              </a:buClr>
              <a:defRPr/>
            </a:pPr>
            <a:r>
              <a:rPr lang="en-US" altLang="en-US" dirty="0" err="1">
                <a:ea typeface="ＭＳ Ｐゴシック" panose="020B0600070205080204" pitchFamily="34" charset="-128"/>
              </a:rPr>
              <a:t>fprintf</a:t>
            </a:r>
            <a:r>
              <a:rPr lang="en-US" altLang="en-US" dirty="0">
                <a:ea typeface="ＭＳ Ｐゴシック" panose="020B0600070205080204" pitchFamily="34" charset="-128"/>
              </a:rPr>
              <a:t>() – write set of data values </a:t>
            </a:r>
          </a:p>
          <a:p>
            <a:pPr marL="182880" indent="-182880">
              <a:buClr>
                <a:schemeClr val="accent1">
                  <a:lumMod val="75000"/>
                </a:schemeClr>
              </a:buClr>
              <a:defRPr/>
            </a:pPr>
            <a:r>
              <a:rPr lang="en-US" altLang="en-US" dirty="0" err="1">
                <a:ea typeface="ＭＳ Ｐゴシック" panose="020B0600070205080204" pitchFamily="34" charset="-128"/>
              </a:rPr>
              <a:t>fscanf</a:t>
            </a:r>
            <a:r>
              <a:rPr lang="en-US" altLang="en-US" dirty="0">
                <a:ea typeface="ＭＳ Ｐゴシック" panose="020B0600070205080204" pitchFamily="34" charset="-128"/>
              </a:rPr>
              <a:t>() – read set of data values</a:t>
            </a:r>
          </a:p>
          <a:p>
            <a:pPr marL="182880" indent="-182880">
              <a:buClr>
                <a:schemeClr val="accent1">
                  <a:lumMod val="75000"/>
                </a:schemeClr>
              </a:buClr>
              <a:defRPr/>
            </a:pPr>
            <a:r>
              <a:rPr lang="en-US" altLang="en-US" dirty="0" err="1">
                <a:ea typeface="ＭＳ Ｐゴシック" panose="020B0600070205080204" pitchFamily="34" charset="-128"/>
              </a:rPr>
              <a:t>getw</a:t>
            </a:r>
            <a:r>
              <a:rPr lang="en-US" altLang="en-US" dirty="0">
                <a:ea typeface="ＭＳ Ｐゴシック" panose="020B0600070205080204" pitchFamily="34" charset="-128"/>
              </a:rPr>
              <a:t>() – read integer </a:t>
            </a:r>
          </a:p>
          <a:p>
            <a:pPr marL="182880" indent="-182880">
              <a:buClr>
                <a:schemeClr val="accent1">
                  <a:lumMod val="75000"/>
                </a:schemeClr>
              </a:buClr>
              <a:defRPr/>
            </a:pPr>
            <a:r>
              <a:rPr lang="en-US" altLang="en-US" dirty="0" err="1">
                <a:ea typeface="ＭＳ Ｐゴシック" panose="020B0600070205080204" pitchFamily="34" charset="-128"/>
              </a:rPr>
              <a:t>putw</a:t>
            </a:r>
            <a:r>
              <a:rPr lang="en-US" altLang="en-US" dirty="0">
                <a:ea typeface="ＭＳ Ｐゴシック" panose="020B0600070205080204" pitchFamily="34" charset="-128"/>
              </a:rPr>
              <a:t>() – write integer</a:t>
            </a:r>
          </a:p>
          <a:p>
            <a:pPr marL="182880" indent="-182880">
              <a:buClr>
                <a:schemeClr val="accent1">
                  <a:lumMod val="75000"/>
                </a:schemeClr>
              </a:buClr>
              <a:buNone/>
              <a:defRPr/>
            </a:pPr>
            <a:r>
              <a:rPr lang="en-US" altLang="en-US" dirty="0">
                <a:ea typeface="ＭＳ Ｐゴシック" panose="020B0600070205080204" pitchFamily="34" charset="-128"/>
              </a:rPr>
              <a:t> </a:t>
            </a:r>
          </a:p>
          <a:p>
            <a:endParaRPr lang="en-IN" dirty="0"/>
          </a:p>
        </p:txBody>
      </p:sp>
    </p:spTree>
    <p:extLst>
      <p:ext uri="{BB962C8B-B14F-4D97-AF65-F5344CB8AC3E}">
        <p14:creationId xmlns:p14="http://schemas.microsoft.com/office/powerpoint/2010/main" val="38193563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Files and Streams</a:t>
            </a:r>
            <a:endParaRPr lang="en-IN" dirty="0"/>
          </a:p>
        </p:txBody>
      </p:sp>
      <p:sp>
        <p:nvSpPr>
          <p:cNvPr id="3" name="Content Placeholder 2"/>
          <p:cNvSpPr>
            <a:spLocks noGrp="1"/>
          </p:cNvSpPr>
          <p:nvPr>
            <p:ph idx="1"/>
          </p:nvPr>
        </p:nvSpPr>
        <p:spPr>
          <a:xfrm>
            <a:off x="677334" y="1400738"/>
            <a:ext cx="8596668" cy="4562183"/>
          </a:xfrm>
        </p:spPr>
        <p:txBody>
          <a:bodyPr>
            <a:normAutofit/>
          </a:bodyPr>
          <a:lstStyle/>
          <a:p>
            <a:r>
              <a:rPr lang="en-US" altLang="en-US" sz="2400" dirty="0"/>
              <a:t>Read/Write functions in standard library</a:t>
            </a:r>
          </a:p>
          <a:p>
            <a:pPr lvl="1"/>
            <a:r>
              <a:rPr lang="en-US" altLang="en-US" sz="2000" b="1" dirty="0" err="1" smtClean="0">
                <a:latin typeface="Courier New" panose="02070309020205020404" pitchFamily="49" charset="0"/>
              </a:rPr>
              <a:t>fgetc</a:t>
            </a:r>
            <a:endParaRPr lang="en-US" altLang="en-US" sz="2000" dirty="0"/>
          </a:p>
          <a:p>
            <a:pPr lvl="2"/>
            <a:r>
              <a:rPr lang="en-US" altLang="en-US" sz="1800" dirty="0"/>
              <a:t>Reads one character from a file</a:t>
            </a:r>
          </a:p>
          <a:p>
            <a:pPr lvl="2"/>
            <a:r>
              <a:rPr lang="en-US" altLang="en-US" sz="1800" dirty="0"/>
              <a:t>Takes a </a:t>
            </a:r>
            <a:r>
              <a:rPr lang="en-US" altLang="en-US" sz="1800" b="1" dirty="0">
                <a:latin typeface="Courier New" panose="02070309020205020404" pitchFamily="49" charset="0"/>
              </a:rPr>
              <a:t>FILE</a:t>
            </a:r>
            <a:r>
              <a:rPr lang="en-US" altLang="en-US" sz="1800" dirty="0"/>
              <a:t> pointer as an argument</a:t>
            </a:r>
          </a:p>
          <a:p>
            <a:pPr lvl="2"/>
            <a:r>
              <a:rPr lang="en-US" altLang="en-US" sz="1800" b="1" dirty="0" err="1">
                <a:latin typeface="Courier New" panose="02070309020205020404" pitchFamily="49" charset="0"/>
              </a:rPr>
              <a:t>fgetc</a:t>
            </a:r>
            <a:r>
              <a:rPr lang="en-US" altLang="en-US" sz="1800" b="1" dirty="0">
                <a:latin typeface="Courier New" panose="02070309020205020404" pitchFamily="49" charset="0"/>
              </a:rPr>
              <a:t>(</a:t>
            </a:r>
            <a:r>
              <a:rPr lang="en-US" altLang="en-US" sz="1800" b="1" dirty="0"/>
              <a:t> </a:t>
            </a:r>
            <a:r>
              <a:rPr lang="en-US" altLang="en-US" sz="1800" b="1" dirty="0" err="1">
                <a:latin typeface="Courier New" panose="02070309020205020404" pitchFamily="49" charset="0"/>
              </a:rPr>
              <a:t>stdin</a:t>
            </a:r>
            <a:r>
              <a:rPr lang="en-US" altLang="en-US" sz="1800" b="1" dirty="0"/>
              <a:t> </a:t>
            </a:r>
            <a:r>
              <a:rPr lang="en-US" altLang="en-US" sz="1800" b="1" dirty="0">
                <a:latin typeface="Courier New" panose="02070309020205020404" pitchFamily="49" charset="0"/>
              </a:rPr>
              <a:t>)</a:t>
            </a:r>
            <a:r>
              <a:rPr lang="en-US" altLang="en-US" sz="1800" dirty="0"/>
              <a:t> equivalent to </a:t>
            </a:r>
            <a:r>
              <a:rPr lang="en-US" altLang="en-US" sz="1800" b="1" dirty="0" err="1">
                <a:latin typeface="Courier New" panose="02070309020205020404" pitchFamily="49" charset="0"/>
              </a:rPr>
              <a:t>getchar</a:t>
            </a:r>
            <a:r>
              <a:rPr lang="en-US" altLang="en-US" sz="1800" b="1" dirty="0">
                <a:latin typeface="Courier New" panose="02070309020205020404" pitchFamily="49" charset="0"/>
              </a:rPr>
              <a:t>()</a:t>
            </a:r>
          </a:p>
          <a:p>
            <a:pPr lvl="1"/>
            <a:r>
              <a:rPr lang="en-US" altLang="en-US" sz="2000" b="1" dirty="0" err="1" smtClean="0">
                <a:latin typeface="Courier New" panose="02070309020205020404" pitchFamily="49" charset="0"/>
              </a:rPr>
              <a:t>fputc</a:t>
            </a:r>
            <a:endParaRPr lang="en-US" altLang="en-US" sz="2000" b="1" dirty="0">
              <a:latin typeface="Courier New" panose="02070309020205020404" pitchFamily="49" charset="0"/>
            </a:endParaRPr>
          </a:p>
          <a:p>
            <a:pPr lvl="2"/>
            <a:r>
              <a:rPr lang="en-US" altLang="en-US" sz="1800" dirty="0"/>
              <a:t>Writes one character to a file</a:t>
            </a:r>
          </a:p>
          <a:p>
            <a:pPr lvl="2"/>
            <a:r>
              <a:rPr lang="en-US" altLang="en-US" sz="1800" dirty="0"/>
              <a:t>Takes a </a:t>
            </a:r>
            <a:r>
              <a:rPr lang="en-US" altLang="en-US" sz="1800" b="1" dirty="0">
                <a:latin typeface="Courier New" panose="02070309020205020404" pitchFamily="49" charset="0"/>
              </a:rPr>
              <a:t>FILE</a:t>
            </a:r>
            <a:r>
              <a:rPr lang="en-US" altLang="en-US" sz="1800" dirty="0"/>
              <a:t> pointer and a character to write as an argument</a:t>
            </a:r>
          </a:p>
          <a:p>
            <a:pPr lvl="2"/>
            <a:r>
              <a:rPr lang="en-US" altLang="en-US" sz="1800" b="1" dirty="0" err="1">
                <a:latin typeface="Courier New" panose="02070309020205020404" pitchFamily="49" charset="0"/>
              </a:rPr>
              <a:t>fputc</a:t>
            </a:r>
            <a:r>
              <a:rPr lang="en-US" altLang="en-US" sz="1800" b="1" dirty="0">
                <a:latin typeface="Courier New" panose="02070309020205020404" pitchFamily="49" charset="0"/>
              </a:rPr>
              <a:t>(</a:t>
            </a:r>
            <a:r>
              <a:rPr lang="en-US" altLang="en-US" sz="1800" b="1" dirty="0"/>
              <a:t> </a:t>
            </a:r>
            <a:r>
              <a:rPr lang="en-US" altLang="en-US" sz="1800" b="1" dirty="0">
                <a:latin typeface="Courier New" panose="02070309020205020404" pitchFamily="49" charset="0"/>
              </a:rPr>
              <a:t>'a', </a:t>
            </a:r>
            <a:r>
              <a:rPr lang="en-US" altLang="en-US" sz="1800" b="1" dirty="0" err="1">
                <a:latin typeface="Courier New" panose="02070309020205020404" pitchFamily="49" charset="0"/>
              </a:rPr>
              <a:t>stdout</a:t>
            </a:r>
            <a:r>
              <a:rPr lang="en-US" altLang="en-US" sz="1800" b="1" dirty="0"/>
              <a:t> </a:t>
            </a:r>
            <a:r>
              <a:rPr lang="en-US" altLang="en-US" sz="1800" b="1" dirty="0">
                <a:latin typeface="Courier New" panose="02070309020205020404" pitchFamily="49" charset="0"/>
              </a:rPr>
              <a:t>)</a:t>
            </a:r>
            <a:r>
              <a:rPr lang="en-US" altLang="en-US" sz="1800" dirty="0"/>
              <a:t> equivalent to </a:t>
            </a:r>
            <a:r>
              <a:rPr lang="en-US" altLang="en-US" sz="1800" b="1" dirty="0" err="1">
                <a:latin typeface="Courier New" panose="02070309020205020404" pitchFamily="49" charset="0"/>
              </a:rPr>
              <a:t>putchar</a:t>
            </a:r>
            <a:r>
              <a:rPr lang="en-US" altLang="en-US" sz="1800" b="1" dirty="0">
                <a:latin typeface="Courier New" panose="02070309020205020404" pitchFamily="49" charset="0"/>
              </a:rPr>
              <a:t>(</a:t>
            </a:r>
            <a:r>
              <a:rPr lang="en-US" altLang="en-US" sz="1800" b="1" dirty="0"/>
              <a:t> </a:t>
            </a:r>
            <a:r>
              <a:rPr lang="en-US" altLang="en-US" sz="1800" b="1" dirty="0">
                <a:latin typeface="Courier New" panose="02070309020205020404" pitchFamily="49" charset="0"/>
              </a:rPr>
              <a:t>'a'</a:t>
            </a:r>
            <a:r>
              <a:rPr lang="en-US" altLang="en-US" sz="1800" b="1" dirty="0"/>
              <a:t> </a:t>
            </a:r>
            <a:r>
              <a:rPr lang="en-US" altLang="en-US" sz="1800" b="1" dirty="0">
                <a:latin typeface="Courier New" panose="02070309020205020404" pitchFamily="49" charset="0"/>
              </a:rPr>
              <a:t>)</a:t>
            </a:r>
          </a:p>
          <a:p>
            <a:pPr lvl="1"/>
            <a:r>
              <a:rPr lang="en-US" altLang="en-US" sz="2000" b="1" dirty="0" err="1" smtClean="0">
                <a:latin typeface="Courier New" panose="02070309020205020404" pitchFamily="49" charset="0"/>
              </a:rPr>
              <a:t>fscanf</a:t>
            </a:r>
            <a:r>
              <a:rPr lang="en-US" altLang="en-US" sz="2000" b="1" dirty="0" smtClean="0"/>
              <a:t> </a:t>
            </a:r>
            <a:r>
              <a:rPr lang="en-US" altLang="en-US" sz="2000" b="1" dirty="0"/>
              <a:t>/ </a:t>
            </a:r>
            <a:r>
              <a:rPr lang="en-US" altLang="en-US" sz="2000" b="1" dirty="0" err="1">
                <a:latin typeface="Courier New" panose="02070309020205020404" pitchFamily="49" charset="0"/>
              </a:rPr>
              <a:t>fprintf</a:t>
            </a:r>
            <a:endParaRPr lang="en-US" altLang="en-US" sz="2000" b="1" dirty="0">
              <a:latin typeface="Courier New" panose="02070309020205020404" pitchFamily="49" charset="0"/>
            </a:endParaRPr>
          </a:p>
          <a:p>
            <a:pPr lvl="2"/>
            <a:r>
              <a:rPr lang="en-US" altLang="en-US" sz="1800" dirty="0"/>
              <a:t>File processing equivalents of </a:t>
            </a:r>
            <a:r>
              <a:rPr lang="en-US" altLang="en-US" sz="1800" b="1" dirty="0">
                <a:latin typeface="Courier New" panose="02070309020205020404" pitchFamily="49" charset="0"/>
              </a:rPr>
              <a:t>scanf</a:t>
            </a:r>
            <a:r>
              <a:rPr lang="en-US" altLang="en-US" sz="1800" dirty="0"/>
              <a:t> and </a:t>
            </a:r>
            <a:r>
              <a:rPr lang="en-US" altLang="en-US" sz="1800" b="1" dirty="0">
                <a:latin typeface="Courier New" panose="02070309020205020404" pitchFamily="49" charset="0"/>
              </a:rPr>
              <a:t>printf</a:t>
            </a:r>
          </a:p>
          <a:p>
            <a:endParaRPr lang="en-IN" sz="2400" dirty="0"/>
          </a:p>
        </p:txBody>
      </p:sp>
    </p:spTree>
    <p:extLst>
      <p:ext uri="{BB962C8B-B14F-4D97-AF65-F5344CB8AC3E}">
        <p14:creationId xmlns:p14="http://schemas.microsoft.com/office/powerpoint/2010/main" val="1941125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Closing the file</a:t>
            </a:r>
            <a:endParaRPr lang="en-IN" dirty="0"/>
          </a:p>
        </p:txBody>
      </p:sp>
      <p:sp>
        <p:nvSpPr>
          <p:cNvPr id="3" name="Content Placeholder 2"/>
          <p:cNvSpPr>
            <a:spLocks noGrp="1"/>
          </p:cNvSpPr>
          <p:nvPr>
            <p:ph idx="1"/>
          </p:nvPr>
        </p:nvSpPr>
        <p:spPr/>
        <p:txBody>
          <a:bodyPr>
            <a:normAutofit/>
          </a:bodyPr>
          <a:lstStyle/>
          <a:p>
            <a:r>
              <a:rPr lang="en-IN" sz="2800" dirty="0" err="1" smtClean="0"/>
              <a:t>fclose</a:t>
            </a:r>
            <a:r>
              <a:rPr lang="en-IN" sz="2800" dirty="0" smtClean="0"/>
              <a:t>(logical file name);</a:t>
            </a:r>
          </a:p>
          <a:p>
            <a:pPr lvl="1"/>
            <a:r>
              <a:rPr lang="en-IN" sz="2400" dirty="0" smtClean="0"/>
              <a:t>E.g. </a:t>
            </a:r>
            <a:r>
              <a:rPr lang="en-IN" sz="2400" dirty="0" err="1" smtClean="0"/>
              <a:t>fclose</a:t>
            </a:r>
            <a:r>
              <a:rPr lang="en-IN" sz="2400" dirty="0" smtClean="0"/>
              <a:t>(</a:t>
            </a:r>
            <a:r>
              <a:rPr lang="en-IN" sz="2400" dirty="0" err="1" smtClean="0"/>
              <a:t>fp</a:t>
            </a:r>
            <a:r>
              <a:rPr lang="en-IN" sz="2400" dirty="0" smtClean="0"/>
              <a:t>);</a:t>
            </a:r>
          </a:p>
          <a:p>
            <a:pPr lvl="1"/>
            <a:r>
              <a:rPr lang="en-IN" sz="2400" dirty="0" smtClean="0"/>
              <a:t>It will write any data that is there in buffer and then disconnects logical file from physical file, if the mode is write/append.</a:t>
            </a:r>
          </a:p>
          <a:p>
            <a:pPr lvl="1"/>
            <a:r>
              <a:rPr lang="en-IN" sz="2400" dirty="0" smtClean="0"/>
              <a:t>Even if you don't close the file, OS will automatically close the file on exiting the program but it would be always better to close the file forcefully through the program.</a:t>
            </a:r>
          </a:p>
        </p:txBody>
      </p:sp>
    </p:spTree>
    <p:extLst>
      <p:ext uri="{BB962C8B-B14F-4D97-AF65-F5344CB8AC3E}">
        <p14:creationId xmlns:p14="http://schemas.microsoft.com/office/powerpoint/2010/main" val="4128952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1: Create </a:t>
            </a:r>
            <a:r>
              <a:rPr lang="en-US" b="1" dirty="0"/>
              <a:t>the file on the hard disk and store data within that file.</a:t>
            </a:r>
            <a:endParaRPr lang="en-IN" dirty="0"/>
          </a:p>
        </p:txBody>
      </p:sp>
      <p:sp>
        <p:nvSpPr>
          <p:cNvPr id="3" name="Content Placeholder 2"/>
          <p:cNvSpPr>
            <a:spLocks noGrp="1"/>
          </p:cNvSpPr>
          <p:nvPr>
            <p:ph idx="1"/>
          </p:nvPr>
        </p:nvSpPr>
        <p:spPr/>
        <p:txBody>
          <a:bodyPr>
            <a:noAutofit/>
          </a:bodyPr>
          <a:lstStyle/>
          <a:p>
            <a:pPr lvl="0"/>
            <a:r>
              <a:rPr lang="en-US" sz="2400" b="1" dirty="0" smtClean="0"/>
              <a:t>Logic:</a:t>
            </a:r>
          </a:p>
          <a:p>
            <a:pPr lvl="0"/>
            <a:r>
              <a:rPr lang="en-US" sz="2400" b="1" dirty="0" smtClean="0"/>
              <a:t>Open </a:t>
            </a:r>
            <a:r>
              <a:rPr lang="en-US" sz="2400" b="1" dirty="0"/>
              <a:t>physical file on the hard disk (e.g.my1stfl.dat) and assign it to logical file name e.g. </a:t>
            </a:r>
            <a:r>
              <a:rPr lang="en-US" sz="2400" b="1" dirty="0" err="1"/>
              <a:t>fpw</a:t>
            </a:r>
            <a:r>
              <a:rPr lang="en-US" sz="2400" b="1" dirty="0"/>
              <a:t>.</a:t>
            </a:r>
            <a:endParaRPr lang="en-IN" sz="2400" dirty="0"/>
          </a:p>
          <a:p>
            <a:pPr lvl="0"/>
            <a:r>
              <a:rPr lang="en-US" sz="2400" b="1" dirty="0"/>
              <a:t>Accept a character from the user.</a:t>
            </a:r>
            <a:endParaRPr lang="en-IN" sz="2400" dirty="0"/>
          </a:p>
          <a:p>
            <a:pPr lvl="0"/>
            <a:r>
              <a:rPr lang="en-US" sz="2400" b="1" dirty="0"/>
              <a:t>Repeat step no. a to b until user enters ‘#’ symbol.</a:t>
            </a:r>
            <a:endParaRPr lang="en-IN" sz="2400" dirty="0"/>
          </a:p>
          <a:p>
            <a:pPr lvl="1"/>
            <a:r>
              <a:rPr lang="en-US" sz="2000" b="1" dirty="0"/>
              <a:t>Write the character in the file.</a:t>
            </a:r>
            <a:endParaRPr lang="en-IN" sz="2000" dirty="0"/>
          </a:p>
          <a:p>
            <a:pPr lvl="1"/>
            <a:r>
              <a:rPr lang="en-US" sz="2000" b="1" dirty="0"/>
              <a:t>Accept another character from the user.</a:t>
            </a:r>
            <a:endParaRPr lang="en-IN" sz="2000" dirty="0"/>
          </a:p>
          <a:p>
            <a:pPr lvl="0"/>
            <a:r>
              <a:rPr lang="en-US" sz="2400" b="1" dirty="0"/>
              <a:t>Close the file. (Disconnect logical file from physical file</a:t>
            </a:r>
            <a:r>
              <a:rPr lang="en-US" sz="2400" b="1" dirty="0" smtClean="0"/>
              <a:t>.)</a:t>
            </a:r>
            <a:endParaRPr lang="en-IN" sz="2400" dirty="0"/>
          </a:p>
        </p:txBody>
      </p:sp>
    </p:spTree>
    <p:extLst>
      <p:ext uri="{BB962C8B-B14F-4D97-AF65-F5344CB8AC3E}">
        <p14:creationId xmlns:p14="http://schemas.microsoft.com/office/powerpoint/2010/main" val="26723960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1: Create </a:t>
            </a:r>
            <a:r>
              <a:rPr lang="en-US" b="1" dirty="0"/>
              <a:t>the file on the hard disk and store data within that file.</a:t>
            </a:r>
            <a:endParaRPr lang="en-IN" dirty="0"/>
          </a:p>
        </p:txBody>
      </p:sp>
      <p:sp>
        <p:nvSpPr>
          <p:cNvPr id="3" name="Content Placeholder 2"/>
          <p:cNvSpPr>
            <a:spLocks noGrp="1"/>
          </p:cNvSpPr>
          <p:nvPr>
            <p:ph idx="1"/>
          </p:nvPr>
        </p:nvSpPr>
        <p:spPr>
          <a:xfrm>
            <a:off x="677334" y="2160589"/>
            <a:ext cx="3830272" cy="4697411"/>
          </a:xfrm>
        </p:spPr>
        <p:txBody>
          <a:bodyPr>
            <a:noAutofit/>
          </a:bodyPr>
          <a:lstStyle/>
          <a:p>
            <a:pPr marL="0" indent="0">
              <a:buNone/>
            </a:pPr>
            <a:r>
              <a:rPr lang="en-US" sz="2000" dirty="0"/>
              <a:t>#include &lt;stdio.h&gt;</a:t>
            </a:r>
            <a:endParaRPr lang="en-IN" sz="2000" dirty="0"/>
          </a:p>
          <a:p>
            <a:pPr marL="0" indent="0">
              <a:buNone/>
            </a:pPr>
            <a:r>
              <a:rPr lang="en-US" sz="2000" dirty="0"/>
              <a:t>#include &lt;conio.h&gt;</a:t>
            </a:r>
            <a:endParaRPr lang="en-IN" sz="2000" dirty="0"/>
          </a:p>
          <a:p>
            <a:pPr marL="0" indent="0">
              <a:buNone/>
            </a:pPr>
            <a:r>
              <a:rPr lang="en-US" sz="2000" dirty="0"/>
              <a:t>void main()</a:t>
            </a:r>
            <a:endParaRPr lang="en-IN" sz="2000" dirty="0"/>
          </a:p>
          <a:p>
            <a:pPr marL="0" indent="0">
              <a:buNone/>
            </a:pPr>
            <a:r>
              <a:rPr lang="en-US" sz="2000" dirty="0"/>
              <a:t>{</a:t>
            </a:r>
            <a:endParaRPr lang="en-IN" sz="2000" dirty="0"/>
          </a:p>
          <a:p>
            <a:pPr marL="0" indent="0">
              <a:buNone/>
            </a:pPr>
            <a:r>
              <a:rPr lang="en-US" sz="2000" b="1" dirty="0"/>
              <a:t>	FILE * </a:t>
            </a:r>
            <a:r>
              <a:rPr lang="en-US" sz="2000" b="1" dirty="0" err="1"/>
              <a:t>fpw</a:t>
            </a:r>
            <a:r>
              <a:rPr lang="en-US" sz="2000" b="1" dirty="0"/>
              <a:t> = NULL;</a:t>
            </a:r>
            <a:endParaRPr lang="en-IN" sz="2000" dirty="0"/>
          </a:p>
          <a:p>
            <a:pPr marL="0" indent="0">
              <a:buNone/>
            </a:pPr>
            <a:r>
              <a:rPr lang="en-US" sz="2000" dirty="0"/>
              <a:t>	char </a:t>
            </a:r>
            <a:r>
              <a:rPr lang="en-US" sz="2000" dirty="0" err="1"/>
              <a:t>ch</a:t>
            </a:r>
            <a:r>
              <a:rPr lang="en-US" sz="2000" dirty="0"/>
              <a:t>;</a:t>
            </a:r>
            <a:endParaRPr lang="en-IN" sz="2000" dirty="0"/>
          </a:p>
          <a:p>
            <a:pPr marL="0" indent="0">
              <a:buNone/>
            </a:pPr>
            <a:r>
              <a:rPr lang="en-US" sz="2000" dirty="0"/>
              <a:t>	clrscr();</a:t>
            </a:r>
            <a:endParaRPr lang="en-IN" sz="2000" dirty="0"/>
          </a:p>
          <a:p>
            <a:pPr marL="0" indent="0">
              <a:buNone/>
            </a:pPr>
            <a:r>
              <a:rPr lang="en-US" sz="2000" dirty="0"/>
              <a:t>	printf("Enter your details. At the end, put # sign.\n");</a:t>
            </a:r>
            <a:endParaRPr lang="en-IN" sz="2000" dirty="0"/>
          </a:p>
          <a:p>
            <a:pPr marL="0" indent="0">
              <a:buNone/>
            </a:pPr>
            <a:r>
              <a:rPr lang="en-US" sz="2000" b="1" dirty="0"/>
              <a:t>	</a:t>
            </a:r>
            <a:r>
              <a:rPr lang="en-US" sz="2000" b="1" dirty="0" err="1"/>
              <a:t>fpw</a:t>
            </a:r>
            <a:r>
              <a:rPr lang="en-US" sz="2000" b="1" dirty="0"/>
              <a:t> = </a:t>
            </a:r>
            <a:r>
              <a:rPr lang="en-US" sz="2000" b="1" dirty="0" err="1"/>
              <a:t>fopen</a:t>
            </a:r>
            <a:r>
              <a:rPr lang="en-US" sz="2000" b="1" dirty="0"/>
              <a:t>("my1stfl.dat","w</a:t>
            </a:r>
            <a:r>
              <a:rPr lang="en-US" sz="2000" b="1" dirty="0" smtClean="0"/>
              <a:t>");</a:t>
            </a:r>
            <a:endParaRPr lang="en-IN" sz="2000" dirty="0"/>
          </a:p>
        </p:txBody>
      </p:sp>
      <p:sp>
        <p:nvSpPr>
          <p:cNvPr id="4" name="Content Placeholder 2"/>
          <p:cNvSpPr txBox="1">
            <a:spLocks/>
          </p:cNvSpPr>
          <p:nvPr/>
        </p:nvSpPr>
        <p:spPr>
          <a:xfrm>
            <a:off x="5041133" y="2184199"/>
            <a:ext cx="4592264" cy="469741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b="1" dirty="0" smtClean="0"/>
              <a:t>	</a:t>
            </a:r>
            <a:r>
              <a:rPr lang="en-US" b="1" dirty="0" err="1" smtClean="0"/>
              <a:t>ch</a:t>
            </a:r>
            <a:r>
              <a:rPr lang="en-US" b="1" dirty="0" smtClean="0"/>
              <a:t> = </a:t>
            </a:r>
            <a:r>
              <a:rPr lang="en-US" b="1" dirty="0" err="1" smtClean="0"/>
              <a:t>fgetc</a:t>
            </a:r>
            <a:r>
              <a:rPr lang="en-US" b="1" dirty="0" smtClean="0"/>
              <a:t>(</a:t>
            </a:r>
            <a:r>
              <a:rPr lang="en-US" b="1" dirty="0" err="1" smtClean="0"/>
              <a:t>stdin</a:t>
            </a:r>
            <a:r>
              <a:rPr lang="en-US" b="1" dirty="0" smtClean="0"/>
              <a:t>);</a:t>
            </a:r>
            <a:endParaRPr lang="en-IN" dirty="0" smtClean="0"/>
          </a:p>
          <a:p>
            <a:pPr marL="0" indent="0">
              <a:buFont typeface="Wingdings 3" charset="2"/>
              <a:buNone/>
            </a:pPr>
            <a:r>
              <a:rPr lang="en-US" dirty="0" smtClean="0"/>
              <a:t>	while ( </a:t>
            </a:r>
            <a:r>
              <a:rPr lang="en-US" dirty="0" err="1" smtClean="0"/>
              <a:t>ch</a:t>
            </a:r>
            <a:r>
              <a:rPr lang="en-US" dirty="0" smtClean="0"/>
              <a:t> != '#')</a:t>
            </a:r>
            <a:endParaRPr lang="en-IN" dirty="0" smtClean="0"/>
          </a:p>
          <a:p>
            <a:pPr marL="0" indent="0">
              <a:buFont typeface="Wingdings 3" charset="2"/>
              <a:buNone/>
            </a:pPr>
            <a:r>
              <a:rPr lang="en-US" dirty="0" smtClean="0"/>
              <a:t>	{</a:t>
            </a:r>
            <a:endParaRPr lang="en-IN" dirty="0" smtClean="0"/>
          </a:p>
          <a:p>
            <a:pPr marL="0" indent="0">
              <a:buFont typeface="Wingdings 3" charset="2"/>
              <a:buNone/>
            </a:pPr>
            <a:r>
              <a:rPr lang="en-US" b="1" dirty="0" smtClean="0"/>
              <a:t>		</a:t>
            </a:r>
            <a:r>
              <a:rPr lang="en-US" b="1" dirty="0" err="1" smtClean="0"/>
              <a:t>fputc</a:t>
            </a:r>
            <a:r>
              <a:rPr lang="en-US" b="1" dirty="0" smtClean="0"/>
              <a:t>(</a:t>
            </a:r>
            <a:r>
              <a:rPr lang="en-US" b="1" dirty="0" err="1" smtClean="0"/>
              <a:t>ch,fpw</a:t>
            </a:r>
            <a:r>
              <a:rPr lang="en-US" b="1" dirty="0" smtClean="0"/>
              <a:t>);</a:t>
            </a:r>
            <a:endParaRPr lang="en-IN" dirty="0" smtClean="0"/>
          </a:p>
          <a:p>
            <a:pPr marL="0" indent="0">
              <a:buFont typeface="Wingdings 3" charset="2"/>
              <a:buNone/>
            </a:pPr>
            <a:r>
              <a:rPr lang="en-US" dirty="0" smtClean="0"/>
              <a:t>		</a:t>
            </a:r>
            <a:r>
              <a:rPr lang="en-US" dirty="0" err="1" smtClean="0"/>
              <a:t>ch</a:t>
            </a:r>
            <a:r>
              <a:rPr lang="en-US" dirty="0" smtClean="0"/>
              <a:t> = </a:t>
            </a:r>
            <a:r>
              <a:rPr lang="en-US" dirty="0" err="1" smtClean="0"/>
              <a:t>fgetc</a:t>
            </a:r>
            <a:r>
              <a:rPr lang="en-US" dirty="0" smtClean="0"/>
              <a:t>(</a:t>
            </a:r>
            <a:r>
              <a:rPr lang="en-US" dirty="0" err="1" smtClean="0"/>
              <a:t>stdin</a:t>
            </a:r>
            <a:r>
              <a:rPr lang="en-US" dirty="0" smtClean="0"/>
              <a:t>);</a:t>
            </a:r>
            <a:endParaRPr lang="en-IN" dirty="0" smtClean="0"/>
          </a:p>
          <a:p>
            <a:pPr marL="0" indent="0">
              <a:buFont typeface="Wingdings 3" charset="2"/>
              <a:buNone/>
            </a:pPr>
            <a:r>
              <a:rPr lang="en-US" dirty="0" smtClean="0"/>
              <a:t>	};</a:t>
            </a:r>
            <a:endParaRPr lang="en-IN" dirty="0" smtClean="0"/>
          </a:p>
          <a:p>
            <a:pPr marL="0" indent="0">
              <a:buFont typeface="Wingdings 3" charset="2"/>
              <a:buNone/>
            </a:pPr>
            <a:r>
              <a:rPr lang="en-US" b="1" dirty="0" smtClean="0"/>
              <a:t>	</a:t>
            </a:r>
            <a:r>
              <a:rPr lang="en-US" b="1" dirty="0" err="1" smtClean="0"/>
              <a:t>fclose</a:t>
            </a:r>
            <a:r>
              <a:rPr lang="en-US" b="1" dirty="0" smtClean="0"/>
              <a:t>(</a:t>
            </a:r>
            <a:r>
              <a:rPr lang="en-US" b="1" dirty="0" err="1" smtClean="0"/>
              <a:t>fpw</a:t>
            </a:r>
            <a:r>
              <a:rPr lang="en-US" b="1" dirty="0" smtClean="0"/>
              <a:t>);</a:t>
            </a:r>
            <a:endParaRPr lang="en-IN" dirty="0" smtClean="0"/>
          </a:p>
          <a:p>
            <a:pPr marL="0" indent="0">
              <a:buFont typeface="Wingdings 3" charset="2"/>
              <a:buNone/>
            </a:pPr>
            <a:r>
              <a:rPr lang="en-US" dirty="0" smtClean="0"/>
              <a:t>	printf("\</a:t>
            </a:r>
            <a:r>
              <a:rPr lang="en-US" dirty="0" err="1" smtClean="0"/>
              <a:t>nThe</a:t>
            </a:r>
            <a:r>
              <a:rPr lang="en-US" dirty="0" smtClean="0"/>
              <a:t> data has been successfully written within file.\n");</a:t>
            </a:r>
            <a:endParaRPr lang="en-IN" dirty="0" smtClean="0"/>
          </a:p>
          <a:p>
            <a:pPr marL="0" indent="0">
              <a:buFont typeface="Wingdings 3" charset="2"/>
              <a:buNone/>
            </a:pPr>
            <a:r>
              <a:rPr lang="en-US" dirty="0" smtClean="0"/>
              <a:t>	getch();</a:t>
            </a:r>
            <a:endParaRPr lang="en-IN" dirty="0" smtClean="0"/>
          </a:p>
          <a:p>
            <a:pPr marL="0" indent="0">
              <a:buFont typeface="Wingdings 3" charset="2"/>
              <a:buNone/>
            </a:pPr>
            <a:r>
              <a:rPr lang="en-US" dirty="0" smtClean="0"/>
              <a:t>};</a:t>
            </a:r>
            <a:endParaRPr lang="en-IN" dirty="0"/>
          </a:p>
        </p:txBody>
      </p:sp>
    </p:spTree>
    <p:extLst>
      <p:ext uri="{BB962C8B-B14F-4D97-AF65-F5344CB8AC3E}">
        <p14:creationId xmlns:p14="http://schemas.microsoft.com/office/powerpoint/2010/main" val="20716252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Example 2:</a:t>
            </a:r>
            <a:r>
              <a:rPr lang="en-IN" dirty="0"/>
              <a:t> </a:t>
            </a:r>
            <a:r>
              <a:rPr lang="en-US" b="1" dirty="0" smtClean="0"/>
              <a:t>Read a file </a:t>
            </a:r>
            <a:r>
              <a:rPr lang="en-US" b="1" dirty="0"/>
              <a:t>and display the contents on the screen.</a:t>
            </a:r>
            <a:endParaRPr lang="en-IN" dirty="0"/>
          </a:p>
        </p:txBody>
      </p:sp>
      <p:sp>
        <p:nvSpPr>
          <p:cNvPr id="3" name="Content Placeholder 2"/>
          <p:cNvSpPr>
            <a:spLocks noGrp="1"/>
          </p:cNvSpPr>
          <p:nvPr>
            <p:ph idx="1"/>
          </p:nvPr>
        </p:nvSpPr>
        <p:spPr/>
        <p:txBody>
          <a:bodyPr>
            <a:noAutofit/>
          </a:bodyPr>
          <a:lstStyle/>
          <a:p>
            <a:pPr marL="0" indent="0">
              <a:buNone/>
            </a:pPr>
            <a:r>
              <a:rPr lang="en-US" sz="2400" b="1" dirty="0" smtClean="0"/>
              <a:t>Logic</a:t>
            </a:r>
            <a:r>
              <a:rPr lang="en-US" sz="2400" b="1" dirty="0"/>
              <a:t>:</a:t>
            </a:r>
            <a:endParaRPr lang="en-IN" sz="2400" dirty="0"/>
          </a:p>
          <a:p>
            <a:pPr marL="0" indent="0">
              <a:buNone/>
            </a:pPr>
            <a:r>
              <a:rPr lang="en-US" sz="2400" b="1" dirty="0"/>
              <a:t>1. Open my1stfl.dat (for reading purpose)</a:t>
            </a:r>
            <a:endParaRPr lang="en-IN" sz="2400" dirty="0"/>
          </a:p>
          <a:p>
            <a:pPr marL="0" indent="0">
              <a:buNone/>
            </a:pPr>
            <a:r>
              <a:rPr lang="en-US" sz="2400" b="1" dirty="0"/>
              <a:t>2. read a character from the file.</a:t>
            </a:r>
            <a:endParaRPr lang="en-IN" sz="2400" dirty="0"/>
          </a:p>
          <a:p>
            <a:pPr marL="0" indent="0">
              <a:buNone/>
            </a:pPr>
            <a:r>
              <a:rPr lang="en-US" sz="2400" b="1" dirty="0"/>
              <a:t>3. repeat step no. 4 &amp; 5 until end-of-file.</a:t>
            </a:r>
            <a:endParaRPr lang="en-IN" sz="2400" dirty="0"/>
          </a:p>
          <a:p>
            <a:pPr marL="0" indent="0">
              <a:buNone/>
            </a:pPr>
            <a:r>
              <a:rPr lang="en-US" sz="2400" b="1" dirty="0"/>
              <a:t>   4.  put a character (already read) on the monitor.</a:t>
            </a:r>
            <a:endParaRPr lang="en-IN" sz="2400" dirty="0"/>
          </a:p>
          <a:p>
            <a:pPr marL="0" indent="0">
              <a:buNone/>
            </a:pPr>
            <a:r>
              <a:rPr lang="en-US" sz="2400" b="1" dirty="0"/>
              <a:t>   5.  read another character from the file.</a:t>
            </a:r>
            <a:endParaRPr lang="en-IN" sz="2400" dirty="0"/>
          </a:p>
          <a:p>
            <a:pPr marL="0" indent="0">
              <a:buNone/>
            </a:pPr>
            <a:r>
              <a:rPr lang="en-US" sz="2400" b="1" dirty="0"/>
              <a:t>6. close the file.</a:t>
            </a:r>
            <a:endParaRPr lang="en-IN" sz="2400" dirty="0"/>
          </a:p>
          <a:p>
            <a:pPr marL="0" indent="0">
              <a:buNone/>
            </a:pPr>
            <a:r>
              <a:rPr lang="en-US" sz="2400" b="1" dirty="0"/>
              <a:t>7. stop the process.</a:t>
            </a:r>
            <a:endParaRPr lang="en-IN" sz="2400" dirty="0"/>
          </a:p>
          <a:p>
            <a:pPr marL="0" indent="0">
              <a:buNone/>
            </a:pPr>
            <a:endParaRPr lang="en-IN" sz="2400" dirty="0"/>
          </a:p>
        </p:txBody>
      </p:sp>
    </p:spTree>
    <p:extLst>
      <p:ext uri="{BB962C8B-B14F-4D97-AF65-F5344CB8AC3E}">
        <p14:creationId xmlns:p14="http://schemas.microsoft.com/office/powerpoint/2010/main" val="11744872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Contents</a:t>
            </a:r>
            <a:endParaRPr lang="en-IN" dirty="0"/>
          </a:p>
        </p:txBody>
      </p:sp>
      <p:sp>
        <p:nvSpPr>
          <p:cNvPr id="3" name="Content Placeholder 2"/>
          <p:cNvSpPr>
            <a:spLocks noGrp="1"/>
          </p:cNvSpPr>
          <p:nvPr>
            <p:ph sz="half" idx="1"/>
          </p:nvPr>
        </p:nvSpPr>
        <p:spPr/>
        <p:txBody>
          <a:bodyPr>
            <a:normAutofit lnSpcReduction="10000"/>
          </a:bodyPr>
          <a:lstStyle/>
          <a:p>
            <a:r>
              <a:rPr lang="en-IN" dirty="0" smtClean="0"/>
              <a:t>Introduction</a:t>
            </a:r>
          </a:p>
          <a:p>
            <a:r>
              <a:rPr lang="en-IN" dirty="0" smtClean="0"/>
              <a:t>Different Terms</a:t>
            </a:r>
          </a:p>
          <a:p>
            <a:r>
              <a:rPr lang="en-IN" dirty="0" smtClean="0"/>
              <a:t>Types of Data Files</a:t>
            </a:r>
          </a:p>
          <a:p>
            <a:r>
              <a:rPr lang="en-IN" dirty="0" smtClean="0"/>
              <a:t>Various Streams</a:t>
            </a:r>
          </a:p>
          <a:p>
            <a:r>
              <a:rPr lang="en-IN" dirty="0" smtClean="0"/>
              <a:t>Physical file v/s. Logical File</a:t>
            </a:r>
          </a:p>
          <a:p>
            <a:r>
              <a:rPr lang="en-IN" dirty="0" smtClean="0"/>
              <a:t>Different File Operations</a:t>
            </a:r>
          </a:p>
          <a:p>
            <a:pPr lvl="1"/>
            <a:r>
              <a:rPr lang="en-IN" dirty="0" smtClean="0"/>
              <a:t>Naming &amp; defining the file</a:t>
            </a:r>
          </a:p>
          <a:p>
            <a:pPr lvl="1"/>
            <a:r>
              <a:rPr lang="en-IN" dirty="0" smtClean="0"/>
              <a:t>Opening the file</a:t>
            </a:r>
          </a:p>
          <a:p>
            <a:pPr lvl="1"/>
            <a:r>
              <a:rPr lang="en-IN" dirty="0" smtClean="0"/>
              <a:t>Different modes to open the file</a:t>
            </a:r>
          </a:p>
          <a:p>
            <a:pPr lvl="1"/>
            <a:r>
              <a:rPr lang="en-IN" dirty="0" smtClean="0"/>
              <a:t>Performing I/O operations on the file</a:t>
            </a:r>
            <a:endParaRPr lang="en-IN" dirty="0"/>
          </a:p>
        </p:txBody>
      </p:sp>
      <p:sp>
        <p:nvSpPr>
          <p:cNvPr id="4" name="Content Placeholder 3"/>
          <p:cNvSpPr>
            <a:spLocks noGrp="1"/>
          </p:cNvSpPr>
          <p:nvPr>
            <p:ph sz="half" idx="2"/>
          </p:nvPr>
        </p:nvSpPr>
        <p:spPr/>
        <p:txBody>
          <a:bodyPr>
            <a:normAutofit lnSpcReduction="10000"/>
          </a:bodyPr>
          <a:lstStyle/>
          <a:p>
            <a:r>
              <a:rPr lang="en-IN" dirty="0" smtClean="0"/>
              <a:t>Files and Streams</a:t>
            </a:r>
          </a:p>
          <a:p>
            <a:r>
              <a:rPr lang="en-IN" dirty="0" smtClean="0"/>
              <a:t>Closing the File</a:t>
            </a:r>
          </a:p>
          <a:p>
            <a:r>
              <a:rPr lang="en-IN" dirty="0" smtClean="0"/>
              <a:t>Examples</a:t>
            </a:r>
          </a:p>
          <a:p>
            <a:r>
              <a:rPr lang="en-IN" smtClean="0"/>
              <a:t>Random Access</a:t>
            </a:r>
          </a:p>
          <a:p>
            <a:endParaRPr lang="en-IN"/>
          </a:p>
        </p:txBody>
      </p:sp>
    </p:spTree>
    <p:extLst>
      <p:ext uri="{BB962C8B-B14F-4D97-AF65-F5344CB8AC3E}">
        <p14:creationId xmlns:p14="http://schemas.microsoft.com/office/powerpoint/2010/main" val="4517604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Example 2:</a:t>
            </a:r>
            <a:r>
              <a:rPr lang="en-IN" dirty="0"/>
              <a:t> </a:t>
            </a:r>
            <a:r>
              <a:rPr lang="en-US" b="1" dirty="0" smtClean="0"/>
              <a:t>Read a file </a:t>
            </a:r>
            <a:r>
              <a:rPr lang="en-US" b="1" dirty="0"/>
              <a:t>and display the contents on the screen.</a:t>
            </a:r>
            <a:endParaRPr lang="en-IN" dirty="0"/>
          </a:p>
        </p:txBody>
      </p:sp>
      <p:sp>
        <p:nvSpPr>
          <p:cNvPr id="3" name="Content Placeholder 2"/>
          <p:cNvSpPr>
            <a:spLocks noGrp="1"/>
          </p:cNvSpPr>
          <p:nvPr>
            <p:ph idx="1"/>
          </p:nvPr>
        </p:nvSpPr>
        <p:spPr>
          <a:xfrm>
            <a:off x="677334" y="2160589"/>
            <a:ext cx="3765877" cy="4697411"/>
          </a:xfrm>
        </p:spPr>
        <p:txBody>
          <a:bodyPr>
            <a:noAutofit/>
          </a:bodyPr>
          <a:lstStyle/>
          <a:p>
            <a:pPr marL="0" indent="0">
              <a:buNone/>
            </a:pPr>
            <a:r>
              <a:rPr lang="en-US" sz="1600" dirty="0"/>
              <a:t>#include&lt;stdio.h&gt;</a:t>
            </a:r>
            <a:endParaRPr lang="en-IN" sz="1600" dirty="0"/>
          </a:p>
          <a:p>
            <a:pPr marL="0" indent="0">
              <a:buNone/>
            </a:pPr>
            <a:r>
              <a:rPr lang="en-US" sz="1600" dirty="0"/>
              <a:t>#include&lt;conio.h&gt;</a:t>
            </a:r>
            <a:endParaRPr lang="en-IN" sz="1600" dirty="0"/>
          </a:p>
          <a:p>
            <a:pPr marL="0" indent="0">
              <a:buNone/>
            </a:pPr>
            <a:r>
              <a:rPr lang="en-US" sz="1600" b="1" dirty="0"/>
              <a:t>#include &lt;</a:t>
            </a:r>
            <a:r>
              <a:rPr lang="en-US" sz="1600" b="1" dirty="0" err="1"/>
              <a:t>stdlib.h</a:t>
            </a:r>
            <a:r>
              <a:rPr lang="en-US" sz="1600" b="1" dirty="0"/>
              <a:t>&gt;</a:t>
            </a:r>
            <a:endParaRPr lang="en-IN" sz="1600" dirty="0"/>
          </a:p>
          <a:p>
            <a:pPr marL="0" indent="0">
              <a:buNone/>
            </a:pPr>
            <a:r>
              <a:rPr lang="en-US" sz="1600" dirty="0"/>
              <a:t> </a:t>
            </a:r>
            <a:r>
              <a:rPr lang="en-US" sz="1600" dirty="0" smtClean="0"/>
              <a:t>void </a:t>
            </a:r>
            <a:r>
              <a:rPr lang="en-US" sz="1600" dirty="0"/>
              <a:t>main()</a:t>
            </a:r>
            <a:endParaRPr lang="en-IN" sz="1600" dirty="0"/>
          </a:p>
          <a:p>
            <a:pPr marL="0" indent="0">
              <a:buNone/>
            </a:pPr>
            <a:r>
              <a:rPr lang="en-US" sz="1600" dirty="0"/>
              <a:t>{</a:t>
            </a:r>
            <a:endParaRPr lang="en-IN" sz="1600" dirty="0"/>
          </a:p>
          <a:p>
            <a:pPr marL="0" indent="0">
              <a:buNone/>
            </a:pPr>
            <a:r>
              <a:rPr lang="en-US" sz="1600" b="1" dirty="0"/>
              <a:t>	FILE * </a:t>
            </a:r>
            <a:r>
              <a:rPr lang="en-US" sz="1600" b="1" dirty="0" err="1"/>
              <a:t>fpr</a:t>
            </a:r>
            <a:r>
              <a:rPr lang="en-US" sz="1600" b="1" dirty="0"/>
              <a:t> = NULL;</a:t>
            </a:r>
            <a:endParaRPr lang="en-IN" sz="1600" dirty="0"/>
          </a:p>
          <a:p>
            <a:pPr marL="0" indent="0">
              <a:buNone/>
            </a:pPr>
            <a:r>
              <a:rPr lang="en-US" sz="1600" dirty="0"/>
              <a:t>	char </a:t>
            </a:r>
            <a:r>
              <a:rPr lang="en-US" sz="1600" dirty="0" err="1"/>
              <a:t>ch</a:t>
            </a:r>
            <a:r>
              <a:rPr lang="en-US" sz="1600" dirty="0"/>
              <a:t>;</a:t>
            </a:r>
            <a:endParaRPr lang="en-IN" sz="1600" dirty="0"/>
          </a:p>
          <a:p>
            <a:pPr marL="0" indent="0">
              <a:buNone/>
            </a:pPr>
            <a:r>
              <a:rPr lang="en-US" sz="1600" dirty="0"/>
              <a:t>	clrscr();</a:t>
            </a:r>
            <a:endParaRPr lang="en-IN" sz="1600" dirty="0"/>
          </a:p>
          <a:p>
            <a:pPr marL="0" indent="0">
              <a:buNone/>
            </a:pPr>
            <a:r>
              <a:rPr lang="en-US" sz="1600" b="1" dirty="0"/>
              <a:t>	if ((</a:t>
            </a:r>
            <a:r>
              <a:rPr lang="en-US" sz="1600" b="1" dirty="0" err="1"/>
              <a:t>fpr</a:t>
            </a:r>
            <a:r>
              <a:rPr lang="en-US" sz="1600" b="1" dirty="0"/>
              <a:t> = </a:t>
            </a:r>
            <a:r>
              <a:rPr lang="en-US" sz="1600" b="1" dirty="0" err="1"/>
              <a:t>fopen</a:t>
            </a:r>
            <a:r>
              <a:rPr lang="en-US" sz="1600" b="1" dirty="0"/>
              <a:t>("my1stfl.dat","r"))==NULL)</a:t>
            </a:r>
            <a:endParaRPr lang="en-IN" sz="1600" dirty="0"/>
          </a:p>
          <a:p>
            <a:pPr marL="0" indent="0">
              <a:buNone/>
            </a:pPr>
            <a:r>
              <a:rPr lang="en-US" sz="1600" dirty="0"/>
              <a:t>	{</a:t>
            </a:r>
            <a:endParaRPr lang="en-IN" sz="1600" dirty="0"/>
          </a:p>
          <a:p>
            <a:pPr marL="0" indent="0">
              <a:buNone/>
            </a:pPr>
            <a:r>
              <a:rPr lang="en-US" sz="1600" dirty="0"/>
              <a:t>		printf("Sorry, I cannot open a file.\n</a:t>
            </a:r>
            <a:r>
              <a:rPr lang="en-US" sz="1600" dirty="0" smtClean="0"/>
              <a:t>");</a:t>
            </a:r>
            <a:endParaRPr lang="en-IN" sz="1600" dirty="0"/>
          </a:p>
        </p:txBody>
      </p:sp>
      <p:sp>
        <p:nvSpPr>
          <p:cNvPr id="4" name="Content Placeholder 2"/>
          <p:cNvSpPr txBox="1">
            <a:spLocks/>
          </p:cNvSpPr>
          <p:nvPr/>
        </p:nvSpPr>
        <p:spPr>
          <a:xfrm>
            <a:off x="5015372" y="2119804"/>
            <a:ext cx="3765877" cy="469741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1600" dirty="0" smtClean="0"/>
              <a:t>		getch();</a:t>
            </a:r>
            <a:endParaRPr lang="en-IN" sz="1600" dirty="0" smtClean="0"/>
          </a:p>
          <a:p>
            <a:pPr marL="0" indent="0">
              <a:buFont typeface="Wingdings 3" charset="2"/>
              <a:buNone/>
            </a:pPr>
            <a:r>
              <a:rPr lang="en-US" sz="1600" b="1" dirty="0" smtClean="0"/>
              <a:t>		exit(0);</a:t>
            </a:r>
            <a:endParaRPr lang="en-IN" sz="1600" dirty="0" smtClean="0"/>
          </a:p>
          <a:p>
            <a:pPr marL="0" indent="0">
              <a:buFont typeface="Wingdings 3" charset="2"/>
              <a:buNone/>
            </a:pPr>
            <a:r>
              <a:rPr lang="en-US" sz="1600" dirty="0" smtClean="0"/>
              <a:t>	};</a:t>
            </a:r>
            <a:endParaRPr lang="en-IN" sz="1600" dirty="0" smtClean="0"/>
          </a:p>
          <a:p>
            <a:pPr marL="0" indent="0">
              <a:buFont typeface="Wingdings 3" charset="2"/>
              <a:buNone/>
            </a:pPr>
            <a:r>
              <a:rPr lang="en-US" sz="1600" b="1" dirty="0" smtClean="0"/>
              <a:t>	</a:t>
            </a:r>
            <a:r>
              <a:rPr lang="en-US" sz="1600" b="1" dirty="0" err="1" smtClean="0"/>
              <a:t>ch</a:t>
            </a:r>
            <a:r>
              <a:rPr lang="en-US" sz="1600" b="1" dirty="0" smtClean="0"/>
              <a:t> = </a:t>
            </a:r>
            <a:r>
              <a:rPr lang="en-US" sz="1600" b="1" dirty="0" err="1" smtClean="0"/>
              <a:t>fgetc</a:t>
            </a:r>
            <a:r>
              <a:rPr lang="en-US" sz="1600" b="1" dirty="0" smtClean="0"/>
              <a:t>(</a:t>
            </a:r>
            <a:r>
              <a:rPr lang="en-US" sz="1600" b="1" dirty="0" err="1" smtClean="0"/>
              <a:t>fpr</a:t>
            </a:r>
            <a:r>
              <a:rPr lang="en-US" sz="1600" b="1" dirty="0" smtClean="0"/>
              <a:t>);</a:t>
            </a:r>
            <a:endParaRPr lang="en-IN" sz="1600" dirty="0" smtClean="0"/>
          </a:p>
          <a:p>
            <a:pPr marL="0" indent="0">
              <a:buFont typeface="Wingdings 3" charset="2"/>
              <a:buNone/>
            </a:pPr>
            <a:r>
              <a:rPr lang="en-US" sz="1600" b="1" dirty="0" smtClean="0"/>
              <a:t>	while ( </a:t>
            </a:r>
            <a:r>
              <a:rPr lang="en-US" sz="1600" b="1" dirty="0" err="1" smtClean="0"/>
              <a:t>ch</a:t>
            </a:r>
            <a:r>
              <a:rPr lang="en-US" sz="1600" b="1" dirty="0" smtClean="0"/>
              <a:t> != EOF )</a:t>
            </a:r>
            <a:endParaRPr lang="en-IN" sz="1600" dirty="0" smtClean="0"/>
          </a:p>
          <a:p>
            <a:pPr marL="0" indent="0">
              <a:buFont typeface="Wingdings 3" charset="2"/>
              <a:buNone/>
            </a:pPr>
            <a:r>
              <a:rPr lang="en-US" sz="1600" dirty="0" smtClean="0"/>
              <a:t>	{</a:t>
            </a:r>
            <a:endParaRPr lang="en-IN" sz="1600" dirty="0" smtClean="0"/>
          </a:p>
          <a:p>
            <a:pPr marL="0" indent="0">
              <a:buFont typeface="Wingdings 3" charset="2"/>
              <a:buNone/>
            </a:pPr>
            <a:r>
              <a:rPr lang="en-US" sz="1600" dirty="0" smtClean="0"/>
              <a:t>		printf("%c",</a:t>
            </a:r>
            <a:r>
              <a:rPr lang="en-US" sz="1600" dirty="0" err="1" smtClean="0"/>
              <a:t>ch</a:t>
            </a:r>
            <a:r>
              <a:rPr lang="en-US" sz="1600" dirty="0" smtClean="0"/>
              <a:t>);</a:t>
            </a:r>
            <a:endParaRPr lang="en-IN" sz="1600" dirty="0" smtClean="0"/>
          </a:p>
          <a:p>
            <a:pPr marL="0" indent="0">
              <a:buFont typeface="Wingdings 3" charset="2"/>
              <a:buNone/>
            </a:pPr>
            <a:r>
              <a:rPr lang="en-US" sz="1600" b="1" dirty="0" smtClean="0"/>
              <a:t>//		</a:t>
            </a:r>
            <a:r>
              <a:rPr lang="en-US" sz="1600" b="1" dirty="0" err="1" smtClean="0"/>
              <a:t>fputc</a:t>
            </a:r>
            <a:r>
              <a:rPr lang="en-US" sz="1600" b="1" dirty="0" smtClean="0"/>
              <a:t>(</a:t>
            </a:r>
            <a:r>
              <a:rPr lang="en-US" sz="1600" b="1" dirty="0" err="1" smtClean="0"/>
              <a:t>ch,stdout</a:t>
            </a:r>
            <a:r>
              <a:rPr lang="en-US" sz="1600" b="1" dirty="0" smtClean="0"/>
              <a:t>);</a:t>
            </a:r>
            <a:endParaRPr lang="en-IN" sz="1600" dirty="0" smtClean="0"/>
          </a:p>
          <a:p>
            <a:pPr marL="0" indent="0">
              <a:buFont typeface="Wingdings 3" charset="2"/>
              <a:buNone/>
            </a:pPr>
            <a:r>
              <a:rPr lang="en-US" sz="1600" dirty="0" smtClean="0"/>
              <a:t>		</a:t>
            </a:r>
            <a:r>
              <a:rPr lang="en-US" sz="1600" dirty="0" err="1" smtClean="0"/>
              <a:t>ch</a:t>
            </a:r>
            <a:r>
              <a:rPr lang="en-US" sz="1600" dirty="0" smtClean="0"/>
              <a:t> = </a:t>
            </a:r>
            <a:r>
              <a:rPr lang="en-US" sz="1600" dirty="0" err="1" smtClean="0"/>
              <a:t>fgetc</a:t>
            </a:r>
            <a:r>
              <a:rPr lang="en-US" sz="1600" dirty="0" smtClean="0"/>
              <a:t>(</a:t>
            </a:r>
            <a:r>
              <a:rPr lang="en-US" sz="1600" dirty="0" err="1" smtClean="0"/>
              <a:t>fpr</a:t>
            </a:r>
            <a:r>
              <a:rPr lang="en-US" sz="1600" dirty="0" smtClean="0"/>
              <a:t>);</a:t>
            </a:r>
            <a:endParaRPr lang="en-IN" sz="1600" dirty="0" smtClean="0"/>
          </a:p>
          <a:p>
            <a:pPr marL="0" indent="0">
              <a:buFont typeface="Wingdings 3" charset="2"/>
              <a:buNone/>
            </a:pPr>
            <a:r>
              <a:rPr lang="en-US" sz="1600" dirty="0" smtClean="0"/>
              <a:t>	};</a:t>
            </a:r>
            <a:endParaRPr lang="en-IN" sz="1600" dirty="0" smtClean="0"/>
          </a:p>
          <a:p>
            <a:pPr marL="0" indent="0">
              <a:buFont typeface="Wingdings 3" charset="2"/>
              <a:buNone/>
            </a:pPr>
            <a:r>
              <a:rPr lang="en-US" sz="1600" dirty="0" smtClean="0"/>
              <a:t>	</a:t>
            </a:r>
            <a:r>
              <a:rPr lang="en-US" sz="1600" dirty="0" err="1" smtClean="0"/>
              <a:t>fclose</a:t>
            </a:r>
            <a:r>
              <a:rPr lang="en-US" sz="1600" dirty="0" smtClean="0"/>
              <a:t>(</a:t>
            </a:r>
            <a:r>
              <a:rPr lang="en-US" sz="1600" dirty="0" err="1" smtClean="0"/>
              <a:t>fpr</a:t>
            </a:r>
            <a:r>
              <a:rPr lang="en-US" sz="1600" dirty="0" smtClean="0"/>
              <a:t>);</a:t>
            </a:r>
            <a:endParaRPr lang="en-IN" sz="1600" dirty="0" smtClean="0"/>
          </a:p>
          <a:p>
            <a:pPr marL="0" indent="0">
              <a:buFont typeface="Wingdings 3" charset="2"/>
              <a:buNone/>
            </a:pPr>
            <a:r>
              <a:rPr lang="en-US" sz="1600" dirty="0" smtClean="0"/>
              <a:t>	getch();</a:t>
            </a:r>
            <a:endParaRPr lang="en-IN" sz="1600" dirty="0" smtClean="0"/>
          </a:p>
          <a:p>
            <a:pPr marL="0" indent="0">
              <a:buFont typeface="Wingdings 3" charset="2"/>
              <a:buNone/>
            </a:pPr>
            <a:r>
              <a:rPr lang="en-US" sz="1600" dirty="0" smtClean="0"/>
              <a:t>};</a:t>
            </a:r>
            <a:endParaRPr lang="en-IN" sz="1600" dirty="0"/>
          </a:p>
        </p:txBody>
      </p:sp>
    </p:spTree>
    <p:extLst>
      <p:ext uri="{BB962C8B-B14F-4D97-AF65-F5344CB8AC3E}">
        <p14:creationId xmlns:p14="http://schemas.microsoft.com/office/powerpoint/2010/main" val="24541800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Example 3</a:t>
            </a:r>
            <a:r>
              <a:rPr lang="en-IN" dirty="0" smtClean="0"/>
              <a:t>: </a:t>
            </a:r>
            <a:r>
              <a:rPr lang="en-US" b="1" dirty="0" smtClean="0"/>
              <a:t>Read the content of one file and </a:t>
            </a:r>
            <a:r>
              <a:rPr lang="en-US" b="1" dirty="0"/>
              <a:t>copy </a:t>
            </a:r>
            <a:r>
              <a:rPr lang="en-US" b="1" dirty="0" smtClean="0"/>
              <a:t>it into </a:t>
            </a:r>
            <a:r>
              <a:rPr lang="en-US" b="1" dirty="0"/>
              <a:t>another file.</a:t>
            </a:r>
            <a:r>
              <a:rPr lang="en-IN" dirty="0"/>
              <a:t/>
            </a:r>
            <a:br>
              <a:rPr lang="en-IN" dirty="0"/>
            </a:br>
            <a:endParaRPr lang="en-IN" dirty="0"/>
          </a:p>
        </p:txBody>
      </p:sp>
      <p:sp>
        <p:nvSpPr>
          <p:cNvPr id="3" name="Content Placeholder 2"/>
          <p:cNvSpPr>
            <a:spLocks noGrp="1"/>
          </p:cNvSpPr>
          <p:nvPr>
            <p:ph idx="1"/>
          </p:nvPr>
        </p:nvSpPr>
        <p:spPr/>
        <p:txBody>
          <a:bodyPr>
            <a:noAutofit/>
          </a:bodyPr>
          <a:lstStyle/>
          <a:p>
            <a:pPr marL="0" indent="0">
              <a:buNone/>
            </a:pPr>
            <a:r>
              <a:rPr lang="en-US" sz="2000" b="1" dirty="0" smtClean="0"/>
              <a:t>Logic:</a:t>
            </a:r>
            <a:endParaRPr lang="en-IN" sz="2000" dirty="0"/>
          </a:p>
          <a:p>
            <a:pPr marL="0" indent="0">
              <a:buNone/>
            </a:pPr>
            <a:r>
              <a:rPr lang="en-US" sz="2000" b="1" dirty="0"/>
              <a:t>1. Open my1stfl.dat (for reading purpose)</a:t>
            </a:r>
            <a:endParaRPr lang="en-IN" sz="2000" dirty="0"/>
          </a:p>
          <a:p>
            <a:pPr marL="0" indent="0">
              <a:buNone/>
            </a:pPr>
            <a:r>
              <a:rPr lang="en-US" sz="2000" b="1" dirty="0"/>
              <a:t>2. Open my2ndfl.dat (for writing purpose)</a:t>
            </a:r>
            <a:endParaRPr lang="en-IN" sz="2000" dirty="0"/>
          </a:p>
          <a:p>
            <a:pPr marL="0" indent="0">
              <a:buNone/>
            </a:pPr>
            <a:r>
              <a:rPr lang="en-US" sz="2000" b="1" dirty="0"/>
              <a:t>3. read a character from my1stfl.dat.</a:t>
            </a:r>
            <a:endParaRPr lang="en-IN" sz="2000" dirty="0"/>
          </a:p>
          <a:p>
            <a:pPr marL="0" indent="0">
              <a:buNone/>
            </a:pPr>
            <a:r>
              <a:rPr lang="en-US" sz="2000" b="1" dirty="0"/>
              <a:t>4. repeat step no. 5 &amp; 6 until end-of-file.</a:t>
            </a:r>
            <a:endParaRPr lang="en-IN" sz="2000" dirty="0"/>
          </a:p>
          <a:p>
            <a:pPr marL="0" indent="0">
              <a:buNone/>
            </a:pPr>
            <a:r>
              <a:rPr lang="en-US" sz="2000" b="1" dirty="0"/>
              <a:t>   5.  put a character (already read) in the my2ndfl.dat file.</a:t>
            </a:r>
            <a:endParaRPr lang="en-IN" sz="2000" dirty="0"/>
          </a:p>
          <a:p>
            <a:pPr marL="0" indent="0">
              <a:buNone/>
            </a:pPr>
            <a:r>
              <a:rPr lang="en-US" sz="2000" b="1" dirty="0"/>
              <a:t>   6.  read another character from my1stfl.dat.</a:t>
            </a:r>
            <a:endParaRPr lang="en-IN" sz="2000" dirty="0"/>
          </a:p>
          <a:p>
            <a:pPr marL="0" indent="0">
              <a:buNone/>
            </a:pPr>
            <a:r>
              <a:rPr lang="en-US" sz="2000" b="1" dirty="0"/>
              <a:t>7. close both files.</a:t>
            </a:r>
            <a:endParaRPr lang="en-IN" sz="2000" dirty="0"/>
          </a:p>
          <a:p>
            <a:pPr marL="0" indent="0">
              <a:buNone/>
            </a:pPr>
            <a:r>
              <a:rPr lang="en-US" sz="2000" b="1" dirty="0"/>
              <a:t>8. stop the process.</a:t>
            </a:r>
            <a:endParaRPr lang="en-IN" sz="2000" dirty="0"/>
          </a:p>
          <a:p>
            <a:pPr marL="0" indent="0">
              <a:buNone/>
            </a:pPr>
            <a:endParaRPr lang="en-IN" sz="2000" dirty="0"/>
          </a:p>
        </p:txBody>
      </p:sp>
    </p:spTree>
    <p:extLst>
      <p:ext uri="{BB962C8B-B14F-4D97-AF65-F5344CB8AC3E}">
        <p14:creationId xmlns:p14="http://schemas.microsoft.com/office/powerpoint/2010/main" val="14292988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Example 3</a:t>
            </a:r>
            <a:r>
              <a:rPr lang="en-IN" dirty="0" smtClean="0"/>
              <a:t>: </a:t>
            </a:r>
            <a:r>
              <a:rPr lang="en-US" b="1" dirty="0" smtClean="0"/>
              <a:t>Read the content of one file and </a:t>
            </a:r>
            <a:r>
              <a:rPr lang="en-US" b="1" dirty="0"/>
              <a:t>copy </a:t>
            </a:r>
            <a:r>
              <a:rPr lang="en-US" b="1" dirty="0" smtClean="0"/>
              <a:t>it into </a:t>
            </a:r>
            <a:r>
              <a:rPr lang="en-US" b="1" dirty="0"/>
              <a:t>another file.</a:t>
            </a:r>
            <a:r>
              <a:rPr lang="en-IN" dirty="0"/>
              <a:t/>
            </a:r>
            <a:br>
              <a:rPr lang="en-IN" dirty="0"/>
            </a:br>
            <a:endParaRPr lang="en-IN" dirty="0"/>
          </a:p>
        </p:txBody>
      </p:sp>
      <p:sp>
        <p:nvSpPr>
          <p:cNvPr id="3" name="Content Placeholder 2"/>
          <p:cNvSpPr>
            <a:spLocks noGrp="1"/>
          </p:cNvSpPr>
          <p:nvPr>
            <p:ph idx="1"/>
          </p:nvPr>
        </p:nvSpPr>
        <p:spPr>
          <a:xfrm>
            <a:off x="677334" y="1581043"/>
            <a:ext cx="4512852" cy="5276957"/>
          </a:xfrm>
        </p:spPr>
        <p:txBody>
          <a:bodyPr>
            <a:noAutofit/>
          </a:bodyPr>
          <a:lstStyle/>
          <a:p>
            <a:pPr marL="0" indent="0">
              <a:buNone/>
            </a:pPr>
            <a:r>
              <a:rPr lang="en-US" sz="1600" dirty="0"/>
              <a:t>#include&lt;stdio.h&gt;</a:t>
            </a:r>
            <a:endParaRPr lang="en-IN" sz="1600" dirty="0"/>
          </a:p>
          <a:p>
            <a:pPr marL="0" indent="0">
              <a:buNone/>
            </a:pPr>
            <a:r>
              <a:rPr lang="en-US" sz="1600" dirty="0"/>
              <a:t>#include&lt;conio.h&gt;</a:t>
            </a:r>
            <a:endParaRPr lang="en-IN" sz="1600" dirty="0"/>
          </a:p>
          <a:p>
            <a:pPr marL="0" indent="0">
              <a:buNone/>
            </a:pPr>
            <a:r>
              <a:rPr lang="en-US" sz="1600" dirty="0"/>
              <a:t>#include &lt;</a:t>
            </a:r>
            <a:r>
              <a:rPr lang="en-US" sz="1600" dirty="0" err="1"/>
              <a:t>stdlib.h</a:t>
            </a:r>
            <a:r>
              <a:rPr lang="en-US" sz="1600" dirty="0"/>
              <a:t>&gt;</a:t>
            </a:r>
            <a:endParaRPr lang="en-IN" sz="1600" dirty="0"/>
          </a:p>
          <a:p>
            <a:pPr marL="0" indent="0">
              <a:buNone/>
            </a:pPr>
            <a:r>
              <a:rPr lang="en-US" sz="1600" dirty="0"/>
              <a:t>void main()</a:t>
            </a:r>
            <a:endParaRPr lang="en-IN" sz="1600" dirty="0"/>
          </a:p>
          <a:p>
            <a:pPr marL="0" indent="0">
              <a:buNone/>
            </a:pPr>
            <a:r>
              <a:rPr lang="en-US" sz="1600" dirty="0"/>
              <a:t>{</a:t>
            </a:r>
            <a:endParaRPr lang="en-IN" sz="1600" dirty="0"/>
          </a:p>
          <a:p>
            <a:pPr marL="0" indent="0">
              <a:buNone/>
            </a:pPr>
            <a:r>
              <a:rPr lang="en-US" sz="1600" dirty="0"/>
              <a:t>	FILE * </a:t>
            </a:r>
            <a:r>
              <a:rPr lang="en-US" sz="1600" dirty="0" err="1"/>
              <a:t>fpr</a:t>
            </a:r>
            <a:r>
              <a:rPr lang="en-US" sz="1600" dirty="0"/>
              <a:t>, * </a:t>
            </a:r>
            <a:r>
              <a:rPr lang="en-US" sz="1600" dirty="0" err="1"/>
              <a:t>fpw</a:t>
            </a:r>
            <a:r>
              <a:rPr lang="en-US" sz="1600" dirty="0"/>
              <a:t>;</a:t>
            </a:r>
            <a:endParaRPr lang="en-IN" sz="1600" dirty="0"/>
          </a:p>
          <a:p>
            <a:pPr marL="0" indent="0">
              <a:buNone/>
            </a:pPr>
            <a:r>
              <a:rPr lang="en-US" sz="1600" dirty="0"/>
              <a:t>	</a:t>
            </a:r>
            <a:r>
              <a:rPr lang="en-US" sz="1600" b="1" dirty="0" err="1"/>
              <a:t>fpr</a:t>
            </a:r>
            <a:r>
              <a:rPr lang="en-US" sz="1600" b="1" dirty="0"/>
              <a:t> = </a:t>
            </a:r>
            <a:r>
              <a:rPr lang="en-US" sz="1600" b="1" dirty="0" err="1"/>
              <a:t>fpw</a:t>
            </a:r>
            <a:r>
              <a:rPr lang="en-US" sz="1600" b="1" dirty="0"/>
              <a:t> = NULL;</a:t>
            </a:r>
            <a:endParaRPr lang="en-IN" sz="1600" dirty="0"/>
          </a:p>
          <a:p>
            <a:pPr marL="0" indent="0">
              <a:buNone/>
            </a:pPr>
            <a:r>
              <a:rPr lang="en-US" sz="1600" dirty="0"/>
              <a:t>	char </a:t>
            </a:r>
            <a:r>
              <a:rPr lang="en-US" sz="1600" dirty="0" err="1"/>
              <a:t>ch</a:t>
            </a:r>
            <a:r>
              <a:rPr lang="en-US" sz="1600" dirty="0"/>
              <a:t>;</a:t>
            </a:r>
            <a:endParaRPr lang="en-IN" sz="1600" dirty="0"/>
          </a:p>
          <a:p>
            <a:pPr marL="0" indent="0">
              <a:buNone/>
            </a:pPr>
            <a:r>
              <a:rPr lang="en-US" sz="1600" dirty="0"/>
              <a:t>	clrscr();</a:t>
            </a:r>
            <a:endParaRPr lang="en-IN" sz="1600" dirty="0"/>
          </a:p>
          <a:p>
            <a:pPr marL="0" indent="0">
              <a:buNone/>
            </a:pPr>
            <a:r>
              <a:rPr lang="en-US" sz="1600" dirty="0"/>
              <a:t>	if ((</a:t>
            </a:r>
            <a:r>
              <a:rPr lang="en-US" sz="1600" dirty="0" err="1"/>
              <a:t>fpr</a:t>
            </a:r>
            <a:r>
              <a:rPr lang="en-US" sz="1600" dirty="0"/>
              <a:t> = </a:t>
            </a:r>
            <a:r>
              <a:rPr lang="en-US" sz="1600" dirty="0" err="1"/>
              <a:t>fopen</a:t>
            </a:r>
            <a:r>
              <a:rPr lang="en-US" sz="1600" dirty="0"/>
              <a:t>("my1stfl.dat","r"))==NULL)</a:t>
            </a:r>
            <a:endParaRPr lang="en-IN" sz="1600" dirty="0"/>
          </a:p>
          <a:p>
            <a:pPr marL="0" indent="0">
              <a:buNone/>
            </a:pPr>
            <a:r>
              <a:rPr lang="en-US" sz="1600" dirty="0"/>
              <a:t>	{</a:t>
            </a:r>
            <a:endParaRPr lang="en-IN" sz="1600" dirty="0"/>
          </a:p>
          <a:p>
            <a:pPr marL="0" indent="0">
              <a:buNone/>
            </a:pPr>
            <a:r>
              <a:rPr lang="en-US" sz="1600" dirty="0"/>
              <a:t>		printf("Sorry, I cannot open a my1stfl.dat file.\n");</a:t>
            </a:r>
            <a:endParaRPr lang="en-IN" sz="1600" dirty="0"/>
          </a:p>
          <a:p>
            <a:pPr marL="0" indent="0">
              <a:buNone/>
            </a:pPr>
            <a:r>
              <a:rPr lang="en-US" sz="1600" dirty="0"/>
              <a:t>		getch</a:t>
            </a:r>
            <a:r>
              <a:rPr lang="en-US" sz="1600" dirty="0" smtClean="0"/>
              <a:t>();</a:t>
            </a:r>
            <a:endParaRPr lang="en-IN" sz="1600" dirty="0"/>
          </a:p>
        </p:txBody>
      </p:sp>
      <p:sp>
        <p:nvSpPr>
          <p:cNvPr id="4" name="Content Placeholder 2"/>
          <p:cNvSpPr txBox="1">
            <a:spLocks/>
          </p:cNvSpPr>
          <p:nvPr/>
        </p:nvSpPr>
        <p:spPr>
          <a:xfrm>
            <a:off x="5182796" y="1578895"/>
            <a:ext cx="4512852" cy="527695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2000" dirty="0" smtClean="0"/>
              <a:t>		exit(0);</a:t>
            </a:r>
            <a:endParaRPr lang="en-IN" sz="2000" dirty="0" smtClean="0"/>
          </a:p>
          <a:p>
            <a:pPr marL="0" indent="0">
              <a:buFont typeface="Wingdings 3" charset="2"/>
              <a:buNone/>
            </a:pPr>
            <a:r>
              <a:rPr lang="en-US" sz="2000" dirty="0" smtClean="0"/>
              <a:t>	};</a:t>
            </a:r>
            <a:endParaRPr lang="en-IN" sz="2000" dirty="0" smtClean="0"/>
          </a:p>
          <a:p>
            <a:pPr marL="0" indent="0">
              <a:buFont typeface="Wingdings 3" charset="2"/>
              <a:buNone/>
            </a:pPr>
            <a:r>
              <a:rPr lang="en-US" sz="2000" dirty="0" smtClean="0"/>
              <a:t>	if ((</a:t>
            </a:r>
            <a:r>
              <a:rPr lang="en-US" sz="2000" dirty="0" err="1" smtClean="0"/>
              <a:t>fpw</a:t>
            </a:r>
            <a:r>
              <a:rPr lang="en-US" sz="2000" dirty="0" smtClean="0"/>
              <a:t> = </a:t>
            </a:r>
            <a:r>
              <a:rPr lang="en-US" sz="2000" dirty="0" err="1" smtClean="0"/>
              <a:t>fopen</a:t>
            </a:r>
            <a:r>
              <a:rPr lang="en-US" sz="2000" dirty="0" smtClean="0"/>
              <a:t>("my2ndfl.dat","w"))==NULL)</a:t>
            </a:r>
            <a:endParaRPr lang="en-IN" sz="2000" dirty="0" smtClean="0"/>
          </a:p>
          <a:p>
            <a:pPr marL="0" indent="0">
              <a:buFont typeface="Wingdings 3" charset="2"/>
              <a:buNone/>
            </a:pPr>
            <a:r>
              <a:rPr lang="en-US" sz="2000" dirty="0" smtClean="0"/>
              <a:t>	{</a:t>
            </a:r>
            <a:endParaRPr lang="en-IN" sz="2000" dirty="0" smtClean="0"/>
          </a:p>
          <a:p>
            <a:pPr marL="0" indent="0">
              <a:buFont typeface="Wingdings 3" charset="2"/>
              <a:buNone/>
            </a:pPr>
            <a:r>
              <a:rPr lang="en-US" sz="2000" dirty="0" smtClean="0"/>
              <a:t>		printf("Sorry, I cannot open a my2ndfl.dat file.\n");</a:t>
            </a:r>
            <a:endParaRPr lang="en-IN" sz="2000" dirty="0" smtClean="0"/>
          </a:p>
          <a:p>
            <a:pPr marL="0" indent="0">
              <a:buFont typeface="Wingdings 3" charset="2"/>
              <a:buNone/>
            </a:pPr>
            <a:r>
              <a:rPr lang="en-US" sz="2000" dirty="0" smtClean="0"/>
              <a:t>		</a:t>
            </a:r>
            <a:r>
              <a:rPr lang="en-US" sz="2000" dirty="0" err="1" smtClean="0"/>
              <a:t>fclose</a:t>
            </a:r>
            <a:r>
              <a:rPr lang="en-US" sz="2000" dirty="0" smtClean="0"/>
              <a:t>(</a:t>
            </a:r>
            <a:r>
              <a:rPr lang="en-US" sz="2000" dirty="0" err="1" smtClean="0"/>
              <a:t>fpr</a:t>
            </a:r>
            <a:r>
              <a:rPr lang="en-US" sz="2000" dirty="0" smtClean="0"/>
              <a:t>);</a:t>
            </a:r>
            <a:endParaRPr lang="en-IN" sz="2000" dirty="0" smtClean="0"/>
          </a:p>
          <a:p>
            <a:pPr marL="0" indent="0">
              <a:buFont typeface="Wingdings 3" charset="2"/>
              <a:buNone/>
            </a:pPr>
            <a:r>
              <a:rPr lang="en-US" sz="2000" dirty="0" smtClean="0"/>
              <a:t>		getch();</a:t>
            </a:r>
            <a:endParaRPr lang="en-IN" sz="2000" dirty="0" smtClean="0"/>
          </a:p>
          <a:p>
            <a:pPr marL="0" indent="0">
              <a:buFont typeface="Wingdings 3" charset="2"/>
              <a:buNone/>
            </a:pPr>
            <a:r>
              <a:rPr lang="en-US" sz="2000" dirty="0" smtClean="0"/>
              <a:t>		exit(0);</a:t>
            </a:r>
            <a:endParaRPr lang="en-IN" sz="2000" dirty="0" smtClean="0"/>
          </a:p>
          <a:p>
            <a:pPr marL="0" indent="0">
              <a:buFont typeface="Wingdings 3" charset="2"/>
              <a:buNone/>
            </a:pPr>
            <a:r>
              <a:rPr lang="en-US" sz="2000" dirty="0" smtClean="0"/>
              <a:t>	};</a:t>
            </a:r>
            <a:endParaRPr lang="en-IN" sz="2000" dirty="0" smtClean="0"/>
          </a:p>
        </p:txBody>
      </p:sp>
    </p:spTree>
    <p:extLst>
      <p:ext uri="{BB962C8B-B14F-4D97-AF65-F5344CB8AC3E}">
        <p14:creationId xmlns:p14="http://schemas.microsoft.com/office/powerpoint/2010/main" val="36852481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Example 3</a:t>
            </a:r>
            <a:r>
              <a:rPr lang="en-IN" dirty="0" smtClean="0"/>
              <a:t>: </a:t>
            </a:r>
            <a:r>
              <a:rPr lang="en-US" b="1" dirty="0" smtClean="0"/>
              <a:t>Read the content of one file and </a:t>
            </a:r>
            <a:r>
              <a:rPr lang="en-US" b="1" dirty="0"/>
              <a:t>copy </a:t>
            </a:r>
            <a:r>
              <a:rPr lang="en-US" b="1" dirty="0" smtClean="0"/>
              <a:t>it into </a:t>
            </a:r>
            <a:r>
              <a:rPr lang="en-US" b="1" dirty="0"/>
              <a:t>another file</a:t>
            </a:r>
            <a:r>
              <a:rPr lang="en-US" b="1" dirty="0" smtClean="0"/>
              <a:t>.   (Cont.)</a:t>
            </a:r>
            <a:r>
              <a:rPr lang="en-IN" dirty="0"/>
              <a:t/>
            </a:r>
            <a:br>
              <a:rPr lang="en-IN" dirty="0"/>
            </a:br>
            <a:endParaRPr lang="en-IN" dirty="0"/>
          </a:p>
        </p:txBody>
      </p:sp>
      <p:sp>
        <p:nvSpPr>
          <p:cNvPr id="4" name="Content Placeholder 2"/>
          <p:cNvSpPr txBox="1">
            <a:spLocks/>
          </p:cNvSpPr>
          <p:nvPr/>
        </p:nvSpPr>
        <p:spPr>
          <a:xfrm>
            <a:off x="677334" y="1578895"/>
            <a:ext cx="9018314" cy="527695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2000" dirty="0" smtClean="0"/>
              <a:t>	</a:t>
            </a:r>
            <a:r>
              <a:rPr lang="en-US" sz="2000" dirty="0" err="1" smtClean="0"/>
              <a:t>ch</a:t>
            </a:r>
            <a:r>
              <a:rPr lang="en-US" sz="2000" dirty="0" smtClean="0"/>
              <a:t> = </a:t>
            </a:r>
            <a:r>
              <a:rPr lang="en-US" sz="2000" dirty="0" err="1" smtClean="0"/>
              <a:t>fgetc</a:t>
            </a:r>
            <a:r>
              <a:rPr lang="en-US" sz="2000" dirty="0" smtClean="0"/>
              <a:t>(</a:t>
            </a:r>
            <a:r>
              <a:rPr lang="en-US" sz="2000" dirty="0" err="1" smtClean="0"/>
              <a:t>fpr</a:t>
            </a:r>
            <a:r>
              <a:rPr lang="en-US" sz="2000" dirty="0" smtClean="0"/>
              <a:t>);</a:t>
            </a:r>
            <a:endParaRPr lang="en-IN" sz="2000" dirty="0" smtClean="0"/>
          </a:p>
          <a:p>
            <a:pPr marL="0" indent="0">
              <a:buFont typeface="Wingdings 3" charset="2"/>
              <a:buNone/>
            </a:pPr>
            <a:r>
              <a:rPr lang="en-US" sz="2000" dirty="0" smtClean="0"/>
              <a:t>	while ( </a:t>
            </a:r>
            <a:r>
              <a:rPr lang="en-US" sz="2000" dirty="0" err="1" smtClean="0"/>
              <a:t>ch</a:t>
            </a:r>
            <a:r>
              <a:rPr lang="en-US" sz="2000" dirty="0" smtClean="0"/>
              <a:t> != EOF )</a:t>
            </a:r>
            <a:endParaRPr lang="en-IN" sz="2000" dirty="0" smtClean="0"/>
          </a:p>
          <a:p>
            <a:pPr marL="0" indent="0">
              <a:buFont typeface="Wingdings 3" charset="2"/>
              <a:buNone/>
            </a:pPr>
            <a:r>
              <a:rPr lang="en-US" sz="2000" dirty="0" smtClean="0"/>
              <a:t>	{</a:t>
            </a:r>
            <a:endParaRPr lang="en-IN" sz="2000" dirty="0" smtClean="0"/>
          </a:p>
          <a:p>
            <a:pPr marL="0" indent="0">
              <a:buFont typeface="Wingdings 3" charset="2"/>
              <a:buNone/>
            </a:pPr>
            <a:r>
              <a:rPr lang="en-US" sz="2000" dirty="0" smtClean="0"/>
              <a:t>		printf("%c",</a:t>
            </a:r>
            <a:r>
              <a:rPr lang="en-US" sz="2000" dirty="0" err="1" smtClean="0"/>
              <a:t>ch</a:t>
            </a:r>
            <a:r>
              <a:rPr lang="en-US" sz="2000" dirty="0" smtClean="0"/>
              <a:t>);    // displays a character on the monitor.</a:t>
            </a:r>
            <a:endParaRPr lang="en-IN" sz="2000" dirty="0" smtClean="0"/>
          </a:p>
          <a:p>
            <a:pPr marL="0" indent="0">
              <a:buFont typeface="Wingdings 3" charset="2"/>
              <a:buNone/>
            </a:pPr>
            <a:r>
              <a:rPr lang="en-US" sz="2000" dirty="0" smtClean="0"/>
              <a:t>		</a:t>
            </a:r>
            <a:r>
              <a:rPr lang="en-US" sz="2000" dirty="0" err="1" smtClean="0"/>
              <a:t>fputc</a:t>
            </a:r>
            <a:r>
              <a:rPr lang="en-US" sz="2000" dirty="0" smtClean="0"/>
              <a:t>(</a:t>
            </a:r>
            <a:r>
              <a:rPr lang="en-US" sz="2000" dirty="0" err="1" smtClean="0"/>
              <a:t>ch,fpw</a:t>
            </a:r>
            <a:r>
              <a:rPr lang="en-US" sz="2000" dirty="0" smtClean="0"/>
              <a:t>);</a:t>
            </a:r>
            <a:endParaRPr lang="en-IN" sz="2000" dirty="0" smtClean="0"/>
          </a:p>
          <a:p>
            <a:pPr marL="0" indent="0">
              <a:buFont typeface="Wingdings 3" charset="2"/>
              <a:buNone/>
            </a:pPr>
            <a:r>
              <a:rPr lang="en-US" sz="2000" dirty="0" smtClean="0"/>
              <a:t>		</a:t>
            </a:r>
            <a:r>
              <a:rPr lang="en-US" sz="2000" dirty="0" err="1" smtClean="0"/>
              <a:t>ch</a:t>
            </a:r>
            <a:r>
              <a:rPr lang="en-US" sz="2000" dirty="0" smtClean="0"/>
              <a:t> = </a:t>
            </a:r>
            <a:r>
              <a:rPr lang="en-US" sz="2000" dirty="0" err="1" smtClean="0"/>
              <a:t>fgetc</a:t>
            </a:r>
            <a:r>
              <a:rPr lang="en-US" sz="2000" dirty="0" smtClean="0"/>
              <a:t>(</a:t>
            </a:r>
            <a:r>
              <a:rPr lang="en-US" sz="2000" dirty="0" err="1" smtClean="0"/>
              <a:t>fpr</a:t>
            </a:r>
            <a:r>
              <a:rPr lang="en-US" sz="2000" dirty="0" smtClean="0"/>
              <a:t>);</a:t>
            </a:r>
            <a:endParaRPr lang="en-IN" sz="2000" dirty="0" smtClean="0"/>
          </a:p>
          <a:p>
            <a:pPr marL="0" indent="0">
              <a:buFont typeface="Wingdings 3" charset="2"/>
              <a:buNone/>
            </a:pPr>
            <a:r>
              <a:rPr lang="en-US" sz="2000" dirty="0" smtClean="0"/>
              <a:t>	};</a:t>
            </a:r>
            <a:endParaRPr lang="en-IN" sz="2000" dirty="0" smtClean="0"/>
          </a:p>
          <a:p>
            <a:pPr marL="0" indent="0">
              <a:buFont typeface="Wingdings 3" charset="2"/>
              <a:buNone/>
            </a:pPr>
            <a:r>
              <a:rPr lang="en-US" sz="2000" dirty="0" smtClean="0"/>
              <a:t>	</a:t>
            </a:r>
            <a:r>
              <a:rPr lang="en-US" sz="2000" dirty="0" err="1" smtClean="0"/>
              <a:t>fclose</a:t>
            </a:r>
            <a:r>
              <a:rPr lang="en-US" sz="2000" dirty="0" smtClean="0"/>
              <a:t>(</a:t>
            </a:r>
            <a:r>
              <a:rPr lang="en-US" sz="2000" dirty="0" err="1" smtClean="0"/>
              <a:t>fpr</a:t>
            </a:r>
            <a:r>
              <a:rPr lang="en-US" sz="2000" dirty="0" smtClean="0"/>
              <a:t>);</a:t>
            </a:r>
            <a:endParaRPr lang="en-IN" sz="2000" dirty="0" smtClean="0"/>
          </a:p>
          <a:p>
            <a:pPr marL="0" indent="0">
              <a:buFont typeface="Wingdings 3" charset="2"/>
              <a:buNone/>
            </a:pPr>
            <a:r>
              <a:rPr lang="en-US" sz="2000" dirty="0" smtClean="0"/>
              <a:t>	</a:t>
            </a:r>
            <a:r>
              <a:rPr lang="en-US" sz="2000" dirty="0" err="1" smtClean="0"/>
              <a:t>fclose</a:t>
            </a:r>
            <a:r>
              <a:rPr lang="en-US" sz="2000" dirty="0" smtClean="0"/>
              <a:t>(</a:t>
            </a:r>
            <a:r>
              <a:rPr lang="en-US" sz="2000" dirty="0" err="1" smtClean="0"/>
              <a:t>fpw</a:t>
            </a:r>
            <a:r>
              <a:rPr lang="en-US" sz="2000" dirty="0" smtClean="0"/>
              <a:t>);</a:t>
            </a:r>
            <a:endParaRPr lang="en-IN" sz="2000" dirty="0" smtClean="0"/>
          </a:p>
          <a:p>
            <a:pPr marL="0" indent="0">
              <a:buFont typeface="Wingdings 3" charset="2"/>
              <a:buNone/>
            </a:pPr>
            <a:r>
              <a:rPr lang="en-US" sz="2000" dirty="0" smtClean="0"/>
              <a:t>	printf("File copied successfully.\n");</a:t>
            </a:r>
            <a:endParaRPr lang="en-IN" sz="2000" dirty="0" smtClean="0"/>
          </a:p>
          <a:p>
            <a:pPr marL="0" indent="0">
              <a:buFont typeface="Wingdings 3" charset="2"/>
              <a:buNone/>
            </a:pPr>
            <a:r>
              <a:rPr lang="en-US" sz="2000" dirty="0" smtClean="0"/>
              <a:t>	getch();</a:t>
            </a:r>
            <a:endParaRPr lang="en-IN" sz="2000" dirty="0" smtClean="0"/>
          </a:p>
          <a:p>
            <a:pPr marL="0" indent="0">
              <a:buFont typeface="Wingdings 3" charset="2"/>
              <a:buNone/>
            </a:pPr>
            <a:r>
              <a:rPr lang="en-US" sz="2000" dirty="0" smtClean="0"/>
              <a:t>};</a:t>
            </a:r>
            <a:endParaRPr lang="en-IN" sz="2000" dirty="0"/>
          </a:p>
        </p:txBody>
      </p:sp>
    </p:spTree>
    <p:extLst>
      <p:ext uri="{BB962C8B-B14F-4D97-AF65-F5344CB8AC3E}">
        <p14:creationId xmlns:p14="http://schemas.microsoft.com/office/powerpoint/2010/main" val="1678421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Random Access</a:t>
            </a:r>
            <a:endParaRPr lang="en-IN" dirty="0"/>
          </a:p>
        </p:txBody>
      </p:sp>
      <p:sp>
        <p:nvSpPr>
          <p:cNvPr id="3" name="Content Placeholder 2"/>
          <p:cNvSpPr>
            <a:spLocks noGrp="1"/>
          </p:cNvSpPr>
          <p:nvPr>
            <p:ph idx="1"/>
          </p:nvPr>
        </p:nvSpPr>
        <p:spPr>
          <a:xfrm>
            <a:off x="677334" y="1287887"/>
            <a:ext cx="8596668" cy="5357612"/>
          </a:xfrm>
        </p:spPr>
        <p:txBody>
          <a:bodyPr>
            <a:normAutofit/>
          </a:bodyPr>
          <a:lstStyle/>
          <a:p>
            <a:pPr marL="182880" indent="-182880">
              <a:buClr>
                <a:schemeClr val="accent1">
                  <a:lumMod val="75000"/>
                </a:schemeClr>
              </a:buClr>
              <a:defRPr/>
            </a:pPr>
            <a:r>
              <a:rPr lang="en-US" altLang="en-US" sz="2400" dirty="0" smtClean="0">
                <a:ea typeface="ＭＳ Ｐゴシック" panose="020B0600070205080204" pitchFamily="34" charset="-128"/>
              </a:rPr>
              <a:t> how </a:t>
            </a:r>
            <a:r>
              <a:rPr lang="en-US" altLang="en-US" sz="2400" dirty="0">
                <a:ea typeface="ＭＳ Ｐゴシック" panose="020B0600070205080204" pitchFamily="34" charset="-128"/>
              </a:rPr>
              <a:t>to jump to a given position (byte number) in a file without reading all the previous data?</a:t>
            </a:r>
          </a:p>
          <a:p>
            <a:pPr marL="182880" indent="-182880">
              <a:buClr>
                <a:schemeClr val="accent1">
                  <a:lumMod val="75000"/>
                </a:schemeClr>
              </a:buClr>
              <a:defRPr/>
            </a:pPr>
            <a:r>
              <a:rPr lang="en-US" altLang="en-US" sz="2400" dirty="0" smtClean="0">
                <a:ea typeface="ＭＳ Ｐゴシック" panose="020B0600070205080204" pitchFamily="34" charset="-128"/>
              </a:rPr>
              <a:t> </a:t>
            </a:r>
            <a:r>
              <a:rPr lang="en-US" altLang="en-US" sz="2400" b="1" dirty="0" err="1" smtClean="0">
                <a:ea typeface="ＭＳ Ｐゴシック" panose="020B0600070205080204" pitchFamily="34" charset="-128"/>
              </a:rPr>
              <a:t>fseek</a:t>
            </a:r>
            <a:r>
              <a:rPr lang="en-US" altLang="en-US" sz="2400" b="1" dirty="0" smtClean="0">
                <a:ea typeface="ＭＳ Ｐゴシック" panose="020B0600070205080204" pitchFamily="34" charset="-128"/>
              </a:rPr>
              <a:t> </a:t>
            </a:r>
            <a:r>
              <a:rPr lang="en-US" altLang="en-US" sz="2400" b="1" dirty="0">
                <a:ea typeface="ＭＳ Ｐゴシック" panose="020B0600070205080204" pitchFamily="34" charset="-128"/>
              </a:rPr>
              <a:t>(file-pointer, offset, position);</a:t>
            </a:r>
          </a:p>
          <a:p>
            <a:pPr marL="182880" indent="-182880">
              <a:buClr>
                <a:schemeClr val="accent1">
                  <a:lumMod val="75000"/>
                </a:schemeClr>
              </a:buClr>
              <a:defRPr/>
            </a:pPr>
            <a:r>
              <a:rPr lang="en-US" altLang="en-US" sz="2400" dirty="0" smtClean="0">
                <a:ea typeface="ＭＳ Ｐゴシック" panose="020B0600070205080204" pitchFamily="34" charset="-128"/>
              </a:rPr>
              <a:t> position</a:t>
            </a:r>
            <a:r>
              <a:rPr lang="en-US" altLang="en-US" sz="2400" dirty="0">
                <a:ea typeface="ＭＳ Ｐゴシック" panose="020B0600070205080204" pitchFamily="34" charset="-128"/>
              </a:rPr>
              <a:t>: 0 (beginning), 1 (current), 2 (end)</a:t>
            </a:r>
          </a:p>
          <a:p>
            <a:pPr marL="182880" indent="-182880">
              <a:buClr>
                <a:schemeClr val="accent1">
                  <a:lumMod val="75000"/>
                </a:schemeClr>
              </a:buClr>
              <a:defRPr/>
            </a:pPr>
            <a:r>
              <a:rPr lang="en-US" altLang="en-US" sz="2400" dirty="0" smtClean="0">
                <a:ea typeface="ＭＳ Ｐゴシック" panose="020B0600070205080204" pitchFamily="34" charset="-128"/>
              </a:rPr>
              <a:t> offset</a:t>
            </a:r>
            <a:r>
              <a:rPr lang="en-US" altLang="en-US" sz="2400" dirty="0">
                <a:ea typeface="ＭＳ Ｐゴシック" panose="020B0600070205080204" pitchFamily="34" charset="-128"/>
              </a:rPr>
              <a:t>: number of locations to move from position</a:t>
            </a:r>
          </a:p>
          <a:p>
            <a:pPr lvl="1" indent="-182880" fontAlgn="auto">
              <a:buClr>
                <a:schemeClr val="accent1">
                  <a:lumMod val="75000"/>
                </a:schemeClr>
              </a:buClr>
              <a:buFont typeface="Arial" panose="020B0604020202020204" pitchFamily="34" charset="0"/>
              <a:buNone/>
              <a:defRPr/>
            </a:pPr>
            <a:r>
              <a:rPr lang="en-US" altLang="en-US" sz="2000" dirty="0">
                <a:ea typeface="ＭＳ Ｐゴシック" panose="020B0600070205080204" pitchFamily="34" charset="-128"/>
              </a:rPr>
              <a:t>Example:   </a:t>
            </a:r>
            <a:r>
              <a:rPr lang="en-US" altLang="en-US" sz="2000" dirty="0" err="1">
                <a:ea typeface="ＭＳ Ｐゴシック" panose="020B0600070205080204" pitchFamily="34" charset="-128"/>
              </a:rPr>
              <a:t>fseek</a:t>
            </a:r>
            <a:r>
              <a:rPr lang="en-US" altLang="en-US" sz="2000" dirty="0">
                <a:ea typeface="ＭＳ Ｐゴシック" panose="020B0600070205080204" pitchFamily="34" charset="-128"/>
              </a:rPr>
              <a:t>(</a:t>
            </a:r>
            <a:r>
              <a:rPr lang="en-US" altLang="en-US" sz="2000" dirty="0" err="1">
                <a:ea typeface="ＭＳ Ｐゴシック" panose="020B0600070205080204" pitchFamily="34" charset="-128"/>
              </a:rPr>
              <a:t>fp</a:t>
            </a:r>
            <a:r>
              <a:rPr lang="en-US" altLang="en-US" sz="2000" dirty="0">
                <a:ea typeface="ＭＳ Ｐゴシック" panose="020B0600070205080204" pitchFamily="34" charset="-128"/>
              </a:rPr>
              <a:t>,-m, 1); /* move back by m bytes from current 								position */</a:t>
            </a:r>
          </a:p>
          <a:p>
            <a:pPr lvl="1" indent="-182880" fontAlgn="auto">
              <a:buClr>
                <a:schemeClr val="accent1">
                  <a:lumMod val="75000"/>
                </a:schemeClr>
              </a:buClr>
              <a:buFont typeface="Arial" panose="020B0604020202020204" pitchFamily="34" charset="0"/>
              <a:buNone/>
              <a:defRPr/>
            </a:pPr>
            <a:r>
              <a:rPr lang="en-US" altLang="en-US" sz="2000" dirty="0">
                <a:ea typeface="ＭＳ Ｐゴシック" panose="020B0600070205080204" pitchFamily="34" charset="-128"/>
              </a:rPr>
              <a:t>                  </a:t>
            </a:r>
            <a:r>
              <a:rPr lang="en-US" altLang="en-US" sz="2000" dirty="0" err="1">
                <a:ea typeface="ＭＳ Ｐゴシック" panose="020B0600070205080204" pitchFamily="34" charset="-128"/>
              </a:rPr>
              <a:t>fseek</a:t>
            </a:r>
            <a:r>
              <a:rPr lang="en-US" altLang="en-US" sz="2000" dirty="0">
                <a:ea typeface="ＭＳ Ｐゴシック" panose="020B0600070205080204" pitchFamily="34" charset="-128"/>
              </a:rPr>
              <a:t>(fp,m,0); /* move to (m+1)</a:t>
            </a:r>
            <a:r>
              <a:rPr lang="en-US" altLang="en-US" sz="2000" dirty="0" err="1">
                <a:ea typeface="ＭＳ Ｐゴシック" panose="020B0600070205080204" pitchFamily="34" charset="-128"/>
              </a:rPr>
              <a:t>th</a:t>
            </a:r>
            <a:r>
              <a:rPr lang="en-US" altLang="en-US" sz="2000" dirty="0">
                <a:ea typeface="ＭＳ Ｐゴシック" panose="020B0600070205080204" pitchFamily="34" charset="-128"/>
              </a:rPr>
              <a:t> byte in file */</a:t>
            </a:r>
          </a:p>
          <a:p>
            <a:pPr lvl="1" indent="-182880" fontAlgn="auto">
              <a:buClr>
                <a:schemeClr val="accent1">
                  <a:lumMod val="75000"/>
                </a:schemeClr>
              </a:buClr>
              <a:buFont typeface="Arial" panose="020B0604020202020204" pitchFamily="34" charset="0"/>
              <a:buNone/>
              <a:defRPr/>
            </a:pPr>
            <a:r>
              <a:rPr lang="en-US" altLang="en-US" sz="2000" dirty="0">
                <a:ea typeface="ＭＳ Ｐゴシック" panose="020B0600070205080204" pitchFamily="34" charset="-128"/>
              </a:rPr>
              <a:t>			     </a:t>
            </a:r>
            <a:r>
              <a:rPr lang="en-US" altLang="en-US" sz="2000" dirty="0" err="1">
                <a:ea typeface="ＭＳ Ｐゴシック" panose="020B0600070205080204" pitchFamily="34" charset="-128"/>
              </a:rPr>
              <a:t>fseek</a:t>
            </a:r>
            <a:r>
              <a:rPr lang="en-US" altLang="en-US" sz="2000" dirty="0">
                <a:ea typeface="ＭＳ Ｐゴシック" panose="020B0600070205080204" pitchFamily="34" charset="-128"/>
              </a:rPr>
              <a:t>(</a:t>
            </a:r>
            <a:r>
              <a:rPr lang="en-US" altLang="en-US" sz="2000" dirty="0" err="1">
                <a:ea typeface="ＭＳ Ｐゴシック" panose="020B0600070205080204" pitchFamily="34" charset="-128"/>
              </a:rPr>
              <a:t>fp</a:t>
            </a:r>
            <a:r>
              <a:rPr lang="en-US" altLang="en-US" sz="2000" dirty="0">
                <a:ea typeface="ＭＳ Ｐゴシック" panose="020B0600070205080204" pitchFamily="34" charset="-128"/>
              </a:rPr>
              <a:t>, -10, 2); /* what is this? */</a:t>
            </a:r>
          </a:p>
          <a:p>
            <a:pPr lvl="1" indent="-182880" fontAlgn="auto">
              <a:buClr>
                <a:schemeClr val="accent1">
                  <a:lumMod val="75000"/>
                </a:schemeClr>
              </a:buClr>
              <a:buFont typeface="Arial" panose="020B0604020202020204" pitchFamily="34" charset="0"/>
              <a:buNone/>
              <a:defRPr/>
            </a:pPr>
            <a:endParaRPr lang="en-US" altLang="en-US" sz="2000" dirty="0">
              <a:ea typeface="ＭＳ Ｐゴシック" panose="020B0600070205080204" pitchFamily="34" charset="-128"/>
            </a:endParaRPr>
          </a:p>
          <a:p>
            <a:pPr marL="182880" indent="-182880">
              <a:buClr>
                <a:schemeClr val="accent1">
                  <a:lumMod val="75000"/>
                </a:schemeClr>
              </a:buClr>
              <a:defRPr/>
            </a:pPr>
            <a:r>
              <a:rPr lang="en-US" altLang="en-US" sz="2400" dirty="0" smtClean="0">
                <a:ea typeface="ＭＳ Ｐゴシック" panose="020B0600070205080204" pitchFamily="34" charset="-128"/>
              </a:rPr>
              <a:t> </a:t>
            </a:r>
            <a:r>
              <a:rPr lang="en-US" altLang="en-US" sz="2400" b="1" dirty="0" err="1" smtClean="0">
                <a:ea typeface="ＭＳ Ｐゴシック" panose="020B0600070205080204" pitchFamily="34" charset="-128"/>
              </a:rPr>
              <a:t>ftell</a:t>
            </a:r>
            <a:r>
              <a:rPr lang="en-US" altLang="en-US" sz="2400" b="1" dirty="0" smtClean="0">
                <a:ea typeface="ＭＳ Ｐゴシック" panose="020B0600070205080204" pitchFamily="34" charset="-128"/>
              </a:rPr>
              <a:t>(</a:t>
            </a:r>
            <a:r>
              <a:rPr lang="en-US" altLang="en-US" sz="2400" b="1" dirty="0" err="1" smtClean="0">
                <a:ea typeface="ＭＳ Ｐゴシック" panose="020B0600070205080204" pitchFamily="34" charset="-128"/>
              </a:rPr>
              <a:t>fp</a:t>
            </a:r>
            <a:r>
              <a:rPr lang="en-US" altLang="en-US" sz="2400" b="1" dirty="0">
                <a:ea typeface="ＭＳ Ｐゴシック" panose="020B0600070205080204" pitchFamily="34" charset="-128"/>
              </a:rPr>
              <a:t>)</a:t>
            </a:r>
            <a:r>
              <a:rPr lang="en-US" altLang="en-US" sz="2400" dirty="0">
                <a:ea typeface="ＭＳ Ｐゴシック" panose="020B0600070205080204" pitchFamily="34" charset="-128"/>
              </a:rPr>
              <a:t> returns current byte position in file</a:t>
            </a:r>
          </a:p>
          <a:p>
            <a:pPr marL="182880" indent="-182880">
              <a:buClr>
                <a:schemeClr val="accent1">
                  <a:lumMod val="75000"/>
                </a:schemeClr>
              </a:buClr>
              <a:defRPr/>
            </a:pPr>
            <a:r>
              <a:rPr lang="en-US" altLang="en-US" sz="2400" dirty="0" smtClean="0">
                <a:ea typeface="ＭＳ Ｐゴシック" panose="020B0600070205080204" pitchFamily="34" charset="-128"/>
              </a:rPr>
              <a:t> </a:t>
            </a:r>
            <a:r>
              <a:rPr lang="en-US" altLang="en-US" sz="2400" b="1" dirty="0" smtClean="0">
                <a:ea typeface="ＭＳ Ｐゴシック" panose="020B0600070205080204" pitchFamily="34" charset="-128"/>
              </a:rPr>
              <a:t>rewind(</a:t>
            </a:r>
            <a:r>
              <a:rPr lang="en-US" altLang="en-US" sz="2400" b="1" dirty="0" err="1" smtClean="0">
                <a:ea typeface="ＭＳ Ｐゴシック" panose="020B0600070205080204" pitchFamily="34" charset="-128"/>
              </a:rPr>
              <a:t>fp</a:t>
            </a:r>
            <a:r>
              <a:rPr lang="en-US" altLang="en-US" sz="2400" b="1" dirty="0">
                <a:ea typeface="ＭＳ Ｐゴシック" panose="020B0600070205080204" pitchFamily="34" charset="-128"/>
              </a:rPr>
              <a:t>)</a:t>
            </a:r>
            <a:r>
              <a:rPr lang="en-US" altLang="en-US" sz="2400" dirty="0">
                <a:ea typeface="ＭＳ Ｐゴシック" panose="020B0600070205080204" pitchFamily="34" charset="-128"/>
              </a:rPr>
              <a:t> resets position to start of file</a:t>
            </a:r>
          </a:p>
          <a:p>
            <a:endParaRPr lang="en-IN" sz="2400" dirty="0"/>
          </a:p>
        </p:txBody>
      </p:sp>
    </p:spTree>
    <p:extLst>
      <p:ext uri="{BB962C8B-B14F-4D97-AF65-F5344CB8AC3E}">
        <p14:creationId xmlns:p14="http://schemas.microsoft.com/office/powerpoint/2010/main" val="3739208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File Handling in C</a:t>
            </a:r>
            <a:endParaRPr lang="en-IN" dirty="0"/>
          </a:p>
        </p:txBody>
      </p:sp>
      <p:sp>
        <p:nvSpPr>
          <p:cNvPr id="3" name="Content Placeholder 2"/>
          <p:cNvSpPr>
            <a:spLocks noGrp="1"/>
          </p:cNvSpPr>
          <p:nvPr>
            <p:ph idx="1"/>
          </p:nvPr>
        </p:nvSpPr>
        <p:spPr/>
        <p:txBody>
          <a:bodyPr>
            <a:normAutofit/>
          </a:bodyPr>
          <a:lstStyle/>
          <a:p>
            <a:r>
              <a:rPr lang="en-US" sz="2400" dirty="0"/>
              <a:t>A file is a bunch of bytes stored on some storage device like tapes, magnetic disks, </a:t>
            </a:r>
            <a:r>
              <a:rPr lang="en-US" sz="2400" dirty="0" smtClean="0"/>
              <a:t>etc.</a:t>
            </a:r>
          </a:p>
          <a:p>
            <a:r>
              <a:rPr lang="en-US" sz="2400" dirty="0" smtClean="0"/>
              <a:t>It </a:t>
            </a:r>
            <a:r>
              <a:rPr lang="en-US" sz="2400" dirty="0"/>
              <a:t>serves the purpose of storing data permanently on the hard </a:t>
            </a:r>
            <a:r>
              <a:rPr lang="en-US" sz="2400" dirty="0" smtClean="0"/>
              <a:t>disk.</a:t>
            </a:r>
          </a:p>
          <a:p>
            <a:r>
              <a:rPr lang="en-US" sz="2400" dirty="0" smtClean="0"/>
              <a:t>Thus</a:t>
            </a:r>
            <a:r>
              <a:rPr lang="en-US" sz="2400" dirty="0"/>
              <a:t>, most computer programs work with </a:t>
            </a:r>
            <a:r>
              <a:rPr lang="en-US" sz="2400" dirty="0" smtClean="0"/>
              <a:t>files.</a:t>
            </a:r>
          </a:p>
          <a:p>
            <a:endParaRPr lang="en-US" sz="2400" dirty="0"/>
          </a:p>
          <a:p>
            <a:r>
              <a:rPr lang="en-US" sz="2400" dirty="0" smtClean="0"/>
              <a:t>Before </a:t>
            </a:r>
            <a:r>
              <a:rPr lang="en-US" sz="2400" dirty="0"/>
              <a:t>going further, let us understand different terms related to file handling.</a:t>
            </a:r>
            <a:endParaRPr lang="en-IN" sz="2400" dirty="0"/>
          </a:p>
          <a:p>
            <a:endParaRPr lang="en-IN" sz="2400" dirty="0"/>
          </a:p>
        </p:txBody>
      </p:sp>
    </p:spTree>
    <p:extLst>
      <p:ext uri="{BB962C8B-B14F-4D97-AF65-F5344CB8AC3E}">
        <p14:creationId xmlns:p14="http://schemas.microsoft.com/office/powerpoint/2010/main" val="32995434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Different Terms</a:t>
            </a:r>
            <a:endParaRPr lang="en-IN" dirty="0"/>
          </a:p>
        </p:txBody>
      </p:sp>
      <p:sp>
        <p:nvSpPr>
          <p:cNvPr id="3" name="Content Placeholder 2"/>
          <p:cNvSpPr>
            <a:spLocks noGrp="1"/>
          </p:cNvSpPr>
          <p:nvPr>
            <p:ph idx="1"/>
          </p:nvPr>
        </p:nvSpPr>
        <p:spPr>
          <a:xfrm>
            <a:off x="677333" y="1326524"/>
            <a:ext cx="9600007" cy="5190185"/>
          </a:xfrm>
        </p:spPr>
        <p:txBody>
          <a:bodyPr>
            <a:normAutofit/>
          </a:bodyPr>
          <a:lstStyle/>
          <a:p>
            <a:r>
              <a:rPr lang="en-US" b="1" u="sng" dirty="0"/>
              <a:t>File:</a:t>
            </a:r>
            <a:endParaRPr lang="en-IN" dirty="0"/>
          </a:p>
          <a:p>
            <a:pPr lvl="1"/>
            <a:r>
              <a:rPr lang="en-US" sz="1800" dirty="0"/>
              <a:t>File consists of related records maintained in some pre-arranged order.</a:t>
            </a:r>
            <a:endParaRPr lang="en-IN" sz="1800" dirty="0"/>
          </a:p>
          <a:p>
            <a:pPr lvl="1"/>
            <a:r>
              <a:rPr lang="en-US" sz="1800" u="sng" dirty="0"/>
              <a:t>Another Definition:</a:t>
            </a:r>
            <a:r>
              <a:rPr lang="en-US" sz="1800" dirty="0"/>
              <a:t>  FILE </a:t>
            </a:r>
            <a:r>
              <a:rPr lang="en-US" sz="1800" dirty="0">
                <a:sym typeface="Wingdings" panose="05000000000000000000" pitchFamily="2" charset="2"/>
              </a:rPr>
              <a:t></a:t>
            </a:r>
            <a:r>
              <a:rPr lang="en-US" sz="1800" dirty="0"/>
              <a:t> group of characters</a:t>
            </a:r>
            <a:endParaRPr lang="en-IN" sz="1800" dirty="0"/>
          </a:p>
          <a:p>
            <a:r>
              <a:rPr lang="en-US" b="1" u="sng" dirty="0"/>
              <a:t>Record:</a:t>
            </a:r>
            <a:endParaRPr lang="en-IN" dirty="0"/>
          </a:p>
          <a:p>
            <a:pPr lvl="1"/>
            <a:r>
              <a:rPr lang="en-US" sz="1800" dirty="0"/>
              <a:t>Record consists of group of fields related to any object. They are maintained row wise.</a:t>
            </a:r>
            <a:endParaRPr lang="en-IN" sz="1800" dirty="0"/>
          </a:p>
          <a:p>
            <a:r>
              <a:rPr lang="en-US" b="1" u="sng" dirty="0"/>
              <a:t>Field:</a:t>
            </a:r>
            <a:endParaRPr lang="en-IN" dirty="0"/>
          </a:p>
          <a:p>
            <a:pPr lvl="1"/>
            <a:r>
              <a:rPr lang="en-US" sz="1800" dirty="0"/>
              <a:t>A set of characters, used together to represent a specific data element. A particular column in a file represents field.</a:t>
            </a:r>
            <a:endParaRPr lang="en-IN" sz="1800" dirty="0"/>
          </a:p>
          <a:p>
            <a:r>
              <a:rPr lang="en-US" b="1" u="sng" dirty="0"/>
              <a:t>Character:</a:t>
            </a:r>
            <a:endParaRPr lang="en-IN" dirty="0"/>
          </a:p>
          <a:p>
            <a:pPr lvl="1"/>
            <a:r>
              <a:rPr lang="en-US" sz="1800" dirty="0"/>
              <a:t>Character consists of numbers (0-9), alphabets (A-Z, a-z) or special symbols (+ - * / = $ # etc.)</a:t>
            </a:r>
            <a:endParaRPr lang="en-IN" sz="1800" dirty="0"/>
          </a:p>
          <a:p>
            <a:pPr lvl="1"/>
            <a:r>
              <a:rPr lang="en-US" sz="1800" dirty="0"/>
              <a:t>One character occupies one byte and as you know, one byte equals to eight bits</a:t>
            </a:r>
            <a:r>
              <a:rPr lang="en-US" sz="1800" dirty="0" smtClean="0"/>
              <a:t>.</a:t>
            </a:r>
            <a:endParaRPr lang="en-IN" sz="1800" dirty="0"/>
          </a:p>
        </p:txBody>
      </p:sp>
    </p:spTree>
    <p:extLst>
      <p:ext uri="{BB962C8B-B14F-4D97-AF65-F5344CB8AC3E}">
        <p14:creationId xmlns:p14="http://schemas.microsoft.com/office/powerpoint/2010/main" val="21535811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Different Terms (Diagrammatically)</a:t>
            </a:r>
            <a:endParaRPr lang="en-IN" dirty="0"/>
          </a:p>
        </p:txBody>
      </p:sp>
      <p:sp>
        <p:nvSpPr>
          <p:cNvPr id="4" name="Rectangle 57"/>
          <p:cNvSpPr>
            <a:spLocks noChangeArrowheads="1"/>
          </p:cNvSpPr>
          <p:nvPr/>
        </p:nvSpPr>
        <p:spPr bwMode="auto">
          <a:xfrm>
            <a:off x="822101" y="22387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pSp>
        <p:nvGrpSpPr>
          <p:cNvPr id="5" name="Group 1"/>
          <p:cNvGrpSpPr>
            <a:grpSpLocks noChangeAspect="1"/>
          </p:cNvGrpSpPr>
          <p:nvPr/>
        </p:nvGrpSpPr>
        <p:grpSpPr bwMode="auto">
          <a:xfrm>
            <a:off x="822100" y="1762251"/>
            <a:ext cx="8553719" cy="4200664"/>
            <a:chOff x="1584" y="4621"/>
            <a:chExt cx="9960" cy="3960"/>
          </a:xfrm>
        </p:grpSpPr>
        <p:sp>
          <p:nvSpPr>
            <p:cNvPr id="6" name="AutoShape 56"/>
            <p:cNvSpPr>
              <a:spLocks noChangeAspect="1" noChangeArrowheads="1" noTextEdit="1"/>
            </p:cNvSpPr>
            <p:nvPr/>
          </p:nvSpPr>
          <p:spPr bwMode="auto">
            <a:xfrm>
              <a:off x="1584" y="4621"/>
              <a:ext cx="9960" cy="396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nvGrpSpPr>
            <p:cNvPr id="7" name="Group 30"/>
            <p:cNvGrpSpPr>
              <a:grpSpLocks/>
            </p:cNvGrpSpPr>
            <p:nvPr/>
          </p:nvGrpSpPr>
          <p:grpSpPr bwMode="auto">
            <a:xfrm>
              <a:off x="1824" y="5161"/>
              <a:ext cx="4440" cy="3240"/>
              <a:chOff x="1824" y="5161"/>
              <a:chExt cx="4440" cy="3240"/>
            </a:xfrm>
          </p:grpSpPr>
          <p:sp>
            <p:nvSpPr>
              <p:cNvPr id="36" name="Text Box 55"/>
              <p:cNvSpPr txBox="1">
                <a:spLocks noChangeArrowheads="1"/>
              </p:cNvSpPr>
              <p:nvPr/>
            </p:nvSpPr>
            <p:spPr bwMode="auto">
              <a:xfrm>
                <a:off x="3384" y="5161"/>
                <a:ext cx="1320" cy="36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Shruti"/>
                  </a:rPr>
                  <a:t>File</a:t>
                </a:r>
                <a:endParaRPr kumimoji="0" lang="en-US" altLang="en-US" sz="1600" b="1" i="0" u="none" strike="noStrike" cap="none" normalizeH="0" baseline="0" smtClean="0">
                  <a:ln>
                    <a:noFill/>
                  </a:ln>
                  <a:solidFill>
                    <a:schemeClr val="tx1"/>
                  </a:solidFill>
                  <a:effectLst/>
                  <a:latin typeface="Arial" panose="020B0604020202020204" pitchFamily="34" charset="0"/>
                </a:endParaRPr>
              </a:p>
            </p:txBody>
          </p:sp>
          <p:sp>
            <p:nvSpPr>
              <p:cNvPr id="37" name="Text Box 54"/>
              <p:cNvSpPr txBox="1">
                <a:spLocks noChangeArrowheads="1"/>
              </p:cNvSpPr>
              <p:nvPr/>
            </p:nvSpPr>
            <p:spPr bwMode="auto">
              <a:xfrm>
                <a:off x="3384" y="5881"/>
                <a:ext cx="1320" cy="36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Shruti"/>
                  </a:rPr>
                  <a:t>Record</a:t>
                </a:r>
                <a:endParaRPr kumimoji="0" lang="en-US" altLang="en-US" sz="1600" b="1" i="0" u="none" strike="noStrike" cap="none" normalizeH="0" baseline="0" smtClean="0">
                  <a:ln>
                    <a:noFill/>
                  </a:ln>
                  <a:solidFill>
                    <a:schemeClr val="tx1"/>
                  </a:solidFill>
                  <a:effectLst/>
                  <a:latin typeface="Arial" panose="020B0604020202020204" pitchFamily="34" charset="0"/>
                </a:endParaRPr>
              </a:p>
            </p:txBody>
          </p:sp>
          <p:sp>
            <p:nvSpPr>
              <p:cNvPr id="38" name="Text Box 53"/>
              <p:cNvSpPr txBox="1">
                <a:spLocks noChangeArrowheads="1"/>
              </p:cNvSpPr>
              <p:nvPr/>
            </p:nvSpPr>
            <p:spPr bwMode="auto">
              <a:xfrm>
                <a:off x="1824" y="5881"/>
                <a:ext cx="1320" cy="36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Shruti"/>
                  </a:rPr>
                  <a:t>Record</a:t>
                </a:r>
                <a:endParaRPr kumimoji="0" lang="en-US" altLang="en-US" sz="1600" b="1" i="0" u="none" strike="noStrike" cap="none" normalizeH="0" baseline="0" smtClean="0">
                  <a:ln>
                    <a:noFill/>
                  </a:ln>
                  <a:solidFill>
                    <a:schemeClr val="tx1"/>
                  </a:solidFill>
                  <a:effectLst/>
                  <a:latin typeface="Arial" panose="020B0604020202020204" pitchFamily="34" charset="0"/>
                </a:endParaRPr>
              </a:p>
            </p:txBody>
          </p:sp>
          <p:sp>
            <p:nvSpPr>
              <p:cNvPr id="39" name="Text Box 52"/>
              <p:cNvSpPr txBox="1">
                <a:spLocks noChangeArrowheads="1"/>
              </p:cNvSpPr>
              <p:nvPr/>
            </p:nvSpPr>
            <p:spPr bwMode="auto">
              <a:xfrm>
                <a:off x="4944" y="5881"/>
                <a:ext cx="1320" cy="36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Shruti"/>
                  </a:rPr>
                  <a:t>Record</a:t>
                </a:r>
                <a:endParaRPr kumimoji="0" lang="en-US" altLang="en-US" sz="1600" b="1" i="0" u="none" strike="noStrike" cap="none" normalizeH="0" baseline="0" smtClean="0">
                  <a:ln>
                    <a:noFill/>
                  </a:ln>
                  <a:solidFill>
                    <a:schemeClr val="tx1"/>
                  </a:solidFill>
                  <a:effectLst/>
                  <a:latin typeface="Arial" panose="020B0604020202020204" pitchFamily="34" charset="0"/>
                </a:endParaRPr>
              </a:p>
            </p:txBody>
          </p:sp>
          <p:sp>
            <p:nvSpPr>
              <p:cNvPr id="40" name="Text Box 51"/>
              <p:cNvSpPr txBox="1">
                <a:spLocks noChangeArrowheads="1"/>
              </p:cNvSpPr>
              <p:nvPr/>
            </p:nvSpPr>
            <p:spPr bwMode="auto">
              <a:xfrm>
                <a:off x="3384" y="6601"/>
                <a:ext cx="1320" cy="36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Shruti"/>
                  </a:rPr>
                  <a:t>Field</a:t>
                </a:r>
                <a:endParaRPr kumimoji="0" lang="en-US" altLang="en-US" sz="1600" b="1" i="0" u="none" strike="noStrike" cap="none" normalizeH="0" baseline="0" smtClean="0">
                  <a:ln>
                    <a:noFill/>
                  </a:ln>
                  <a:solidFill>
                    <a:schemeClr val="tx1"/>
                  </a:solidFill>
                  <a:effectLst/>
                  <a:latin typeface="Arial" panose="020B0604020202020204" pitchFamily="34" charset="0"/>
                </a:endParaRPr>
              </a:p>
            </p:txBody>
          </p:sp>
          <p:sp>
            <p:nvSpPr>
              <p:cNvPr id="41" name="Text Box 50"/>
              <p:cNvSpPr txBox="1">
                <a:spLocks noChangeArrowheads="1"/>
              </p:cNvSpPr>
              <p:nvPr/>
            </p:nvSpPr>
            <p:spPr bwMode="auto">
              <a:xfrm>
                <a:off x="1824" y="6601"/>
                <a:ext cx="1320" cy="36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Shruti"/>
                  </a:rPr>
                  <a:t>Field</a:t>
                </a:r>
                <a:endParaRPr kumimoji="0" lang="en-US" altLang="en-US" sz="1600" b="1" i="0" u="none" strike="noStrike" cap="none" normalizeH="0" baseline="0" smtClean="0">
                  <a:ln>
                    <a:noFill/>
                  </a:ln>
                  <a:solidFill>
                    <a:schemeClr val="tx1"/>
                  </a:solidFill>
                  <a:effectLst/>
                  <a:latin typeface="Arial" panose="020B0604020202020204" pitchFamily="34" charset="0"/>
                </a:endParaRPr>
              </a:p>
            </p:txBody>
          </p:sp>
          <p:sp>
            <p:nvSpPr>
              <p:cNvPr id="42" name="Text Box 49"/>
              <p:cNvSpPr txBox="1">
                <a:spLocks noChangeArrowheads="1"/>
              </p:cNvSpPr>
              <p:nvPr/>
            </p:nvSpPr>
            <p:spPr bwMode="auto">
              <a:xfrm>
                <a:off x="4944" y="6601"/>
                <a:ext cx="1320" cy="36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Shruti"/>
                  </a:rPr>
                  <a:t>Field</a:t>
                </a:r>
                <a:endParaRPr kumimoji="0" lang="en-US" altLang="en-US" sz="1600" b="1" i="0" u="none" strike="noStrike" cap="none" normalizeH="0" baseline="0" smtClean="0">
                  <a:ln>
                    <a:noFill/>
                  </a:ln>
                  <a:solidFill>
                    <a:schemeClr val="tx1"/>
                  </a:solidFill>
                  <a:effectLst/>
                  <a:latin typeface="Arial" panose="020B0604020202020204" pitchFamily="34" charset="0"/>
                </a:endParaRPr>
              </a:p>
            </p:txBody>
          </p:sp>
          <p:sp>
            <p:nvSpPr>
              <p:cNvPr id="43" name="Text Box 48"/>
              <p:cNvSpPr txBox="1">
                <a:spLocks noChangeArrowheads="1"/>
              </p:cNvSpPr>
              <p:nvPr/>
            </p:nvSpPr>
            <p:spPr bwMode="auto">
              <a:xfrm>
                <a:off x="3384" y="7321"/>
                <a:ext cx="1320" cy="36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Shruti"/>
                  </a:rPr>
                  <a:t>Character</a:t>
                </a:r>
                <a:endParaRPr kumimoji="0" lang="en-US" altLang="en-US" sz="1600" b="1" i="0" u="none" strike="noStrike" cap="none" normalizeH="0" baseline="0" smtClean="0">
                  <a:ln>
                    <a:noFill/>
                  </a:ln>
                  <a:solidFill>
                    <a:schemeClr val="tx1"/>
                  </a:solidFill>
                  <a:effectLst/>
                  <a:latin typeface="Arial" panose="020B0604020202020204" pitchFamily="34" charset="0"/>
                </a:endParaRPr>
              </a:p>
            </p:txBody>
          </p:sp>
          <p:sp>
            <p:nvSpPr>
              <p:cNvPr id="44" name="Text Box 47"/>
              <p:cNvSpPr txBox="1">
                <a:spLocks noChangeArrowheads="1"/>
              </p:cNvSpPr>
              <p:nvPr/>
            </p:nvSpPr>
            <p:spPr bwMode="auto">
              <a:xfrm>
                <a:off x="1824" y="7321"/>
                <a:ext cx="1320" cy="36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Shruti"/>
                  </a:rPr>
                  <a:t>Character</a:t>
                </a:r>
                <a:endParaRPr kumimoji="0" lang="en-US" altLang="en-US" sz="1600" b="1" i="0" u="none" strike="noStrike" cap="none" normalizeH="0" baseline="0" smtClean="0">
                  <a:ln>
                    <a:noFill/>
                  </a:ln>
                  <a:solidFill>
                    <a:schemeClr val="tx1"/>
                  </a:solidFill>
                  <a:effectLst/>
                  <a:latin typeface="Arial" panose="020B0604020202020204" pitchFamily="34" charset="0"/>
                </a:endParaRPr>
              </a:p>
            </p:txBody>
          </p:sp>
          <p:sp>
            <p:nvSpPr>
              <p:cNvPr id="45" name="Text Box 46"/>
              <p:cNvSpPr txBox="1">
                <a:spLocks noChangeArrowheads="1"/>
              </p:cNvSpPr>
              <p:nvPr/>
            </p:nvSpPr>
            <p:spPr bwMode="auto">
              <a:xfrm>
                <a:off x="4944" y="7321"/>
                <a:ext cx="1320" cy="36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Shruti"/>
                  </a:rPr>
                  <a:t>Character</a:t>
                </a:r>
                <a:endParaRPr kumimoji="0" lang="en-US" altLang="en-US" sz="1600" b="1" i="0" u="none" strike="noStrike" cap="none" normalizeH="0" baseline="0" smtClean="0">
                  <a:ln>
                    <a:noFill/>
                  </a:ln>
                  <a:solidFill>
                    <a:schemeClr val="tx1"/>
                  </a:solidFill>
                  <a:effectLst/>
                  <a:latin typeface="Arial" panose="020B0604020202020204" pitchFamily="34" charset="0"/>
                </a:endParaRPr>
              </a:p>
            </p:txBody>
          </p:sp>
          <p:sp>
            <p:nvSpPr>
              <p:cNvPr id="46" name="Text Box 45"/>
              <p:cNvSpPr txBox="1">
                <a:spLocks noChangeArrowheads="1"/>
              </p:cNvSpPr>
              <p:nvPr/>
            </p:nvSpPr>
            <p:spPr bwMode="auto">
              <a:xfrm>
                <a:off x="3384" y="8041"/>
                <a:ext cx="1320" cy="36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Shruti"/>
                  </a:rPr>
                  <a:t>Bit</a:t>
                </a:r>
                <a:endParaRPr kumimoji="0" lang="en-US" altLang="en-US" sz="1600" b="1" i="0" u="none" strike="noStrike" cap="none" normalizeH="0" baseline="0" smtClean="0">
                  <a:ln>
                    <a:noFill/>
                  </a:ln>
                  <a:solidFill>
                    <a:schemeClr val="tx1"/>
                  </a:solidFill>
                  <a:effectLst/>
                  <a:latin typeface="Arial" panose="020B0604020202020204" pitchFamily="34" charset="0"/>
                </a:endParaRPr>
              </a:p>
            </p:txBody>
          </p:sp>
          <p:sp>
            <p:nvSpPr>
              <p:cNvPr id="47" name="Text Box 44"/>
              <p:cNvSpPr txBox="1">
                <a:spLocks noChangeArrowheads="1"/>
              </p:cNvSpPr>
              <p:nvPr/>
            </p:nvSpPr>
            <p:spPr bwMode="auto">
              <a:xfrm>
                <a:off x="1824" y="8041"/>
                <a:ext cx="1320" cy="36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Shruti"/>
                  </a:rPr>
                  <a:t>Bit</a:t>
                </a:r>
                <a:endParaRPr kumimoji="0" lang="en-US" altLang="en-US" sz="1600" b="1" i="0" u="none" strike="noStrike" cap="none" normalizeH="0" baseline="0" smtClean="0">
                  <a:ln>
                    <a:noFill/>
                  </a:ln>
                  <a:solidFill>
                    <a:schemeClr val="tx1"/>
                  </a:solidFill>
                  <a:effectLst/>
                  <a:latin typeface="Arial" panose="020B0604020202020204" pitchFamily="34" charset="0"/>
                </a:endParaRPr>
              </a:p>
            </p:txBody>
          </p:sp>
          <p:sp>
            <p:nvSpPr>
              <p:cNvPr id="48" name="Text Box 43"/>
              <p:cNvSpPr txBox="1">
                <a:spLocks noChangeArrowheads="1"/>
              </p:cNvSpPr>
              <p:nvPr/>
            </p:nvSpPr>
            <p:spPr bwMode="auto">
              <a:xfrm>
                <a:off x="4944" y="8041"/>
                <a:ext cx="1320" cy="36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Shruti"/>
                  </a:rPr>
                  <a:t>Bit</a:t>
                </a:r>
                <a:endParaRPr kumimoji="0" lang="en-US" altLang="en-US" sz="1600" b="1" i="0" u="none" strike="noStrike" cap="none" normalizeH="0" baseline="0" smtClean="0">
                  <a:ln>
                    <a:noFill/>
                  </a:ln>
                  <a:solidFill>
                    <a:schemeClr val="tx1"/>
                  </a:solidFill>
                  <a:effectLst/>
                  <a:latin typeface="Arial" panose="020B0604020202020204" pitchFamily="34" charset="0"/>
                </a:endParaRPr>
              </a:p>
            </p:txBody>
          </p:sp>
          <p:sp>
            <p:nvSpPr>
              <p:cNvPr id="49" name="AutoShape 42"/>
              <p:cNvSpPr>
                <a:spLocks noChangeShapeType="1"/>
              </p:cNvSpPr>
              <p:nvPr/>
            </p:nvSpPr>
            <p:spPr bwMode="auto">
              <a:xfrm rot="5400000">
                <a:off x="3084" y="4921"/>
                <a:ext cx="360" cy="1560"/>
              </a:xfrm>
              <a:prstGeom prst="bentConnector3">
                <a:avLst>
                  <a:gd name="adj1" fmla="val 50000"/>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0" name="AutoShape 41"/>
              <p:cNvSpPr>
                <a:spLocks noChangeShapeType="1"/>
              </p:cNvSpPr>
              <p:nvPr/>
            </p:nvSpPr>
            <p:spPr bwMode="auto">
              <a:xfrm rot="16200000" flipH="1">
                <a:off x="4644" y="4921"/>
                <a:ext cx="360" cy="1560"/>
              </a:xfrm>
              <a:prstGeom prst="bentConnector3">
                <a:avLst>
                  <a:gd name="adj1" fmla="val 50000"/>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1" name="AutoShape 40"/>
              <p:cNvSpPr>
                <a:spLocks noChangeShapeType="1"/>
              </p:cNvSpPr>
              <p:nvPr/>
            </p:nvSpPr>
            <p:spPr bwMode="auto">
              <a:xfrm>
                <a:off x="4044" y="5521"/>
                <a:ext cx="1" cy="36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2" name="AutoShape 39"/>
              <p:cNvSpPr>
                <a:spLocks noChangeShapeType="1"/>
              </p:cNvSpPr>
              <p:nvPr/>
            </p:nvSpPr>
            <p:spPr bwMode="auto">
              <a:xfrm rot="5400000">
                <a:off x="3084" y="5641"/>
                <a:ext cx="360" cy="1560"/>
              </a:xfrm>
              <a:prstGeom prst="bentConnector3">
                <a:avLst>
                  <a:gd name="adj1" fmla="val 50000"/>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3" name="AutoShape 38"/>
              <p:cNvSpPr>
                <a:spLocks noChangeShapeType="1"/>
              </p:cNvSpPr>
              <p:nvPr/>
            </p:nvSpPr>
            <p:spPr bwMode="auto">
              <a:xfrm rot="16200000" flipH="1">
                <a:off x="4644" y="5641"/>
                <a:ext cx="360" cy="1560"/>
              </a:xfrm>
              <a:prstGeom prst="bentConnector3">
                <a:avLst>
                  <a:gd name="adj1" fmla="val 50000"/>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4" name="AutoShape 37"/>
              <p:cNvSpPr>
                <a:spLocks noChangeShapeType="1"/>
              </p:cNvSpPr>
              <p:nvPr/>
            </p:nvSpPr>
            <p:spPr bwMode="auto">
              <a:xfrm>
                <a:off x="4044" y="6241"/>
                <a:ext cx="1" cy="36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5" name="AutoShape 36"/>
              <p:cNvSpPr>
                <a:spLocks noChangeShapeType="1"/>
              </p:cNvSpPr>
              <p:nvPr/>
            </p:nvSpPr>
            <p:spPr bwMode="auto">
              <a:xfrm rot="5400000">
                <a:off x="3084" y="6361"/>
                <a:ext cx="360" cy="1560"/>
              </a:xfrm>
              <a:prstGeom prst="bentConnector3">
                <a:avLst>
                  <a:gd name="adj1" fmla="val 50000"/>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6" name="AutoShape 35"/>
              <p:cNvSpPr>
                <a:spLocks noChangeShapeType="1"/>
              </p:cNvSpPr>
              <p:nvPr/>
            </p:nvSpPr>
            <p:spPr bwMode="auto">
              <a:xfrm rot="16200000" flipH="1">
                <a:off x="4644" y="6361"/>
                <a:ext cx="360" cy="1560"/>
              </a:xfrm>
              <a:prstGeom prst="bentConnector3">
                <a:avLst>
                  <a:gd name="adj1" fmla="val 50000"/>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7" name="AutoShape 34"/>
              <p:cNvSpPr>
                <a:spLocks noChangeShapeType="1"/>
              </p:cNvSpPr>
              <p:nvPr/>
            </p:nvSpPr>
            <p:spPr bwMode="auto">
              <a:xfrm>
                <a:off x="4044" y="6961"/>
                <a:ext cx="1" cy="36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8" name="AutoShape 33"/>
              <p:cNvSpPr>
                <a:spLocks noChangeShapeType="1"/>
              </p:cNvSpPr>
              <p:nvPr/>
            </p:nvSpPr>
            <p:spPr bwMode="auto">
              <a:xfrm rot="5400000">
                <a:off x="3084" y="7081"/>
                <a:ext cx="360" cy="1560"/>
              </a:xfrm>
              <a:prstGeom prst="bentConnector3">
                <a:avLst>
                  <a:gd name="adj1" fmla="val 50000"/>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9" name="AutoShape 32"/>
              <p:cNvSpPr>
                <a:spLocks noChangeShapeType="1"/>
              </p:cNvSpPr>
              <p:nvPr/>
            </p:nvSpPr>
            <p:spPr bwMode="auto">
              <a:xfrm rot="16200000" flipH="1">
                <a:off x="4644" y="7081"/>
                <a:ext cx="360" cy="1560"/>
              </a:xfrm>
              <a:prstGeom prst="bentConnector3">
                <a:avLst>
                  <a:gd name="adj1" fmla="val 50000"/>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0" name="AutoShape 31"/>
              <p:cNvSpPr>
                <a:spLocks noChangeShapeType="1"/>
              </p:cNvSpPr>
              <p:nvPr/>
            </p:nvSpPr>
            <p:spPr bwMode="auto">
              <a:xfrm>
                <a:off x="4044" y="7681"/>
                <a:ext cx="1" cy="36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grpSp>
        <p:grpSp>
          <p:nvGrpSpPr>
            <p:cNvPr id="8" name="Group 2"/>
            <p:cNvGrpSpPr>
              <a:grpSpLocks/>
            </p:cNvGrpSpPr>
            <p:nvPr/>
          </p:nvGrpSpPr>
          <p:grpSpPr bwMode="auto">
            <a:xfrm>
              <a:off x="6399" y="4825"/>
              <a:ext cx="5010" cy="3576"/>
              <a:chOff x="6399" y="4825"/>
              <a:chExt cx="5010" cy="3576"/>
            </a:xfrm>
          </p:grpSpPr>
          <p:sp>
            <p:nvSpPr>
              <p:cNvPr id="9" name="Text Box 29"/>
              <p:cNvSpPr txBox="1">
                <a:spLocks noChangeArrowheads="1"/>
              </p:cNvSpPr>
              <p:nvPr/>
            </p:nvSpPr>
            <p:spPr bwMode="auto">
              <a:xfrm>
                <a:off x="6399" y="6406"/>
                <a:ext cx="1155" cy="3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Shruti"/>
                  </a:rPr>
                  <a:t>Records</a:t>
                </a:r>
                <a:endParaRPr kumimoji="0" lang="en-US" altLang="en-US" b="1" i="0" u="none" strike="noStrike" cap="none" normalizeH="0" baseline="0" dirty="0" smtClean="0">
                  <a:ln>
                    <a:noFill/>
                  </a:ln>
                  <a:solidFill>
                    <a:schemeClr val="tx1"/>
                  </a:solidFill>
                  <a:effectLst/>
                  <a:latin typeface="Arial" panose="020B0604020202020204" pitchFamily="34" charset="0"/>
                </a:endParaRPr>
              </a:p>
            </p:txBody>
          </p:sp>
          <p:sp>
            <p:nvSpPr>
              <p:cNvPr id="10" name="Rectangle 28"/>
              <p:cNvSpPr>
                <a:spLocks noChangeArrowheads="1"/>
              </p:cNvSpPr>
              <p:nvPr/>
            </p:nvSpPr>
            <p:spPr bwMode="auto">
              <a:xfrm>
                <a:off x="7824" y="5521"/>
                <a:ext cx="1320" cy="36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 name="Rectangle 27"/>
              <p:cNvSpPr>
                <a:spLocks noChangeArrowheads="1"/>
              </p:cNvSpPr>
              <p:nvPr/>
            </p:nvSpPr>
            <p:spPr bwMode="auto">
              <a:xfrm>
                <a:off x="9144" y="5521"/>
                <a:ext cx="840" cy="36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 name="Rectangle 26"/>
              <p:cNvSpPr>
                <a:spLocks noChangeArrowheads="1"/>
              </p:cNvSpPr>
              <p:nvPr/>
            </p:nvSpPr>
            <p:spPr bwMode="auto">
              <a:xfrm>
                <a:off x="9984" y="5701"/>
                <a:ext cx="120" cy="18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 name="Rectangle 25"/>
              <p:cNvSpPr>
                <a:spLocks noChangeArrowheads="1"/>
              </p:cNvSpPr>
              <p:nvPr/>
            </p:nvSpPr>
            <p:spPr bwMode="auto">
              <a:xfrm>
                <a:off x="7824" y="6241"/>
                <a:ext cx="1320" cy="36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 name="Rectangle 24"/>
              <p:cNvSpPr>
                <a:spLocks noChangeArrowheads="1"/>
              </p:cNvSpPr>
              <p:nvPr/>
            </p:nvSpPr>
            <p:spPr bwMode="auto">
              <a:xfrm>
                <a:off x="9144" y="6241"/>
                <a:ext cx="840" cy="36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 name="Rectangle 23"/>
              <p:cNvSpPr>
                <a:spLocks noChangeArrowheads="1"/>
              </p:cNvSpPr>
              <p:nvPr/>
            </p:nvSpPr>
            <p:spPr bwMode="auto">
              <a:xfrm>
                <a:off x="7824" y="6601"/>
                <a:ext cx="1320" cy="36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 name="Rectangle 22"/>
              <p:cNvSpPr>
                <a:spLocks noChangeArrowheads="1"/>
              </p:cNvSpPr>
              <p:nvPr/>
            </p:nvSpPr>
            <p:spPr bwMode="auto">
              <a:xfrm>
                <a:off x="9144" y="6601"/>
                <a:ext cx="840" cy="36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 name="Rectangle 21"/>
              <p:cNvSpPr>
                <a:spLocks noChangeArrowheads="1"/>
              </p:cNvSpPr>
              <p:nvPr/>
            </p:nvSpPr>
            <p:spPr bwMode="auto">
              <a:xfrm>
                <a:off x="7824" y="7321"/>
                <a:ext cx="1320" cy="36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 name="Rectangle 20"/>
              <p:cNvSpPr>
                <a:spLocks noChangeArrowheads="1"/>
              </p:cNvSpPr>
              <p:nvPr/>
            </p:nvSpPr>
            <p:spPr bwMode="auto">
              <a:xfrm>
                <a:off x="9144" y="7321"/>
                <a:ext cx="840" cy="36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 name="Rectangle 19"/>
              <p:cNvSpPr>
                <a:spLocks noChangeArrowheads="1"/>
              </p:cNvSpPr>
              <p:nvPr/>
            </p:nvSpPr>
            <p:spPr bwMode="auto">
              <a:xfrm>
                <a:off x="7824" y="7681"/>
                <a:ext cx="1320" cy="36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18"/>
              <p:cNvSpPr>
                <a:spLocks noChangeArrowheads="1"/>
              </p:cNvSpPr>
              <p:nvPr/>
            </p:nvSpPr>
            <p:spPr bwMode="auto">
              <a:xfrm>
                <a:off x="9144" y="7681"/>
                <a:ext cx="840" cy="36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17"/>
              <p:cNvSpPr>
                <a:spLocks noChangeArrowheads="1"/>
              </p:cNvSpPr>
              <p:nvPr/>
            </p:nvSpPr>
            <p:spPr bwMode="auto">
              <a:xfrm>
                <a:off x="7824" y="8041"/>
                <a:ext cx="1320" cy="36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16"/>
              <p:cNvSpPr>
                <a:spLocks noChangeArrowheads="1"/>
              </p:cNvSpPr>
              <p:nvPr/>
            </p:nvSpPr>
            <p:spPr bwMode="auto">
              <a:xfrm>
                <a:off x="9144" y="8041"/>
                <a:ext cx="840" cy="36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15"/>
              <p:cNvSpPr>
                <a:spLocks noChangeArrowheads="1"/>
              </p:cNvSpPr>
              <p:nvPr/>
            </p:nvSpPr>
            <p:spPr bwMode="auto">
              <a:xfrm>
                <a:off x="9984" y="8221"/>
                <a:ext cx="120" cy="18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14"/>
              <p:cNvSpPr>
                <a:spLocks noChangeArrowheads="1"/>
              </p:cNvSpPr>
              <p:nvPr/>
            </p:nvSpPr>
            <p:spPr bwMode="auto">
              <a:xfrm>
                <a:off x="9984" y="6781"/>
                <a:ext cx="120" cy="18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Line 13"/>
              <p:cNvSpPr>
                <a:spLocks noChangeShapeType="1"/>
              </p:cNvSpPr>
              <p:nvPr/>
            </p:nvSpPr>
            <p:spPr bwMode="auto">
              <a:xfrm flipV="1">
                <a:off x="7224" y="5701"/>
                <a:ext cx="600" cy="7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6" name="Line 12"/>
              <p:cNvSpPr>
                <a:spLocks noChangeShapeType="1"/>
              </p:cNvSpPr>
              <p:nvPr/>
            </p:nvSpPr>
            <p:spPr bwMode="auto">
              <a:xfrm>
                <a:off x="7464" y="6601"/>
                <a:ext cx="360"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7" name="Line 11"/>
              <p:cNvSpPr>
                <a:spLocks noChangeShapeType="1"/>
              </p:cNvSpPr>
              <p:nvPr/>
            </p:nvSpPr>
            <p:spPr bwMode="auto">
              <a:xfrm>
                <a:off x="7224" y="6781"/>
                <a:ext cx="600" cy="10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8" name="Rectangle 10"/>
              <p:cNvSpPr>
                <a:spLocks noChangeArrowheads="1"/>
              </p:cNvSpPr>
              <p:nvPr/>
            </p:nvSpPr>
            <p:spPr bwMode="auto">
              <a:xfrm>
                <a:off x="7794" y="4825"/>
                <a:ext cx="132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Shruti"/>
                  </a:rPr>
                  <a:t>Field1</a:t>
                </a:r>
                <a:endParaRPr kumimoji="0" lang="en-US" altLang="en-US" b="1" i="0" u="none" strike="noStrike" cap="none" normalizeH="0" baseline="0" dirty="0" smtClean="0">
                  <a:ln>
                    <a:noFill/>
                  </a:ln>
                  <a:solidFill>
                    <a:schemeClr val="tx1"/>
                  </a:solidFill>
                  <a:effectLst/>
                  <a:latin typeface="Arial" panose="020B0604020202020204" pitchFamily="34" charset="0"/>
                </a:endParaRPr>
              </a:p>
            </p:txBody>
          </p:sp>
          <p:sp>
            <p:nvSpPr>
              <p:cNvPr id="29" name="Rectangle 9"/>
              <p:cNvSpPr>
                <a:spLocks noChangeArrowheads="1"/>
              </p:cNvSpPr>
              <p:nvPr/>
            </p:nvSpPr>
            <p:spPr bwMode="auto">
              <a:xfrm>
                <a:off x="9114" y="4825"/>
                <a:ext cx="96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Shruti"/>
                  </a:rPr>
                  <a:t>Field2</a:t>
                </a:r>
                <a:endParaRPr kumimoji="0" lang="en-US" altLang="en-US" b="1" i="0" u="none" strike="noStrike" cap="none" normalizeH="0" baseline="0" smtClean="0">
                  <a:ln>
                    <a:noFill/>
                  </a:ln>
                  <a:solidFill>
                    <a:schemeClr val="tx1"/>
                  </a:solidFill>
                  <a:effectLst/>
                  <a:latin typeface="Arial" panose="020B0604020202020204" pitchFamily="34" charset="0"/>
                </a:endParaRPr>
              </a:p>
            </p:txBody>
          </p:sp>
          <p:sp>
            <p:nvSpPr>
              <p:cNvPr id="30" name="Line 8"/>
              <p:cNvSpPr>
                <a:spLocks noChangeShapeType="1"/>
              </p:cNvSpPr>
              <p:nvPr/>
            </p:nvSpPr>
            <p:spPr bwMode="auto">
              <a:xfrm>
                <a:off x="8184" y="5161"/>
                <a:ext cx="0" cy="3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1" name="Line 7"/>
              <p:cNvSpPr>
                <a:spLocks noChangeShapeType="1"/>
              </p:cNvSpPr>
              <p:nvPr/>
            </p:nvSpPr>
            <p:spPr bwMode="auto">
              <a:xfrm>
                <a:off x="9503" y="5161"/>
                <a:ext cx="1" cy="3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2" name="Text Box 6"/>
              <p:cNvSpPr txBox="1">
                <a:spLocks noChangeArrowheads="1"/>
              </p:cNvSpPr>
              <p:nvPr/>
            </p:nvSpPr>
            <p:spPr bwMode="auto">
              <a:xfrm>
                <a:off x="10329" y="6406"/>
                <a:ext cx="1080" cy="3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Shruti"/>
                  </a:rPr>
                  <a:t>E.O.F.</a:t>
                </a:r>
                <a:endParaRPr kumimoji="0" lang="en-US" altLang="en-US" b="1" i="0" u="none" strike="noStrike" cap="none" normalizeH="0" baseline="0" dirty="0" smtClean="0">
                  <a:ln>
                    <a:noFill/>
                  </a:ln>
                  <a:solidFill>
                    <a:schemeClr val="tx1"/>
                  </a:solidFill>
                  <a:effectLst/>
                  <a:latin typeface="Arial" panose="020B0604020202020204" pitchFamily="34" charset="0"/>
                </a:endParaRPr>
              </a:p>
            </p:txBody>
          </p:sp>
          <p:sp>
            <p:nvSpPr>
              <p:cNvPr id="33" name="Line 5"/>
              <p:cNvSpPr>
                <a:spLocks noChangeShapeType="1"/>
              </p:cNvSpPr>
              <p:nvPr/>
            </p:nvSpPr>
            <p:spPr bwMode="auto">
              <a:xfrm flipH="1" flipV="1">
                <a:off x="10104" y="5881"/>
                <a:ext cx="480" cy="50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4" name="Line 4"/>
              <p:cNvSpPr>
                <a:spLocks noChangeShapeType="1"/>
              </p:cNvSpPr>
              <p:nvPr/>
            </p:nvSpPr>
            <p:spPr bwMode="auto">
              <a:xfrm flipH="1">
                <a:off x="10104" y="6781"/>
                <a:ext cx="465" cy="14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5" name="Line 3"/>
              <p:cNvSpPr>
                <a:spLocks noChangeShapeType="1"/>
              </p:cNvSpPr>
              <p:nvPr/>
            </p:nvSpPr>
            <p:spPr bwMode="auto">
              <a:xfrm flipH="1">
                <a:off x="10104" y="6601"/>
                <a:ext cx="240" cy="1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grpSp>
      </p:grpSp>
      <p:sp>
        <p:nvSpPr>
          <p:cNvPr id="61" name="Rectangle 60"/>
          <p:cNvSpPr/>
          <p:nvPr/>
        </p:nvSpPr>
        <p:spPr>
          <a:xfrm>
            <a:off x="1028213" y="5881136"/>
            <a:ext cx="8952913" cy="923330"/>
          </a:xfrm>
          <a:prstGeom prst="rect">
            <a:avLst/>
          </a:prstGeom>
        </p:spPr>
        <p:txBody>
          <a:bodyPr wrap="square">
            <a:spAutoFit/>
          </a:bodyPr>
          <a:lstStyle/>
          <a:p>
            <a:pPr algn="just">
              <a:spcAft>
                <a:spcPts val="0"/>
              </a:spcAft>
            </a:pPr>
            <a:r>
              <a:rPr lang="en-US" b="1" dirty="0" smtClean="0">
                <a:effectLst/>
                <a:latin typeface="Calibri" panose="020F0502020204030204" pitchFamily="34" charset="0"/>
                <a:ea typeface="Calibri" panose="020F0502020204030204" pitchFamily="34" charset="0"/>
                <a:cs typeface="Shruti"/>
              </a:rPr>
              <a:t>EOF</a:t>
            </a:r>
            <a:endParaRPr lang="en-IN" dirty="0" smtClean="0">
              <a:effectLst/>
              <a:latin typeface="Calibri" panose="020F0502020204030204" pitchFamily="34" charset="0"/>
              <a:ea typeface="Calibri" panose="020F0502020204030204" pitchFamily="34" charset="0"/>
              <a:cs typeface="Shruti"/>
            </a:endParaRPr>
          </a:p>
          <a:p>
            <a:r>
              <a:rPr lang="en-US" dirty="0" smtClean="0">
                <a:effectLst/>
                <a:latin typeface="Calibri" panose="020F0502020204030204" pitchFamily="34" charset="0"/>
                <a:ea typeface="Calibri" panose="020F0502020204030204" pitchFamily="34" charset="0"/>
                <a:cs typeface="Shruti"/>
              </a:rPr>
              <a:t>At the end of each file, there is a special character stored automatically by the compiler/operating system denoting the End of the File (shortly known as EOF).</a:t>
            </a:r>
            <a:endParaRPr lang="en-IN" dirty="0"/>
          </a:p>
        </p:txBody>
      </p:sp>
    </p:spTree>
    <p:extLst>
      <p:ext uri="{BB962C8B-B14F-4D97-AF65-F5344CB8AC3E}">
        <p14:creationId xmlns:p14="http://schemas.microsoft.com/office/powerpoint/2010/main" val="41939113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Data Files</a:t>
            </a:r>
            <a:endParaRPr lang="en-IN" dirty="0"/>
          </a:p>
        </p:txBody>
      </p:sp>
      <p:sp>
        <p:nvSpPr>
          <p:cNvPr id="3" name="Content Placeholder 2"/>
          <p:cNvSpPr>
            <a:spLocks noGrp="1"/>
          </p:cNvSpPr>
          <p:nvPr>
            <p:ph idx="1"/>
          </p:nvPr>
        </p:nvSpPr>
        <p:spPr>
          <a:xfrm>
            <a:off x="677334" y="1519707"/>
            <a:ext cx="8596668" cy="5164428"/>
          </a:xfrm>
        </p:spPr>
        <p:txBody>
          <a:bodyPr>
            <a:normAutofit/>
          </a:bodyPr>
          <a:lstStyle/>
          <a:p>
            <a:r>
              <a:rPr lang="en-US" sz="3200" b="1" dirty="0" smtClean="0"/>
              <a:t>Text </a:t>
            </a:r>
            <a:r>
              <a:rPr lang="en-US" sz="3200" b="1" dirty="0"/>
              <a:t>files</a:t>
            </a:r>
            <a:r>
              <a:rPr lang="en-US" sz="3200" dirty="0"/>
              <a:t> </a:t>
            </a:r>
            <a:endParaRPr lang="en-IN" sz="3200" dirty="0"/>
          </a:p>
          <a:p>
            <a:pPr lvl="1"/>
            <a:r>
              <a:rPr lang="en-US" sz="2000" dirty="0"/>
              <a:t>They store information in ASCII </a:t>
            </a:r>
            <a:r>
              <a:rPr lang="en-US" sz="2000" dirty="0" smtClean="0"/>
              <a:t>format.</a:t>
            </a:r>
            <a:endParaRPr lang="en-IN" sz="2000" dirty="0"/>
          </a:p>
          <a:p>
            <a:pPr lvl="1"/>
            <a:r>
              <a:rPr lang="en-US" sz="2000" dirty="0"/>
              <a:t>In text files, each line of text is terminated (delimited) with a special character known as EOL (end of line) </a:t>
            </a:r>
            <a:r>
              <a:rPr lang="en-US" sz="2000" dirty="0" smtClean="0"/>
              <a:t>character.</a:t>
            </a:r>
          </a:p>
          <a:p>
            <a:pPr lvl="1"/>
            <a:r>
              <a:rPr lang="en-US" sz="2000" dirty="0" smtClean="0"/>
              <a:t>Some </a:t>
            </a:r>
            <a:r>
              <a:rPr lang="en-US" sz="2000" dirty="0"/>
              <a:t>internal translations take place when EOL is encountered. </a:t>
            </a:r>
            <a:endParaRPr lang="en-US" sz="2000" dirty="0" smtClean="0"/>
          </a:p>
          <a:p>
            <a:r>
              <a:rPr lang="en-US" sz="3200" b="1" dirty="0"/>
              <a:t>Binary files</a:t>
            </a:r>
            <a:endParaRPr lang="en-IN" sz="3200" dirty="0"/>
          </a:p>
          <a:p>
            <a:pPr lvl="1"/>
            <a:r>
              <a:rPr lang="en-US" sz="2000" dirty="0"/>
              <a:t>They contain information in the same format in which information is held in </a:t>
            </a:r>
            <a:r>
              <a:rPr lang="en-US" sz="2000" dirty="0" smtClean="0"/>
              <a:t>memory.</a:t>
            </a:r>
          </a:p>
          <a:p>
            <a:pPr lvl="1"/>
            <a:r>
              <a:rPr lang="en-US" sz="2000" dirty="0" smtClean="0"/>
              <a:t>In </a:t>
            </a:r>
            <a:r>
              <a:rPr lang="en-US" sz="2000" dirty="0"/>
              <a:t>binary files, there is no delimiter for a </a:t>
            </a:r>
            <a:r>
              <a:rPr lang="en-US" sz="2000" dirty="0" smtClean="0"/>
              <a:t>line.</a:t>
            </a:r>
          </a:p>
          <a:p>
            <a:pPr lvl="1"/>
            <a:r>
              <a:rPr lang="en-US" sz="2000" dirty="0" smtClean="0"/>
              <a:t>No </a:t>
            </a:r>
            <a:r>
              <a:rPr lang="en-US" sz="2000" dirty="0"/>
              <a:t>translations occur in binary </a:t>
            </a:r>
            <a:r>
              <a:rPr lang="en-US" sz="2000" dirty="0" smtClean="0"/>
              <a:t>files.</a:t>
            </a:r>
          </a:p>
          <a:p>
            <a:pPr lvl="1"/>
            <a:r>
              <a:rPr lang="en-US" sz="2000" dirty="0" smtClean="0"/>
              <a:t>Binary </a:t>
            </a:r>
            <a:r>
              <a:rPr lang="en-US" sz="2000" dirty="0"/>
              <a:t>files are faster and easier for a program to read and write than text files.</a:t>
            </a:r>
            <a:endParaRPr lang="en-IN" sz="2000" dirty="0"/>
          </a:p>
        </p:txBody>
      </p:sp>
    </p:spTree>
    <p:extLst>
      <p:ext uri="{BB962C8B-B14F-4D97-AF65-F5344CB8AC3E}">
        <p14:creationId xmlns:p14="http://schemas.microsoft.com/office/powerpoint/2010/main" val="30484488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Streams</a:t>
            </a:r>
            <a:endParaRPr lang="en-IN" dirty="0"/>
          </a:p>
        </p:txBody>
      </p:sp>
      <p:sp>
        <p:nvSpPr>
          <p:cNvPr id="3" name="Content Placeholder 2"/>
          <p:cNvSpPr>
            <a:spLocks noGrp="1"/>
          </p:cNvSpPr>
          <p:nvPr>
            <p:ph idx="1"/>
          </p:nvPr>
        </p:nvSpPr>
        <p:spPr/>
        <p:txBody>
          <a:bodyPr>
            <a:normAutofit/>
          </a:bodyPr>
          <a:lstStyle/>
          <a:p>
            <a:r>
              <a:rPr lang="en-US" sz="2800" b="1" dirty="0" smtClean="0"/>
              <a:t>By </a:t>
            </a:r>
            <a:r>
              <a:rPr lang="en-US" sz="2800" b="1" dirty="0"/>
              <a:t>Default, when we open any program of C, it opens following streams automatically.</a:t>
            </a:r>
            <a:endParaRPr lang="en-IN" sz="2800" dirty="0"/>
          </a:p>
          <a:p>
            <a:pPr marL="0" indent="0">
              <a:buNone/>
            </a:pPr>
            <a:r>
              <a:rPr lang="en-US" sz="2800" b="1" dirty="0"/>
              <a:t> </a:t>
            </a:r>
            <a:endParaRPr lang="en-IN" sz="2800" dirty="0"/>
          </a:p>
          <a:p>
            <a:r>
              <a:rPr lang="en-US" sz="2800" b="1" dirty="0" err="1"/>
              <a:t>stdin</a:t>
            </a:r>
            <a:r>
              <a:rPr lang="en-US" sz="2800" b="1" dirty="0"/>
              <a:t>: </a:t>
            </a:r>
            <a:r>
              <a:rPr lang="en-US" sz="2800" dirty="0"/>
              <a:t>Associated with </a:t>
            </a:r>
            <a:r>
              <a:rPr lang="en-US" sz="2800" b="1" dirty="0"/>
              <a:t>keyboard</a:t>
            </a:r>
            <a:r>
              <a:rPr lang="en-US" sz="2800" dirty="0"/>
              <a:t>.</a:t>
            </a:r>
            <a:endParaRPr lang="en-IN" sz="2800" dirty="0"/>
          </a:p>
          <a:p>
            <a:r>
              <a:rPr lang="en-US" sz="2800" b="1" dirty="0" err="1"/>
              <a:t>stdout</a:t>
            </a:r>
            <a:r>
              <a:rPr lang="en-US" sz="2800" b="1" dirty="0"/>
              <a:t>: </a:t>
            </a:r>
            <a:r>
              <a:rPr lang="en-US" sz="2800" dirty="0"/>
              <a:t>Associated with </a:t>
            </a:r>
            <a:r>
              <a:rPr lang="en-US" sz="2800" b="1" dirty="0"/>
              <a:t>Monitor</a:t>
            </a:r>
            <a:endParaRPr lang="en-IN" sz="2800" b="1" dirty="0"/>
          </a:p>
          <a:p>
            <a:r>
              <a:rPr lang="en-US" sz="2800" b="1" dirty="0" err="1"/>
              <a:t>stderr</a:t>
            </a:r>
            <a:r>
              <a:rPr lang="en-US" sz="2800" b="1" dirty="0"/>
              <a:t>: </a:t>
            </a:r>
            <a:r>
              <a:rPr lang="en-US" sz="2800" dirty="0"/>
              <a:t>Associated with </a:t>
            </a:r>
            <a:r>
              <a:rPr lang="en-US" sz="2800" b="1" dirty="0"/>
              <a:t>Monitor</a:t>
            </a:r>
            <a:endParaRPr lang="en-IN" sz="2800" b="1" dirty="0"/>
          </a:p>
          <a:p>
            <a:r>
              <a:rPr lang="en-US" sz="2800" b="1" dirty="0" err="1"/>
              <a:t>stdprn</a:t>
            </a:r>
            <a:r>
              <a:rPr lang="en-US" sz="2800" b="1" dirty="0"/>
              <a:t>: </a:t>
            </a:r>
            <a:r>
              <a:rPr lang="en-US" sz="2800" dirty="0"/>
              <a:t>Associated with </a:t>
            </a:r>
            <a:r>
              <a:rPr lang="en-US" sz="2800" b="1" dirty="0"/>
              <a:t>Printer</a:t>
            </a:r>
            <a:endParaRPr lang="en-IN" sz="2800" b="1" dirty="0"/>
          </a:p>
          <a:p>
            <a:endParaRPr lang="en-IN" sz="2800" dirty="0"/>
          </a:p>
        </p:txBody>
      </p:sp>
    </p:spTree>
    <p:extLst>
      <p:ext uri="{BB962C8B-B14F-4D97-AF65-F5344CB8AC3E}">
        <p14:creationId xmlns:p14="http://schemas.microsoft.com/office/powerpoint/2010/main" val="32311954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Physical File v/s Logical File</a:t>
            </a:r>
            <a:endParaRPr lang="en-IN" dirty="0"/>
          </a:p>
        </p:txBody>
      </p:sp>
      <p:sp>
        <p:nvSpPr>
          <p:cNvPr id="3" name="Content Placeholder 2"/>
          <p:cNvSpPr>
            <a:spLocks noGrp="1"/>
          </p:cNvSpPr>
          <p:nvPr>
            <p:ph idx="1"/>
          </p:nvPr>
        </p:nvSpPr>
        <p:spPr/>
        <p:txBody>
          <a:bodyPr>
            <a:normAutofit/>
          </a:bodyPr>
          <a:lstStyle/>
          <a:p>
            <a:r>
              <a:rPr lang="en-US" sz="2800" b="1" dirty="0"/>
              <a:t>Physical File: </a:t>
            </a:r>
            <a:endParaRPr lang="en-US" sz="2800" b="1" dirty="0" smtClean="0"/>
          </a:p>
          <a:p>
            <a:pPr lvl="1"/>
            <a:r>
              <a:rPr lang="en-US" sz="2600" dirty="0" smtClean="0"/>
              <a:t>The </a:t>
            </a:r>
            <a:r>
              <a:rPr lang="en-US" sz="2600" dirty="0"/>
              <a:t>file </a:t>
            </a:r>
            <a:r>
              <a:rPr lang="en-US" sz="2600" dirty="0" smtClean="0"/>
              <a:t>that exists </a:t>
            </a:r>
            <a:r>
              <a:rPr lang="en-US" sz="2600" dirty="0"/>
              <a:t>on the hard disk</a:t>
            </a:r>
            <a:r>
              <a:rPr lang="en-US" sz="2600" dirty="0" smtClean="0"/>
              <a:t>.</a:t>
            </a:r>
          </a:p>
          <a:p>
            <a:pPr lvl="1"/>
            <a:r>
              <a:rPr lang="en-US" sz="2600" dirty="0" smtClean="0"/>
              <a:t>The file that you can see in the directory.</a:t>
            </a:r>
            <a:endParaRPr lang="en-IN" sz="2600" dirty="0"/>
          </a:p>
          <a:p>
            <a:r>
              <a:rPr lang="en-US" sz="2800" b="1" dirty="0"/>
              <a:t>Logical </a:t>
            </a:r>
            <a:r>
              <a:rPr lang="en-US" sz="2800" b="1" dirty="0" smtClean="0"/>
              <a:t>File:</a:t>
            </a:r>
          </a:p>
          <a:p>
            <a:pPr lvl="1"/>
            <a:r>
              <a:rPr lang="en-US" sz="2600" dirty="0" smtClean="0"/>
              <a:t>The </a:t>
            </a:r>
            <a:r>
              <a:rPr lang="en-US" sz="2600" dirty="0"/>
              <a:t>file name being used in C program to refer to Physical file</a:t>
            </a:r>
            <a:r>
              <a:rPr lang="en-US" sz="2600" dirty="0" smtClean="0"/>
              <a:t>.</a:t>
            </a:r>
          </a:p>
          <a:p>
            <a:pPr lvl="1"/>
            <a:r>
              <a:rPr lang="en-US" sz="2600" dirty="0" smtClean="0"/>
              <a:t>It may be different in different programs.</a:t>
            </a:r>
            <a:endParaRPr lang="en-IN" sz="2600" dirty="0"/>
          </a:p>
        </p:txBody>
      </p:sp>
    </p:spTree>
    <p:extLst>
      <p:ext uri="{BB962C8B-B14F-4D97-AF65-F5344CB8AC3E}">
        <p14:creationId xmlns:p14="http://schemas.microsoft.com/office/powerpoint/2010/main" val="9160027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Different File Operations</a:t>
            </a:r>
            <a:endParaRPr lang="en-IN" dirty="0"/>
          </a:p>
        </p:txBody>
      </p:sp>
      <p:sp>
        <p:nvSpPr>
          <p:cNvPr id="3" name="Content Placeholder 2"/>
          <p:cNvSpPr>
            <a:spLocks noGrp="1"/>
          </p:cNvSpPr>
          <p:nvPr>
            <p:ph idx="1"/>
          </p:nvPr>
        </p:nvSpPr>
        <p:spPr/>
        <p:txBody>
          <a:bodyPr>
            <a:normAutofit/>
          </a:bodyPr>
          <a:lstStyle/>
          <a:p>
            <a:r>
              <a:rPr lang="en-IN" sz="4000" dirty="0" smtClean="0"/>
              <a:t>Naming the file</a:t>
            </a:r>
          </a:p>
          <a:p>
            <a:r>
              <a:rPr lang="en-IN" sz="4000" dirty="0" smtClean="0"/>
              <a:t>Opening the file</a:t>
            </a:r>
          </a:p>
          <a:p>
            <a:r>
              <a:rPr lang="en-IN" sz="4000" dirty="0" smtClean="0"/>
              <a:t>Writing within the file</a:t>
            </a:r>
          </a:p>
          <a:p>
            <a:r>
              <a:rPr lang="en-IN" sz="4000" dirty="0" smtClean="0"/>
              <a:t>Reading from the file</a:t>
            </a:r>
          </a:p>
          <a:p>
            <a:r>
              <a:rPr lang="en-IN" sz="4000" dirty="0" smtClean="0"/>
              <a:t>Closing the file</a:t>
            </a:r>
            <a:endParaRPr lang="en-IN" sz="4000" dirty="0"/>
          </a:p>
        </p:txBody>
      </p:sp>
    </p:spTree>
    <p:extLst>
      <p:ext uri="{BB962C8B-B14F-4D97-AF65-F5344CB8AC3E}">
        <p14:creationId xmlns:p14="http://schemas.microsoft.com/office/powerpoint/2010/main" val="185712274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109</TotalTime>
  <Words>1592</Words>
  <Application>Microsoft Office PowerPoint</Application>
  <PresentationFormat>Widescreen</PresentationFormat>
  <Paragraphs>276</Paragraphs>
  <Slides>24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MS PGothic</vt:lpstr>
      <vt:lpstr>MS PGothic</vt:lpstr>
      <vt:lpstr>Arial</vt:lpstr>
      <vt:lpstr>Calibri</vt:lpstr>
      <vt:lpstr>Courier New</vt:lpstr>
      <vt:lpstr>Shruti</vt:lpstr>
      <vt:lpstr>Trebuchet MS</vt:lpstr>
      <vt:lpstr>Wingdings</vt:lpstr>
      <vt:lpstr>Wingdings 3</vt:lpstr>
      <vt:lpstr>Facet</vt:lpstr>
      <vt:lpstr>Unit 4 – File Handling in C</vt:lpstr>
      <vt:lpstr>Contents</vt:lpstr>
      <vt:lpstr>File Handling in C</vt:lpstr>
      <vt:lpstr>Different Terms</vt:lpstr>
      <vt:lpstr>Different Terms (Diagrammatically)</vt:lpstr>
      <vt:lpstr>Types of Data Files</vt:lpstr>
      <vt:lpstr>Streams</vt:lpstr>
      <vt:lpstr>Physical File v/s Logical File</vt:lpstr>
      <vt:lpstr>Different File Operations</vt:lpstr>
      <vt:lpstr>Naming and Defining the File</vt:lpstr>
      <vt:lpstr>Opening the File</vt:lpstr>
      <vt:lpstr>Different Modes </vt:lpstr>
      <vt:lpstr>Different Modes </vt:lpstr>
      <vt:lpstr>Performing I/O operations on the file</vt:lpstr>
      <vt:lpstr>Files and Streams</vt:lpstr>
      <vt:lpstr>Closing the file</vt:lpstr>
      <vt:lpstr>Example 1: Create the file on the hard disk and store data within that file.</vt:lpstr>
      <vt:lpstr>Example 1: Create the file on the hard disk and store data within that file.</vt:lpstr>
      <vt:lpstr>Example 2: Read a file and display the contents on the screen.</vt:lpstr>
      <vt:lpstr>Example 2: Read a file and display the contents on the screen.</vt:lpstr>
      <vt:lpstr>Example 3: Read the content of one file and copy it into another file. </vt:lpstr>
      <vt:lpstr>Example 3: Read the content of one file and copy it into another file. </vt:lpstr>
      <vt:lpstr>Example 3: Read the content of one file and copy it into another file.   (Cont.) </vt:lpstr>
      <vt:lpstr>Random Access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 – File Handling in C</dc:title>
  <dc:creator>Darshit Shah</dc:creator>
  <cp:lastModifiedBy>Darshit Shah</cp:lastModifiedBy>
  <cp:revision>15</cp:revision>
  <dcterms:created xsi:type="dcterms:W3CDTF">2025-07-25T07:27:37Z</dcterms:created>
  <dcterms:modified xsi:type="dcterms:W3CDTF">2025-07-29T06:28:41Z</dcterms:modified>
</cp:coreProperties>
</file>