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58" r:id="rId4"/>
    <p:sldId id="259" r:id="rId5"/>
    <p:sldId id="260" r:id="rId6"/>
    <p:sldId id="261" r:id="rId7"/>
    <p:sldId id="262" r:id="rId8"/>
    <p:sldId id="462" r:id="rId9"/>
    <p:sldId id="275" r:id="rId10"/>
    <p:sldId id="276" r:id="rId11"/>
    <p:sldId id="272" r:id="rId12"/>
    <p:sldId id="274" r:id="rId13"/>
    <p:sldId id="321" r:id="rId14"/>
    <p:sldId id="301" r:id="rId15"/>
    <p:sldId id="322" r:id="rId16"/>
    <p:sldId id="323" r:id="rId17"/>
    <p:sldId id="287" r:id="rId18"/>
    <p:sldId id="290" r:id="rId19"/>
    <p:sldId id="291" r:id="rId20"/>
    <p:sldId id="292" r:id="rId21"/>
    <p:sldId id="293" r:id="rId22"/>
    <p:sldId id="294" r:id="rId23"/>
    <p:sldId id="447" r:id="rId24"/>
    <p:sldId id="460" r:id="rId25"/>
    <p:sldId id="463" r:id="rId26"/>
    <p:sldId id="263" r:id="rId27"/>
    <p:sldId id="264" r:id="rId28"/>
    <p:sldId id="265" r:id="rId29"/>
    <p:sldId id="26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6" autoAdjust="0"/>
    <p:restoredTop sz="94660"/>
  </p:normalViewPr>
  <p:slideViewPr>
    <p:cSldViewPr snapToGrid="0">
      <p:cViewPr varScale="1">
        <p:scale>
          <a:sx n="67" d="100"/>
          <a:sy n="67" d="100"/>
        </p:scale>
        <p:origin x="644"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2" Type="http://schemas.openxmlformats.org/officeDocument/2006/relationships/oleObject" Target="Book1" TargetMode="External"/><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oleObject" Target="file:///C:\Documents%20and%20Settings\indrajit.sengupta\Desktop\Book1.xlsx" TargetMode="External"/><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1" Type="http://schemas.openxmlformats.org/officeDocument/2006/relationships/oleObject" Target="file:///C:\Documents%20and%20Settings\indrajit.sengupta\Desktop\Book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sz="1800" b="1" i="0" u="none" strike="noStrike" baseline="0" dirty="0"/>
              <a:t>US Health Spending in 2007</a:t>
            </a:r>
            <a:endParaRPr lang="en-US" dirty="0"/>
          </a:p>
        </c:rich>
      </c:tx>
      <c:layout>
        <c:manualLayout>
          <c:xMode val="edge"/>
          <c:yMode val="edge"/>
          <c:x val="0.165209793037112"/>
          <c:y val="1.2086961404523901E-2"/>
        </c:manualLayout>
      </c:layout>
      <c:overlay val="0"/>
    </c:title>
    <c:autoTitleDeleted val="0"/>
    <c:plotArea>
      <c:layout>
        <c:manualLayout>
          <c:layoutTarget val="inner"/>
          <c:xMode val="edge"/>
          <c:yMode val="edge"/>
          <c:x val="0.158102835956796"/>
          <c:y val="0.22780162431574499"/>
          <c:w val="0.68379410085174397"/>
          <c:h val="0.72479724956459002"/>
        </c:manualLayout>
      </c:layout>
      <c:pieChart>
        <c:varyColors val="1"/>
        <c:ser>
          <c:idx val="0"/>
          <c:order val="0"/>
          <c:dLbls>
            <c:dLbl>
              <c:idx val="2"/>
              <c:layout>
                <c:manualLayout>
                  <c:x val="-4.04126626971801E-2"/>
                  <c:y val="-2.0377770589427101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0-6990-4BD7-B1F7-CD8ABE02E6D5}"/>
                </c:ext>
              </c:extLst>
            </c:dLbl>
            <c:dLbl>
              <c:idx val="10"/>
              <c:layout>
                <c:manualLayout>
                  <c:x val="0.29404091288291301"/>
                  <c:y val="0.158221655837574"/>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6990-4BD7-B1F7-CD8ABE02E6D5}"/>
                </c:ext>
              </c:extLst>
            </c:dLbl>
            <c:spPr>
              <a:noFill/>
              <a:ln>
                <a:noFill/>
              </a:ln>
              <a:effectLst/>
            </c:spPr>
            <c:txPr>
              <a:bodyPr/>
              <a:lstStyle/>
              <a:p>
                <a:pPr>
                  <a:defRPr sz="860" baseline="0"/>
                </a:pPr>
                <a:endParaRPr lang="en-US"/>
              </a:p>
            </c:txPr>
            <c:dLblPos val="bestFit"/>
            <c:showLegendKey val="0"/>
            <c:showVal val="0"/>
            <c:showCatName val="1"/>
            <c:showSerName val="0"/>
            <c:showPercent val="1"/>
            <c:showBubbleSize val="0"/>
            <c:showLeaderLines val="1"/>
            <c:extLst>
              <c:ext xmlns:c15="http://schemas.microsoft.com/office/drawing/2012/chart" uri="{CE6537A1-D6FC-4f65-9D91-7224C49458BB}"/>
            </c:extLst>
          </c:dLbls>
          <c:cat>
            <c:numRef>
              <c:f>Sheet1!$A$2:$A$12</c:f>
              <c:numCache>
                <c:formatCode>General</c:formatCode>
                <c:ptCount val="11"/>
              </c:numCache>
            </c:numRef>
          </c:cat>
          <c:val>
            <c:numRef>
              <c:f>Sheet1!$B$2:$B$12</c:f>
              <c:numCache>
                <c:formatCode>General</c:formatCode>
                <c:ptCount val="11"/>
              </c:numCache>
            </c:numRef>
          </c:val>
          <c:extLst>
            <c:ext xmlns:c16="http://schemas.microsoft.com/office/drawing/2014/chart" uri="{C3380CC4-5D6E-409C-BE32-E72D297353CC}">
              <c16:uniqueId val="{00000002-6990-4BD7-B1F7-CD8ABE02E6D5}"/>
            </c:ext>
          </c:extLst>
        </c:ser>
        <c:dLbls>
          <c:showLegendKey val="0"/>
          <c:showVal val="1"/>
          <c:showCatName val="0"/>
          <c:showSerName val="0"/>
          <c:showPercent val="0"/>
          <c:showBubbleSize val="0"/>
          <c:showLeaderLines val="1"/>
        </c:dLbls>
        <c:firstSliceAng val="0"/>
      </c:pieChart>
      <c:spPr>
        <a:noFill/>
        <a:ln w="25400">
          <a:noFill/>
        </a:ln>
      </c:spPr>
    </c:plotArea>
    <c:plotVisOnly val="1"/>
    <c:dispBlanksAs val="gap"/>
    <c:showDLblsOverMax val="0"/>
  </c:chart>
  <c:spPr>
    <a:ln>
      <a:solidFill>
        <a:srgbClr val="BFBFBF"/>
      </a:solidFill>
    </a:ln>
  </c:sp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1400">
                <a:latin typeface="Arial" pitchFamily="34" charset="0"/>
                <a:cs typeface="Arial" pitchFamily="34" charset="0"/>
              </a:defRPr>
            </a:pPr>
            <a:r>
              <a:rPr lang="en-US" sz="1400">
                <a:latin typeface="Arial" pitchFamily="34" charset="0"/>
                <a:cs typeface="Arial" pitchFamily="34" charset="0"/>
              </a:rPr>
              <a:t>Soap Brand Sales</a:t>
            </a:r>
          </a:p>
        </c:rich>
      </c:tx>
      <c:overlay val="0"/>
    </c:title>
    <c:autoTitleDeleted val="0"/>
    <c:plotArea>
      <c:layout/>
      <c:barChart>
        <c:barDir val="col"/>
        <c:grouping val="clustered"/>
        <c:varyColors val="0"/>
        <c:ser>
          <c:idx val="0"/>
          <c:order val="0"/>
          <c:tx>
            <c:strRef>
              <c:f>Sheet2!$B$1</c:f>
              <c:strCache>
                <c:ptCount val="1"/>
                <c:pt idx="0">
                  <c:v>Sales</c:v>
                </c:pt>
              </c:strCache>
            </c:strRef>
          </c:tx>
          <c:spPr>
            <a:solidFill>
              <a:srgbClr val="C00000"/>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Sheet2!$A$2:$A$7</c:f>
              <c:strCache>
                <c:ptCount val="6"/>
                <c:pt idx="0">
                  <c:v>Brand A</c:v>
                </c:pt>
                <c:pt idx="1">
                  <c:v>Brand C</c:v>
                </c:pt>
                <c:pt idx="2">
                  <c:v>Brand F</c:v>
                </c:pt>
                <c:pt idx="3">
                  <c:v>Brand B</c:v>
                </c:pt>
                <c:pt idx="4">
                  <c:v>Brand E</c:v>
                </c:pt>
                <c:pt idx="5">
                  <c:v>Brand D</c:v>
                </c:pt>
              </c:strCache>
            </c:strRef>
          </c:cat>
          <c:val>
            <c:numRef>
              <c:f>Sheet2!$B$2:$B$7</c:f>
              <c:numCache>
                <c:formatCode>"$"#,##0</c:formatCode>
                <c:ptCount val="6"/>
                <c:pt idx="0">
                  <c:v>100000000</c:v>
                </c:pt>
                <c:pt idx="1">
                  <c:v>80000000</c:v>
                </c:pt>
                <c:pt idx="2">
                  <c:v>77000000</c:v>
                </c:pt>
                <c:pt idx="3">
                  <c:v>75000000</c:v>
                </c:pt>
                <c:pt idx="4">
                  <c:v>60000000</c:v>
                </c:pt>
                <c:pt idx="5">
                  <c:v>50000000</c:v>
                </c:pt>
              </c:numCache>
            </c:numRef>
          </c:val>
          <c:extLst>
            <c:ext xmlns:c16="http://schemas.microsoft.com/office/drawing/2014/chart" uri="{C3380CC4-5D6E-409C-BE32-E72D297353CC}">
              <c16:uniqueId val="{00000000-7C98-4BC2-9333-1FF5EA798021}"/>
            </c:ext>
          </c:extLst>
        </c:ser>
        <c:dLbls>
          <c:showLegendKey val="0"/>
          <c:showVal val="0"/>
          <c:showCatName val="0"/>
          <c:showSerName val="0"/>
          <c:showPercent val="0"/>
          <c:showBubbleSize val="0"/>
        </c:dLbls>
        <c:gapWidth val="71"/>
        <c:axId val="29102080"/>
        <c:axId val="8503040"/>
      </c:barChart>
      <c:catAx>
        <c:axId val="29102080"/>
        <c:scaling>
          <c:orientation val="minMax"/>
        </c:scaling>
        <c:delete val="0"/>
        <c:axPos val="b"/>
        <c:numFmt formatCode="General" sourceLinked="0"/>
        <c:majorTickMark val="out"/>
        <c:minorTickMark val="none"/>
        <c:tickLblPos val="nextTo"/>
        <c:txPr>
          <a:bodyPr rot="-2100000"/>
          <a:lstStyle/>
          <a:p>
            <a:pPr>
              <a:defRPr/>
            </a:pPr>
            <a:endParaRPr lang="en-US"/>
          </a:p>
        </c:txPr>
        <c:crossAx val="8503040"/>
        <c:crosses val="autoZero"/>
        <c:auto val="1"/>
        <c:lblAlgn val="ctr"/>
        <c:lblOffset val="100"/>
        <c:noMultiLvlLbl val="0"/>
      </c:catAx>
      <c:valAx>
        <c:axId val="8503040"/>
        <c:scaling>
          <c:orientation val="minMax"/>
        </c:scaling>
        <c:delete val="0"/>
        <c:axPos val="l"/>
        <c:title>
          <c:tx>
            <c:rich>
              <a:bodyPr rot="-5400000" vert="horz"/>
              <a:lstStyle/>
              <a:p>
                <a:pPr>
                  <a:defRPr>
                    <a:latin typeface="Arial" pitchFamily="34" charset="0"/>
                    <a:cs typeface="Arial" pitchFamily="34" charset="0"/>
                  </a:defRPr>
                </a:pPr>
                <a:r>
                  <a:rPr lang="en-US">
                    <a:latin typeface="Arial" pitchFamily="34" charset="0"/>
                    <a:cs typeface="Arial" pitchFamily="34" charset="0"/>
                  </a:rPr>
                  <a:t>Sales ($</a:t>
                </a:r>
                <a:r>
                  <a:rPr lang="en-US" baseline="0">
                    <a:latin typeface="Arial" pitchFamily="34" charset="0"/>
                    <a:cs typeface="Arial" pitchFamily="34" charset="0"/>
                  </a:rPr>
                  <a:t> Million)</a:t>
                </a:r>
                <a:endParaRPr lang="en-US">
                  <a:latin typeface="Arial" pitchFamily="34" charset="0"/>
                  <a:cs typeface="Arial" pitchFamily="34" charset="0"/>
                </a:endParaRPr>
              </a:p>
            </c:rich>
          </c:tx>
          <c:overlay val="0"/>
        </c:title>
        <c:numFmt formatCode="&quot;$&quot;#,##0" sourceLinked="1"/>
        <c:majorTickMark val="out"/>
        <c:minorTickMark val="none"/>
        <c:tickLblPos val="nextTo"/>
        <c:crossAx val="29102080"/>
        <c:crosses val="autoZero"/>
        <c:crossBetween val="between"/>
        <c:dispUnits>
          <c:builtInUnit val="millions"/>
        </c:dispUnits>
      </c:valAx>
    </c:plotArea>
    <c:plotVisOnly val="1"/>
    <c:dispBlanksAs val="gap"/>
    <c:showDLblsOverMax val="0"/>
  </c:chart>
  <c:spPr>
    <a:ln>
      <a:solidFill>
        <a:srgbClr val="BFBFBF"/>
      </a:solidFill>
    </a:ln>
  </c:sp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050">
                <a:latin typeface="Arial" pitchFamily="34" charset="0"/>
                <a:cs typeface="Arial" pitchFamily="34" charset="0"/>
              </a:defRPr>
            </a:pPr>
            <a:r>
              <a:rPr lang="en-US" sz="1050">
                <a:latin typeface="Arial" pitchFamily="34" charset="0"/>
                <a:cs typeface="Arial" pitchFamily="34" charset="0"/>
              </a:rPr>
              <a:t>United</a:t>
            </a:r>
            <a:r>
              <a:rPr lang="en-US" sz="1050" baseline="0">
                <a:latin typeface="Arial" pitchFamily="34" charset="0"/>
                <a:cs typeface="Arial" pitchFamily="34" charset="0"/>
              </a:rPr>
              <a:t> States Female Population (2007)</a:t>
            </a:r>
            <a:endParaRPr lang="en-US" sz="1050">
              <a:latin typeface="Arial" pitchFamily="34" charset="0"/>
              <a:cs typeface="Arial" pitchFamily="34" charset="0"/>
            </a:endParaRPr>
          </a:p>
        </c:rich>
      </c:tx>
      <c:overlay val="0"/>
    </c:title>
    <c:autoTitleDeleted val="0"/>
    <c:plotArea>
      <c:layout/>
      <c:barChart>
        <c:barDir val="col"/>
        <c:grouping val="clustered"/>
        <c:varyColors val="0"/>
        <c:ser>
          <c:idx val="0"/>
          <c:order val="0"/>
          <c:spPr>
            <a:solidFill>
              <a:srgbClr val="008080"/>
            </a:solidFill>
            <a:ln>
              <a:solidFill>
                <a:schemeClr val="tx1"/>
              </a:solidFill>
            </a:ln>
          </c:spPr>
          <c:invertIfNegative val="0"/>
          <c:cat>
            <c:strRef>
              <c:f>Sheet3!$A$2:$A$19</c:f>
              <c:strCache>
                <c:ptCount val="18"/>
                <c:pt idx="0">
                  <c:v>0-4</c:v>
                </c:pt>
                <c:pt idx="1">
                  <c:v>5-9</c:v>
                </c:pt>
                <c:pt idx="2">
                  <c:v>10-14</c:v>
                </c:pt>
                <c:pt idx="3">
                  <c:v>15-19</c:v>
                </c:pt>
                <c:pt idx="4">
                  <c:v>20-24</c:v>
                </c:pt>
                <c:pt idx="5">
                  <c:v>25-29</c:v>
                </c:pt>
                <c:pt idx="6">
                  <c:v>30-34</c:v>
                </c:pt>
                <c:pt idx="7">
                  <c:v>35-39</c:v>
                </c:pt>
                <c:pt idx="8">
                  <c:v>40-44</c:v>
                </c:pt>
                <c:pt idx="9">
                  <c:v>45-49</c:v>
                </c:pt>
                <c:pt idx="10">
                  <c:v>50-54</c:v>
                </c:pt>
                <c:pt idx="11">
                  <c:v>55-59</c:v>
                </c:pt>
                <c:pt idx="12">
                  <c:v>60-64</c:v>
                </c:pt>
                <c:pt idx="13">
                  <c:v>65-69</c:v>
                </c:pt>
                <c:pt idx="14">
                  <c:v>70-74</c:v>
                </c:pt>
                <c:pt idx="15">
                  <c:v>75-79</c:v>
                </c:pt>
                <c:pt idx="16">
                  <c:v>80-84</c:v>
                </c:pt>
                <c:pt idx="17">
                  <c:v>85+</c:v>
                </c:pt>
              </c:strCache>
            </c:strRef>
          </c:cat>
          <c:val>
            <c:numRef>
              <c:f>Sheet3!$B$2:$B$19</c:f>
              <c:numCache>
                <c:formatCode>General</c:formatCode>
                <c:ptCount val="18"/>
                <c:pt idx="0">
                  <c:v>9</c:v>
                </c:pt>
                <c:pt idx="1">
                  <c:v>10</c:v>
                </c:pt>
                <c:pt idx="2">
                  <c:v>9.4</c:v>
                </c:pt>
                <c:pt idx="3">
                  <c:v>9</c:v>
                </c:pt>
                <c:pt idx="4">
                  <c:v>8.4</c:v>
                </c:pt>
                <c:pt idx="5">
                  <c:v>10.199999999999999</c:v>
                </c:pt>
                <c:pt idx="6">
                  <c:v>11</c:v>
                </c:pt>
                <c:pt idx="7">
                  <c:v>13</c:v>
                </c:pt>
                <c:pt idx="8">
                  <c:v>11.1</c:v>
                </c:pt>
                <c:pt idx="9">
                  <c:v>8.9</c:v>
                </c:pt>
                <c:pt idx="10">
                  <c:v>7.4</c:v>
                </c:pt>
                <c:pt idx="11">
                  <c:v>6.1</c:v>
                </c:pt>
                <c:pt idx="12">
                  <c:v>5.5</c:v>
                </c:pt>
                <c:pt idx="13">
                  <c:v>5.4</c:v>
                </c:pt>
                <c:pt idx="14">
                  <c:v>5.0999999999999996</c:v>
                </c:pt>
                <c:pt idx="15">
                  <c:v>4.9000000000000004</c:v>
                </c:pt>
                <c:pt idx="16">
                  <c:v>3.3</c:v>
                </c:pt>
                <c:pt idx="17">
                  <c:v>3.2</c:v>
                </c:pt>
              </c:numCache>
            </c:numRef>
          </c:val>
          <c:extLst>
            <c:ext xmlns:c16="http://schemas.microsoft.com/office/drawing/2014/chart" uri="{C3380CC4-5D6E-409C-BE32-E72D297353CC}">
              <c16:uniqueId val="{00000000-FDFE-40EB-AD12-3CF7DA9E0A51}"/>
            </c:ext>
          </c:extLst>
        </c:ser>
        <c:dLbls>
          <c:showLegendKey val="0"/>
          <c:showVal val="0"/>
          <c:showCatName val="0"/>
          <c:showSerName val="0"/>
          <c:showPercent val="0"/>
          <c:showBubbleSize val="0"/>
        </c:dLbls>
        <c:gapWidth val="0"/>
        <c:overlap val="-21"/>
        <c:axId val="13089568"/>
        <c:axId val="12790976"/>
      </c:barChart>
      <c:catAx>
        <c:axId val="13089568"/>
        <c:scaling>
          <c:orientation val="minMax"/>
        </c:scaling>
        <c:delete val="0"/>
        <c:axPos val="b"/>
        <c:title>
          <c:tx>
            <c:rich>
              <a:bodyPr/>
              <a:lstStyle/>
              <a:p>
                <a:pPr>
                  <a:defRPr/>
                </a:pPr>
                <a:r>
                  <a:rPr lang="en-US"/>
                  <a:t>Age Groups</a:t>
                </a:r>
              </a:p>
            </c:rich>
          </c:tx>
          <c:overlay val="0"/>
        </c:title>
        <c:numFmt formatCode="General" sourceLinked="0"/>
        <c:majorTickMark val="out"/>
        <c:minorTickMark val="none"/>
        <c:tickLblPos val="nextTo"/>
        <c:txPr>
          <a:bodyPr rot="-2340000"/>
          <a:lstStyle/>
          <a:p>
            <a:pPr>
              <a:defRPr/>
            </a:pPr>
            <a:endParaRPr lang="en-US"/>
          </a:p>
        </c:txPr>
        <c:crossAx val="12790976"/>
        <c:crosses val="autoZero"/>
        <c:auto val="1"/>
        <c:lblAlgn val="ctr"/>
        <c:lblOffset val="100"/>
        <c:tickLblSkip val="2"/>
        <c:noMultiLvlLbl val="0"/>
      </c:catAx>
      <c:valAx>
        <c:axId val="12790976"/>
        <c:scaling>
          <c:orientation val="minMax"/>
        </c:scaling>
        <c:delete val="0"/>
        <c:axPos val="l"/>
        <c:title>
          <c:tx>
            <c:rich>
              <a:bodyPr rot="-5400000" vert="horz"/>
              <a:lstStyle/>
              <a:p>
                <a:pPr>
                  <a:defRPr/>
                </a:pPr>
                <a:r>
                  <a:rPr lang="en-US"/>
                  <a:t>Population (Million)</a:t>
                </a:r>
              </a:p>
            </c:rich>
          </c:tx>
          <c:overlay val="0"/>
        </c:title>
        <c:numFmt formatCode="General" sourceLinked="1"/>
        <c:majorTickMark val="out"/>
        <c:minorTickMark val="none"/>
        <c:tickLblPos val="nextTo"/>
        <c:crossAx val="13089568"/>
        <c:crosses val="autoZero"/>
        <c:crossBetween val="between"/>
      </c:valAx>
    </c:plotArea>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B268E1-8091-4924-AB78-297BCD381E06}" type="datetimeFigureOut">
              <a:rPr lang="en-US" smtClean="0"/>
              <a:t>5/9/2021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38DCB1-649E-4FF1-B596-6B7321712A94}" type="slidenum">
              <a:rPr lang="en-US" smtClean="0"/>
              <a:t>‹#›</a:t>
            </a:fld>
            <a:endParaRPr lang="en-US"/>
          </a:p>
        </p:txBody>
      </p:sp>
    </p:spTree>
    <p:extLst>
      <p:ext uri="{BB962C8B-B14F-4D97-AF65-F5344CB8AC3E}">
        <p14:creationId xmlns:p14="http://schemas.microsoft.com/office/powerpoint/2010/main" val="37326359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CD49C5-DE6C-4DEE-8C1C-06AB6B0C71F6}" type="slidenum">
              <a:rPr lang="en-IE" altLang="en-US"/>
              <a:pPr/>
              <a:t>5</a:t>
            </a:fld>
            <a:endParaRPr lang="en-IE" altLang="en-US"/>
          </a:p>
        </p:txBody>
      </p:sp>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1964075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5dcda854b2_1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5dcda854b2_1_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5" name="Google Shape;365;g5dcda854b2_1_38: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IN"/>
              <a:t>21</a:t>
            </a:fld>
            <a:endParaRPr sz="1400">
              <a:latin typeface="Arial"/>
              <a:ea typeface="Arial"/>
              <a:cs typeface="Arial"/>
              <a:sym typeface="Arial"/>
            </a:endParaRPr>
          </a:p>
        </p:txBody>
      </p:sp>
    </p:spTree>
    <p:extLst>
      <p:ext uri="{BB962C8B-B14F-4D97-AF65-F5344CB8AC3E}">
        <p14:creationId xmlns:p14="http://schemas.microsoft.com/office/powerpoint/2010/main" val="35048815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5dcda854b2_1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5dcda854b2_1_4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4" name="Google Shape;374;g5dcda854b2_1_47: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IN"/>
              <a:t>22</a:t>
            </a:fld>
            <a:endParaRPr sz="1400">
              <a:latin typeface="Arial"/>
              <a:ea typeface="Arial"/>
              <a:cs typeface="Arial"/>
              <a:sym typeface="Arial"/>
            </a:endParaRPr>
          </a:p>
        </p:txBody>
      </p:sp>
    </p:spTree>
    <p:extLst>
      <p:ext uri="{BB962C8B-B14F-4D97-AF65-F5344CB8AC3E}">
        <p14:creationId xmlns:p14="http://schemas.microsoft.com/office/powerpoint/2010/main" val="391848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851F5A-8965-4D85-B762-E903986119BB}" type="slidenum">
              <a:rPr lang="en-IE" altLang="en-US"/>
              <a:pPr/>
              <a:t>6</a:t>
            </a:fld>
            <a:endParaRPr lang="en-IE" altLang="en-US"/>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183110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851F5A-8965-4D85-B762-E903986119BB}" type="slidenum">
              <a:rPr lang="en-IE" altLang="en-US"/>
              <a:pPr/>
              <a:t>7</a:t>
            </a:fld>
            <a:endParaRPr lang="en-IE" altLang="en-US"/>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179403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Topic 5, Lecture 3</a:t>
            </a:r>
          </a:p>
        </p:txBody>
      </p:sp>
      <p:sp>
        <p:nvSpPr>
          <p:cNvPr id="53251"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6F0814D-8B4A-42B4-A7A5-DF1F631C438D}" type="slidenum">
              <a:rPr lang="en-US" altLang="en-US"/>
              <a:pPr/>
              <a:t>10</a:t>
            </a:fld>
            <a:endParaRPr lang="en-US" altLang="en-US"/>
          </a:p>
        </p:txBody>
      </p:sp>
      <p:sp>
        <p:nvSpPr>
          <p:cNvPr id="53252" name="Rectangle 2"/>
          <p:cNvSpPr>
            <a:spLocks noGrp="1" noRot="1" noChangeAspect="1" noChangeArrowheads="1" noTextEdit="1"/>
          </p:cNvSpPr>
          <p:nvPr>
            <p:ph type="sldImg"/>
          </p:nvPr>
        </p:nvSpPr>
        <p:spPr>
          <a:ln/>
        </p:spPr>
      </p:sp>
      <p:sp>
        <p:nvSpPr>
          <p:cNvPr id="53253" name="Rectangle 3"/>
          <p:cNvSpPr>
            <a:spLocks noGrp="1" noChangeArrowheads="1"/>
          </p:cNvSpPr>
          <p:nvPr>
            <p:ph type="body" idx="1"/>
          </p:nvPr>
        </p:nvSpPr>
        <p:spPr>
          <a:noFill/>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5864934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28" name="Google Shape;628;p4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5dcda854b2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5dcda854b2_0_19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3" name="Google Shape;313;g5dcda854b2_0_190: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IN"/>
              <a:t>17</a:t>
            </a:fld>
            <a:endParaRPr sz="1400">
              <a:latin typeface="Arial"/>
              <a:ea typeface="Arial"/>
              <a:cs typeface="Arial"/>
              <a:sym typeface="Arial"/>
            </a:endParaRPr>
          </a:p>
        </p:txBody>
      </p:sp>
    </p:spTree>
    <p:extLst>
      <p:ext uri="{BB962C8B-B14F-4D97-AF65-F5344CB8AC3E}">
        <p14:creationId xmlns:p14="http://schemas.microsoft.com/office/powerpoint/2010/main" val="39453288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5dcda854b2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5dcda854b2_1_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9" name="Google Shape;339;g5dcda854b2_1_14: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IN"/>
              <a:t>18</a:t>
            </a:fld>
            <a:endParaRPr sz="1400">
              <a:latin typeface="Arial"/>
              <a:ea typeface="Arial"/>
              <a:cs typeface="Arial"/>
              <a:sym typeface="Arial"/>
            </a:endParaRPr>
          </a:p>
        </p:txBody>
      </p:sp>
    </p:spTree>
    <p:extLst>
      <p:ext uri="{BB962C8B-B14F-4D97-AF65-F5344CB8AC3E}">
        <p14:creationId xmlns:p14="http://schemas.microsoft.com/office/powerpoint/2010/main" val="35900161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5dcda854b2_1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5dcda854b2_1_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8" name="Google Shape;348;g5dcda854b2_1_23: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IN"/>
              <a:t>19</a:t>
            </a:fld>
            <a:endParaRPr sz="1400">
              <a:latin typeface="Arial"/>
              <a:ea typeface="Arial"/>
              <a:cs typeface="Arial"/>
              <a:sym typeface="Arial"/>
            </a:endParaRPr>
          </a:p>
        </p:txBody>
      </p:sp>
    </p:spTree>
    <p:extLst>
      <p:ext uri="{BB962C8B-B14F-4D97-AF65-F5344CB8AC3E}">
        <p14:creationId xmlns:p14="http://schemas.microsoft.com/office/powerpoint/2010/main" val="35560020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5dcda854b2_1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5dcda854b2_1_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7" name="Google Shape;357;g5dcda854b2_1_31: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IN"/>
              <a:t>20</a:t>
            </a:fld>
            <a:endParaRPr sz="1400">
              <a:latin typeface="Arial"/>
              <a:ea typeface="Arial"/>
              <a:cs typeface="Arial"/>
              <a:sym typeface="Arial"/>
            </a:endParaRPr>
          </a:p>
        </p:txBody>
      </p:sp>
    </p:spTree>
    <p:extLst>
      <p:ext uri="{BB962C8B-B14F-4D97-AF65-F5344CB8AC3E}">
        <p14:creationId xmlns:p14="http://schemas.microsoft.com/office/powerpoint/2010/main" val="24382609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B30D43C-2536-4C7E-8584-920D9A8A3C4C}" type="datetimeFigureOut">
              <a:rPr lang="en-US" smtClean="0"/>
              <a:t>5/9/2021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498E9C-BD4B-45D0-9F4B-4C8B3FFE1B32}" type="slidenum">
              <a:rPr lang="en-US" smtClean="0"/>
              <a:t>‹#›</a:t>
            </a:fld>
            <a:endParaRPr lang="en-US"/>
          </a:p>
        </p:txBody>
      </p:sp>
    </p:spTree>
    <p:extLst>
      <p:ext uri="{BB962C8B-B14F-4D97-AF65-F5344CB8AC3E}">
        <p14:creationId xmlns:p14="http://schemas.microsoft.com/office/powerpoint/2010/main" val="3764050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30D43C-2536-4C7E-8584-920D9A8A3C4C}" type="datetimeFigureOut">
              <a:rPr lang="en-US" smtClean="0"/>
              <a:t>5/9/2021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498E9C-BD4B-45D0-9F4B-4C8B3FFE1B32}" type="slidenum">
              <a:rPr lang="en-US" smtClean="0"/>
              <a:t>‹#›</a:t>
            </a:fld>
            <a:endParaRPr lang="en-US"/>
          </a:p>
        </p:txBody>
      </p:sp>
    </p:spTree>
    <p:extLst>
      <p:ext uri="{BB962C8B-B14F-4D97-AF65-F5344CB8AC3E}">
        <p14:creationId xmlns:p14="http://schemas.microsoft.com/office/powerpoint/2010/main" val="799839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30D43C-2536-4C7E-8584-920D9A8A3C4C}" type="datetimeFigureOut">
              <a:rPr lang="en-US" smtClean="0"/>
              <a:t>5/9/2021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498E9C-BD4B-45D0-9F4B-4C8B3FFE1B32}" type="slidenum">
              <a:rPr lang="en-US" smtClean="0"/>
              <a:t>‹#›</a:t>
            </a:fld>
            <a:endParaRPr lang="en-US"/>
          </a:p>
        </p:txBody>
      </p:sp>
    </p:spTree>
    <p:extLst>
      <p:ext uri="{BB962C8B-B14F-4D97-AF65-F5344CB8AC3E}">
        <p14:creationId xmlns:p14="http://schemas.microsoft.com/office/powerpoint/2010/main" val="2294313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30D43C-2536-4C7E-8584-920D9A8A3C4C}" type="datetimeFigureOut">
              <a:rPr lang="en-US" smtClean="0"/>
              <a:t>5/9/2021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498E9C-BD4B-45D0-9F4B-4C8B3FFE1B32}" type="slidenum">
              <a:rPr lang="en-US" smtClean="0"/>
              <a:t>‹#›</a:t>
            </a:fld>
            <a:endParaRPr lang="en-US"/>
          </a:p>
        </p:txBody>
      </p:sp>
    </p:spTree>
    <p:extLst>
      <p:ext uri="{BB962C8B-B14F-4D97-AF65-F5344CB8AC3E}">
        <p14:creationId xmlns:p14="http://schemas.microsoft.com/office/powerpoint/2010/main" val="823789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30D43C-2536-4C7E-8584-920D9A8A3C4C}" type="datetimeFigureOut">
              <a:rPr lang="en-US" smtClean="0"/>
              <a:t>5/9/2021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498E9C-BD4B-45D0-9F4B-4C8B3FFE1B32}" type="slidenum">
              <a:rPr lang="en-US" smtClean="0"/>
              <a:t>‹#›</a:t>
            </a:fld>
            <a:endParaRPr lang="en-US"/>
          </a:p>
        </p:txBody>
      </p:sp>
    </p:spTree>
    <p:extLst>
      <p:ext uri="{BB962C8B-B14F-4D97-AF65-F5344CB8AC3E}">
        <p14:creationId xmlns:p14="http://schemas.microsoft.com/office/powerpoint/2010/main" val="596748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B30D43C-2536-4C7E-8584-920D9A8A3C4C}" type="datetimeFigureOut">
              <a:rPr lang="en-US" smtClean="0"/>
              <a:t>5/9/2021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498E9C-BD4B-45D0-9F4B-4C8B3FFE1B32}" type="slidenum">
              <a:rPr lang="en-US" smtClean="0"/>
              <a:t>‹#›</a:t>
            </a:fld>
            <a:endParaRPr lang="en-US"/>
          </a:p>
        </p:txBody>
      </p:sp>
    </p:spTree>
    <p:extLst>
      <p:ext uri="{BB962C8B-B14F-4D97-AF65-F5344CB8AC3E}">
        <p14:creationId xmlns:p14="http://schemas.microsoft.com/office/powerpoint/2010/main" val="772832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B30D43C-2536-4C7E-8584-920D9A8A3C4C}" type="datetimeFigureOut">
              <a:rPr lang="en-US" smtClean="0"/>
              <a:t>5/9/2021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498E9C-BD4B-45D0-9F4B-4C8B3FFE1B32}" type="slidenum">
              <a:rPr lang="en-US" smtClean="0"/>
              <a:t>‹#›</a:t>
            </a:fld>
            <a:endParaRPr lang="en-US"/>
          </a:p>
        </p:txBody>
      </p:sp>
    </p:spTree>
    <p:extLst>
      <p:ext uri="{BB962C8B-B14F-4D97-AF65-F5344CB8AC3E}">
        <p14:creationId xmlns:p14="http://schemas.microsoft.com/office/powerpoint/2010/main" val="1445311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B30D43C-2536-4C7E-8584-920D9A8A3C4C}" type="datetimeFigureOut">
              <a:rPr lang="en-US" smtClean="0"/>
              <a:t>5/9/2021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498E9C-BD4B-45D0-9F4B-4C8B3FFE1B32}" type="slidenum">
              <a:rPr lang="en-US" smtClean="0"/>
              <a:t>‹#›</a:t>
            </a:fld>
            <a:endParaRPr lang="en-US"/>
          </a:p>
        </p:txBody>
      </p:sp>
    </p:spTree>
    <p:extLst>
      <p:ext uri="{BB962C8B-B14F-4D97-AF65-F5344CB8AC3E}">
        <p14:creationId xmlns:p14="http://schemas.microsoft.com/office/powerpoint/2010/main" val="3659403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30D43C-2536-4C7E-8584-920D9A8A3C4C}" type="datetimeFigureOut">
              <a:rPr lang="en-US" smtClean="0"/>
              <a:t>5/9/2021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498E9C-BD4B-45D0-9F4B-4C8B3FFE1B32}" type="slidenum">
              <a:rPr lang="en-US" smtClean="0"/>
              <a:t>‹#›</a:t>
            </a:fld>
            <a:endParaRPr lang="en-US"/>
          </a:p>
        </p:txBody>
      </p:sp>
    </p:spTree>
    <p:extLst>
      <p:ext uri="{BB962C8B-B14F-4D97-AF65-F5344CB8AC3E}">
        <p14:creationId xmlns:p14="http://schemas.microsoft.com/office/powerpoint/2010/main" val="1198775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30D43C-2536-4C7E-8584-920D9A8A3C4C}" type="datetimeFigureOut">
              <a:rPr lang="en-US" smtClean="0"/>
              <a:t>5/9/2021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498E9C-BD4B-45D0-9F4B-4C8B3FFE1B32}" type="slidenum">
              <a:rPr lang="en-US" smtClean="0"/>
              <a:t>‹#›</a:t>
            </a:fld>
            <a:endParaRPr lang="en-US"/>
          </a:p>
        </p:txBody>
      </p:sp>
    </p:spTree>
    <p:extLst>
      <p:ext uri="{BB962C8B-B14F-4D97-AF65-F5344CB8AC3E}">
        <p14:creationId xmlns:p14="http://schemas.microsoft.com/office/powerpoint/2010/main" val="3037762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30D43C-2536-4C7E-8584-920D9A8A3C4C}" type="datetimeFigureOut">
              <a:rPr lang="en-US" smtClean="0"/>
              <a:t>5/9/2021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498E9C-BD4B-45D0-9F4B-4C8B3FFE1B32}" type="slidenum">
              <a:rPr lang="en-US" smtClean="0"/>
              <a:t>‹#›</a:t>
            </a:fld>
            <a:endParaRPr lang="en-US"/>
          </a:p>
        </p:txBody>
      </p:sp>
    </p:spTree>
    <p:extLst>
      <p:ext uri="{BB962C8B-B14F-4D97-AF65-F5344CB8AC3E}">
        <p14:creationId xmlns:p14="http://schemas.microsoft.com/office/powerpoint/2010/main" val="3153692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30D43C-2536-4C7E-8584-920D9A8A3C4C}" type="datetimeFigureOut">
              <a:rPr lang="en-US" smtClean="0"/>
              <a:t>5/9/2021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498E9C-BD4B-45D0-9F4B-4C8B3FFE1B32}" type="slidenum">
              <a:rPr lang="en-US" smtClean="0"/>
              <a:t>‹#›</a:t>
            </a:fld>
            <a:endParaRPr lang="en-US"/>
          </a:p>
        </p:txBody>
      </p:sp>
    </p:spTree>
    <p:extLst>
      <p:ext uri="{BB962C8B-B14F-4D97-AF65-F5344CB8AC3E}">
        <p14:creationId xmlns:p14="http://schemas.microsoft.com/office/powerpoint/2010/main" val="29040001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www.excel-easy.com/examples/anova.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wmf"/></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Statistics</a:t>
            </a:r>
          </a:p>
        </p:txBody>
      </p:sp>
      <p:sp>
        <p:nvSpPr>
          <p:cNvPr id="3" name="Subtitle 2"/>
          <p:cNvSpPr>
            <a:spLocks noGrp="1"/>
          </p:cNvSpPr>
          <p:nvPr>
            <p:ph type="subTitle" idx="1"/>
          </p:nvPr>
        </p:nvSpPr>
        <p:spPr/>
        <p:txBody>
          <a:bodyPr/>
          <a:lstStyle/>
          <a:p>
            <a:r>
              <a:rPr lang="en-US" dirty="0"/>
              <a:t>Foundation to analytics</a:t>
            </a:r>
          </a:p>
        </p:txBody>
      </p:sp>
    </p:spTree>
    <p:extLst>
      <p:ext uri="{BB962C8B-B14F-4D97-AF65-F5344CB8AC3E}">
        <p14:creationId xmlns:p14="http://schemas.microsoft.com/office/powerpoint/2010/main" val="27348786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791789" y="275222"/>
            <a:ext cx="8183563" cy="685800"/>
          </a:xfrm>
        </p:spPr>
        <p:txBody>
          <a:bodyPr>
            <a:normAutofit fontScale="90000"/>
          </a:bodyPr>
          <a:lstStyle/>
          <a:p>
            <a:pPr>
              <a:defRPr/>
            </a:pPr>
            <a:r>
              <a:rPr lang="en-US" dirty="0"/>
              <a:t>Correlation</a:t>
            </a:r>
          </a:p>
        </p:txBody>
      </p:sp>
      <p:sp>
        <p:nvSpPr>
          <p:cNvPr id="4" name="Slide Number Placeholder 5"/>
          <p:cNvSpPr>
            <a:spLocks noGrp="1"/>
          </p:cNvSpPr>
          <p:nvPr>
            <p:ph type="sldNum" sz="quarter" idx="4294967295"/>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solidFill>
                  <a:srgbClr val="A7A399"/>
                </a:solidFill>
              </a:rPr>
              <a:t> </a:t>
            </a:r>
          </a:p>
        </p:txBody>
      </p:sp>
      <p:sp>
        <p:nvSpPr>
          <p:cNvPr id="5" name="TextBox 4"/>
          <p:cNvSpPr txBox="1"/>
          <p:nvPr/>
        </p:nvSpPr>
        <p:spPr>
          <a:xfrm>
            <a:off x="1791789" y="1438355"/>
            <a:ext cx="8525374" cy="1569660"/>
          </a:xfrm>
          <a:prstGeom prst="rect">
            <a:avLst/>
          </a:prstGeom>
          <a:noFill/>
          <a:ln w="9525">
            <a:solidFill>
              <a:srgbClr val="BFBFBF"/>
            </a:solidFill>
          </a:ln>
        </p:spPr>
        <p:txBody>
          <a:bodyPr wrap="square" rtlCol="0">
            <a:spAutoFit/>
          </a:bodyPr>
          <a:lstStyle/>
          <a:p>
            <a:pPr marL="285750" indent="-285750">
              <a:buFont typeface="Arial" panose="020B0604020202020204" pitchFamily="34" charset="0"/>
              <a:buChar char="•"/>
            </a:pPr>
            <a:r>
              <a:rPr lang="en-IN" sz="1600" b="1" i="1" dirty="0"/>
              <a:t>Correlation,</a:t>
            </a:r>
            <a:r>
              <a:rPr lang="en-IN" sz="1600" b="1" dirty="0"/>
              <a:t> as a statistical term, is the extent to which two numerical variables have a linear relationship</a:t>
            </a:r>
          </a:p>
          <a:p>
            <a:pPr marL="285750" indent="-285750">
              <a:buFont typeface="Arial" panose="020B0604020202020204" pitchFamily="34" charset="0"/>
              <a:buChar char="•"/>
              <a:defRPr/>
            </a:pPr>
            <a:r>
              <a:rPr lang="en-US" sz="1600" dirty="0"/>
              <a:t>Correlation tells us two variables (X) and (Y) are related</a:t>
            </a:r>
          </a:p>
          <a:p>
            <a:pPr marL="285750" indent="-285750">
              <a:buFont typeface="Arial" panose="020B0604020202020204" pitchFamily="34" charset="0"/>
              <a:buChar char="•"/>
              <a:defRPr/>
            </a:pPr>
            <a:r>
              <a:rPr lang="en-US" sz="1600" dirty="0"/>
              <a:t>Types of relationship reflected in correlation</a:t>
            </a:r>
          </a:p>
          <a:p>
            <a:pPr lvl="1">
              <a:defRPr/>
            </a:pPr>
            <a:r>
              <a:rPr lang="en-US" sz="1600" i="1" dirty="0"/>
              <a:t>X causes Y</a:t>
            </a:r>
            <a:r>
              <a:rPr lang="en-US" sz="1600" dirty="0"/>
              <a:t> or </a:t>
            </a:r>
            <a:r>
              <a:rPr lang="en-US" sz="1600" i="1" dirty="0"/>
              <a:t>Y causes X</a:t>
            </a:r>
            <a:r>
              <a:rPr lang="en-US" sz="1600" dirty="0"/>
              <a:t> (causal relationship) </a:t>
            </a:r>
          </a:p>
          <a:p>
            <a:pPr lvl="1">
              <a:defRPr/>
            </a:pPr>
            <a:r>
              <a:rPr lang="en-US" sz="1600" i="1" dirty="0"/>
              <a:t>X</a:t>
            </a:r>
            <a:r>
              <a:rPr lang="en-US" sz="1600" dirty="0"/>
              <a:t> and </a:t>
            </a:r>
            <a:r>
              <a:rPr lang="en-US" sz="1600" i="1" dirty="0"/>
              <a:t>Y</a:t>
            </a:r>
            <a:r>
              <a:rPr lang="en-US" sz="1600" dirty="0"/>
              <a:t> are caused by a third variable </a:t>
            </a:r>
            <a:r>
              <a:rPr lang="en-US" sz="1600" i="1" dirty="0"/>
              <a:t>Z</a:t>
            </a:r>
            <a:r>
              <a:rPr lang="en-US" sz="1600" dirty="0"/>
              <a:t> (spurious relationship)</a:t>
            </a:r>
            <a:endParaRPr lang="en-US" sz="1600" i="1" dirty="0"/>
          </a:p>
        </p:txBody>
      </p:sp>
      <p:sp>
        <p:nvSpPr>
          <p:cNvPr id="12" name="Rectangle 11"/>
          <p:cNvSpPr/>
          <p:nvPr/>
        </p:nvSpPr>
        <p:spPr>
          <a:xfrm>
            <a:off x="1791790" y="1181973"/>
            <a:ext cx="3007773" cy="2332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50" b="1" dirty="0"/>
              <a:t>Correlation</a:t>
            </a:r>
            <a:endParaRPr lang="en-IN" sz="1150" b="1" dirty="0"/>
          </a:p>
        </p:txBody>
      </p:sp>
    </p:spTree>
    <p:extLst>
      <p:ext uri="{BB962C8B-B14F-4D97-AF65-F5344CB8AC3E}">
        <p14:creationId xmlns:p14="http://schemas.microsoft.com/office/powerpoint/2010/main" val="1812539940"/>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Chi-Square test of independence</a:t>
            </a:r>
            <a:endParaRPr lang="en-IN" dirty="0"/>
          </a:p>
        </p:txBody>
      </p:sp>
      <p:sp>
        <p:nvSpPr>
          <p:cNvPr id="3" name="Content Placeholder 2"/>
          <p:cNvSpPr>
            <a:spLocks noGrp="1"/>
          </p:cNvSpPr>
          <p:nvPr>
            <p:ph idx="1"/>
          </p:nvPr>
        </p:nvSpPr>
        <p:spPr/>
        <p:txBody>
          <a:bodyPr>
            <a:normAutofit fontScale="92500" lnSpcReduction="20000"/>
          </a:bodyPr>
          <a:lstStyle/>
          <a:p>
            <a:r>
              <a:rPr lang="en-US" sz="1600" dirty="0"/>
              <a:t>Assumptions</a:t>
            </a:r>
          </a:p>
          <a:p>
            <a:pPr lvl="1"/>
            <a:r>
              <a:rPr lang="en-IN" sz="1400" dirty="0"/>
              <a:t>The sampling method is simple random sampling</a:t>
            </a:r>
          </a:p>
          <a:p>
            <a:pPr lvl="1"/>
            <a:r>
              <a:rPr lang="en-IN" sz="1400" dirty="0"/>
              <a:t>The variables under study are each categorical</a:t>
            </a:r>
          </a:p>
          <a:p>
            <a:pPr lvl="1"/>
            <a:r>
              <a:rPr lang="en-IN" sz="1400" dirty="0"/>
              <a:t>If sample data are displayed in a contingency table, the expected frequency count for each cell of the table is at least 5</a:t>
            </a:r>
          </a:p>
          <a:p>
            <a:pPr lvl="1"/>
            <a:endParaRPr lang="en-US" sz="1400" dirty="0"/>
          </a:p>
          <a:p>
            <a:pPr lvl="1"/>
            <a:endParaRPr lang="en-US" sz="1400" dirty="0"/>
          </a:p>
          <a:p>
            <a:r>
              <a:rPr lang="en-US" sz="1600" dirty="0"/>
              <a:t>Contingency Table: </a:t>
            </a:r>
          </a:p>
          <a:p>
            <a:endParaRPr lang="en-IN" sz="1600" dirty="0"/>
          </a:p>
          <a:p>
            <a:endParaRPr lang="en-US" sz="1600" dirty="0"/>
          </a:p>
          <a:p>
            <a:endParaRPr lang="en-US" sz="1600" dirty="0"/>
          </a:p>
          <a:p>
            <a:endParaRPr lang="en-US" sz="1600" dirty="0"/>
          </a:p>
          <a:p>
            <a:r>
              <a:rPr lang="en-US" sz="1600" dirty="0"/>
              <a:t>Hypotheses</a:t>
            </a:r>
          </a:p>
          <a:p>
            <a:pPr marL="0" indent="0">
              <a:buNone/>
            </a:pPr>
            <a:r>
              <a:rPr lang="en-IN" sz="1600" dirty="0"/>
              <a:t>	H</a:t>
            </a:r>
            <a:r>
              <a:rPr lang="en-IN" sz="1600" baseline="-25000" dirty="0"/>
              <a:t>0</a:t>
            </a:r>
            <a:r>
              <a:rPr lang="en-IN" sz="1600" dirty="0"/>
              <a:t>: Variable A and Variable B are independent. </a:t>
            </a:r>
            <a:br>
              <a:rPr lang="en-IN" sz="1600" dirty="0"/>
            </a:br>
            <a:r>
              <a:rPr lang="en-IN" sz="1600" dirty="0"/>
              <a:t>	H</a:t>
            </a:r>
            <a:r>
              <a:rPr lang="en-IN" sz="1600" baseline="-25000" dirty="0"/>
              <a:t>a</a:t>
            </a:r>
            <a:r>
              <a:rPr lang="en-IN" sz="1600" dirty="0"/>
              <a:t>: Variable A and Variable B are not independent</a:t>
            </a:r>
          </a:p>
          <a:p>
            <a:pPr marL="0" indent="0">
              <a:buNone/>
            </a:pPr>
            <a:endParaRPr lang="en-US" sz="1600" dirty="0"/>
          </a:p>
          <a:p>
            <a:r>
              <a:rPr lang="en-US" sz="1600" dirty="0"/>
              <a:t>Interpreting results: If p-value is less than significance level, there is an association between Variable A and Variable B</a:t>
            </a:r>
            <a:endParaRPr lang="en-IN" sz="1600" dirty="0"/>
          </a:p>
          <a:p>
            <a:endParaRPr lang="en-IN" sz="1600" dirty="0"/>
          </a:p>
          <a:p>
            <a:endParaRPr lang="en-IN" sz="1600" dirty="0"/>
          </a:p>
        </p:txBody>
      </p:sp>
      <p:pic>
        <p:nvPicPr>
          <p:cNvPr id="6" name="Picture 5"/>
          <p:cNvPicPr>
            <a:picLocks noChangeAspect="1"/>
          </p:cNvPicPr>
          <p:nvPr/>
        </p:nvPicPr>
        <p:blipFill>
          <a:blip r:embed="rId2"/>
          <a:stretch>
            <a:fillRect/>
          </a:stretch>
        </p:blipFill>
        <p:spPr>
          <a:xfrm>
            <a:off x="3962400" y="2971801"/>
            <a:ext cx="3162300" cy="1343025"/>
          </a:xfrm>
          <a:prstGeom prst="rect">
            <a:avLst/>
          </a:prstGeom>
        </p:spPr>
      </p:pic>
    </p:spTree>
    <p:extLst>
      <p:ext uri="{BB962C8B-B14F-4D97-AF65-F5344CB8AC3E}">
        <p14:creationId xmlns:p14="http://schemas.microsoft.com/office/powerpoint/2010/main" val="2247004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
          <p:cNvSpPr txBox="1">
            <a:spLocks/>
          </p:cNvSpPr>
          <p:nvPr/>
        </p:nvSpPr>
        <p:spPr>
          <a:xfrm>
            <a:off x="1981199" y="1162594"/>
            <a:ext cx="8190412" cy="3526972"/>
          </a:xfrm>
          <a:prstGeom prst="rect">
            <a:avLst/>
          </a:prstGeom>
        </p:spPr>
        <p:txBody>
          <a:bodyPr vert="horz" lIns="0" tIns="0" rIns="0" bIns="0" rtlCol="0">
            <a:normAutofit/>
          </a:bodyPr>
          <a:lstStyle>
            <a:lvl1pPr marL="225425" indent="-225425"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1pPr>
            <a:lvl2pPr marL="576263" indent="-238125" algn="l" defTabSz="914400"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914400" indent="-225425"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3pPr>
            <a:lvl4pPr marL="1252538" indent="-225425" algn="l" defTabSz="914400" rtl="0" eaLnBrk="1" latinLnBrk="0" hangingPunct="1">
              <a:spcBef>
                <a:spcPct val="20000"/>
              </a:spcBef>
              <a:buFont typeface="Arial" pitchFamily="34" charset="0"/>
              <a:buChar char="–"/>
              <a:defRPr sz="1400" kern="1200">
                <a:solidFill>
                  <a:schemeClr val="tx1">
                    <a:lumMod val="75000"/>
                    <a:lumOff val="25000"/>
                  </a:schemeClr>
                </a:solidFill>
                <a:latin typeface="+mn-lt"/>
                <a:ea typeface="+mn-ea"/>
                <a:cs typeface="+mn-cs"/>
              </a:defRPr>
            </a:lvl4pPr>
            <a:lvl5pPr marL="1603375" indent="-225425" algn="l" defTabSz="914400" rtl="0" eaLnBrk="1" latinLnBrk="0" hangingPunct="1">
              <a:spcBef>
                <a:spcPct val="20000"/>
              </a:spcBef>
              <a:buFont typeface="Arial"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400" dirty="0"/>
              <a:t>What if we have to test for means of more than 2 samples?</a:t>
            </a:r>
          </a:p>
          <a:p>
            <a:r>
              <a:rPr lang="en-US" sz="1400" dirty="0">
                <a:ea typeface="Cambria Math"/>
              </a:rPr>
              <a:t>Run Multiple t tests (for 3 groups – 3 tests, 4 groups – </a:t>
            </a:r>
            <a:r>
              <a:rPr lang="en-US" sz="1400" dirty="0"/>
              <a:t>6 tests, 5 group – 10 tests and so on)</a:t>
            </a:r>
          </a:p>
          <a:p>
            <a:pPr lvl="1"/>
            <a:r>
              <a:rPr lang="en-US" sz="1200" dirty="0"/>
              <a:t>Time consuming</a:t>
            </a:r>
          </a:p>
          <a:p>
            <a:pPr lvl="1"/>
            <a:r>
              <a:rPr lang="en-US" sz="1200" dirty="0"/>
              <a:t>Increased error (confidence levels goes down rapidly)</a:t>
            </a:r>
          </a:p>
          <a:p>
            <a:r>
              <a:rPr lang="en-US" sz="1400" dirty="0">
                <a:ea typeface="Cambria Math"/>
              </a:rPr>
              <a:t>Use ANOVA</a:t>
            </a:r>
          </a:p>
          <a:p>
            <a:r>
              <a:rPr lang="en-US" sz="1400" dirty="0">
                <a:ea typeface="Cambria Math"/>
              </a:rPr>
              <a:t>It tests the null hypothesis:</a:t>
            </a:r>
          </a:p>
          <a:p>
            <a:endParaRPr lang="en-US" sz="1400" dirty="0">
              <a:ea typeface="Cambria Math"/>
            </a:endParaRPr>
          </a:p>
          <a:p>
            <a:endParaRPr lang="en-US" sz="1400" dirty="0">
              <a:ea typeface="Cambria Math"/>
            </a:endParaRPr>
          </a:p>
          <a:p>
            <a:r>
              <a:rPr lang="en-US" sz="1400" dirty="0">
                <a:ea typeface="Cambria Math"/>
              </a:rPr>
              <a:t>Significant result – fail to reject null – </a:t>
            </a:r>
            <a:r>
              <a:rPr lang="en-US" sz="1400" dirty="0" err="1">
                <a:ea typeface="Cambria Math"/>
              </a:rPr>
              <a:t>atleast</a:t>
            </a:r>
            <a:r>
              <a:rPr lang="en-US" sz="1400" dirty="0">
                <a:ea typeface="Cambria Math"/>
              </a:rPr>
              <a:t> two groups have different means</a:t>
            </a:r>
          </a:p>
          <a:p>
            <a:r>
              <a:rPr lang="en-US" sz="1400" dirty="0">
                <a:ea typeface="Cambria Math"/>
              </a:rPr>
              <a:t>Limitation – can not tell you which two groups have different means</a:t>
            </a:r>
          </a:p>
          <a:p>
            <a:pPr lvl="1"/>
            <a:r>
              <a:rPr lang="en-US" sz="1200" dirty="0">
                <a:ea typeface="Cambria Math"/>
              </a:rPr>
              <a:t>Still need to run t-test to find out the groups</a:t>
            </a:r>
          </a:p>
          <a:p>
            <a:r>
              <a:rPr lang="en-US" sz="1400" dirty="0">
                <a:ea typeface="Cambria Math"/>
              </a:rPr>
              <a:t>Very easy to perform in excel using Data Analysis tool</a:t>
            </a:r>
          </a:p>
          <a:p>
            <a:r>
              <a:rPr lang="en-US" sz="1400" dirty="0">
                <a:ea typeface="Cambria Math"/>
                <a:hlinkClick r:id="rId2"/>
              </a:rPr>
              <a:t>http://www.excel-easy.com/examples/anova.html</a:t>
            </a:r>
            <a:endParaRPr lang="en-US" sz="1400" dirty="0">
              <a:ea typeface="Cambria Math"/>
            </a:endParaRPr>
          </a:p>
          <a:p>
            <a:pPr marL="0" indent="0">
              <a:buNone/>
            </a:pPr>
            <a:endParaRPr lang="en-US" sz="1400" dirty="0">
              <a:ea typeface="Cambria Math"/>
            </a:endParaRPr>
          </a:p>
          <a:p>
            <a:endParaRPr lang="en-US" sz="1400" dirty="0">
              <a:ea typeface="Cambria Math"/>
            </a:endParaRPr>
          </a:p>
          <a:p>
            <a:endParaRPr lang="en-US" sz="1400" dirty="0">
              <a:ea typeface="Cambria Math"/>
            </a:endParaRPr>
          </a:p>
        </p:txBody>
      </p:sp>
      <p:sp>
        <p:nvSpPr>
          <p:cNvPr id="9" name="Title 2"/>
          <p:cNvSpPr txBox="1">
            <a:spLocks/>
          </p:cNvSpPr>
          <p:nvPr/>
        </p:nvSpPr>
        <p:spPr>
          <a:xfrm>
            <a:off x="1981200" y="361950"/>
            <a:ext cx="8228012" cy="593869"/>
          </a:xfrm>
          <a:prstGeom prst="rect">
            <a:avLst/>
          </a:prstGeom>
        </p:spPr>
        <p:txBody>
          <a:bodyPr vert="horz" lIns="0" tIns="0" rIns="0" bIns="0" rtlCol="0" anchor="b">
            <a:normAutofit/>
          </a:bodyPr>
          <a:lstStyle>
            <a:lvl1pPr algn="l" defTabSz="914400" rtl="0" eaLnBrk="1" latinLnBrk="0" hangingPunct="1">
              <a:spcBef>
                <a:spcPct val="0"/>
              </a:spcBef>
              <a:buNone/>
              <a:defRPr sz="2400" b="1" kern="1200">
                <a:solidFill>
                  <a:srgbClr val="666666"/>
                </a:solidFill>
                <a:latin typeface="+mj-lt"/>
                <a:ea typeface="+mj-ea"/>
                <a:cs typeface="+mj-cs"/>
              </a:defRPr>
            </a:lvl1pPr>
          </a:lstStyle>
          <a:p>
            <a:r>
              <a:rPr lang="en-US"/>
              <a:t>ANOVA</a:t>
            </a:r>
            <a:endParaRPr lang="en-US" dirty="0"/>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1" y="2667001"/>
            <a:ext cx="2028825"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28334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Example 3</a:t>
            </a:r>
            <a:endParaRPr lang="en-IN" sz="2800" dirty="0"/>
          </a:p>
        </p:txBody>
      </p:sp>
      <p:sp>
        <p:nvSpPr>
          <p:cNvPr id="3" name="Text Placeholder 2"/>
          <p:cNvSpPr>
            <a:spLocks noGrp="1"/>
          </p:cNvSpPr>
          <p:nvPr>
            <p:ph type="body" idx="1"/>
          </p:nvPr>
        </p:nvSpPr>
        <p:spPr>
          <a:xfrm>
            <a:off x="838200" y="1534679"/>
            <a:ext cx="10515600" cy="4351338"/>
          </a:xfrm>
        </p:spPr>
        <p:txBody>
          <a:bodyPr>
            <a:normAutofit/>
          </a:bodyPr>
          <a:lstStyle/>
          <a:p>
            <a:pPr marL="114300" indent="0">
              <a:buNone/>
            </a:pPr>
            <a:r>
              <a:rPr lang="en-US" dirty="0"/>
              <a:t>Three groups of samples of factory emissions of different plants of the same company were collected. The score is computed based on the composition of the emissions. We want to find out if there is any inconsistency or difference across the three groups.</a:t>
            </a:r>
          </a:p>
          <a:p>
            <a:pPr marL="114300" indent="0">
              <a:buNone/>
            </a:pPr>
            <a:endParaRPr lang="en-US" dirty="0"/>
          </a:p>
          <a:p>
            <a:pPr marL="114300" indent="0">
              <a:buNone/>
            </a:pPr>
            <a:r>
              <a:rPr lang="en-IN" dirty="0"/>
              <a:t>A = 57,56,58,58,56,59,56,55,53,54,53,42,44,34,54,54,34,64,84,24</a:t>
            </a:r>
          </a:p>
          <a:p>
            <a:pPr marL="114300" indent="0">
              <a:buNone/>
            </a:pPr>
            <a:r>
              <a:rPr lang="en-IN" dirty="0"/>
              <a:t>B = 49,47,49,47,49,47,49,46,45,46,41,42,41,42,42,42,14,14,34</a:t>
            </a:r>
          </a:p>
          <a:p>
            <a:pPr marL="114300" indent="0">
              <a:buNone/>
            </a:pPr>
            <a:r>
              <a:rPr lang="en-IN" dirty="0"/>
              <a:t>C = 49,48,46,46,49,46,45,55,61,45,45,45,49,54,44,74,54,84,39</a:t>
            </a:r>
          </a:p>
        </p:txBody>
      </p:sp>
    </p:spTree>
    <p:extLst>
      <p:ext uri="{BB962C8B-B14F-4D97-AF65-F5344CB8AC3E}">
        <p14:creationId xmlns:p14="http://schemas.microsoft.com/office/powerpoint/2010/main" val="3417674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630" name="Google Shape;630;p46"/>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640"/>
              </a:spcBef>
              <a:spcAft>
                <a:spcPts val="0"/>
              </a:spcAft>
              <a:buSzPts val="1400"/>
              <a:buNone/>
            </a:pPr>
            <a:endParaRPr sz="3200" dirty="0">
              <a:latin typeface="Candara"/>
              <a:ea typeface="Candara"/>
              <a:cs typeface="Candara"/>
              <a:sym typeface="Candara"/>
            </a:endParaRPr>
          </a:p>
          <a:p>
            <a:pPr marL="0" lvl="0" indent="0" algn="l" rtl="0">
              <a:lnSpc>
                <a:spcPct val="100000"/>
              </a:lnSpc>
              <a:spcBef>
                <a:spcPts val="640"/>
              </a:spcBef>
              <a:spcAft>
                <a:spcPts val="0"/>
              </a:spcAft>
              <a:buClr>
                <a:schemeClr val="dk1"/>
              </a:buClr>
              <a:buSzPts val="1100"/>
              <a:buFont typeface="Arial"/>
              <a:buNone/>
            </a:pPr>
            <a:r>
              <a:rPr lang="en-US" sz="3200" dirty="0">
                <a:latin typeface="Times New Roman"/>
                <a:ea typeface="Times New Roman"/>
                <a:cs typeface="Times New Roman"/>
                <a:sym typeface="Times New Roman"/>
              </a:rPr>
              <a:t>Hypothesis of One-Way ANOVA</a:t>
            </a:r>
            <a:endParaRPr sz="3200" dirty="0">
              <a:latin typeface="Times New Roman"/>
              <a:ea typeface="Times New Roman"/>
              <a:cs typeface="Times New Roman"/>
              <a:sym typeface="Times New Roman"/>
            </a:endParaRPr>
          </a:p>
          <a:p>
            <a:pPr marL="0" lvl="0" indent="0" algn="l" rtl="0">
              <a:lnSpc>
                <a:spcPct val="100000"/>
              </a:lnSpc>
              <a:spcBef>
                <a:spcPts val="0"/>
              </a:spcBef>
              <a:spcAft>
                <a:spcPts val="0"/>
              </a:spcAft>
              <a:buSzPts val="1400"/>
              <a:buNone/>
            </a:pPr>
            <a:endParaRPr sz="3200" dirty="0">
              <a:latin typeface="Candara"/>
              <a:ea typeface="Candara"/>
              <a:cs typeface="Candara"/>
              <a:sym typeface="Candara"/>
            </a:endParaRPr>
          </a:p>
        </p:txBody>
      </p:sp>
      <p:sp>
        <p:nvSpPr>
          <p:cNvPr id="631" name="Google Shape;631;p46"/>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38100" lvl="0" indent="0" algn="l" rtl="0">
              <a:lnSpc>
                <a:spcPct val="100000"/>
              </a:lnSpc>
              <a:spcBef>
                <a:spcPts val="640"/>
              </a:spcBef>
              <a:spcAft>
                <a:spcPts val="0"/>
              </a:spcAft>
              <a:buSzPts val="3000"/>
              <a:buNone/>
            </a:pPr>
            <a:r>
              <a:rPr lang="en-US" sz="3000" dirty="0">
                <a:latin typeface="Times New Roman"/>
                <a:ea typeface="Times New Roman"/>
                <a:cs typeface="Times New Roman"/>
                <a:sym typeface="Times New Roman"/>
              </a:rPr>
              <a:t>µ</a:t>
            </a:r>
            <a:r>
              <a:rPr lang="en-US" sz="3000" baseline="-25000" dirty="0">
                <a:latin typeface="Times New Roman"/>
                <a:ea typeface="Times New Roman"/>
                <a:cs typeface="Times New Roman"/>
                <a:sym typeface="Times New Roman"/>
              </a:rPr>
              <a:t>1</a:t>
            </a:r>
            <a:r>
              <a:rPr lang="en-US" sz="3000" dirty="0">
                <a:latin typeface="Times New Roman"/>
                <a:ea typeface="Times New Roman"/>
                <a:cs typeface="Times New Roman"/>
                <a:sym typeface="Times New Roman"/>
              </a:rPr>
              <a:t> = µ</a:t>
            </a:r>
            <a:r>
              <a:rPr lang="en-US" sz="3000" baseline="-25000" dirty="0">
                <a:latin typeface="Times New Roman"/>
                <a:ea typeface="Times New Roman"/>
                <a:cs typeface="Times New Roman"/>
                <a:sym typeface="Times New Roman"/>
              </a:rPr>
              <a:t>2</a:t>
            </a:r>
            <a:r>
              <a:rPr lang="en-US" sz="3000" dirty="0">
                <a:latin typeface="Times New Roman"/>
                <a:ea typeface="Times New Roman"/>
                <a:cs typeface="Times New Roman"/>
                <a:sym typeface="Times New Roman"/>
              </a:rPr>
              <a:t> = µ</a:t>
            </a:r>
            <a:r>
              <a:rPr lang="en-US" sz="3000" baseline="-25000" dirty="0">
                <a:latin typeface="Times New Roman"/>
                <a:ea typeface="Times New Roman"/>
                <a:cs typeface="Times New Roman"/>
                <a:sym typeface="Times New Roman"/>
              </a:rPr>
              <a:t>3</a:t>
            </a:r>
            <a:r>
              <a:rPr lang="en-US" sz="3000" dirty="0">
                <a:latin typeface="Times New Roman"/>
                <a:ea typeface="Times New Roman"/>
                <a:cs typeface="Times New Roman"/>
                <a:sym typeface="Times New Roman"/>
              </a:rPr>
              <a:t> = µ</a:t>
            </a:r>
            <a:r>
              <a:rPr lang="en-US" sz="3000" baseline="-25000" dirty="0">
                <a:latin typeface="Times New Roman"/>
                <a:ea typeface="Times New Roman"/>
                <a:cs typeface="Times New Roman"/>
                <a:sym typeface="Times New Roman"/>
              </a:rPr>
              <a:t>4</a:t>
            </a:r>
            <a:r>
              <a:rPr lang="en-US" sz="3000" dirty="0">
                <a:latin typeface="Times New Roman"/>
                <a:ea typeface="Times New Roman"/>
                <a:cs typeface="Times New Roman"/>
                <a:sym typeface="Times New Roman"/>
              </a:rPr>
              <a:t> = …= µ</a:t>
            </a:r>
            <a:r>
              <a:rPr lang="en-US" sz="3000" baseline="-25000" dirty="0">
                <a:latin typeface="Times New Roman"/>
                <a:ea typeface="Times New Roman"/>
                <a:cs typeface="Times New Roman"/>
                <a:sym typeface="Times New Roman"/>
              </a:rPr>
              <a:t>k</a:t>
            </a:r>
            <a:endParaRPr sz="3000" baseline="-25000" dirty="0">
              <a:latin typeface="Times New Roman"/>
              <a:ea typeface="Times New Roman"/>
              <a:cs typeface="Times New Roman"/>
              <a:sym typeface="Times New Roman"/>
            </a:endParaRPr>
          </a:p>
          <a:p>
            <a:pPr marL="495300" lvl="1" indent="0" algn="l" rtl="0">
              <a:lnSpc>
                <a:spcPct val="100000"/>
              </a:lnSpc>
              <a:spcBef>
                <a:spcPts val="560"/>
              </a:spcBef>
              <a:spcAft>
                <a:spcPts val="0"/>
              </a:spcAft>
              <a:buSzPts val="3000"/>
              <a:buNone/>
            </a:pPr>
            <a:endParaRPr lang="en-US" sz="3000" baseline="-25000" dirty="0">
              <a:latin typeface="Times New Roman"/>
              <a:ea typeface="Times New Roman"/>
              <a:cs typeface="Times New Roman"/>
              <a:sym typeface="Times New Roman"/>
            </a:endParaRPr>
          </a:p>
          <a:p>
            <a:pPr marL="495300" lvl="1" indent="0" algn="l" rtl="0">
              <a:lnSpc>
                <a:spcPct val="100000"/>
              </a:lnSpc>
              <a:spcBef>
                <a:spcPts val="560"/>
              </a:spcBef>
              <a:spcAft>
                <a:spcPts val="0"/>
              </a:spcAft>
              <a:buSzPts val="3000"/>
              <a:buNone/>
            </a:pPr>
            <a:endParaRPr lang="en-US" sz="3000" baseline="-25000" dirty="0">
              <a:latin typeface="Times New Roman"/>
              <a:ea typeface="Times New Roman"/>
              <a:cs typeface="Times New Roman"/>
              <a:sym typeface="Times New Roman"/>
            </a:endParaRPr>
          </a:p>
          <a:p>
            <a:pPr marL="495300" lvl="1" indent="0" algn="l" rtl="0">
              <a:lnSpc>
                <a:spcPct val="100000"/>
              </a:lnSpc>
              <a:spcBef>
                <a:spcPts val="560"/>
              </a:spcBef>
              <a:spcAft>
                <a:spcPts val="0"/>
              </a:spcAft>
              <a:buSzPts val="3000"/>
              <a:buNone/>
            </a:pPr>
            <a:r>
              <a:rPr lang="en-US" sz="3000" dirty="0">
                <a:latin typeface="Times New Roman"/>
                <a:ea typeface="Times New Roman"/>
                <a:cs typeface="Times New Roman"/>
                <a:sym typeface="Times New Roman"/>
              </a:rPr>
              <a:t>Not all of the population means are equal</a:t>
            </a:r>
            <a:endParaRPr sz="3000" dirty="0">
              <a:latin typeface="Times New Roman"/>
              <a:ea typeface="Times New Roman"/>
              <a:cs typeface="Times New Roman"/>
              <a:sym typeface="Times New Roman"/>
            </a:endParaRPr>
          </a:p>
          <a:p>
            <a:pPr indent="0">
              <a:lnSpc>
                <a:spcPct val="100000"/>
              </a:lnSpc>
              <a:spcBef>
                <a:spcPts val="640"/>
              </a:spcBef>
              <a:buSzPts val="3200"/>
              <a:buNone/>
            </a:pPr>
            <a:endParaRPr sz="3000" dirty="0">
              <a:latin typeface="Times New Roman"/>
              <a:ea typeface="Times New Roman"/>
              <a:cs typeface="Times New Roman"/>
              <a:sym typeface="Times New Roman"/>
            </a:endParaRPr>
          </a:p>
          <a:p>
            <a:pPr marL="495300" lvl="1" indent="0" algn="l" rtl="0">
              <a:lnSpc>
                <a:spcPct val="100000"/>
              </a:lnSpc>
              <a:spcBef>
                <a:spcPts val="560"/>
              </a:spcBef>
              <a:spcAft>
                <a:spcPts val="0"/>
              </a:spcAft>
              <a:buSzPts val="3000"/>
              <a:buNone/>
            </a:pPr>
            <a:r>
              <a:rPr lang="en-US" sz="3000" dirty="0">
                <a:latin typeface="Times New Roman"/>
                <a:ea typeface="Times New Roman"/>
                <a:cs typeface="Times New Roman"/>
                <a:sym typeface="Times New Roman"/>
              </a:rPr>
              <a:t>For at least one pair, the population means are unequal. </a:t>
            </a:r>
            <a:endParaRPr sz="3000" dirty="0">
              <a:latin typeface="Times New Roman"/>
              <a:ea typeface="Times New Roman"/>
              <a:cs typeface="Times New Roman"/>
              <a:sym typeface="Times New Roman"/>
            </a:endParaRPr>
          </a:p>
          <a:p>
            <a:pPr marL="457200" lvl="0" indent="0" algn="l" rtl="0">
              <a:lnSpc>
                <a:spcPct val="100000"/>
              </a:lnSpc>
              <a:spcBef>
                <a:spcPts val="640"/>
              </a:spcBef>
              <a:spcAft>
                <a:spcPts val="0"/>
              </a:spcAft>
              <a:buSzPts val="3200"/>
              <a:buNone/>
            </a:pPr>
            <a:r>
              <a:rPr lang="en-US" sz="3000" dirty="0">
                <a:latin typeface="Times New Roman"/>
                <a:ea typeface="Times New Roman"/>
                <a:cs typeface="Times New Roman"/>
                <a:sym typeface="Times New Roman"/>
              </a:rPr>
              <a:t>	</a:t>
            </a:r>
            <a:endParaRPr sz="3000" dirty="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 Placeholder 2"/>
              <p:cNvSpPr>
                <a:spLocks noGrp="1"/>
              </p:cNvSpPr>
              <p:nvPr>
                <p:ph type="body" idx="1"/>
              </p:nvPr>
            </p:nvSpPr>
            <p:spPr>
              <a:xfrm>
                <a:off x="263236" y="581891"/>
                <a:ext cx="11242964" cy="6029902"/>
              </a:xfrm>
            </p:spPr>
            <p:txBody>
              <a:bodyPr>
                <a:normAutofit/>
              </a:bodyPr>
              <a:lstStyle/>
              <a:p>
                <a:pPr marL="114300" indent="0">
                  <a:buNone/>
                </a:pPr>
                <a:r>
                  <a:rPr lang="en-US" dirty="0"/>
                  <a:t>Dof(between) = k – 1 = 3 – 1 = 2</a:t>
                </a:r>
              </a:p>
              <a:p>
                <a:pPr marL="114300" indent="0">
                  <a:buNone/>
                </a:pPr>
                <a:r>
                  <a:rPr lang="en-US" dirty="0" err="1"/>
                  <a:t>Dof</a:t>
                </a:r>
                <a:r>
                  <a:rPr lang="en-US" dirty="0"/>
                  <a:t>(within) = N – k = 59 – 3 = 56</a:t>
                </a:r>
              </a:p>
              <a:p>
                <a:pPr marL="114300" indent="0">
                  <a:buNone/>
                </a:pPr>
                <a:r>
                  <a:rPr lang="en-US" dirty="0" err="1"/>
                  <a:t>Dof</a:t>
                </a:r>
                <a:r>
                  <a:rPr lang="en-US" dirty="0"/>
                  <a:t>(total) = 56 + 2 = 58</a:t>
                </a:r>
              </a:p>
              <a:p>
                <a:pPr marL="114300" indent="0">
                  <a:buNone/>
                </a:pPr>
                <a:r>
                  <a:rPr lang="en-US" dirty="0"/>
                  <a:t>For the above degrees of freedom, </a:t>
                </a:r>
              </a:p>
              <a:p>
                <a:pPr marL="114300" indent="0" algn="ctr">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𝑐𝑟𝑖𝑡𝑖𝑐𝑎𝑙</m:t>
                        </m:r>
                      </m:sub>
                    </m:sSub>
                  </m:oMath>
                </a14:m>
                <a:r>
                  <a:rPr lang="en-IN" dirty="0"/>
                  <a:t> = 3.161 </a:t>
                </a:r>
              </a:p>
              <a:p>
                <a:pPr marL="114300" indent="0">
                  <a:buNone/>
                </a:pPr>
                <a:r>
                  <a:rPr lang="en-US" dirty="0"/>
                  <a:t>Mean(A) = 52.45</a:t>
                </a:r>
              </a:p>
              <a:p>
                <a:pPr marL="114300" indent="0">
                  <a:buNone/>
                </a:pPr>
                <a:r>
                  <a:rPr lang="en-US" dirty="0"/>
                  <a:t>Mean(B) =  41.36</a:t>
                </a:r>
              </a:p>
              <a:p>
                <a:pPr marL="114300" indent="0">
                  <a:buNone/>
                </a:pPr>
                <a:r>
                  <a:rPr lang="en-US" dirty="0"/>
                  <a:t>Mean(C) =  51.45</a:t>
                </a:r>
              </a:p>
              <a:p>
                <a:pPr marL="114300" indent="0">
                  <a:buNone/>
                </a:pPr>
                <a:r>
                  <a:rPr lang="en-US" dirty="0"/>
                  <a:t>Overall Mean = 2864/59 = 48.54</a:t>
                </a:r>
              </a:p>
              <a:p>
                <a:pPr marL="114300" indent="0">
                  <a:buNone/>
                </a:pPr>
                <a:endParaRPr lang="en-US" dirty="0"/>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xfrm>
                <a:off x="263236" y="581891"/>
                <a:ext cx="11242964" cy="6029902"/>
              </a:xfrm>
              <a:blipFill>
                <a:blip r:embed="rId2"/>
                <a:stretch>
                  <a:fillRect l="-54"/>
                </a:stretch>
              </a:blipFill>
            </p:spPr>
            <p:txBody>
              <a:bodyPr/>
              <a:lstStyle/>
              <a:p>
                <a:r>
                  <a:rPr lang="en-IN">
                    <a:noFill/>
                  </a:rPr>
                  <a:t> </a:t>
                </a:r>
              </a:p>
            </p:txBody>
          </p:sp>
        </mc:Fallback>
      </mc:AlternateContent>
    </p:spTree>
    <p:extLst>
      <p:ext uri="{BB962C8B-B14F-4D97-AF65-F5344CB8AC3E}">
        <p14:creationId xmlns:p14="http://schemas.microsoft.com/office/powerpoint/2010/main" val="1582237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3816927" cy="632402"/>
          </a:xfrm>
        </p:spPr>
        <p:txBody>
          <a:bodyPr>
            <a:normAutofit fontScale="90000"/>
          </a:bodyPr>
          <a:lstStyle/>
          <a:p>
            <a:r>
              <a:rPr lang="en-US" sz="2700" dirty="0"/>
              <a:t>Contd</a:t>
            </a:r>
            <a:r>
              <a:rPr lang="en-US" dirty="0"/>
              <a:t>..</a:t>
            </a:r>
            <a:endParaRPr lang="en-IN" dirty="0"/>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a:xfrm>
                <a:off x="754224" y="1396417"/>
                <a:ext cx="10515600" cy="4351338"/>
              </a:xfrm>
            </p:spPr>
            <p:txBody>
              <a:bodyPr/>
              <a:lstStyle/>
              <a:p>
                <a:pPr marL="114300" indent="0">
                  <a:buNone/>
                </a:pPr>
                <a:endParaRPr lang="en-IN" dirty="0"/>
              </a:p>
              <a:p>
                <a:pPr marL="114300" indent="0">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𝑠𝑡𝑎𝑡𝑖𝑠𝑡𝑖𝑐</m:t>
                        </m:r>
                      </m:sub>
                    </m:sSub>
                  </m:oMath>
                </a14:m>
                <a:r>
                  <a:rPr lang="en-US" dirty="0"/>
                  <a:t> = </a:t>
                </a:r>
                <a:r>
                  <a:rPr lang="en-IN" dirty="0"/>
                  <a:t>5.73</a:t>
                </a:r>
              </a:p>
              <a:p>
                <a:pPr marL="114300" indent="0" algn="ctr">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𝑠𝑡𝑎𝑡𝑖𝑠𝑡𝑖𝑐</m:t>
                        </m:r>
                      </m:sub>
                    </m:sSub>
                  </m:oMath>
                </a14:m>
                <a:r>
                  <a:rPr lang="en-IN" dirty="0"/>
                  <a:t> &gt;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𝑐𝑟𝑖𝑡𝑖𝑐𝑎𝑙</m:t>
                        </m:r>
                      </m:sub>
                    </m:sSub>
                  </m:oMath>
                </a14:m>
                <a:endParaRPr lang="en-IN" dirty="0"/>
              </a:p>
              <a:p>
                <a:pPr marL="114300" indent="0">
                  <a:buNone/>
                </a:pPr>
                <a:endParaRPr lang="en-US" i="1" dirty="0"/>
              </a:p>
              <a:p>
                <a:pPr marL="114300" indent="0">
                  <a:buNone/>
                </a:pPr>
                <a:endParaRPr lang="en-US" i="1" dirty="0"/>
              </a:p>
              <a:p>
                <a:pPr marL="114300" indent="0">
                  <a:buNone/>
                </a:pPr>
                <a:r>
                  <a:rPr lang="en-US" i="1" dirty="0"/>
                  <a:t>Since our f-statistic is beyond the critical value, samples are different. </a:t>
                </a:r>
                <a:endParaRPr lang="en-IN" i="1" dirty="0"/>
              </a:p>
              <a:p>
                <a:pPr marL="114300" indent="0">
                  <a:buNone/>
                </a:pPr>
                <a:endParaRPr lang="en-IN" dirty="0"/>
              </a:p>
              <a:p>
                <a:pPr marL="114300" indent="0">
                  <a:buNone/>
                </a:pPr>
                <a:endParaRPr lang="en-IN" dirty="0"/>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xfrm>
                <a:off x="754224" y="1396417"/>
                <a:ext cx="10515600" cy="4351338"/>
              </a:xfrm>
              <a:blipFill>
                <a:blip r:embed="rId2"/>
                <a:stretch>
                  <a:fillRect l="-116"/>
                </a:stretch>
              </a:blipFill>
            </p:spPr>
            <p:txBody>
              <a:bodyPr/>
              <a:lstStyle/>
              <a:p>
                <a:r>
                  <a:rPr lang="en-IN">
                    <a:noFill/>
                  </a:rPr>
                  <a:t> </a:t>
                </a:r>
              </a:p>
            </p:txBody>
          </p:sp>
        </mc:Fallback>
      </mc:AlternateContent>
    </p:spTree>
    <p:extLst>
      <p:ext uri="{BB962C8B-B14F-4D97-AF65-F5344CB8AC3E}">
        <p14:creationId xmlns:p14="http://schemas.microsoft.com/office/powerpoint/2010/main" val="32540588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6" name="Google Shape;316;g5dcda854b2_0_190"/>
          <p:cNvSpPr txBox="1">
            <a:spLocks noGrp="1"/>
          </p:cNvSpPr>
          <p:nvPr>
            <p:ph type="body" idx="1"/>
          </p:nvPr>
        </p:nvSpPr>
        <p:spPr>
          <a:xfrm>
            <a:off x="405414" y="836720"/>
            <a:ext cx="10972800" cy="4526100"/>
          </a:xfrm>
          <a:prstGeom prst="rect">
            <a:avLst/>
          </a:prstGeom>
        </p:spPr>
        <p:txBody>
          <a:bodyPr spcFirstLastPara="1" wrap="square" lIns="91425" tIns="45700" rIns="91425" bIns="45700" anchor="t" anchorCtr="0">
            <a:noAutofit/>
          </a:bodyPr>
          <a:lstStyle/>
          <a:p>
            <a:pPr marL="0" lvl="0" indent="0" algn="l" rtl="0">
              <a:spcBef>
                <a:spcPts val="640"/>
              </a:spcBef>
              <a:spcAft>
                <a:spcPts val="0"/>
              </a:spcAft>
              <a:buNone/>
            </a:pPr>
            <a:r>
              <a:rPr lang="en-IN" sz="2400" b="1" dirty="0">
                <a:latin typeface="Times New Roman"/>
                <a:ea typeface="Times New Roman"/>
                <a:cs typeface="Times New Roman"/>
                <a:sym typeface="Times New Roman"/>
              </a:rPr>
              <a:t>The Empirical rule</a:t>
            </a:r>
            <a:endParaRPr sz="2400" b="1" dirty="0">
              <a:latin typeface="Times New Roman"/>
              <a:ea typeface="Times New Roman"/>
              <a:cs typeface="Times New Roman"/>
              <a:sym typeface="Times New Roman"/>
            </a:endParaRPr>
          </a:p>
          <a:p>
            <a:pPr marL="0" lvl="0" indent="0" algn="l" rtl="0">
              <a:spcBef>
                <a:spcPts val="640"/>
              </a:spcBef>
              <a:spcAft>
                <a:spcPts val="0"/>
              </a:spcAft>
              <a:buNone/>
            </a:pPr>
            <a:endParaRPr sz="2400" b="1" dirty="0">
              <a:latin typeface="Times New Roman"/>
              <a:ea typeface="Times New Roman"/>
              <a:cs typeface="Times New Roman"/>
              <a:sym typeface="Times New Roman"/>
            </a:endParaRPr>
          </a:p>
          <a:p>
            <a:pPr marL="457200" lvl="0" indent="-381000" algn="l" rtl="0">
              <a:spcBef>
                <a:spcPts val="640"/>
              </a:spcBef>
              <a:spcAft>
                <a:spcPts val="0"/>
              </a:spcAft>
              <a:buSzPts val="2400"/>
              <a:buFont typeface="Times New Roman"/>
              <a:buChar char="•"/>
            </a:pPr>
            <a:r>
              <a:rPr lang="en-IN" sz="2400" dirty="0">
                <a:latin typeface="Times New Roman"/>
                <a:ea typeface="Times New Roman"/>
                <a:cs typeface="Times New Roman"/>
                <a:sym typeface="Times New Roman"/>
              </a:rPr>
              <a:t>The empirical rule approximates the variation of data in a bell-shaped distribution.</a:t>
            </a:r>
            <a:endParaRPr sz="2400" dirty="0">
              <a:latin typeface="Times New Roman"/>
              <a:ea typeface="Times New Roman"/>
              <a:cs typeface="Times New Roman"/>
              <a:sym typeface="Times New Roman"/>
            </a:endParaRPr>
          </a:p>
          <a:p>
            <a:pPr marL="0" lvl="0" indent="0" algn="l" rtl="0">
              <a:spcBef>
                <a:spcPts val="640"/>
              </a:spcBef>
              <a:spcAft>
                <a:spcPts val="0"/>
              </a:spcAft>
              <a:buNone/>
            </a:pPr>
            <a:endParaRPr sz="2400" dirty="0">
              <a:latin typeface="Times New Roman"/>
              <a:ea typeface="Times New Roman"/>
              <a:cs typeface="Times New Roman"/>
              <a:sym typeface="Times New Roman"/>
            </a:endParaRPr>
          </a:p>
          <a:p>
            <a:pPr marL="457200" lvl="0" indent="-381000" algn="l" rtl="0">
              <a:spcBef>
                <a:spcPts val="640"/>
              </a:spcBef>
              <a:spcAft>
                <a:spcPts val="0"/>
              </a:spcAft>
              <a:buSzPts val="2400"/>
              <a:buFont typeface="Times New Roman"/>
              <a:buChar char="•"/>
            </a:pPr>
            <a:r>
              <a:rPr lang="en-IN" sz="2400" dirty="0">
                <a:latin typeface="Times New Roman"/>
                <a:ea typeface="Times New Roman"/>
                <a:cs typeface="Times New Roman"/>
                <a:sym typeface="Times New Roman"/>
              </a:rPr>
              <a:t>Approximately 68% of the data in a bell shaped distribution is within 1 standard deviation of the mean. </a:t>
            </a:r>
            <a:endParaRPr sz="2400" dirty="0">
              <a:latin typeface="Times New Roman"/>
              <a:ea typeface="Times New Roman"/>
              <a:cs typeface="Times New Roman"/>
              <a:sym typeface="Times New Roman"/>
            </a:endParaRPr>
          </a:p>
          <a:p>
            <a:pPr marL="0" lvl="0" indent="0" algn="l" rtl="0">
              <a:spcBef>
                <a:spcPts val="640"/>
              </a:spcBef>
              <a:spcAft>
                <a:spcPts val="0"/>
              </a:spcAft>
              <a:buNone/>
            </a:pPr>
            <a:endParaRPr sz="2400" dirty="0">
              <a:latin typeface="Times New Roman"/>
              <a:ea typeface="Times New Roman"/>
              <a:cs typeface="Times New Roman"/>
              <a:sym typeface="Times New Roman"/>
            </a:endParaRPr>
          </a:p>
          <a:p>
            <a:pPr marL="0" lvl="0" indent="0" algn="l" rtl="0">
              <a:spcBef>
                <a:spcPts val="640"/>
              </a:spcBef>
              <a:spcAft>
                <a:spcPts val="0"/>
              </a:spcAft>
              <a:buNone/>
            </a:pPr>
            <a:endParaRPr sz="2400" dirty="0">
              <a:latin typeface="Times New Roman"/>
              <a:ea typeface="Times New Roman"/>
              <a:cs typeface="Times New Roman"/>
              <a:sym typeface="Times New Roman"/>
            </a:endParaRPr>
          </a:p>
          <a:p>
            <a:pPr marL="0" lvl="0" indent="0" algn="l" rtl="0">
              <a:spcBef>
                <a:spcPts val="640"/>
              </a:spcBef>
              <a:spcAft>
                <a:spcPts val="0"/>
              </a:spcAft>
              <a:buNone/>
            </a:pPr>
            <a:endParaRPr sz="2400" dirty="0">
              <a:latin typeface="Times New Roman"/>
              <a:ea typeface="Times New Roman"/>
              <a:cs typeface="Times New Roman"/>
              <a:sym typeface="Times New Roman"/>
            </a:endParaRPr>
          </a:p>
        </p:txBody>
      </p:sp>
      <p:sp>
        <p:nvSpPr>
          <p:cNvPr id="317" name="Google Shape;317;g5dcda854b2_0_190"/>
          <p:cNvSpPr txBox="1">
            <a:spLocks noGrp="1"/>
          </p:cNvSpPr>
          <p:nvPr>
            <p:ph type="sldNum" idx="12"/>
          </p:nvPr>
        </p:nvSpPr>
        <p:spPr>
          <a:xfrm>
            <a:off x="8737600" y="6477000"/>
            <a:ext cx="2844900" cy="365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595959"/>
              </a:buClr>
              <a:buSzPts val="1400"/>
              <a:buFont typeface="Candara"/>
              <a:buNone/>
            </a:pPr>
            <a:fld id="{00000000-1234-1234-1234-123412341234}" type="slidenum">
              <a:rPr lang="en-IN"/>
              <a:t>17</a:t>
            </a:fld>
            <a:endParaRPr/>
          </a:p>
        </p:txBody>
      </p:sp>
      <p:pic>
        <p:nvPicPr>
          <p:cNvPr id="318" name="Google Shape;318;g5dcda854b2_0_190"/>
          <p:cNvPicPr preferRelativeResize="0"/>
          <p:nvPr/>
        </p:nvPicPr>
        <p:blipFill>
          <a:blip r:embed="rId3">
            <a:alphaModFix/>
          </a:blip>
          <a:stretch>
            <a:fillRect/>
          </a:stretch>
        </p:blipFill>
        <p:spPr>
          <a:xfrm>
            <a:off x="4121466" y="3855546"/>
            <a:ext cx="3057525" cy="1800225"/>
          </a:xfrm>
          <a:prstGeom prst="rect">
            <a:avLst/>
          </a:prstGeom>
          <a:noFill/>
          <a:ln>
            <a:noFill/>
          </a:ln>
        </p:spPr>
      </p:pic>
    </p:spTree>
    <p:extLst>
      <p:ext uri="{BB962C8B-B14F-4D97-AF65-F5344CB8AC3E}">
        <p14:creationId xmlns:p14="http://schemas.microsoft.com/office/powerpoint/2010/main" val="12608656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2" name="Google Shape;342;g5dcda854b2_1_14"/>
          <p:cNvSpPr txBox="1">
            <a:spLocks noGrp="1"/>
          </p:cNvSpPr>
          <p:nvPr>
            <p:ph type="body" idx="1"/>
          </p:nvPr>
        </p:nvSpPr>
        <p:spPr>
          <a:xfrm>
            <a:off x="537536" y="827842"/>
            <a:ext cx="10972800" cy="4526100"/>
          </a:xfrm>
          <a:prstGeom prst="rect">
            <a:avLst/>
          </a:prstGeom>
        </p:spPr>
        <p:txBody>
          <a:bodyPr spcFirstLastPara="1" wrap="square" lIns="91425" tIns="45700" rIns="91425" bIns="45700" anchor="t" anchorCtr="0">
            <a:noAutofit/>
          </a:bodyPr>
          <a:lstStyle/>
          <a:p>
            <a:pPr marL="0" marR="5080" lvl="0" indent="0" algn="l" rtl="0">
              <a:spcBef>
                <a:spcPts val="0"/>
              </a:spcBef>
              <a:spcAft>
                <a:spcPts val="0"/>
              </a:spcAft>
              <a:buClr>
                <a:schemeClr val="hlink"/>
              </a:buClr>
              <a:buSzPts val="2400"/>
              <a:buNone/>
            </a:pPr>
            <a:r>
              <a:rPr lang="en-IN" sz="2400" dirty="0">
                <a:solidFill>
                  <a:schemeClr val="hlink"/>
                </a:solidFill>
                <a:latin typeface="Times New Roman"/>
                <a:ea typeface="Times New Roman"/>
                <a:cs typeface="Times New Roman"/>
                <a:sym typeface="Times New Roman"/>
              </a:rPr>
              <a:t>Boxplot</a:t>
            </a:r>
            <a:r>
              <a:rPr lang="en-IN" sz="2400" dirty="0">
                <a:latin typeface="Times New Roman"/>
                <a:ea typeface="Times New Roman"/>
                <a:cs typeface="Times New Roman"/>
                <a:sym typeface="Times New Roman"/>
              </a:rPr>
              <a:t>: A Graphical display of the data based on the five-number summary:</a:t>
            </a:r>
            <a:endParaRPr sz="2400" dirty="0">
              <a:latin typeface="Times New Roman"/>
              <a:ea typeface="Times New Roman"/>
              <a:cs typeface="Times New Roman"/>
              <a:sym typeface="Times New Roman"/>
            </a:endParaRPr>
          </a:p>
          <a:p>
            <a:pPr marL="0" lvl="0" indent="0" algn="l" rtl="0">
              <a:spcBef>
                <a:spcPts val="640"/>
              </a:spcBef>
              <a:spcAft>
                <a:spcPts val="0"/>
              </a:spcAft>
              <a:buNone/>
            </a:pPr>
            <a:endParaRPr sz="2400" dirty="0">
              <a:latin typeface="Times New Roman"/>
              <a:ea typeface="Times New Roman"/>
              <a:cs typeface="Times New Roman"/>
              <a:sym typeface="Times New Roman"/>
            </a:endParaRPr>
          </a:p>
          <a:p>
            <a:pPr marL="0" lvl="0" indent="0" algn="l" rtl="0">
              <a:spcBef>
                <a:spcPts val="640"/>
              </a:spcBef>
              <a:spcAft>
                <a:spcPts val="0"/>
              </a:spcAft>
              <a:buNone/>
            </a:pPr>
            <a:r>
              <a:rPr lang="en-IN" sz="2400" dirty="0">
                <a:latin typeface="Times New Roman"/>
                <a:ea typeface="Times New Roman"/>
                <a:cs typeface="Times New Roman"/>
                <a:sym typeface="Times New Roman"/>
              </a:rPr>
              <a:t>Example:</a:t>
            </a:r>
            <a:endParaRPr sz="2400" dirty="0">
              <a:latin typeface="Times New Roman"/>
              <a:ea typeface="Times New Roman"/>
              <a:cs typeface="Times New Roman"/>
              <a:sym typeface="Times New Roman"/>
            </a:endParaRPr>
          </a:p>
          <a:p>
            <a:pPr marL="0" lvl="0" indent="0" algn="l" rtl="0">
              <a:spcBef>
                <a:spcPts val="640"/>
              </a:spcBef>
              <a:spcAft>
                <a:spcPts val="0"/>
              </a:spcAft>
              <a:buNone/>
            </a:pPr>
            <a:endParaRPr sz="2400" dirty="0">
              <a:latin typeface="Times New Roman"/>
              <a:ea typeface="Times New Roman"/>
              <a:cs typeface="Times New Roman"/>
              <a:sym typeface="Times New Roman"/>
            </a:endParaRPr>
          </a:p>
          <a:p>
            <a:pPr marL="0" lvl="0" indent="0" algn="l" rtl="0">
              <a:spcBef>
                <a:spcPts val="640"/>
              </a:spcBef>
              <a:spcAft>
                <a:spcPts val="0"/>
              </a:spcAft>
              <a:buNone/>
            </a:pPr>
            <a:endParaRPr sz="2400" dirty="0">
              <a:latin typeface="Times New Roman"/>
              <a:ea typeface="Times New Roman"/>
              <a:cs typeface="Times New Roman"/>
              <a:sym typeface="Times New Roman"/>
            </a:endParaRPr>
          </a:p>
          <a:p>
            <a:pPr marL="0" lvl="0" indent="0" algn="l" rtl="0">
              <a:spcBef>
                <a:spcPts val="640"/>
              </a:spcBef>
              <a:spcAft>
                <a:spcPts val="0"/>
              </a:spcAft>
              <a:buNone/>
            </a:pPr>
            <a:endParaRPr sz="2400" dirty="0">
              <a:latin typeface="Times New Roman"/>
              <a:ea typeface="Times New Roman"/>
              <a:cs typeface="Times New Roman"/>
              <a:sym typeface="Times New Roman"/>
            </a:endParaRPr>
          </a:p>
          <a:p>
            <a:pPr marL="0" lvl="0" indent="0" algn="l" rtl="0">
              <a:spcBef>
                <a:spcPts val="640"/>
              </a:spcBef>
              <a:spcAft>
                <a:spcPts val="0"/>
              </a:spcAft>
              <a:buNone/>
            </a:pPr>
            <a:endParaRPr sz="2400" dirty="0">
              <a:latin typeface="Times New Roman"/>
              <a:ea typeface="Times New Roman"/>
              <a:cs typeface="Times New Roman"/>
              <a:sym typeface="Times New Roman"/>
            </a:endParaRPr>
          </a:p>
          <a:p>
            <a:pPr marL="0" lvl="0" indent="0" algn="l" rtl="0">
              <a:spcBef>
                <a:spcPts val="640"/>
              </a:spcBef>
              <a:spcAft>
                <a:spcPts val="0"/>
              </a:spcAft>
              <a:buNone/>
            </a:pPr>
            <a:endParaRPr sz="2400" dirty="0">
              <a:latin typeface="Times New Roman"/>
              <a:ea typeface="Times New Roman"/>
              <a:cs typeface="Times New Roman"/>
              <a:sym typeface="Times New Roman"/>
            </a:endParaRPr>
          </a:p>
        </p:txBody>
      </p:sp>
      <p:sp>
        <p:nvSpPr>
          <p:cNvPr id="343" name="Google Shape;343;g5dcda854b2_1_14"/>
          <p:cNvSpPr txBox="1">
            <a:spLocks noGrp="1"/>
          </p:cNvSpPr>
          <p:nvPr>
            <p:ph type="sldNum" idx="12"/>
          </p:nvPr>
        </p:nvSpPr>
        <p:spPr>
          <a:xfrm>
            <a:off x="8737600" y="6477000"/>
            <a:ext cx="2844900" cy="365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595959"/>
              </a:buClr>
              <a:buSzPts val="1400"/>
              <a:buFont typeface="Candara"/>
              <a:buNone/>
            </a:pPr>
            <a:fld id="{00000000-1234-1234-1234-123412341234}" type="slidenum">
              <a:rPr lang="en-IN"/>
              <a:t>18</a:t>
            </a:fld>
            <a:endParaRPr/>
          </a:p>
        </p:txBody>
      </p:sp>
      <p:pic>
        <p:nvPicPr>
          <p:cNvPr id="344" name="Google Shape;344;g5dcda854b2_1_14"/>
          <p:cNvPicPr preferRelativeResize="0"/>
          <p:nvPr/>
        </p:nvPicPr>
        <p:blipFill>
          <a:blip r:embed="rId3">
            <a:alphaModFix/>
          </a:blip>
          <a:stretch>
            <a:fillRect/>
          </a:stretch>
        </p:blipFill>
        <p:spPr>
          <a:xfrm>
            <a:off x="1927335" y="2918944"/>
            <a:ext cx="7767075" cy="2214375"/>
          </a:xfrm>
          <a:prstGeom prst="rect">
            <a:avLst/>
          </a:prstGeom>
          <a:noFill/>
          <a:ln>
            <a:noFill/>
          </a:ln>
        </p:spPr>
      </p:pic>
    </p:spTree>
    <p:extLst>
      <p:ext uri="{BB962C8B-B14F-4D97-AF65-F5344CB8AC3E}">
        <p14:creationId xmlns:p14="http://schemas.microsoft.com/office/powerpoint/2010/main" val="13836663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g5dcda854b2_1_23"/>
          <p:cNvSpPr txBox="1">
            <a:spLocks noGrp="1"/>
          </p:cNvSpPr>
          <p:nvPr>
            <p:ph type="title"/>
          </p:nvPr>
        </p:nvSpPr>
        <p:spPr>
          <a:xfrm>
            <a:off x="609600" y="274637"/>
            <a:ext cx="10972800" cy="1143000"/>
          </a:xfrm>
          <a:prstGeom prst="rect">
            <a:avLst/>
          </a:prstGeom>
        </p:spPr>
        <p:txBody>
          <a:bodyPr spcFirstLastPara="1" wrap="square" lIns="91425" tIns="45700" rIns="91425" bIns="45700" anchor="ctr" anchorCtr="0">
            <a:noAutofit/>
          </a:bodyPr>
          <a:lstStyle/>
          <a:p>
            <a:pPr marL="0" lvl="0" indent="0" algn="ctr" rtl="0">
              <a:lnSpc>
                <a:spcPct val="108000"/>
              </a:lnSpc>
              <a:spcBef>
                <a:spcPts val="0"/>
              </a:spcBef>
              <a:spcAft>
                <a:spcPts val="0"/>
              </a:spcAft>
              <a:buClr>
                <a:schemeClr val="dk1"/>
              </a:buClr>
              <a:buSzPts val="1100"/>
              <a:buFont typeface="Arial"/>
              <a:buNone/>
            </a:pPr>
            <a:endParaRPr sz="2800" b="1">
              <a:latin typeface="Book Antiqua"/>
              <a:ea typeface="Book Antiqua"/>
              <a:cs typeface="Book Antiqua"/>
              <a:sym typeface="Book Antiqua"/>
            </a:endParaRPr>
          </a:p>
          <a:p>
            <a:pPr marL="0" lvl="0" indent="0" algn="ctr" rtl="0">
              <a:lnSpc>
                <a:spcPct val="108000"/>
              </a:lnSpc>
              <a:spcBef>
                <a:spcPts val="0"/>
              </a:spcBef>
              <a:spcAft>
                <a:spcPts val="0"/>
              </a:spcAft>
              <a:buClr>
                <a:schemeClr val="dk1"/>
              </a:buClr>
              <a:buSzPts val="1100"/>
              <a:buFont typeface="Arial"/>
              <a:buNone/>
            </a:pPr>
            <a:endParaRPr sz="2800" b="1">
              <a:latin typeface="Book Antiqua"/>
              <a:ea typeface="Book Antiqua"/>
              <a:cs typeface="Book Antiqua"/>
              <a:sym typeface="Book Antiqua"/>
            </a:endParaRPr>
          </a:p>
          <a:p>
            <a:pPr marL="0" lvl="0" indent="0" algn="ctr" rtl="0">
              <a:lnSpc>
                <a:spcPct val="108000"/>
              </a:lnSpc>
              <a:spcBef>
                <a:spcPts val="0"/>
              </a:spcBef>
              <a:spcAft>
                <a:spcPts val="0"/>
              </a:spcAft>
              <a:buClr>
                <a:schemeClr val="dk1"/>
              </a:buClr>
              <a:buSzPts val="1100"/>
              <a:buFont typeface="Arial"/>
              <a:buNone/>
            </a:pPr>
            <a:r>
              <a:rPr lang="en-IN" sz="2800" b="1">
                <a:latin typeface="Book Antiqua"/>
                <a:ea typeface="Book Antiqua"/>
                <a:cs typeface="Book Antiqua"/>
                <a:sym typeface="Book Antiqua"/>
              </a:rPr>
              <a:t>Distribution Shape and</a:t>
            </a:r>
            <a:endParaRPr sz="2800">
              <a:latin typeface="Book Antiqua"/>
              <a:ea typeface="Book Antiqua"/>
              <a:cs typeface="Book Antiqua"/>
              <a:sym typeface="Book Antiqua"/>
            </a:endParaRPr>
          </a:p>
          <a:p>
            <a:pPr marL="0" lvl="0" indent="0" algn="ctr" rtl="0">
              <a:lnSpc>
                <a:spcPct val="108000"/>
              </a:lnSpc>
              <a:spcBef>
                <a:spcPts val="0"/>
              </a:spcBef>
              <a:spcAft>
                <a:spcPts val="0"/>
              </a:spcAft>
              <a:buClr>
                <a:schemeClr val="dk1"/>
              </a:buClr>
              <a:buSzPts val="1100"/>
              <a:buFont typeface="Arial"/>
              <a:buNone/>
            </a:pPr>
            <a:r>
              <a:rPr lang="en-IN" sz="2800" b="1">
                <a:latin typeface="Book Antiqua"/>
                <a:ea typeface="Book Antiqua"/>
                <a:cs typeface="Book Antiqua"/>
                <a:sym typeface="Book Antiqua"/>
              </a:rPr>
              <a:t>The Boxplot</a:t>
            </a:r>
            <a:endParaRPr sz="2800">
              <a:latin typeface="Book Antiqua"/>
              <a:ea typeface="Book Antiqua"/>
              <a:cs typeface="Book Antiqua"/>
              <a:sym typeface="Book Antiqua"/>
            </a:endParaRPr>
          </a:p>
          <a:p>
            <a:pPr marL="0" lvl="0" indent="0" algn="l" rtl="0">
              <a:spcBef>
                <a:spcPts val="0"/>
              </a:spcBef>
              <a:spcAft>
                <a:spcPts val="0"/>
              </a:spcAft>
              <a:buClr>
                <a:schemeClr val="dk1"/>
              </a:buClr>
              <a:buSzPts val="1100"/>
              <a:buFont typeface="Arial"/>
              <a:buNone/>
            </a:pPr>
            <a:endParaRPr sz="2800" b="1">
              <a:latin typeface="Book Antiqua"/>
              <a:ea typeface="Book Antiqua"/>
              <a:cs typeface="Book Antiqua"/>
              <a:sym typeface="Book Antiqua"/>
            </a:endParaRPr>
          </a:p>
          <a:p>
            <a:pPr marL="0" lvl="0" indent="0" algn="l" rtl="0">
              <a:spcBef>
                <a:spcPts val="0"/>
              </a:spcBef>
              <a:spcAft>
                <a:spcPts val="0"/>
              </a:spcAft>
              <a:buNone/>
            </a:pPr>
            <a:endParaRPr sz="2800" b="1">
              <a:latin typeface="Book Antiqua"/>
              <a:ea typeface="Book Antiqua"/>
              <a:cs typeface="Book Antiqua"/>
              <a:sym typeface="Book Antiqua"/>
            </a:endParaRPr>
          </a:p>
        </p:txBody>
      </p:sp>
      <p:sp>
        <p:nvSpPr>
          <p:cNvPr id="352" name="Google Shape;352;g5dcda854b2_1_23"/>
          <p:cNvSpPr txBox="1">
            <a:spLocks noGrp="1"/>
          </p:cNvSpPr>
          <p:nvPr>
            <p:ph type="sldNum" idx="12"/>
          </p:nvPr>
        </p:nvSpPr>
        <p:spPr>
          <a:xfrm>
            <a:off x="8737600" y="6477000"/>
            <a:ext cx="2844900" cy="365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595959"/>
              </a:buClr>
              <a:buSzPts val="1400"/>
              <a:buFont typeface="Candara"/>
              <a:buNone/>
            </a:pPr>
            <a:fld id="{00000000-1234-1234-1234-123412341234}" type="slidenum">
              <a:rPr lang="en-IN"/>
              <a:t>19</a:t>
            </a:fld>
            <a:endParaRPr/>
          </a:p>
        </p:txBody>
      </p:sp>
      <p:pic>
        <p:nvPicPr>
          <p:cNvPr id="353" name="Google Shape;353;g5dcda854b2_1_23"/>
          <p:cNvPicPr preferRelativeResize="0"/>
          <p:nvPr/>
        </p:nvPicPr>
        <p:blipFill>
          <a:blip r:embed="rId3">
            <a:alphaModFix/>
          </a:blip>
          <a:stretch>
            <a:fillRect/>
          </a:stretch>
        </p:blipFill>
        <p:spPr>
          <a:xfrm>
            <a:off x="2769833" y="1944211"/>
            <a:ext cx="6764783" cy="3400146"/>
          </a:xfrm>
          <a:prstGeom prst="rect">
            <a:avLst/>
          </a:prstGeom>
          <a:noFill/>
          <a:ln>
            <a:noFill/>
          </a:ln>
        </p:spPr>
      </p:pic>
    </p:spTree>
    <p:extLst>
      <p:ext uri="{BB962C8B-B14F-4D97-AF65-F5344CB8AC3E}">
        <p14:creationId xmlns:p14="http://schemas.microsoft.com/office/powerpoint/2010/main" val="3073215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321" y="236337"/>
            <a:ext cx="10515600" cy="1325563"/>
          </a:xfrm>
        </p:spPr>
        <p:txBody>
          <a:bodyPr>
            <a:normAutofit/>
          </a:bodyPr>
          <a:lstStyle/>
          <a:p>
            <a:r>
              <a:rPr lang="en-US" sz="3200" dirty="0">
                <a:solidFill>
                  <a:srgbClr val="888888"/>
                </a:solidFill>
                <a:latin typeface="Calibri" panose="020F0502020204030204" pitchFamily="34" charset="0"/>
              </a:rPr>
              <a:t>Statistics….Why?</a:t>
            </a:r>
          </a:p>
        </p:txBody>
      </p:sp>
      <p:sp>
        <p:nvSpPr>
          <p:cNvPr id="13" name="Rectangle 12"/>
          <p:cNvSpPr/>
          <p:nvPr/>
        </p:nvSpPr>
        <p:spPr>
          <a:xfrm>
            <a:off x="1844040" y="4100497"/>
            <a:ext cx="8494776" cy="2300305"/>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sz="1400" dirty="0">
                <a:solidFill>
                  <a:schemeClr val="tx1"/>
                </a:solidFill>
              </a:rPr>
              <a:t>A marketing director, of company ABC wants to know if the new marketing campaigns in the last quarter have been successful or not. Is the lift in revenue solely due to marketing effectiveness? </a:t>
            </a:r>
          </a:p>
          <a:p>
            <a:endParaRPr lang="en-US" sz="1400" dirty="0">
              <a:solidFill>
                <a:schemeClr val="tx1"/>
              </a:solidFill>
            </a:endParaRPr>
          </a:p>
          <a:p>
            <a:pPr marL="285750" indent="-285750">
              <a:buFont typeface="Arial" panose="020B0604020202020204" pitchFamily="34" charset="0"/>
              <a:buChar char="•"/>
            </a:pPr>
            <a:r>
              <a:rPr lang="en-US" sz="1400" dirty="0">
                <a:solidFill>
                  <a:schemeClr val="tx1"/>
                </a:solidFill>
              </a:rPr>
              <a:t>A division vice president of a retail company wants to understand the return on investment from sending out newspaper inserts to its loyal customers. Is the increase in sales significant or is it purely due to economic growth?</a:t>
            </a:r>
          </a:p>
          <a:p>
            <a:endParaRPr lang="en-US" sz="1400" dirty="0">
              <a:solidFill>
                <a:schemeClr val="tx1"/>
              </a:solidFill>
            </a:endParaRPr>
          </a:p>
          <a:p>
            <a:pPr marL="285750" indent="-285750">
              <a:buFont typeface="Arial" panose="020B0604020202020204" pitchFamily="34" charset="0"/>
              <a:buChar char="•"/>
            </a:pPr>
            <a:r>
              <a:rPr lang="en-US" sz="1400" dirty="0">
                <a:solidFill>
                  <a:schemeClr val="tx1"/>
                </a:solidFill>
              </a:rPr>
              <a:t>A clinical scientist wants to understand the effectiveness of a drug in pre – clinical trials (clinical trials where the drug is administered on animals in the laboratory). Are the results promising enough to test the drug on human beings? Are there any chances of side effects?</a:t>
            </a:r>
          </a:p>
        </p:txBody>
      </p:sp>
      <p:sp>
        <p:nvSpPr>
          <p:cNvPr id="3" name="Round Same Side Corner Rectangle 2"/>
          <p:cNvSpPr/>
          <p:nvPr/>
        </p:nvSpPr>
        <p:spPr>
          <a:xfrm rot="5400000">
            <a:off x="4407776" y="-1368400"/>
            <a:ext cx="248405" cy="5400000"/>
          </a:xfrm>
          <a:prstGeom prst="round2Same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174625"/>
            <a:r>
              <a:rPr lang="en-IN" sz="2000" b="1" dirty="0">
                <a:solidFill>
                  <a:schemeClr val="bg1"/>
                </a:solidFill>
                <a:latin typeface="Calibri" panose="020F0502020204030204" pitchFamily="34" charset="0"/>
              </a:rPr>
              <a:t>What is Statistics?</a:t>
            </a:r>
          </a:p>
        </p:txBody>
      </p:sp>
      <p:sp>
        <p:nvSpPr>
          <p:cNvPr id="5" name="Round Same Side Corner Rectangle 4"/>
          <p:cNvSpPr/>
          <p:nvPr/>
        </p:nvSpPr>
        <p:spPr>
          <a:xfrm rot="5400000">
            <a:off x="4409943" y="1232035"/>
            <a:ext cx="244068" cy="5400000"/>
          </a:xfrm>
          <a:prstGeom prst="round2Same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174625"/>
            <a:r>
              <a:rPr lang="en-IN" sz="2000" b="1" dirty="0">
                <a:solidFill>
                  <a:schemeClr val="bg1"/>
                </a:solidFill>
                <a:latin typeface="Calibri" panose="020F0502020204030204" pitchFamily="34" charset="0"/>
              </a:rPr>
              <a:t>Why use Statistics?</a:t>
            </a:r>
          </a:p>
        </p:txBody>
      </p:sp>
      <p:sp>
        <p:nvSpPr>
          <p:cNvPr id="7" name="Rectangle 6"/>
          <p:cNvSpPr/>
          <p:nvPr/>
        </p:nvSpPr>
        <p:spPr>
          <a:xfrm>
            <a:off x="1850478" y="1473927"/>
            <a:ext cx="8494776" cy="647869"/>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Wingdings" panose="05000000000000000000" pitchFamily="2" charset="2"/>
              <a:buChar char="§"/>
            </a:pPr>
            <a:endParaRPr lang="en-IN" sz="1400" dirty="0">
              <a:solidFill>
                <a:schemeClr val="tx1"/>
              </a:solidFill>
              <a:latin typeface="Calibri" panose="020F0502020204030204" pitchFamily="34" charset="0"/>
            </a:endParaRPr>
          </a:p>
        </p:txBody>
      </p:sp>
      <p:sp>
        <p:nvSpPr>
          <p:cNvPr id="8" name="Rectangle 7"/>
          <p:cNvSpPr/>
          <p:nvPr/>
        </p:nvSpPr>
        <p:spPr>
          <a:xfrm>
            <a:off x="1850479" y="1526923"/>
            <a:ext cx="8488337" cy="584775"/>
          </a:xfrm>
          <a:prstGeom prst="rect">
            <a:avLst/>
          </a:prstGeom>
        </p:spPr>
        <p:txBody>
          <a:bodyPr wrap="square">
            <a:spAutoFit/>
          </a:bodyPr>
          <a:lstStyle/>
          <a:p>
            <a:r>
              <a:rPr lang="en-US" sz="1600" dirty="0"/>
              <a:t>Statistics is a range of procedures for gathering, organizing, analyzing, presenting and making inference from the data. </a:t>
            </a:r>
          </a:p>
        </p:txBody>
      </p:sp>
      <p:sp>
        <p:nvSpPr>
          <p:cNvPr id="9" name="Rectangle 7"/>
          <p:cNvSpPr>
            <a:spLocks noChangeArrowheads="1"/>
          </p:cNvSpPr>
          <p:nvPr/>
        </p:nvSpPr>
        <p:spPr bwMode="auto">
          <a:xfrm>
            <a:off x="1905000" y="2514600"/>
            <a:ext cx="3886200" cy="1066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1600" b="1" dirty="0">
                <a:solidFill>
                  <a:schemeClr val="bg1"/>
                </a:solidFill>
                <a:latin typeface="Arial" panose="020B0604020202020204" pitchFamily="34" charset="0"/>
              </a:rPr>
              <a:t>Descriptive stat. </a:t>
            </a:r>
          </a:p>
          <a:p>
            <a:pPr algn="ctr"/>
            <a:r>
              <a:rPr lang="en-GB" altLang="en-US" sz="1400" b="1" dirty="0">
                <a:latin typeface="Arial" panose="020B0604020202020204" pitchFamily="34" charset="0"/>
              </a:rPr>
              <a:t>Includes collecting, organizing, </a:t>
            </a:r>
          </a:p>
          <a:p>
            <a:pPr algn="ctr"/>
            <a:r>
              <a:rPr lang="en-GB" altLang="en-US" sz="1400" b="1" dirty="0">
                <a:latin typeface="Arial" panose="020B0604020202020204" pitchFamily="34" charset="0"/>
              </a:rPr>
              <a:t>summarising, analysing, </a:t>
            </a:r>
          </a:p>
          <a:p>
            <a:pPr algn="ctr"/>
            <a:r>
              <a:rPr lang="en-GB" altLang="en-US" sz="1400" b="1" dirty="0">
                <a:latin typeface="Arial" panose="020B0604020202020204" pitchFamily="34" charset="0"/>
              </a:rPr>
              <a:t>and presenting data</a:t>
            </a:r>
            <a:endParaRPr lang="en-GB" altLang="en-US" sz="1400" dirty="0"/>
          </a:p>
        </p:txBody>
      </p:sp>
      <p:sp>
        <p:nvSpPr>
          <p:cNvPr id="10" name="Rectangle 8"/>
          <p:cNvSpPr>
            <a:spLocks noChangeArrowheads="1"/>
          </p:cNvSpPr>
          <p:nvPr/>
        </p:nvSpPr>
        <p:spPr bwMode="auto">
          <a:xfrm>
            <a:off x="6172200" y="2514600"/>
            <a:ext cx="4114800" cy="1066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b="1" dirty="0">
                <a:solidFill>
                  <a:schemeClr val="bg1"/>
                </a:solidFill>
                <a:latin typeface="Arial" panose="020B0604020202020204" pitchFamily="34" charset="0"/>
              </a:rPr>
              <a:t>Inferential stat.</a:t>
            </a:r>
            <a:r>
              <a:rPr lang="en-GB" altLang="en-US" sz="1400" b="1" dirty="0">
                <a:latin typeface="Arial" panose="020B0604020202020204" pitchFamily="34" charset="0"/>
              </a:rPr>
              <a:t> </a:t>
            </a:r>
          </a:p>
          <a:p>
            <a:pPr algn="ctr"/>
            <a:r>
              <a:rPr lang="en-GB" altLang="en-US" sz="1400" b="1" dirty="0">
                <a:latin typeface="Arial" panose="020B0604020202020204" pitchFamily="34" charset="0"/>
              </a:rPr>
              <a:t>Includes making inferences, </a:t>
            </a:r>
          </a:p>
          <a:p>
            <a:pPr algn="ctr"/>
            <a:r>
              <a:rPr lang="en-GB" altLang="en-US" sz="1400" b="1" dirty="0">
                <a:latin typeface="Arial" panose="020B0604020202020204" pitchFamily="34" charset="0"/>
              </a:rPr>
              <a:t>hypothesis testing, determining relationship, </a:t>
            </a:r>
          </a:p>
          <a:p>
            <a:pPr algn="ctr"/>
            <a:r>
              <a:rPr lang="en-GB" altLang="en-US" sz="1400" b="1" dirty="0">
                <a:latin typeface="Arial" panose="020B0604020202020204" pitchFamily="34" charset="0"/>
              </a:rPr>
              <a:t>and making prediction</a:t>
            </a:r>
            <a:endParaRPr lang="en-GB" altLang="en-US" sz="1600" dirty="0"/>
          </a:p>
        </p:txBody>
      </p:sp>
      <p:sp>
        <p:nvSpPr>
          <p:cNvPr id="11" name="Line 11"/>
          <p:cNvSpPr>
            <a:spLocks noChangeShapeType="1"/>
          </p:cNvSpPr>
          <p:nvPr/>
        </p:nvSpPr>
        <p:spPr bwMode="auto">
          <a:xfrm flipH="1">
            <a:off x="3810000" y="2197995"/>
            <a:ext cx="3810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Line 12"/>
          <p:cNvSpPr>
            <a:spLocks noChangeShapeType="1"/>
          </p:cNvSpPr>
          <p:nvPr/>
        </p:nvSpPr>
        <p:spPr bwMode="auto">
          <a:xfrm>
            <a:off x="7543800" y="2197995"/>
            <a:ext cx="4572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428995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g5dcda854b2_1_31"/>
          <p:cNvSpPr txBox="1">
            <a:spLocks noGrp="1"/>
          </p:cNvSpPr>
          <p:nvPr>
            <p:ph type="title"/>
          </p:nvPr>
        </p:nvSpPr>
        <p:spPr>
          <a:xfrm>
            <a:off x="609600" y="274637"/>
            <a:ext cx="10972800" cy="1143000"/>
          </a:xfrm>
          <a:prstGeom prst="rect">
            <a:avLst/>
          </a:prstGeom>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170981"/>
              </a:buClr>
              <a:buSzPts val="1400"/>
              <a:buFont typeface="Book Antiqua"/>
              <a:buNone/>
            </a:pPr>
            <a:r>
              <a:rPr lang="en-IN" sz="3200" b="1">
                <a:solidFill>
                  <a:srgbClr val="170981"/>
                </a:solidFill>
                <a:latin typeface="Book Antiqua"/>
                <a:ea typeface="Book Antiqua"/>
                <a:cs typeface="Book Antiqua"/>
                <a:sym typeface="Book Antiqua"/>
              </a:rPr>
              <a:t>Graphic Displays of Basic Statistical Descriptions</a:t>
            </a:r>
            <a:endParaRPr sz="2800" b="1">
              <a:latin typeface="Book Antiqua"/>
              <a:ea typeface="Book Antiqua"/>
              <a:cs typeface="Book Antiqua"/>
              <a:sym typeface="Book Antiqua"/>
            </a:endParaRPr>
          </a:p>
          <a:p>
            <a:pPr marL="12700" lvl="0" indent="0" algn="l" rtl="0">
              <a:spcBef>
                <a:spcPts val="0"/>
              </a:spcBef>
              <a:spcAft>
                <a:spcPts val="0"/>
              </a:spcAft>
              <a:buClr>
                <a:schemeClr val="dk1"/>
              </a:buClr>
              <a:buSzPts val="3600"/>
              <a:buFont typeface="Arial"/>
              <a:buNone/>
            </a:pPr>
            <a:endParaRPr sz="3600" b="1">
              <a:latin typeface="Book Antiqua"/>
              <a:ea typeface="Book Antiqua"/>
              <a:cs typeface="Book Antiqua"/>
              <a:sym typeface="Book Antiqua"/>
            </a:endParaRPr>
          </a:p>
        </p:txBody>
      </p:sp>
      <p:sp>
        <p:nvSpPr>
          <p:cNvPr id="360" name="Google Shape;360;g5dcda854b2_1_31"/>
          <p:cNvSpPr txBox="1">
            <a:spLocks noGrp="1"/>
          </p:cNvSpPr>
          <p:nvPr>
            <p:ph type="body" idx="1"/>
          </p:nvPr>
        </p:nvSpPr>
        <p:spPr>
          <a:xfrm>
            <a:off x="609600" y="1600200"/>
            <a:ext cx="10972800" cy="4526100"/>
          </a:xfrm>
          <a:prstGeom prst="rect">
            <a:avLst/>
          </a:prstGeom>
        </p:spPr>
        <p:txBody>
          <a:bodyPr spcFirstLastPara="1" wrap="square" lIns="91425" tIns="45700" rIns="91425" bIns="45700" anchor="t" anchorCtr="0">
            <a:noAutofit/>
          </a:bodyPr>
          <a:lstStyle/>
          <a:p>
            <a:pPr marL="0" lvl="0" indent="0" algn="l" rtl="0">
              <a:lnSpc>
                <a:spcPct val="140000"/>
              </a:lnSpc>
              <a:spcBef>
                <a:spcPts val="0"/>
              </a:spcBef>
              <a:spcAft>
                <a:spcPts val="0"/>
              </a:spcAft>
              <a:buClr>
                <a:schemeClr val="dk1"/>
              </a:buClr>
              <a:buSzPts val="1400"/>
              <a:buFont typeface="Arial"/>
              <a:buNone/>
            </a:pPr>
            <a:r>
              <a:rPr lang="en-IN" sz="2400" b="1" dirty="0">
                <a:latin typeface="Times New Roman"/>
                <a:ea typeface="Times New Roman"/>
                <a:cs typeface="Times New Roman"/>
                <a:sym typeface="Times New Roman"/>
              </a:rPr>
              <a:t>Boxplot</a:t>
            </a:r>
            <a:r>
              <a:rPr lang="en-IN" sz="2400" dirty="0">
                <a:latin typeface="Times New Roman"/>
                <a:ea typeface="Times New Roman"/>
                <a:cs typeface="Times New Roman"/>
                <a:sym typeface="Times New Roman"/>
              </a:rPr>
              <a:t>: graphic display of five-number summary</a:t>
            </a:r>
            <a:endParaRPr sz="2400" dirty="0">
              <a:latin typeface="Times New Roman"/>
              <a:ea typeface="Times New Roman"/>
              <a:cs typeface="Times New Roman"/>
              <a:sym typeface="Times New Roman"/>
            </a:endParaRPr>
          </a:p>
          <a:p>
            <a:pPr marL="0" lvl="0" indent="0" algn="l" rtl="0">
              <a:lnSpc>
                <a:spcPct val="140000"/>
              </a:lnSpc>
              <a:spcBef>
                <a:spcPts val="0"/>
              </a:spcBef>
              <a:spcAft>
                <a:spcPts val="0"/>
              </a:spcAft>
              <a:buClr>
                <a:schemeClr val="dk1"/>
              </a:buClr>
              <a:buSzPts val="1400"/>
              <a:buFont typeface="Arial"/>
              <a:buNone/>
            </a:pPr>
            <a:r>
              <a:rPr lang="en-IN" sz="2400" b="1" dirty="0">
                <a:latin typeface="Times New Roman"/>
                <a:ea typeface="Times New Roman"/>
                <a:cs typeface="Times New Roman"/>
                <a:sym typeface="Times New Roman"/>
              </a:rPr>
              <a:t>Histogram</a:t>
            </a:r>
            <a:r>
              <a:rPr lang="en-IN" sz="2400" dirty="0">
                <a:latin typeface="Times New Roman"/>
                <a:ea typeface="Times New Roman"/>
                <a:cs typeface="Times New Roman"/>
                <a:sym typeface="Times New Roman"/>
              </a:rPr>
              <a:t>: x-axis are values, y-axis </a:t>
            </a:r>
            <a:r>
              <a:rPr lang="en-IN" sz="2400" dirty="0" err="1">
                <a:latin typeface="Times New Roman"/>
                <a:ea typeface="Times New Roman"/>
                <a:cs typeface="Times New Roman"/>
                <a:sym typeface="Times New Roman"/>
              </a:rPr>
              <a:t>repres</a:t>
            </a:r>
            <a:r>
              <a:rPr lang="en-IN" sz="2400" dirty="0">
                <a:latin typeface="Times New Roman"/>
                <a:ea typeface="Times New Roman"/>
                <a:cs typeface="Times New Roman"/>
                <a:sym typeface="Times New Roman"/>
              </a:rPr>
              <a:t>. frequencies </a:t>
            </a:r>
            <a:endParaRPr sz="2400" dirty="0">
              <a:latin typeface="Times New Roman"/>
              <a:ea typeface="Times New Roman"/>
              <a:cs typeface="Times New Roman"/>
              <a:sym typeface="Times New Roman"/>
            </a:endParaRPr>
          </a:p>
          <a:p>
            <a:pPr marL="0" lvl="0" indent="0" algn="l" rtl="0">
              <a:lnSpc>
                <a:spcPct val="140000"/>
              </a:lnSpc>
              <a:spcBef>
                <a:spcPts val="0"/>
              </a:spcBef>
              <a:spcAft>
                <a:spcPts val="0"/>
              </a:spcAft>
              <a:buClr>
                <a:schemeClr val="dk1"/>
              </a:buClr>
              <a:buSzPts val="1400"/>
              <a:buFont typeface="Arial"/>
              <a:buNone/>
            </a:pPr>
            <a:r>
              <a:rPr lang="en-IN" sz="2400" b="1" dirty="0">
                <a:latin typeface="Times New Roman"/>
                <a:ea typeface="Times New Roman"/>
                <a:cs typeface="Times New Roman"/>
                <a:sym typeface="Times New Roman"/>
              </a:rPr>
              <a:t>Quantile plot</a:t>
            </a:r>
            <a:r>
              <a:rPr lang="en-IN" sz="2400" dirty="0">
                <a:latin typeface="Times New Roman"/>
                <a:ea typeface="Times New Roman"/>
                <a:cs typeface="Times New Roman"/>
                <a:sym typeface="Times New Roman"/>
              </a:rPr>
              <a:t>:  each value </a:t>
            </a:r>
            <a:r>
              <a:rPr lang="en-IN" sz="2400" i="1" dirty="0">
                <a:latin typeface="Times New Roman"/>
                <a:ea typeface="Times New Roman"/>
                <a:cs typeface="Times New Roman"/>
                <a:sym typeface="Times New Roman"/>
              </a:rPr>
              <a:t>x</a:t>
            </a:r>
            <a:r>
              <a:rPr lang="en-IN" sz="2400" i="1" baseline="-25000" dirty="0">
                <a:latin typeface="Times New Roman"/>
                <a:ea typeface="Times New Roman"/>
                <a:cs typeface="Times New Roman"/>
                <a:sym typeface="Times New Roman"/>
              </a:rPr>
              <a:t>i</a:t>
            </a:r>
            <a:r>
              <a:rPr lang="en-IN" sz="2400" baseline="-25000" dirty="0">
                <a:latin typeface="Times New Roman"/>
                <a:ea typeface="Times New Roman"/>
                <a:cs typeface="Times New Roman"/>
                <a:sym typeface="Times New Roman"/>
              </a:rPr>
              <a:t>  </a:t>
            </a:r>
            <a:r>
              <a:rPr lang="en-IN" sz="2400" dirty="0">
                <a:latin typeface="Times New Roman"/>
                <a:ea typeface="Times New Roman"/>
                <a:cs typeface="Times New Roman"/>
                <a:sym typeface="Times New Roman"/>
              </a:rPr>
              <a:t>is paired with </a:t>
            </a:r>
            <a:r>
              <a:rPr lang="en-IN" sz="2400" i="1" dirty="0">
                <a:latin typeface="Times New Roman"/>
                <a:ea typeface="Times New Roman"/>
                <a:cs typeface="Times New Roman"/>
                <a:sym typeface="Times New Roman"/>
              </a:rPr>
              <a:t>f</a:t>
            </a:r>
            <a:r>
              <a:rPr lang="en-IN" sz="2400" i="1" baseline="-25000" dirty="0">
                <a:latin typeface="Times New Roman"/>
                <a:ea typeface="Times New Roman"/>
                <a:cs typeface="Times New Roman"/>
                <a:sym typeface="Times New Roman"/>
              </a:rPr>
              <a:t>i </a:t>
            </a:r>
            <a:r>
              <a:rPr lang="en-IN" sz="2400" dirty="0">
                <a:latin typeface="Times New Roman"/>
                <a:ea typeface="Times New Roman"/>
                <a:cs typeface="Times New Roman"/>
                <a:sym typeface="Times New Roman"/>
              </a:rPr>
              <a:t> indicating that approximately 100 </a:t>
            </a:r>
            <a:r>
              <a:rPr lang="en-IN" sz="2400" i="1" dirty="0">
                <a:latin typeface="Times New Roman"/>
                <a:ea typeface="Times New Roman"/>
                <a:cs typeface="Times New Roman"/>
                <a:sym typeface="Times New Roman"/>
              </a:rPr>
              <a:t>f</a:t>
            </a:r>
            <a:r>
              <a:rPr lang="en-IN" sz="2400" i="1" baseline="-25000" dirty="0">
                <a:latin typeface="Times New Roman"/>
                <a:ea typeface="Times New Roman"/>
                <a:cs typeface="Times New Roman"/>
                <a:sym typeface="Times New Roman"/>
              </a:rPr>
              <a:t>i </a:t>
            </a:r>
            <a:r>
              <a:rPr lang="en-IN" sz="2400" dirty="0">
                <a:latin typeface="Times New Roman"/>
                <a:ea typeface="Times New Roman"/>
                <a:cs typeface="Times New Roman"/>
                <a:sym typeface="Times New Roman"/>
              </a:rPr>
              <a:t>% of data  are ≤ </a:t>
            </a:r>
            <a:r>
              <a:rPr lang="en-IN" sz="2400" i="1" dirty="0">
                <a:latin typeface="Times New Roman"/>
                <a:ea typeface="Times New Roman"/>
                <a:cs typeface="Times New Roman"/>
                <a:sym typeface="Times New Roman"/>
              </a:rPr>
              <a:t>x</a:t>
            </a:r>
            <a:r>
              <a:rPr lang="en-IN" sz="2400" i="1" baseline="-25000" dirty="0">
                <a:latin typeface="Times New Roman"/>
                <a:ea typeface="Times New Roman"/>
                <a:cs typeface="Times New Roman"/>
                <a:sym typeface="Times New Roman"/>
              </a:rPr>
              <a:t>i</a:t>
            </a:r>
            <a:r>
              <a:rPr lang="en-IN" sz="2400" baseline="-25000" dirty="0">
                <a:latin typeface="Times New Roman"/>
                <a:ea typeface="Times New Roman"/>
                <a:cs typeface="Times New Roman"/>
                <a:sym typeface="Times New Roman"/>
              </a:rPr>
              <a:t> </a:t>
            </a:r>
            <a:endParaRPr sz="2400" dirty="0">
              <a:latin typeface="Times New Roman"/>
              <a:ea typeface="Times New Roman"/>
              <a:cs typeface="Times New Roman"/>
              <a:sym typeface="Times New Roman"/>
            </a:endParaRPr>
          </a:p>
          <a:p>
            <a:pPr marL="0" lvl="0" indent="0" algn="l" rtl="0">
              <a:lnSpc>
                <a:spcPct val="140000"/>
              </a:lnSpc>
              <a:spcBef>
                <a:spcPts val="0"/>
              </a:spcBef>
              <a:spcAft>
                <a:spcPts val="0"/>
              </a:spcAft>
              <a:buClr>
                <a:schemeClr val="dk1"/>
              </a:buClr>
              <a:buSzPts val="1400"/>
              <a:buFont typeface="Arial"/>
              <a:buNone/>
            </a:pPr>
            <a:r>
              <a:rPr lang="en-IN" sz="2400" b="1" dirty="0">
                <a:latin typeface="Times New Roman"/>
                <a:ea typeface="Times New Roman"/>
                <a:cs typeface="Times New Roman"/>
                <a:sym typeface="Times New Roman"/>
              </a:rPr>
              <a:t>Scatter plot</a:t>
            </a:r>
            <a:r>
              <a:rPr lang="en-IN" sz="2400" dirty="0">
                <a:latin typeface="Times New Roman"/>
                <a:ea typeface="Times New Roman"/>
                <a:cs typeface="Times New Roman"/>
                <a:sym typeface="Times New Roman"/>
              </a:rPr>
              <a:t>: each pair of values is a pair of coordinates and plotted as points in the plane</a:t>
            </a:r>
            <a:endParaRPr sz="2400" dirty="0">
              <a:latin typeface="Times New Roman"/>
              <a:ea typeface="Times New Roman"/>
              <a:cs typeface="Times New Roman"/>
              <a:sym typeface="Times New Roman"/>
            </a:endParaRPr>
          </a:p>
          <a:p>
            <a:pPr marL="0" lvl="0" indent="0" algn="l" rtl="0">
              <a:spcBef>
                <a:spcPts val="640"/>
              </a:spcBef>
              <a:spcAft>
                <a:spcPts val="0"/>
              </a:spcAft>
              <a:buNone/>
            </a:pPr>
            <a:endParaRPr sz="2400" dirty="0">
              <a:latin typeface="Times New Roman"/>
              <a:ea typeface="Times New Roman"/>
              <a:cs typeface="Times New Roman"/>
              <a:sym typeface="Times New Roman"/>
            </a:endParaRPr>
          </a:p>
        </p:txBody>
      </p:sp>
      <p:sp>
        <p:nvSpPr>
          <p:cNvPr id="361" name="Google Shape;361;g5dcda854b2_1_31"/>
          <p:cNvSpPr txBox="1">
            <a:spLocks noGrp="1"/>
          </p:cNvSpPr>
          <p:nvPr>
            <p:ph type="sldNum" idx="12"/>
          </p:nvPr>
        </p:nvSpPr>
        <p:spPr>
          <a:xfrm>
            <a:off x="8737600" y="6477000"/>
            <a:ext cx="2844900" cy="365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595959"/>
              </a:buClr>
              <a:buSzPts val="1400"/>
              <a:buFont typeface="Candara"/>
              <a:buNone/>
            </a:pPr>
            <a:fld id="{00000000-1234-1234-1234-123412341234}" type="slidenum">
              <a:rPr lang="en-IN"/>
              <a:t>20</a:t>
            </a:fld>
            <a:endParaRPr/>
          </a:p>
        </p:txBody>
      </p:sp>
    </p:spTree>
    <p:extLst>
      <p:ext uri="{BB962C8B-B14F-4D97-AF65-F5344CB8AC3E}">
        <p14:creationId xmlns:p14="http://schemas.microsoft.com/office/powerpoint/2010/main" val="1064186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g5dcda854b2_1_38"/>
          <p:cNvSpPr txBox="1">
            <a:spLocks noGrp="1"/>
          </p:cNvSpPr>
          <p:nvPr>
            <p:ph type="title"/>
          </p:nvPr>
        </p:nvSpPr>
        <p:spPr>
          <a:xfrm>
            <a:off x="609600" y="274637"/>
            <a:ext cx="10972800" cy="1143000"/>
          </a:xfrm>
          <a:prstGeom prst="rect">
            <a:avLst/>
          </a:prstGeom>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n-IN" sz="2800" b="1">
                <a:latin typeface="Book Antiqua"/>
                <a:ea typeface="Book Antiqua"/>
                <a:cs typeface="Book Antiqua"/>
                <a:sym typeface="Book Antiqua"/>
              </a:rPr>
              <a:t>Quantile Plot</a:t>
            </a:r>
            <a:endParaRPr/>
          </a:p>
        </p:txBody>
      </p:sp>
      <p:sp>
        <p:nvSpPr>
          <p:cNvPr id="368" name="Google Shape;368;g5dcda854b2_1_38"/>
          <p:cNvSpPr txBox="1">
            <a:spLocks noGrp="1"/>
          </p:cNvSpPr>
          <p:nvPr>
            <p:ph type="body" idx="1"/>
          </p:nvPr>
        </p:nvSpPr>
        <p:spPr>
          <a:xfrm>
            <a:off x="609600" y="1600200"/>
            <a:ext cx="10972800" cy="4526100"/>
          </a:xfrm>
          <a:prstGeom prst="rect">
            <a:avLst/>
          </a:prstGeom>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400"/>
              <a:buFont typeface="Arial"/>
              <a:buNone/>
            </a:pPr>
            <a:r>
              <a:rPr lang="en-IN" sz="2400">
                <a:latin typeface="Times New Roman"/>
                <a:ea typeface="Times New Roman"/>
                <a:cs typeface="Times New Roman"/>
                <a:sym typeface="Times New Roman"/>
              </a:rPr>
              <a:t>Displays all of the data (allowing the user to assess both the overall behavior and unusual occurrences)</a:t>
            </a:r>
            <a:endParaRPr sz="2400">
              <a:latin typeface="Times New Roman"/>
              <a:ea typeface="Times New Roman"/>
              <a:cs typeface="Times New Roman"/>
              <a:sym typeface="Times New Roman"/>
            </a:endParaRPr>
          </a:p>
          <a:p>
            <a:pPr marL="0" lvl="0" indent="0" algn="l" rtl="0">
              <a:lnSpc>
                <a:spcPct val="90000"/>
              </a:lnSpc>
              <a:spcBef>
                <a:spcPts val="0"/>
              </a:spcBef>
              <a:spcAft>
                <a:spcPts val="0"/>
              </a:spcAft>
              <a:buClr>
                <a:schemeClr val="dk1"/>
              </a:buClr>
              <a:buSzPts val="1400"/>
              <a:buFont typeface="Arial"/>
              <a:buNone/>
            </a:pPr>
            <a:r>
              <a:rPr lang="en-IN" sz="2400">
                <a:latin typeface="Times New Roman"/>
                <a:ea typeface="Times New Roman"/>
                <a:cs typeface="Times New Roman"/>
                <a:sym typeface="Times New Roman"/>
              </a:rPr>
              <a:t>Plots </a:t>
            </a:r>
            <a:r>
              <a:rPr lang="en-IN" sz="2400" b="1">
                <a:latin typeface="Times New Roman"/>
                <a:ea typeface="Times New Roman"/>
                <a:cs typeface="Times New Roman"/>
                <a:sym typeface="Times New Roman"/>
              </a:rPr>
              <a:t>quantile</a:t>
            </a:r>
            <a:r>
              <a:rPr lang="en-IN" sz="2400">
                <a:latin typeface="Times New Roman"/>
                <a:ea typeface="Times New Roman"/>
                <a:cs typeface="Times New Roman"/>
                <a:sym typeface="Times New Roman"/>
              </a:rPr>
              <a:t> information</a:t>
            </a:r>
            <a:endParaRPr sz="2400">
              <a:latin typeface="Times New Roman"/>
              <a:ea typeface="Times New Roman"/>
              <a:cs typeface="Times New Roman"/>
              <a:sym typeface="Times New Roman"/>
            </a:endParaRPr>
          </a:p>
          <a:p>
            <a:pPr marL="457200" lvl="1" indent="0" algn="l" rtl="0">
              <a:lnSpc>
                <a:spcPct val="90000"/>
              </a:lnSpc>
              <a:spcBef>
                <a:spcPts val="0"/>
              </a:spcBef>
              <a:spcAft>
                <a:spcPts val="0"/>
              </a:spcAft>
              <a:buClr>
                <a:schemeClr val="dk1"/>
              </a:buClr>
              <a:buSzPts val="1400"/>
              <a:buFont typeface="Arial"/>
              <a:buNone/>
            </a:pPr>
            <a:r>
              <a:rPr lang="en-IN" sz="2400">
                <a:latin typeface="Times New Roman"/>
                <a:ea typeface="Times New Roman"/>
                <a:cs typeface="Times New Roman"/>
                <a:sym typeface="Times New Roman"/>
              </a:rPr>
              <a:t>For a data </a:t>
            </a:r>
            <a:r>
              <a:rPr lang="en-IN" sz="2400" i="1">
                <a:latin typeface="Times New Roman"/>
                <a:ea typeface="Times New Roman"/>
                <a:cs typeface="Times New Roman"/>
                <a:sym typeface="Times New Roman"/>
              </a:rPr>
              <a:t>x</a:t>
            </a:r>
            <a:r>
              <a:rPr lang="en-IN" sz="2400" i="1" baseline="-25000">
                <a:latin typeface="Times New Roman"/>
                <a:ea typeface="Times New Roman"/>
                <a:cs typeface="Times New Roman"/>
                <a:sym typeface="Times New Roman"/>
              </a:rPr>
              <a:t>i</a:t>
            </a:r>
            <a:r>
              <a:rPr lang="en-IN" sz="2400" i="1">
                <a:latin typeface="Times New Roman"/>
                <a:ea typeface="Times New Roman"/>
                <a:cs typeface="Times New Roman"/>
                <a:sym typeface="Times New Roman"/>
              </a:rPr>
              <a:t> </a:t>
            </a:r>
            <a:r>
              <a:rPr lang="en-IN" sz="2400">
                <a:latin typeface="Times New Roman"/>
                <a:ea typeface="Times New Roman"/>
                <a:cs typeface="Times New Roman"/>
                <a:sym typeface="Times New Roman"/>
              </a:rPr>
              <a:t>data sorted in increasing order, </a:t>
            </a:r>
            <a:r>
              <a:rPr lang="en-IN" sz="2400" i="1">
                <a:latin typeface="Times New Roman"/>
                <a:ea typeface="Times New Roman"/>
                <a:cs typeface="Times New Roman"/>
                <a:sym typeface="Times New Roman"/>
              </a:rPr>
              <a:t>f</a:t>
            </a:r>
            <a:r>
              <a:rPr lang="en-IN" sz="2400" i="1" baseline="-25000">
                <a:latin typeface="Times New Roman"/>
                <a:ea typeface="Times New Roman"/>
                <a:cs typeface="Times New Roman"/>
                <a:sym typeface="Times New Roman"/>
              </a:rPr>
              <a:t>i</a:t>
            </a:r>
            <a:r>
              <a:rPr lang="en-IN" sz="2400" i="1">
                <a:latin typeface="Times New Roman"/>
                <a:ea typeface="Times New Roman"/>
                <a:cs typeface="Times New Roman"/>
                <a:sym typeface="Times New Roman"/>
              </a:rPr>
              <a:t> </a:t>
            </a:r>
            <a:r>
              <a:rPr lang="en-IN" sz="2400">
                <a:latin typeface="Times New Roman"/>
                <a:ea typeface="Times New Roman"/>
                <a:cs typeface="Times New Roman"/>
                <a:sym typeface="Times New Roman"/>
              </a:rPr>
              <a:t>indicates that approximately 100 </a:t>
            </a:r>
            <a:r>
              <a:rPr lang="en-IN" sz="2400" i="1">
                <a:latin typeface="Times New Roman"/>
                <a:ea typeface="Times New Roman"/>
                <a:cs typeface="Times New Roman"/>
                <a:sym typeface="Times New Roman"/>
              </a:rPr>
              <a:t>f</a:t>
            </a:r>
            <a:r>
              <a:rPr lang="en-IN" sz="2400" i="1" baseline="-25000">
                <a:latin typeface="Times New Roman"/>
                <a:ea typeface="Times New Roman"/>
                <a:cs typeface="Times New Roman"/>
                <a:sym typeface="Times New Roman"/>
              </a:rPr>
              <a:t>i</a:t>
            </a:r>
            <a:r>
              <a:rPr lang="en-IN" sz="2400">
                <a:latin typeface="Times New Roman"/>
                <a:ea typeface="Times New Roman"/>
                <a:cs typeface="Times New Roman"/>
                <a:sym typeface="Times New Roman"/>
              </a:rPr>
              <a:t>% of the data are below or equal to the value </a:t>
            </a:r>
            <a:r>
              <a:rPr lang="en-IN" sz="2400" i="1">
                <a:latin typeface="Times New Roman"/>
                <a:ea typeface="Times New Roman"/>
                <a:cs typeface="Times New Roman"/>
                <a:sym typeface="Times New Roman"/>
              </a:rPr>
              <a:t>x</a:t>
            </a:r>
            <a:r>
              <a:rPr lang="en-IN" sz="2400" i="1" baseline="-25000">
                <a:latin typeface="Times New Roman"/>
                <a:ea typeface="Times New Roman"/>
                <a:cs typeface="Times New Roman"/>
                <a:sym typeface="Times New Roman"/>
              </a:rPr>
              <a:t>i</a:t>
            </a:r>
            <a:endParaRPr sz="2400">
              <a:latin typeface="Times New Roman"/>
              <a:ea typeface="Times New Roman"/>
              <a:cs typeface="Times New Roman"/>
              <a:sym typeface="Times New Roman"/>
            </a:endParaRPr>
          </a:p>
          <a:p>
            <a:pPr marL="0" lvl="0" indent="0" algn="l" rtl="0">
              <a:spcBef>
                <a:spcPts val="640"/>
              </a:spcBef>
              <a:spcAft>
                <a:spcPts val="0"/>
              </a:spcAft>
              <a:buNone/>
            </a:pPr>
            <a:endParaRPr sz="2400">
              <a:latin typeface="Times New Roman"/>
              <a:ea typeface="Times New Roman"/>
              <a:cs typeface="Times New Roman"/>
              <a:sym typeface="Times New Roman"/>
            </a:endParaRPr>
          </a:p>
        </p:txBody>
      </p:sp>
      <p:sp>
        <p:nvSpPr>
          <p:cNvPr id="369" name="Google Shape;369;g5dcda854b2_1_38"/>
          <p:cNvSpPr txBox="1">
            <a:spLocks noGrp="1"/>
          </p:cNvSpPr>
          <p:nvPr>
            <p:ph type="sldNum" idx="12"/>
          </p:nvPr>
        </p:nvSpPr>
        <p:spPr>
          <a:xfrm>
            <a:off x="8737600" y="6477000"/>
            <a:ext cx="2844900" cy="365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595959"/>
              </a:buClr>
              <a:buSzPts val="1400"/>
              <a:buFont typeface="Candara"/>
              <a:buNone/>
            </a:pPr>
            <a:fld id="{00000000-1234-1234-1234-123412341234}" type="slidenum">
              <a:rPr lang="en-IN"/>
              <a:t>21</a:t>
            </a:fld>
            <a:endParaRPr/>
          </a:p>
        </p:txBody>
      </p:sp>
      <p:pic>
        <p:nvPicPr>
          <p:cNvPr id="370" name="Google Shape;370;g5dcda854b2_1_38"/>
          <p:cNvPicPr preferRelativeResize="0"/>
          <p:nvPr/>
        </p:nvPicPr>
        <p:blipFill rotWithShape="1">
          <a:blip r:embed="rId3">
            <a:alphaModFix/>
          </a:blip>
          <a:srcRect/>
          <a:stretch/>
        </p:blipFill>
        <p:spPr>
          <a:xfrm>
            <a:off x="1941725" y="3429000"/>
            <a:ext cx="6400801" cy="3255962"/>
          </a:xfrm>
          <a:prstGeom prst="rect">
            <a:avLst/>
          </a:prstGeom>
          <a:noFill/>
          <a:ln>
            <a:noFill/>
          </a:ln>
        </p:spPr>
      </p:pic>
    </p:spTree>
    <p:extLst>
      <p:ext uri="{BB962C8B-B14F-4D97-AF65-F5344CB8AC3E}">
        <p14:creationId xmlns:p14="http://schemas.microsoft.com/office/powerpoint/2010/main" val="16066484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g5dcda854b2_1_47"/>
          <p:cNvSpPr txBox="1">
            <a:spLocks noGrp="1"/>
          </p:cNvSpPr>
          <p:nvPr>
            <p:ph type="title"/>
          </p:nvPr>
        </p:nvSpPr>
        <p:spPr>
          <a:xfrm>
            <a:off x="609600" y="274637"/>
            <a:ext cx="10972800" cy="1143000"/>
          </a:xfrm>
          <a:prstGeom prst="rect">
            <a:avLst/>
          </a:prstGeom>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n-IN" sz="2800" b="1">
                <a:latin typeface="Book Antiqua"/>
                <a:ea typeface="Book Antiqua"/>
                <a:cs typeface="Book Antiqua"/>
                <a:sym typeface="Book Antiqua"/>
              </a:rPr>
              <a:t>Scatter plot</a:t>
            </a:r>
            <a:endParaRPr/>
          </a:p>
        </p:txBody>
      </p:sp>
      <p:sp>
        <p:nvSpPr>
          <p:cNvPr id="377" name="Google Shape;377;g5dcda854b2_1_47"/>
          <p:cNvSpPr txBox="1">
            <a:spLocks noGrp="1"/>
          </p:cNvSpPr>
          <p:nvPr>
            <p:ph type="body" idx="1"/>
          </p:nvPr>
        </p:nvSpPr>
        <p:spPr>
          <a:xfrm>
            <a:off x="609600" y="1600200"/>
            <a:ext cx="10972800" cy="4526100"/>
          </a:xfrm>
          <a:prstGeom prst="rect">
            <a:avLst/>
          </a:prstGeom>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400"/>
              <a:buFont typeface="Arial"/>
              <a:buNone/>
            </a:pPr>
            <a:r>
              <a:rPr lang="en-IN" sz="2400">
                <a:latin typeface="Times New Roman"/>
                <a:ea typeface="Times New Roman"/>
                <a:cs typeface="Times New Roman"/>
                <a:sym typeface="Times New Roman"/>
              </a:rPr>
              <a:t>Provides a first look at bivariate data to see clusters of points, outliers, etc</a:t>
            </a:r>
            <a:endParaRPr sz="2800">
              <a:latin typeface="Times New Roman"/>
              <a:ea typeface="Times New Roman"/>
              <a:cs typeface="Times New Roman"/>
              <a:sym typeface="Times New Roman"/>
            </a:endParaRPr>
          </a:p>
          <a:p>
            <a:pPr marL="0" lvl="0" indent="0" algn="l" rtl="0">
              <a:lnSpc>
                <a:spcPct val="90000"/>
              </a:lnSpc>
              <a:spcBef>
                <a:spcPts val="0"/>
              </a:spcBef>
              <a:spcAft>
                <a:spcPts val="0"/>
              </a:spcAft>
              <a:buNone/>
            </a:pPr>
            <a:r>
              <a:rPr lang="en-IN" sz="2400">
                <a:latin typeface="Times New Roman"/>
                <a:ea typeface="Times New Roman"/>
                <a:cs typeface="Times New Roman"/>
                <a:sym typeface="Times New Roman"/>
              </a:rPr>
              <a:t>Each pair of values is treated as a pair of coordinates and plotted as points in the plane</a:t>
            </a:r>
            <a:endParaRPr sz="2400">
              <a:latin typeface="Times New Roman"/>
              <a:ea typeface="Times New Roman"/>
              <a:cs typeface="Times New Roman"/>
              <a:sym typeface="Times New Roman"/>
            </a:endParaRPr>
          </a:p>
          <a:p>
            <a:pPr marL="0" lvl="0" indent="0" algn="l" rtl="0">
              <a:lnSpc>
                <a:spcPct val="90000"/>
              </a:lnSpc>
              <a:spcBef>
                <a:spcPts val="0"/>
              </a:spcBef>
              <a:spcAft>
                <a:spcPts val="0"/>
              </a:spcAft>
              <a:buNone/>
            </a:pPr>
            <a:endParaRPr sz="2400">
              <a:latin typeface="Times New Roman"/>
              <a:ea typeface="Times New Roman"/>
              <a:cs typeface="Times New Roman"/>
              <a:sym typeface="Times New Roman"/>
            </a:endParaRPr>
          </a:p>
          <a:p>
            <a:pPr marL="0" lvl="0" indent="0" algn="l" rtl="0">
              <a:lnSpc>
                <a:spcPct val="90000"/>
              </a:lnSpc>
              <a:spcBef>
                <a:spcPts val="0"/>
              </a:spcBef>
              <a:spcAft>
                <a:spcPts val="0"/>
              </a:spcAft>
              <a:buClr>
                <a:schemeClr val="dk1"/>
              </a:buClr>
              <a:buSzPts val="1400"/>
              <a:buFont typeface="Arial"/>
              <a:buNone/>
            </a:pPr>
            <a:endParaRPr sz="2400">
              <a:latin typeface="Times New Roman"/>
              <a:ea typeface="Times New Roman"/>
              <a:cs typeface="Times New Roman"/>
              <a:sym typeface="Times New Roman"/>
            </a:endParaRPr>
          </a:p>
        </p:txBody>
      </p:sp>
      <p:sp>
        <p:nvSpPr>
          <p:cNvPr id="378" name="Google Shape;378;g5dcda854b2_1_47"/>
          <p:cNvSpPr txBox="1">
            <a:spLocks noGrp="1"/>
          </p:cNvSpPr>
          <p:nvPr>
            <p:ph type="sldNum" idx="12"/>
          </p:nvPr>
        </p:nvSpPr>
        <p:spPr>
          <a:xfrm>
            <a:off x="8737600" y="6477000"/>
            <a:ext cx="2844900" cy="365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595959"/>
              </a:buClr>
              <a:buSzPts val="1400"/>
              <a:buFont typeface="Candara"/>
              <a:buNone/>
            </a:pPr>
            <a:fld id="{00000000-1234-1234-1234-123412341234}" type="slidenum">
              <a:rPr lang="en-IN"/>
              <a:t>22</a:t>
            </a:fld>
            <a:endParaRPr/>
          </a:p>
        </p:txBody>
      </p:sp>
      <p:pic>
        <p:nvPicPr>
          <p:cNvPr id="379" name="Google Shape;379;g5dcda854b2_1_47"/>
          <p:cNvPicPr preferRelativeResize="0"/>
          <p:nvPr/>
        </p:nvPicPr>
        <p:blipFill rotWithShape="1">
          <a:blip r:embed="rId3">
            <a:alphaModFix/>
          </a:blip>
          <a:srcRect/>
          <a:stretch/>
        </p:blipFill>
        <p:spPr>
          <a:xfrm>
            <a:off x="806388" y="2760801"/>
            <a:ext cx="7391400" cy="3548062"/>
          </a:xfrm>
          <a:prstGeom prst="rect">
            <a:avLst/>
          </a:prstGeom>
          <a:noFill/>
          <a:ln>
            <a:noFill/>
          </a:ln>
        </p:spPr>
      </p:pic>
    </p:spTree>
    <p:extLst>
      <p:ext uri="{BB962C8B-B14F-4D97-AF65-F5344CB8AC3E}">
        <p14:creationId xmlns:p14="http://schemas.microsoft.com/office/powerpoint/2010/main" val="9319185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36" y="15205"/>
            <a:ext cx="10515600" cy="1325563"/>
          </a:xfrm>
        </p:spPr>
        <p:txBody>
          <a:bodyPr/>
          <a:lstStyle/>
          <a:p>
            <a:r>
              <a:rPr lang="en-IN" dirty="0"/>
              <a:t>Missing Data </a:t>
            </a:r>
          </a:p>
        </p:txBody>
      </p:sp>
      <p:sp>
        <p:nvSpPr>
          <p:cNvPr id="3" name="Rectangle 2"/>
          <p:cNvSpPr/>
          <p:nvPr/>
        </p:nvSpPr>
        <p:spPr>
          <a:xfrm>
            <a:off x="404936" y="1194993"/>
            <a:ext cx="10761510" cy="2862322"/>
          </a:xfrm>
          <a:prstGeom prst="rect">
            <a:avLst/>
          </a:prstGeom>
        </p:spPr>
        <p:txBody>
          <a:bodyPr wrap="square">
            <a:spAutoFit/>
          </a:bodyPr>
          <a:lstStyle/>
          <a:p>
            <a:endParaRPr lang="en-US" dirty="0"/>
          </a:p>
          <a:p>
            <a:r>
              <a:rPr lang="en-US" dirty="0"/>
              <a:t>In statistics, missing data, or missing values, occur when no data value is stored for the variable in an observation. Missing data are a common occurrence and can have a significant effect on the conclusions that can be drawn from the data</a:t>
            </a:r>
          </a:p>
          <a:p>
            <a:endParaRPr lang="en-US" dirty="0"/>
          </a:p>
          <a:p>
            <a:r>
              <a:rPr lang="en-US" dirty="0"/>
              <a:t>Treating missing values:</a:t>
            </a:r>
          </a:p>
          <a:p>
            <a:endParaRPr lang="en-US" dirty="0"/>
          </a:p>
          <a:p>
            <a:pPr marL="800100" lvl="1" indent="-342900">
              <a:buAutoNum type="arabicPeriod"/>
            </a:pPr>
            <a:r>
              <a:rPr lang="en-US" dirty="0"/>
              <a:t>Imputation – Replacing with mean, median or mode</a:t>
            </a:r>
          </a:p>
          <a:p>
            <a:pPr marL="800100" lvl="1" indent="-342900">
              <a:buAutoNum type="arabicPeriod"/>
            </a:pPr>
            <a:r>
              <a:rPr lang="en-US" dirty="0"/>
              <a:t>Remove – Remove the observations</a:t>
            </a:r>
          </a:p>
          <a:p>
            <a:pPr marL="1371600" lvl="2" indent="-457200"/>
            <a:endParaRPr lang="en-US" altLang="en-US" b="1" dirty="0"/>
          </a:p>
        </p:txBody>
      </p:sp>
      <p:pic>
        <p:nvPicPr>
          <p:cNvPr id="3074" name="Picture 2" descr="Image result for missing data table">
            <a:extLst>
              <a:ext uri="{FF2B5EF4-FFF2-40B4-BE49-F238E27FC236}">
                <a16:creationId xmlns:a16="http://schemas.microsoft.com/office/drawing/2014/main" id="{46D6BD97-190E-453B-B7EA-7A507F0C4B6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7934"/>
          <a:stretch/>
        </p:blipFill>
        <p:spPr bwMode="auto">
          <a:xfrm>
            <a:off x="2568354" y="4201792"/>
            <a:ext cx="6400800"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077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582" y="-32801"/>
            <a:ext cx="10515600" cy="1325563"/>
          </a:xfrm>
        </p:spPr>
        <p:txBody>
          <a:bodyPr/>
          <a:lstStyle/>
          <a:p>
            <a:r>
              <a:rPr lang="en-US" altLang="en-US" dirty="0"/>
              <a:t>Outlier treatment</a:t>
            </a:r>
            <a:endParaRPr lang="en-IN" dirty="0"/>
          </a:p>
        </p:txBody>
      </p:sp>
      <p:sp>
        <p:nvSpPr>
          <p:cNvPr id="3" name="Rectangle 2"/>
          <p:cNvSpPr/>
          <p:nvPr/>
        </p:nvSpPr>
        <p:spPr>
          <a:xfrm>
            <a:off x="649559" y="1292762"/>
            <a:ext cx="7344816" cy="1477328"/>
          </a:xfrm>
          <a:prstGeom prst="rect">
            <a:avLst/>
          </a:prstGeom>
        </p:spPr>
        <p:txBody>
          <a:bodyPr wrap="square">
            <a:spAutoFit/>
          </a:bodyPr>
          <a:lstStyle/>
          <a:p>
            <a:r>
              <a:rPr lang="en-US" dirty="0"/>
              <a:t>Following are the different ways to detect outliers – </a:t>
            </a:r>
          </a:p>
          <a:p>
            <a:endParaRPr lang="en-US" dirty="0"/>
          </a:p>
          <a:p>
            <a:pPr marL="342900" indent="-342900">
              <a:buAutoNum type="arabicPeriod"/>
            </a:pPr>
            <a:r>
              <a:rPr lang="en-US" dirty="0"/>
              <a:t>Quantiles</a:t>
            </a:r>
          </a:p>
          <a:p>
            <a:pPr marL="342900" indent="-342900">
              <a:buAutoNum type="arabicPeriod"/>
            </a:pPr>
            <a:r>
              <a:rPr lang="en-US" dirty="0"/>
              <a:t>Box plot</a:t>
            </a:r>
          </a:p>
          <a:p>
            <a:pPr marL="342900" indent="-342900">
              <a:buAutoNum type="arabicPeriod"/>
            </a:pPr>
            <a:r>
              <a:rPr lang="en-US" dirty="0"/>
              <a:t>Extreme Value Analysis using z test</a:t>
            </a:r>
          </a:p>
        </p:txBody>
      </p:sp>
      <p:sp>
        <p:nvSpPr>
          <p:cNvPr id="4" name="TextBox 3"/>
          <p:cNvSpPr txBox="1"/>
          <p:nvPr/>
        </p:nvSpPr>
        <p:spPr>
          <a:xfrm>
            <a:off x="251791" y="3429000"/>
            <a:ext cx="5737493" cy="2308324"/>
          </a:xfrm>
          <a:prstGeom prst="rect">
            <a:avLst/>
          </a:prstGeom>
          <a:noFill/>
        </p:spPr>
        <p:txBody>
          <a:bodyPr wrap="square" rtlCol="0">
            <a:spAutoFit/>
          </a:bodyPr>
          <a:lstStyle/>
          <a:p>
            <a:r>
              <a:rPr lang="en-US" dirty="0"/>
              <a:t>        Treating Outliers –</a:t>
            </a:r>
          </a:p>
          <a:p>
            <a:endParaRPr lang="en-US" dirty="0"/>
          </a:p>
          <a:p>
            <a:pPr marL="800100" lvl="1" indent="-342900">
              <a:buAutoNum type="arabicPeriod"/>
            </a:pPr>
            <a:r>
              <a:rPr lang="en-US" dirty="0"/>
              <a:t>Imputation - Replacing with mean, median or mode</a:t>
            </a:r>
          </a:p>
          <a:p>
            <a:pPr marL="800100" lvl="1" indent="-342900">
              <a:buAutoNum type="arabicPeriod"/>
            </a:pPr>
            <a:r>
              <a:rPr lang="en-US" dirty="0"/>
              <a:t>Capping - Replacing with Xth  percentile (Usually 99</a:t>
            </a:r>
            <a:r>
              <a:rPr lang="en-US" baseline="30000" dirty="0"/>
              <a:t>th</a:t>
            </a:r>
            <a:r>
              <a:rPr lang="en-US" dirty="0"/>
              <a:t> percentile) </a:t>
            </a:r>
          </a:p>
          <a:p>
            <a:pPr marL="800100" lvl="1" indent="-342900">
              <a:buFontTx/>
              <a:buAutoNum type="arabicPeriod"/>
            </a:pPr>
            <a:r>
              <a:rPr lang="en-US" dirty="0"/>
              <a:t>Remove - Remove the observations</a:t>
            </a:r>
          </a:p>
          <a:p>
            <a:pPr lvl="1"/>
            <a:endParaRPr lang="en-US" dirty="0"/>
          </a:p>
        </p:txBody>
      </p:sp>
      <p:pic>
        <p:nvPicPr>
          <p:cNvPr id="2050" name="Picture 2" descr="Image result for outlier detection">
            <a:extLst>
              <a:ext uri="{FF2B5EF4-FFF2-40B4-BE49-F238E27FC236}">
                <a16:creationId xmlns:a16="http://schemas.microsoft.com/office/drawing/2014/main" id="{646136B7-167C-4CD3-B7A9-B867E6B8DF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2842" y="1224963"/>
            <a:ext cx="5737493" cy="44080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45316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167DA5D-53F0-4FE2-8F9F-5B74988B51FB}"/>
              </a:ext>
            </a:extLst>
          </p:cNvPr>
          <p:cNvSpPr>
            <a:spLocks noGrp="1"/>
          </p:cNvSpPr>
          <p:nvPr>
            <p:ph type="title"/>
          </p:nvPr>
        </p:nvSpPr>
        <p:spPr>
          <a:xfrm>
            <a:off x="414130" y="2567435"/>
            <a:ext cx="10515600" cy="1325563"/>
          </a:xfrm>
        </p:spPr>
        <p:txBody>
          <a:bodyPr/>
          <a:lstStyle/>
          <a:p>
            <a:r>
              <a:rPr lang="en-IN" dirty="0"/>
              <a:t>Visualization </a:t>
            </a:r>
          </a:p>
        </p:txBody>
      </p:sp>
    </p:spTree>
    <p:extLst>
      <p:ext uri="{BB962C8B-B14F-4D97-AF65-F5344CB8AC3E}">
        <p14:creationId xmlns:p14="http://schemas.microsoft.com/office/powerpoint/2010/main" val="24258254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Tables and Graphs : Why use them? </a:t>
            </a:r>
          </a:p>
        </p:txBody>
      </p:sp>
      <p:sp>
        <p:nvSpPr>
          <p:cNvPr id="3" name="Content Placeholder 2"/>
          <p:cNvSpPr>
            <a:spLocks noGrp="1"/>
          </p:cNvSpPr>
          <p:nvPr>
            <p:ph idx="1"/>
          </p:nvPr>
        </p:nvSpPr>
        <p:spPr/>
        <p:txBody>
          <a:bodyPr/>
          <a:lstStyle/>
          <a:p>
            <a:r>
              <a:rPr lang="en-US" dirty="0"/>
              <a:t>Communicate complex information concisely and powerfully</a:t>
            </a:r>
          </a:p>
          <a:p>
            <a:r>
              <a:rPr lang="en-US" dirty="0"/>
              <a:t>Create a “picture” for reasoning about and analyzing quantitative and conceptual information</a:t>
            </a:r>
          </a:p>
          <a:p>
            <a:pPr lvl="1"/>
            <a:r>
              <a:rPr lang="en-US" dirty="0"/>
              <a:t>Makes cognitive processing easier</a:t>
            </a:r>
          </a:p>
          <a:p>
            <a:pPr lvl="1"/>
            <a:r>
              <a:rPr lang="en-US" dirty="0"/>
              <a:t>Provides “content/information rich” view at a glance</a:t>
            </a:r>
          </a:p>
          <a:p>
            <a:pPr lvl="1"/>
            <a:r>
              <a:rPr lang="en-US" dirty="0"/>
              <a:t>Directs attention toward the content rather than methodology</a:t>
            </a:r>
          </a:p>
          <a:p>
            <a:r>
              <a:rPr lang="en-US" dirty="0"/>
              <a:t>Describe, explore, summarize a set of numbers</a:t>
            </a:r>
          </a:p>
          <a:p>
            <a:r>
              <a:rPr lang="en-US" dirty="0"/>
              <a:t>Convey a message about the significance of the data</a:t>
            </a:r>
          </a:p>
          <a:p>
            <a:endParaRPr lang="en-US" dirty="0"/>
          </a:p>
        </p:txBody>
      </p:sp>
    </p:spTree>
    <p:extLst>
      <p:ext uri="{BB962C8B-B14F-4D97-AF65-F5344CB8AC3E}">
        <p14:creationId xmlns:p14="http://schemas.microsoft.com/office/powerpoint/2010/main" val="37069204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44040" y="1371600"/>
            <a:ext cx="8671560" cy="2362200"/>
          </a:xfrm>
          <a:prstGeom prst="rect">
            <a:avLst/>
          </a:prstGeom>
          <a:noFill/>
          <a:ln>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19594" y="10856"/>
            <a:ext cx="10515600" cy="1325563"/>
          </a:xfrm>
        </p:spPr>
        <p:txBody>
          <a:bodyPr/>
          <a:lstStyle/>
          <a:p>
            <a:r>
              <a:rPr lang="en-US" dirty="0"/>
              <a:t>Getting the right picture : Charts and Graphs</a:t>
            </a:r>
          </a:p>
        </p:txBody>
      </p:sp>
      <p:sp>
        <p:nvSpPr>
          <p:cNvPr id="3" name="Content Placeholder 2"/>
          <p:cNvSpPr>
            <a:spLocks noGrp="1"/>
          </p:cNvSpPr>
          <p:nvPr>
            <p:ph idx="1"/>
          </p:nvPr>
        </p:nvSpPr>
        <p:spPr>
          <a:xfrm>
            <a:off x="1981200" y="1473432"/>
            <a:ext cx="3947892" cy="2107969"/>
          </a:xfrm>
          <a:ln>
            <a:noFill/>
          </a:ln>
        </p:spPr>
        <p:txBody>
          <a:bodyPr>
            <a:normAutofit/>
          </a:bodyPr>
          <a:lstStyle/>
          <a:p>
            <a:r>
              <a:rPr lang="en-US" sz="1400" dirty="0"/>
              <a:t>A </a:t>
            </a:r>
            <a:r>
              <a:rPr lang="en-US" sz="1400" b="1" dirty="0"/>
              <a:t>Pie</a:t>
            </a:r>
            <a:r>
              <a:rPr lang="en-US" sz="1400" dirty="0"/>
              <a:t> </a:t>
            </a:r>
            <a:r>
              <a:rPr lang="en-US" sz="1400" b="1" dirty="0"/>
              <a:t>Chart</a:t>
            </a:r>
            <a:r>
              <a:rPr lang="en-US" sz="1400" dirty="0"/>
              <a:t> takes categorical data and breaks them down by group, showing the percentage of individuals that fall into each group</a:t>
            </a:r>
          </a:p>
          <a:p>
            <a:r>
              <a:rPr lang="en-US" sz="1400" dirty="0"/>
              <a:t>Each individual in the group falls into one and only one category hence the sum of all the slices of the pie should be 100%</a:t>
            </a:r>
          </a:p>
          <a:p>
            <a:r>
              <a:rPr lang="en-US" sz="1400" dirty="0"/>
              <a:t>Pie charts often do not show the total number in each group, in terms of original units which results in loss of information</a:t>
            </a:r>
          </a:p>
        </p:txBody>
      </p:sp>
      <p:sp>
        <p:nvSpPr>
          <p:cNvPr id="4" name="TextBox 3"/>
          <p:cNvSpPr txBox="1"/>
          <p:nvPr/>
        </p:nvSpPr>
        <p:spPr>
          <a:xfrm>
            <a:off x="1844040" y="1109927"/>
            <a:ext cx="1051560" cy="307777"/>
          </a:xfrm>
          <a:prstGeom prst="rect">
            <a:avLst/>
          </a:prstGeom>
          <a:solidFill>
            <a:schemeClr val="accent3"/>
          </a:solidFill>
        </p:spPr>
        <p:txBody>
          <a:bodyPr wrap="square" rtlCol="0">
            <a:spAutoFit/>
          </a:bodyPr>
          <a:lstStyle/>
          <a:p>
            <a:r>
              <a:rPr lang="en-US" sz="1400" b="1" dirty="0">
                <a:solidFill>
                  <a:schemeClr val="bg1"/>
                </a:solidFill>
              </a:rPr>
              <a:t>Pie Chart</a:t>
            </a:r>
          </a:p>
        </p:txBody>
      </p:sp>
      <p:graphicFrame>
        <p:nvGraphicFramePr>
          <p:cNvPr id="7" name="Chart 6"/>
          <p:cNvGraphicFramePr/>
          <p:nvPr>
            <p:extLst>
              <p:ext uri="{D42A27DB-BD31-4B8C-83A1-F6EECF244321}">
                <p14:modId xmlns:p14="http://schemas.microsoft.com/office/powerpoint/2010/main" val="2076714331"/>
              </p:ext>
            </p:extLst>
          </p:nvPr>
        </p:nvGraphicFramePr>
        <p:xfrm>
          <a:off x="6300000" y="1400496"/>
          <a:ext cx="4019223" cy="2253838"/>
        </p:xfrm>
        <a:graphic>
          <a:graphicData uri="http://schemas.openxmlformats.org/drawingml/2006/chart">
            <c:chart xmlns:c="http://schemas.openxmlformats.org/drawingml/2006/chart" xmlns:r="http://schemas.openxmlformats.org/officeDocument/2006/relationships" r:id="rId2"/>
          </a:graphicData>
        </a:graphic>
      </p:graphicFrame>
      <p:sp>
        <p:nvSpPr>
          <p:cNvPr id="17" name="Rectangle 16"/>
          <p:cNvSpPr/>
          <p:nvPr/>
        </p:nvSpPr>
        <p:spPr>
          <a:xfrm>
            <a:off x="1863634" y="4133088"/>
            <a:ext cx="8671560" cy="2362200"/>
          </a:xfrm>
          <a:prstGeom prst="rect">
            <a:avLst/>
          </a:prstGeom>
          <a:noFill/>
          <a:ln>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Content Placeholder 2"/>
          <p:cNvSpPr txBox="1">
            <a:spLocks/>
          </p:cNvSpPr>
          <p:nvPr/>
        </p:nvSpPr>
        <p:spPr>
          <a:xfrm>
            <a:off x="2000794" y="4234920"/>
            <a:ext cx="3947892" cy="2107969"/>
          </a:xfrm>
          <a:prstGeom prst="rect">
            <a:avLst/>
          </a:prstGeom>
          <a:ln>
            <a:noFill/>
          </a:ln>
        </p:spPr>
        <p:txBody>
          <a:bodyPr vert="horz" lIns="0" tIns="0" rIns="0" bIns="0" rtlCol="0">
            <a:normAutofit/>
          </a:bodyPr>
          <a:lstStyle>
            <a:lvl1pPr marL="225425" indent="-225425"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1pPr>
            <a:lvl2pPr marL="576263" indent="-238125" algn="l" defTabSz="914400"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914400" indent="-225425"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3pPr>
            <a:lvl4pPr marL="1252538" indent="-225425" algn="l" defTabSz="914400" rtl="0" eaLnBrk="1" latinLnBrk="0" hangingPunct="1">
              <a:spcBef>
                <a:spcPct val="20000"/>
              </a:spcBef>
              <a:buFont typeface="Arial" pitchFamily="34" charset="0"/>
              <a:buChar char="–"/>
              <a:defRPr sz="1400" kern="1200">
                <a:solidFill>
                  <a:schemeClr val="tx1">
                    <a:lumMod val="75000"/>
                    <a:lumOff val="25000"/>
                  </a:schemeClr>
                </a:solidFill>
                <a:latin typeface="+mn-lt"/>
                <a:ea typeface="+mn-ea"/>
                <a:cs typeface="+mn-cs"/>
              </a:defRPr>
            </a:lvl4pPr>
            <a:lvl5pPr marL="1603375" indent="-225425" algn="l" defTabSz="914400" rtl="0" eaLnBrk="1" latinLnBrk="0" hangingPunct="1">
              <a:spcBef>
                <a:spcPct val="20000"/>
              </a:spcBef>
              <a:buFont typeface="Arial"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400" dirty="0"/>
              <a:t>A </a:t>
            </a:r>
            <a:r>
              <a:rPr lang="en-US" sz="1400" b="1" dirty="0"/>
              <a:t>Bar Chart</a:t>
            </a:r>
            <a:r>
              <a:rPr lang="en-US" sz="1400" dirty="0"/>
              <a:t> breaks down categorical data by group and represents metrics with rectangular bars with lengths proportional to the</a:t>
            </a:r>
            <a:r>
              <a:rPr lang="en-US" sz="1400" b="1" dirty="0"/>
              <a:t> </a:t>
            </a:r>
            <a:r>
              <a:rPr lang="en-US" sz="1400" dirty="0"/>
              <a:t>values they represent</a:t>
            </a:r>
          </a:p>
          <a:p>
            <a:r>
              <a:rPr lang="en-US" sz="1400" dirty="0"/>
              <a:t>Bar diagrams allows comparison over time. E.g., revenue from sales in successive fiscal years</a:t>
            </a:r>
          </a:p>
          <a:p>
            <a:r>
              <a:rPr lang="en-US" sz="1400" dirty="0"/>
              <a:t>There are other forms bar charts like sub divided bar diagrams and multiple bar diagrams both of which can display additional dimensions and their metrics</a:t>
            </a:r>
          </a:p>
        </p:txBody>
      </p:sp>
      <p:sp>
        <p:nvSpPr>
          <p:cNvPr id="19" name="TextBox 18"/>
          <p:cNvSpPr txBox="1"/>
          <p:nvPr/>
        </p:nvSpPr>
        <p:spPr>
          <a:xfrm>
            <a:off x="1863634" y="3841586"/>
            <a:ext cx="1051560" cy="307777"/>
          </a:xfrm>
          <a:prstGeom prst="rect">
            <a:avLst/>
          </a:prstGeom>
          <a:solidFill>
            <a:schemeClr val="accent3"/>
          </a:solidFill>
        </p:spPr>
        <p:txBody>
          <a:bodyPr wrap="square" rtlCol="0">
            <a:spAutoFit/>
          </a:bodyPr>
          <a:lstStyle/>
          <a:p>
            <a:r>
              <a:rPr lang="en-US" sz="1400" b="1" dirty="0">
                <a:solidFill>
                  <a:schemeClr val="bg1"/>
                </a:solidFill>
              </a:rPr>
              <a:t>Bar Chart</a:t>
            </a:r>
          </a:p>
        </p:txBody>
      </p:sp>
      <p:graphicFrame>
        <p:nvGraphicFramePr>
          <p:cNvPr id="21" name="Chart 20"/>
          <p:cNvGraphicFramePr/>
          <p:nvPr/>
        </p:nvGraphicFramePr>
        <p:xfrm>
          <a:off x="6300000" y="4258869"/>
          <a:ext cx="4038817" cy="2084020"/>
        </p:xfrm>
        <a:graphic>
          <a:graphicData uri="http://schemas.openxmlformats.org/drawingml/2006/chart">
            <c:chart xmlns:c="http://schemas.openxmlformats.org/drawingml/2006/chart" xmlns:r="http://schemas.openxmlformats.org/officeDocument/2006/relationships" r:id="rId3"/>
          </a:graphicData>
        </a:graphic>
      </p:graphicFrame>
      <p:pic>
        <p:nvPicPr>
          <p:cNvPr id="2050" name="Picture 2" descr="Image result for pie chart">
            <a:extLst>
              <a:ext uri="{FF2B5EF4-FFF2-40B4-BE49-F238E27FC236}">
                <a16:creationId xmlns:a16="http://schemas.microsoft.com/office/drawing/2014/main" id="{644BDE38-9699-4274-822B-30C6B257FB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5575" y="1018069"/>
            <a:ext cx="3705225" cy="2823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9663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a:t>Getting the right picture : Charts and Graphs</a:t>
            </a:r>
          </a:p>
        </p:txBody>
      </p:sp>
      <p:grpSp>
        <p:nvGrpSpPr>
          <p:cNvPr id="7" name="Group 12"/>
          <p:cNvGrpSpPr/>
          <p:nvPr/>
        </p:nvGrpSpPr>
        <p:grpSpPr>
          <a:xfrm>
            <a:off x="2880361" y="2887422"/>
            <a:ext cx="6493909" cy="2706830"/>
            <a:chOff x="444500" y="1317625"/>
            <a:chExt cx="4864100" cy="2547938"/>
          </a:xfrm>
        </p:grpSpPr>
        <p:pic>
          <p:nvPicPr>
            <p:cNvPr id="9" name="Picture 4"/>
            <p:cNvPicPr>
              <a:picLocks noChangeArrowheads="1"/>
            </p:cNvPicPr>
            <p:nvPr/>
          </p:nvPicPr>
          <p:blipFill>
            <a:blip r:embed="rId2" cstate="print"/>
            <a:srcRect/>
            <a:stretch>
              <a:fillRect/>
            </a:stretch>
          </p:blipFill>
          <p:spPr bwMode="auto">
            <a:xfrm>
              <a:off x="444500" y="1317625"/>
              <a:ext cx="4864100" cy="2547938"/>
            </a:xfrm>
            <a:prstGeom prst="rect">
              <a:avLst/>
            </a:prstGeom>
            <a:ln>
              <a:noFill/>
            </a:ln>
            <a:effectLst>
              <a:outerShdw blurRad="114300" dir="2700000" algn="ctr" rotWithShape="0">
                <a:schemeClr val="tx1">
                  <a:alpha val="71000"/>
                </a:schemeClr>
              </a:outerShdw>
            </a:effectLst>
            <a:extLst>
              <a:ext uri="{909E8E84-426E-40DD-AFC4-6F175D3DCCD1}">
                <a14:hiddenFill xmlns:a14="http://schemas.microsoft.com/office/drawing/2010/main">
                  <a:solidFill>
                    <a:schemeClr val="accent1"/>
                  </a:solidFill>
                </a14:hiddenFill>
              </a:ext>
            </a:extLst>
          </p:spPr>
        </p:pic>
        <p:sp>
          <p:nvSpPr>
            <p:cNvPr id="10" name="Oval 9"/>
            <p:cNvSpPr/>
            <p:nvPr/>
          </p:nvSpPr>
          <p:spPr bwMode="auto">
            <a:xfrm>
              <a:off x="2108200" y="1727200"/>
              <a:ext cx="781050" cy="865188"/>
            </a:xfrm>
            <a:prstGeom prst="ellipse">
              <a:avLst/>
            </a:prstGeom>
            <a:noFill/>
            <a:ln w="9525">
              <a:solidFill>
                <a:schemeClr val="tx1"/>
              </a:solidFill>
              <a:prstDash val="dash"/>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wrap="none" lIns="42217" rIns="42217" anchor="ctr"/>
            <a:lstStyle/>
            <a:p>
              <a:pPr marL="216953" indent="-216953">
                <a:spcBef>
                  <a:spcPct val="100000"/>
                </a:spcBef>
                <a:buFont typeface="Webdings" pitchFamily="18" charset="2"/>
                <a:buChar char="4"/>
                <a:defRPr/>
              </a:pPr>
              <a:endParaRPr lang="en-US" sz="1477" dirty="0" err="1">
                <a:solidFill>
                  <a:schemeClr val="tx1"/>
                </a:solidFill>
              </a:endParaRPr>
            </a:p>
          </p:txBody>
        </p:sp>
        <p:sp>
          <p:nvSpPr>
            <p:cNvPr id="11" name="Oval 10"/>
            <p:cNvSpPr/>
            <p:nvPr/>
          </p:nvSpPr>
          <p:spPr bwMode="auto">
            <a:xfrm>
              <a:off x="4165600" y="1727200"/>
              <a:ext cx="781050" cy="865188"/>
            </a:xfrm>
            <a:prstGeom prst="ellipse">
              <a:avLst/>
            </a:prstGeom>
            <a:noFill/>
            <a:ln w="9525">
              <a:solidFill>
                <a:schemeClr val="tx1"/>
              </a:solidFill>
              <a:prstDash val="dash"/>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wrap="none" lIns="42217" rIns="42217" anchor="ctr"/>
            <a:lstStyle/>
            <a:p>
              <a:pPr marL="216953" indent="-216953">
                <a:spcBef>
                  <a:spcPct val="100000"/>
                </a:spcBef>
                <a:buFont typeface="Webdings" pitchFamily="18" charset="2"/>
                <a:buChar char="4"/>
                <a:defRPr/>
              </a:pPr>
              <a:endParaRPr lang="en-US" sz="1477" dirty="0" err="1">
                <a:solidFill>
                  <a:schemeClr val="tx1"/>
                </a:solidFill>
              </a:endParaRPr>
            </a:p>
          </p:txBody>
        </p:sp>
        <p:sp>
          <p:nvSpPr>
            <p:cNvPr id="12" name="TextBox 10"/>
            <p:cNvSpPr txBox="1">
              <a:spLocks noChangeArrowheads="1"/>
            </p:cNvSpPr>
            <p:nvPr/>
          </p:nvSpPr>
          <p:spPr bwMode="auto">
            <a:xfrm>
              <a:off x="3122552" y="1703867"/>
              <a:ext cx="787400" cy="220603"/>
            </a:xfrm>
            <a:prstGeom prst="rect">
              <a:avLst/>
            </a:prstGeom>
            <a:solidFill>
              <a:schemeClr val="accent3">
                <a:lumMod val="90000"/>
              </a:schemeClr>
            </a:solidFill>
            <a:ln w="9525">
              <a:noFill/>
              <a:miter lim="800000"/>
              <a:headEnd/>
              <a:tailEnd/>
            </a:ln>
          </p:spPr>
          <p:txBody>
            <a:bodyPr wrap="square">
              <a:spAutoFit/>
            </a:bodyPr>
            <a:lstStyle/>
            <a:p>
              <a:pPr algn="ctr"/>
              <a:r>
                <a:rPr lang="en-US" sz="923" b="1" dirty="0"/>
                <a:t>Lag Effect</a:t>
              </a:r>
            </a:p>
          </p:txBody>
        </p:sp>
        <p:cxnSp>
          <p:nvCxnSpPr>
            <p:cNvPr id="13" name="Straight Connector 12"/>
            <p:cNvCxnSpPr>
              <a:cxnSpLocks noChangeShapeType="1"/>
            </p:cNvCxnSpPr>
            <p:nvPr/>
          </p:nvCxnSpPr>
          <p:spPr bwMode="auto">
            <a:xfrm flipV="1">
              <a:off x="2889250" y="1847850"/>
              <a:ext cx="349250" cy="120650"/>
            </a:xfrm>
            <a:prstGeom prst="line">
              <a:avLst/>
            </a:prstGeom>
            <a:noFill/>
            <a:ln w="9525" algn="ctr">
              <a:solidFill>
                <a:schemeClr val="tx1"/>
              </a:solidFill>
              <a:prstDash val="dash"/>
              <a:round/>
              <a:headEnd/>
              <a:tailEnd/>
            </a:ln>
          </p:spPr>
        </p:cxnSp>
        <p:cxnSp>
          <p:nvCxnSpPr>
            <p:cNvPr id="14" name="Straight Connector 14"/>
            <p:cNvCxnSpPr>
              <a:cxnSpLocks noChangeShapeType="1"/>
            </p:cNvCxnSpPr>
            <p:nvPr/>
          </p:nvCxnSpPr>
          <p:spPr bwMode="auto">
            <a:xfrm flipH="1" flipV="1">
              <a:off x="3810000" y="1847850"/>
              <a:ext cx="355600" cy="120650"/>
            </a:xfrm>
            <a:prstGeom prst="line">
              <a:avLst/>
            </a:prstGeom>
            <a:noFill/>
            <a:ln w="9525" algn="ctr">
              <a:solidFill>
                <a:schemeClr val="tx1"/>
              </a:solidFill>
              <a:prstDash val="dash"/>
              <a:round/>
              <a:headEnd/>
              <a:tailEnd/>
            </a:ln>
          </p:spPr>
        </p:cxnSp>
      </p:grpSp>
      <p:sp>
        <p:nvSpPr>
          <p:cNvPr id="15" name="Rectangle 14"/>
          <p:cNvSpPr/>
          <p:nvPr/>
        </p:nvSpPr>
        <p:spPr>
          <a:xfrm>
            <a:off x="1839686" y="1501675"/>
            <a:ext cx="8599714" cy="4899125"/>
          </a:xfrm>
          <a:prstGeom prst="rect">
            <a:avLst/>
          </a:prstGeom>
          <a:noFill/>
          <a:ln>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Content Placeholder 2"/>
          <p:cNvSpPr txBox="1">
            <a:spLocks/>
          </p:cNvSpPr>
          <p:nvPr/>
        </p:nvSpPr>
        <p:spPr>
          <a:xfrm>
            <a:off x="1976846" y="1603507"/>
            <a:ext cx="8157754" cy="2107969"/>
          </a:xfrm>
          <a:prstGeom prst="rect">
            <a:avLst/>
          </a:prstGeom>
          <a:ln>
            <a:noFill/>
          </a:ln>
        </p:spPr>
        <p:txBody>
          <a:bodyPr vert="horz" lIns="0" tIns="0" rIns="0" bIns="0" rtlCol="0">
            <a:normAutofit/>
          </a:bodyPr>
          <a:lstStyle>
            <a:lvl1pPr marL="225425" indent="-225425"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1pPr>
            <a:lvl2pPr marL="576263" indent="-238125" algn="l" defTabSz="914400"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914400" indent="-225425"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3pPr>
            <a:lvl4pPr marL="1252538" indent="-225425" algn="l" defTabSz="914400" rtl="0" eaLnBrk="1" latinLnBrk="0" hangingPunct="1">
              <a:spcBef>
                <a:spcPct val="20000"/>
              </a:spcBef>
              <a:buFont typeface="Arial" pitchFamily="34" charset="0"/>
              <a:buChar char="–"/>
              <a:defRPr sz="1400" kern="1200">
                <a:solidFill>
                  <a:schemeClr val="tx1">
                    <a:lumMod val="75000"/>
                    <a:lumOff val="25000"/>
                  </a:schemeClr>
                </a:solidFill>
                <a:latin typeface="+mn-lt"/>
                <a:ea typeface="+mn-ea"/>
                <a:cs typeface="+mn-cs"/>
              </a:defRPr>
            </a:lvl4pPr>
            <a:lvl5pPr marL="1603375" indent="-225425" algn="l" defTabSz="914400" rtl="0" eaLnBrk="1" latinLnBrk="0" hangingPunct="1">
              <a:spcBef>
                <a:spcPct val="20000"/>
              </a:spcBef>
              <a:buFont typeface="Arial"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400" dirty="0"/>
              <a:t>A </a:t>
            </a:r>
            <a:r>
              <a:rPr lang="en-US" sz="1400" b="1" dirty="0"/>
              <a:t>Line Chart </a:t>
            </a:r>
            <a:r>
              <a:rPr lang="en-US" sz="1400" dirty="0"/>
              <a:t>(sometimes referred to as Time Chart) examines trend over time.</a:t>
            </a:r>
          </a:p>
          <a:p>
            <a:r>
              <a:rPr lang="en-US" sz="1400" dirty="0"/>
              <a:t>The horizontal axis of a line chart needs be some unit of time (such as year, month, day etc.)</a:t>
            </a:r>
          </a:p>
          <a:p>
            <a:r>
              <a:rPr lang="en-US" sz="1400" dirty="0"/>
              <a:t>At each time period the amount is represented by a dot and the dots are connected to form the line chart</a:t>
            </a:r>
          </a:p>
        </p:txBody>
      </p:sp>
      <p:sp>
        <p:nvSpPr>
          <p:cNvPr id="17" name="TextBox 16"/>
          <p:cNvSpPr txBox="1"/>
          <p:nvPr/>
        </p:nvSpPr>
        <p:spPr>
          <a:xfrm>
            <a:off x="1839686" y="1244814"/>
            <a:ext cx="1360714" cy="307777"/>
          </a:xfrm>
          <a:prstGeom prst="rect">
            <a:avLst/>
          </a:prstGeom>
          <a:solidFill>
            <a:schemeClr val="accent3"/>
          </a:solidFill>
        </p:spPr>
        <p:txBody>
          <a:bodyPr wrap="square" rtlCol="0">
            <a:spAutoFit/>
          </a:bodyPr>
          <a:lstStyle/>
          <a:p>
            <a:r>
              <a:rPr lang="en-US" sz="1400" b="1" dirty="0">
                <a:solidFill>
                  <a:schemeClr val="bg1"/>
                </a:solidFill>
              </a:rPr>
              <a:t>Line Chart</a:t>
            </a:r>
          </a:p>
        </p:txBody>
      </p:sp>
    </p:spTree>
    <p:extLst>
      <p:ext uri="{BB962C8B-B14F-4D97-AF65-F5344CB8AC3E}">
        <p14:creationId xmlns:p14="http://schemas.microsoft.com/office/powerpoint/2010/main" val="10639919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a:t>Getting the right picture : Charts and Graphs</a:t>
            </a:r>
          </a:p>
        </p:txBody>
      </p:sp>
      <p:sp>
        <p:nvSpPr>
          <p:cNvPr id="3" name="Content Placeholder 2"/>
          <p:cNvSpPr>
            <a:spLocks noGrp="1"/>
          </p:cNvSpPr>
          <p:nvPr>
            <p:ph idx="1"/>
          </p:nvPr>
        </p:nvSpPr>
        <p:spPr>
          <a:xfrm>
            <a:off x="2066606" y="2018162"/>
            <a:ext cx="3951474" cy="3869856"/>
          </a:xfrm>
        </p:spPr>
        <p:txBody>
          <a:bodyPr>
            <a:normAutofit fontScale="70000" lnSpcReduction="20000"/>
          </a:bodyPr>
          <a:lstStyle/>
          <a:p>
            <a:r>
              <a:rPr lang="en-US" dirty="0"/>
              <a:t>A </a:t>
            </a:r>
            <a:r>
              <a:rPr lang="en-US" b="1" dirty="0"/>
              <a:t>Histogram</a:t>
            </a:r>
            <a:r>
              <a:rPr lang="en-US" dirty="0"/>
              <a:t> is a graphical representation of the frequency distribution of a continuous variable</a:t>
            </a:r>
          </a:p>
          <a:p>
            <a:r>
              <a:rPr lang="en-US" dirty="0"/>
              <a:t>In a histogram, frequencies are displayed as rectangles with height of each rectangle proportional to frequency and the width proportional to the interval</a:t>
            </a:r>
          </a:p>
          <a:p>
            <a:r>
              <a:rPr lang="en-US" dirty="0"/>
              <a:t>However if the widths of the intervals are unequal, then the </a:t>
            </a:r>
            <a:r>
              <a:rPr lang="en-US" b="1" i="1" dirty="0"/>
              <a:t>area</a:t>
            </a:r>
            <a:r>
              <a:rPr lang="en-US" dirty="0"/>
              <a:t> of the rectangle rather than the height  should  be proportional to the frequency</a:t>
            </a:r>
          </a:p>
        </p:txBody>
      </p:sp>
      <p:graphicFrame>
        <p:nvGraphicFramePr>
          <p:cNvPr id="5" name="Chart 4"/>
          <p:cNvGraphicFramePr/>
          <p:nvPr/>
        </p:nvGraphicFramePr>
        <p:xfrm>
          <a:off x="6117154" y="2429970"/>
          <a:ext cx="4221662" cy="2752875"/>
        </p:xfrm>
        <a:graphic>
          <a:graphicData uri="http://schemas.openxmlformats.org/drawingml/2006/chart">
            <c:chart xmlns:c="http://schemas.openxmlformats.org/drawingml/2006/chart" xmlns:r="http://schemas.openxmlformats.org/officeDocument/2006/relationships" r:id="rId2"/>
          </a:graphicData>
        </a:graphic>
      </p:graphicFrame>
      <p:sp>
        <p:nvSpPr>
          <p:cNvPr id="6" name="Rectangle 5"/>
          <p:cNvSpPr/>
          <p:nvPr/>
        </p:nvSpPr>
        <p:spPr>
          <a:xfrm>
            <a:off x="1839686" y="1501675"/>
            <a:ext cx="8599714" cy="4899125"/>
          </a:xfrm>
          <a:prstGeom prst="rect">
            <a:avLst/>
          </a:prstGeom>
          <a:noFill/>
          <a:ln>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1839686" y="1244814"/>
            <a:ext cx="1360714" cy="307777"/>
          </a:xfrm>
          <a:prstGeom prst="rect">
            <a:avLst/>
          </a:prstGeom>
          <a:solidFill>
            <a:schemeClr val="accent3"/>
          </a:solidFill>
        </p:spPr>
        <p:txBody>
          <a:bodyPr wrap="square" rtlCol="0">
            <a:spAutoFit/>
          </a:bodyPr>
          <a:lstStyle/>
          <a:p>
            <a:r>
              <a:rPr lang="en-US" sz="1400" b="1" dirty="0">
                <a:solidFill>
                  <a:schemeClr val="bg1"/>
                </a:solidFill>
              </a:rPr>
              <a:t>Histogram</a:t>
            </a:r>
          </a:p>
        </p:txBody>
      </p:sp>
    </p:spTree>
    <p:extLst>
      <p:ext uri="{BB962C8B-B14F-4D97-AF65-F5344CB8AC3E}">
        <p14:creationId xmlns:p14="http://schemas.microsoft.com/office/powerpoint/2010/main" val="2849870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892300" y="382174"/>
            <a:ext cx="7772400" cy="609600"/>
          </a:xfrm>
        </p:spPr>
        <p:txBody>
          <a:bodyPr>
            <a:normAutofit/>
          </a:bodyPr>
          <a:lstStyle/>
          <a:p>
            <a:r>
              <a:rPr lang="en-US" altLang="en-US" sz="3600" u="sng" dirty="0">
                <a:solidFill>
                  <a:srgbClr val="888888"/>
                </a:solidFill>
              </a:rPr>
              <a:t>Variable Types</a:t>
            </a:r>
            <a:endParaRPr lang="en-US" altLang="en-US" u="sng" dirty="0">
              <a:solidFill>
                <a:srgbClr val="888888"/>
              </a:solidFill>
            </a:endParaRPr>
          </a:p>
        </p:txBody>
      </p:sp>
      <p:sp>
        <p:nvSpPr>
          <p:cNvPr id="5123" name="Rectangle 3"/>
          <p:cNvSpPr>
            <a:spLocks noGrp="1" noChangeArrowheads="1"/>
          </p:cNvSpPr>
          <p:nvPr>
            <p:ph type="body" idx="1"/>
          </p:nvPr>
        </p:nvSpPr>
        <p:spPr>
          <a:xfrm>
            <a:off x="914403" y="3219718"/>
            <a:ext cx="10560676" cy="3400023"/>
          </a:xfrm>
          <a:ln>
            <a:solidFill>
              <a:schemeClr val="accent1">
                <a:lumMod val="75000"/>
              </a:schemeClr>
            </a:solidFill>
          </a:ln>
        </p:spPr>
        <p:txBody>
          <a:bodyPr anchor="ctr">
            <a:noAutofit/>
          </a:bodyPr>
          <a:lstStyle/>
          <a:p>
            <a:r>
              <a:rPr lang="en-US" altLang="en-US" sz="1250" b="1" dirty="0">
                <a:solidFill>
                  <a:schemeClr val="accent2"/>
                </a:solidFill>
                <a:latin typeface="Arial" panose="020B0604020202020204" pitchFamily="34" charset="0"/>
                <a:cs typeface="Arial" panose="020B0604020202020204" pitchFamily="34" charset="0"/>
              </a:rPr>
              <a:t>Nominal variables</a:t>
            </a:r>
            <a:r>
              <a:rPr lang="en-US" altLang="en-US" sz="1250" dirty="0">
                <a:solidFill>
                  <a:srgbClr val="000000"/>
                </a:solidFill>
                <a:latin typeface="Arial" panose="020B0604020202020204" pitchFamily="34" charset="0"/>
                <a:cs typeface="Arial" panose="020B0604020202020204" pitchFamily="34" charset="0"/>
              </a:rPr>
              <a:t> allow for only qualitative classification. That is, they can be measured only in terms of whether the individual items belong to some distinctively different categories, but we cannot quantify or even rank order those categories. Typical examples of nominal variables are </a:t>
            </a:r>
            <a:r>
              <a:rPr lang="en-US" altLang="en-US" sz="1250" b="1" dirty="0">
                <a:solidFill>
                  <a:srgbClr val="000000"/>
                </a:solidFill>
                <a:latin typeface="Arial" panose="020B0604020202020204" pitchFamily="34" charset="0"/>
                <a:cs typeface="Arial" panose="020B0604020202020204" pitchFamily="34" charset="0"/>
              </a:rPr>
              <a:t>gender, race, color, city, etc. </a:t>
            </a:r>
          </a:p>
          <a:p>
            <a:endParaRPr lang="en-US" altLang="en-US" sz="1250" dirty="0">
              <a:solidFill>
                <a:srgbClr val="000000"/>
              </a:solidFill>
              <a:latin typeface="Arial" panose="020B0604020202020204" pitchFamily="34" charset="0"/>
              <a:cs typeface="Arial" panose="020B0604020202020204" pitchFamily="34" charset="0"/>
            </a:endParaRPr>
          </a:p>
          <a:p>
            <a:r>
              <a:rPr lang="en-US" altLang="en-US" sz="1250" b="1" dirty="0">
                <a:solidFill>
                  <a:schemeClr val="accent2"/>
                </a:solidFill>
                <a:latin typeface="Arial" panose="020B0604020202020204" pitchFamily="34" charset="0"/>
                <a:cs typeface="Arial" panose="020B0604020202020204" pitchFamily="34" charset="0"/>
              </a:rPr>
              <a:t>Ordinal variables</a:t>
            </a:r>
            <a:r>
              <a:rPr lang="en-US" altLang="en-US" sz="1250" dirty="0">
                <a:solidFill>
                  <a:srgbClr val="000000"/>
                </a:solidFill>
                <a:latin typeface="Arial" panose="020B0604020202020204" pitchFamily="34" charset="0"/>
                <a:cs typeface="Arial" panose="020B0604020202020204" pitchFamily="34" charset="0"/>
              </a:rPr>
              <a:t> allow us to rank order the items we measure in terms of which has less and which has more of the quality represented by the variable, but still they do not allow us to say "how much more.” </a:t>
            </a:r>
            <a:r>
              <a:rPr lang="en-IN" altLang="en-US" sz="1250" dirty="0">
                <a:solidFill>
                  <a:srgbClr val="000000"/>
                </a:solidFill>
                <a:latin typeface="Arial" panose="020B0604020202020204" pitchFamily="34" charset="0"/>
                <a:cs typeface="Arial" panose="020B0604020202020204" pitchFamily="34" charset="0"/>
              </a:rPr>
              <a:t>Ordinal data can be either qualitative or quantitative. An example of quantitative data is </a:t>
            </a:r>
            <a:r>
              <a:rPr lang="en-IN" altLang="en-US" sz="1250" b="1" dirty="0">
                <a:solidFill>
                  <a:srgbClr val="000000"/>
                </a:solidFill>
                <a:latin typeface="Arial" panose="020B0604020202020204" pitchFamily="34" charset="0"/>
                <a:cs typeface="Arial" panose="020B0604020202020204" pitchFamily="34" charset="0"/>
              </a:rPr>
              <a:t>rating movies with 1, 2, 3, or 4 stars.</a:t>
            </a:r>
            <a:endParaRPr lang="en-US" altLang="en-US" sz="1250" b="1" dirty="0">
              <a:solidFill>
                <a:srgbClr val="000000"/>
              </a:solidFill>
              <a:latin typeface="Arial" panose="020B0604020202020204" pitchFamily="34" charset="0"/>
              <a:cs typeface="Arial" panose="020B0604020202020204" pitchFamily="34" charset="0"/>
            </a:endParaRPr>
          </a:p>
          <a:p>
            <a:pPr marL="0" indent="0">
              <a:buNone/>
            </a:pPr>
            <a:endParaRPr lang="en-US" altLang="en-US" sz="1250" dirty="0">
              <a:solidFill>
                <a:srgbClr val="000000"/>
              </a:solidFill>
              <a:latin typeface="Arial" panose="020B0604020202020204" pitchFamily="34" charset="0"/>
              <a:cs typeface="Arial" panose="020B0604020202020204" pitchFamily="34" charset="0"/>
            </a:endParaRPr>
          </a:p>
          <a:p>
            <a:r>
              <a:rPr lang="en-US" altLang="en-US" sz="1250" b="1" dirty="0">
                <a:solidFill>
                  <a:schemeClr val="accent2"/>
                </a:solidFill>
                <a:latin typeface="Arial" panose="020B0604020202020204" pitchFamily="34" charset="0"/>
                <a:cs typeface="Arial" panose="020B0604020202020204" pitchFamily="34" charset="0"/>
              </a:rPr>
              <a:t>Interval variables</a:t>
            </a:r>
            <a:r>
              <a:rPr lang="en-US" altLang="en-US" sz="1250" dirty="0">
                <a:solidFill>
                  <a:srgbClr val="000000"/>
                </a:solidFill>
                <a:latin typeface="Arial" panose="020B0604020202020204" pitchFamily="34" charset="0"/>
                <a:cs typeface="Arial" panose="020B0604020202020204" pitchFamily="34" charset="0"/>
              </a:rPr>
              <a:t> allow us not only to rank order the items that are measured, but also to quantify and compare the sizes of differences between them. For example, temperature, as measured in degrees Fahrenheit or Celsius, constitutes an interval scale. </a:t>
            </a:r>
            <a:r>
              <a:rPr lang="en-IN" altLang="en-US" sz="1250" dirty="0">
                <a:solidFill>
                  <a:srgbClr val="000000"/>
                </a:solidFill>
                <a:latin typeface="Arial" panose="020B0604020202020204" pitchFamily="34" charset="0"/>
                <a:cs typeface="Arial" panose="020B0604020202020204" pitchFamily="34" charset="0"/>
              </a:rPr>
              <a:t>For instance, </a:t>
            </a:r>
            <a:r>
              <a:rPr lang="en-IN" altLang="en-US" sz="1250" b="1" dirty="0">
                <a:solidFill>
                  <a:srgbClr val="000000"/>
                </a:solidFill>
                <a:latin typeface="Arial" panose="020B0604020202020204" pitchFamily="34" charset="0"/>
                <a:cs typeface="Arial" panose="020B0604020202020204" pitchFamily="34" charset="0"/>
              </a:rPr>
              <a:t>70 degrees is 5 degrees warmer than 65 degrees.</a:t>
            </a:r>
            <a:r>
              <a:rPr lang="en-US" altLang="en-US" sz="1250" b="1" dirty="0">
                <a:solidFill>
                  <a:srgbClr val="000000"/>
                </a:solidFill>
                <a:latin typeface="Arial" panose="020B0604020202020204" pitchFamily="34" charset="0"/>
                <a:cs typeface="Arial" panose="020B0604020202020204" pitchFamily="34" charset="0"/>
              </a:rPr>
              <a:t> </a:t>
            </a:r>
          </a:p>
          <a:p>
            <a:pPr marL="0" indent="0">
              <a:buNone/>
            </a:pPr>
            <a:endParaRPr lang="en-US" altLang="en-US" sz="1250" dirty="0">
              <a:solidFill>
                <a:srgbClr val="000000"/>
              </a:solidFill>
              <a:latin typeface="Arial" panose="020B0604020202020204" pitchFamily="34" charset="0"/>
              <a:cs typeface="Arial" panose="020B0604020202020204" pitchFamily="34" charset="0"/>
            </a:endParaRPr>
          </a:p>
          <a:p>
            <a:r>
              <a:rPr lang="en-US" altLang="en-US" sz="1250" b="1" dirty="0">
                <a:solidFill>
                  <a:schemeClr val="accent2"/>
                </a:solidFill>
                <a:latin typeface="Arial" panose="020B0604020202020204" pitchFamily="34" charset="0"/>
                <a:cs typeface="Arial" panose="020B0604020202020204" pitchFamily="34" charset="0"/>
              </a:rPr>
              <a:t>Ratio variables</a:t>
            </a:r>
            <a:r>
              <a:rPr lang="en-US" altLang="en-US" sz="1250" dirty="0">
                <a:solidFill>
                  <a:srgbClr val="000000"/>
                </a:solidFill>
                <a:latin typeface="Arial" panose="020B0604020202020204" pitchFamily="34" charset="0"/>
                <a:cs typeface="Arial" panose="020B0604020202020204" pitchFamily="34" charset="0"/>
              </a:rPr>
              <a:t> are very similar to interval variables; in addition to all the properties of interval variables, they feature an identifiable absolute zero point, thus they allow for statements such as x is two times more than y. Typical examples of ratio scales are measures of time or space. </a:t>
            </a:r>
            <a:r>
              <a:rPr lang="en-IN" altLang="en-US" sz="1250" dirty="0">
                <a:solidFill>
                  <a:srgbClr val="000000"/>
                </a:solidFill>
                <a:latin typeface="Arial" panose="020B0604020202020204" pitchFamily="34" charset="0"/>
                <a:cs typeface="Arial" panose="020B0604020202020204" pitchFamily="34" charset="0"/>
              </a:rPr>
              <a:t>Examples of this type of data are </a:t>
            </a:r>
            <a:r>
              <a:rPr lang="en-IN" altLang="en-US" sz="1250" b="1" dirty="0">
                <a:solidFill>
                  <a:srgbClr val="000000"/>
                </a:solidFill>
                <a:latin typeface="Arial" panose="020B0604020202020204" pitchFamily="34" charset="0"/>
                <a:cs typeface="Arial" panose="020B0604020202020204" pitchFamily="34" charset="0"/>
              </a:rPr>
              <a:t>age, weight and salary</a:t>
            </a:r>
            <a:endParaRPr lang="en-US" altLang="en-US" sz="1250" b="1" dirty="0">
              <a:solidFill>
                <a:srgbClr val="000000"/>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6172200" y="1052847"/>
            <a:ext cx="4191000" cy="2133600"/>
          </a:xfrm>
          <a:prstGeom prst="rect">
            <a:avLst/>
          </a:prstGeom>
          <a:ln>
            <a:solidFill>
              <a:schemeClr val="accent1">
                <a:lumMod val="75000"/>
              </a:schemeClr>
            </a:solidFill>
          </a:ln>
        </p:spPr>
      </p:pic>
      <p:sp>
        <p:nvSpPr>
          <p:cNvPr id="4" name="TextBox 3"/>
          <p:cNvSpPr txBox="1"/>
          <p:nvPr/>
        </p:nvSpPr>
        <p:spPr>
          <a:xfrm>
            <a:off x="1752600" y="1066801"/>
            <a:ext cx="4419600" cy="2462213"/>
          </a:xfrm>
          <a:prstGeom prst="rect">
            <a:avLst/>
          </a:prstGeom>
          <a:noFill/>
        </p:spPr>
        <p:txBody>
          <a:bodyPr wrap="square" rtlCol="0">
            <a:spAutoFit/>
          </a:bodyPr>
          <a:lstStyle/>
          <a:p>
            <a:pPr marL="171450" indent="-171450">
              <a:buFont typeface="Arial" panose="020B0604020202020204" pitchFamily="34" charset="0"/>
              <a:buChar char="•"/>
            </a:pPr>
            <a:r>
              <a:rPr lang="en-IN" sz="1400" b="1" dirty="0">
                <a:solidFill>
                  <a:srgbClr val="0070C0"/>
                </a:solidFill>
              </a:rPr>
              <a:t>Quantitative</a:t>
            </a:r>
            <a:r>
              <a:rPr lang="en-IN" sz="1400" dirty="0">
                <a:solidFill>
                  <a:srgbClr val="0070C0"/>
                </a:solidFill>
              </a:rPr>
              <a:t> </a:t>
            </a:r>
            <a:r>
              <a:rPr lang="en-IN" sz="1400" b="1" dirty="0">
                <a:solidFill>
                  <a:srgbClr val="0070C0"/>
                </a:solidFill>
              </a:rPr>
              <a:t>variables</a:t>
            </a:r>
            <a:r>
              <a:rPr lang="en-IN" sz="1400" dirty="0">
                <a:solidFill>
                  <a:srgbClr val="0070C0"/>
                </a:solidFill>
              </a:rPr>
              <a:t> </a:t>
            </a:r>
            <a:r>
              <a:rPr lang="en-IN" sz="1400" dirty="0"/>
              <a:t>are anything that can be expressed as a number, or quantified. Examples of quantitative data are scores on achievement tests, number of hours of study, or weight of a subject. </a:t>
            </a:r>
          </a:p>
          <a:p>
            <a:pPr marL="171450" indent="-171450">
              <a:buFont typeface="Arial" panose="020B0604020202020204" pitchFamily="34" charset="0"/>
              <a:buChar char="•"/>
            </a:pPr>
            <a:endParaRPr lang="en-IN" sz="1400" dirty="0"/>
          </a:p>
          <a:p>
            <a:pPr marL="171450" indent="-171450">
              <a:buFont typeface="Arial" panose="020B0604020202020204" pitchFamily="34" charset="0"/>
              <a:buChar char="•"/>
            </a:pPr>
            <a:r>
              <a:rPr lang="en-IN" sz="1400" b="1" dirty="0">
                <a:solidFill>
                  <a:srgbClr val="0070C0"/>
                </a:solidFill>
              </a:rPr>
              <a:t>Qualitative variables</a:t>
            </a:r>
            <a:r>
              <a:rPr lang="en-IN" sz="1400" dirty="0"/>
              <a:t> data cannot be expressed as a number. Data that represent nominal scales such as gender, socieo economic status, religious preference are usually considered to be qualitative data.</a:t>
            </a:r>
          </a:p>
          <a:p>
            <a:endParaRPr lang="en-IN" sz="1400" dirty="0"/>
          </a:p>
          <a:p>
            <a:endParaRPr lang="en-US" sz="1400" dirty="0"/>
          </a:p>
        </p:txBody>
      </p:sp>
    </p:spTree>
    <p:extLst>
      <p:ext uri="{BB962C8B-B14F-4D97-AF65-F5344CB8AC3E}">
        <p14:creationId xmlns:p14="http://schemas.microsoft.com/office/powerpoint/2010/main" val="1376588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862" y="184820"/>
            <a:ext cx="11681138" cy="1325563"/>
          </a:xfrm>
        </p:spPr>
        <p:txBody>
          <a:bodyPr>
            <a:normAutofit/>
          </a:bodyPr>
          <a:lstStyle/>
          <a:p>
            <a:r>
              <a:rPr lang="en-US" sz="3600" u="sng" dirty="0"/>
              <a:t>Understanding the scale of measurement for each variable </a:t>
            </a:r>
          </a:p>
        </p:txBody>
      </p:sp>
      <p:pic>
        <p:nvPicPr>
          <p:cNvPr id="1166339" name="Picture 3"/>
          <p:cNvPicPr>
            <a:picLocks noChangeAspect="1" noChangeArrowheads="1"/>
          </p:cNvPicPr>
          <p:nvPr/>
        </p:nvPicPr>
        <p:blipFill>
          <a:blip r:embed="rId2"/>
          <a:srcRect/>
          <a:stretch>
            <a:fillRect/>
          </a:stretch>
        </p:blipFill>
        <p:spPr bwMode="auto">
          <a:xfrm>
            <a:off x="2286000" y="1323306"/>
            <a:ext cx="2133600" cy="1810916"/>
          </a:xfrm>
          <a:prstGeom prst="rect">
            <a:avLst/>
          </a:prstGeom>
          <a:noFill/>
          <a:ln w="9525">
            <a:noFill/>
            <a:miter lim="800000"/>
            <a:headEnd/>
            <a:tailEnd/>
          </a:ln>
          <a:effectLst/>
        </p:spPr>
      </p:pic>
      <p:graphicFrame>
        <p:nvGraphicFramePr>
          <p:cNvPr id="7" name="Content Placeholder 6"/>
          <p:cNvGraphicFramePr>
            <a:graphicFrameLocks noGrp="1"/>
          </p:cNvGraphicFramePr>
          <p:nvPr>
            <p:ph idx="1"/>
            <p:extLst>
              <p:ext uri="{D42A27DB-BD31-4B8C-83A1-F6EECF244321}">
                <p14:modId xmlns:p14="http://schemas.microsoft.com/office/powerpoint/2010/main" val="79208857"/>
              </p:ext>
            </p:extLst>
          </p:nvPr>
        </p:nvGraphicFramePr>
        <p:xfrm>
          <a:off x="4648200" y="1323306"/>
          <a:ext cx="5410200" cy="1831168"/>
        </p:xfrm>
        <a:graphic>
          <a:graphicData uri="http://schemas.openxmlformats.org/drawingml/2006/table">
            <a:tbl>
              <a:tblPr firstRow="1" bandRow="1">
                <a:tableStyleId>{5C22544A-7EE6-4342-B048-85BDC9FD1C3A}</a:tableStyleId>
              </a:tblPr>
              <a:tblGrid>
                <a:gridCol w="1803400">
                  <a:extLst>
                    <a:ext uri="{9D8B030D-6E8A-4147-A177-3AD203B41FA5}">
                      <a16:colId xmlns:a16="http://schemas.microsoft.com/office/drawing/2014/main" val="20000"/>
                    </a:ext>
                  </a:extLst>
                </a:gridCol>
                <a:gridCol w="1803400">
                  <a:extLst>
                    <a:ext uri="{9D8B030D-6E8A-4147-A177-3AD203B41FA5}">
                      <a16:colId xmlns:a16="http://schemas.microsoft.com/office/drawing/2014/main" val="20001"/>
                    </a:ext>
                  </a:extLst>
                </a:gridCol>
                <a:gridCol w="1803400">
                  <a:extLst>
                    <a:ext uri="{9D8B030D-6E8A-4147-A177-3AD203B41FA5}">
                      <a16:colId xmlns:a16="http://schemas.microsoft.com/office/drawing/2014/main" val="20002"/>
                    </a:ext>
                  </a:extLst>
                </a:gridCol>
              </a:tblGrid>
              <a:tr h="289940">
                <a:tc>
                  <a:txBody>
                    <a:bodyPr/>
                    <a:lstStyle/>
                    <a:p>
                      <a:pPr algn="ctr"/>
                      <a:r>
                        <a:rPr lang="en-US" sz="1300" dirty="0"/>
                        <a:t>Variable</a:t>
                      </a:r>
                    </a:p>
                  </a:txBody>
                  <a:tcPr marL="84433" marR="84433" marT="42217" marB="42217" anchor="ctr"/>
                </a:tc>
                <a:tc>
                  <a:txBody>
                    <a:bodyPr/>
                    <a:lstStyle/>
                    <a:p>
                      <a:pPr algn="ctr"/>
                      <a:r>
                        <a:rPr lang="en-US" sz="1300" dirty="0"/>
                        <a:t>Values</a:t>
                      </a:r>
                    </a:p>
                  </a:txBody>
                  <a:tcPr marL="84433" marR="84433" marT="42217" marB="42217" anchor="ctr"/>
                </a:tc>
                <a:tc>
                  <a:txBody>
                    <a:bodyPr/>
                    <a:lstStyle/>
                    <a:p>
                      <a:pPr algn="ctr"/>
                      <a:r>
                        <a:rPr lang="en-US" sz="1300" dirty="0"/>
                        <a:t>Scale</a:t>
                      </a:r>
                    </a:p>
                  </a:txBody>
                  <a:tcPr marL="84433" marR="84433" marT="42217" marB="42217" anchor="ctr"/>
                </a:tc>
                <a:extLst>
                  <a:ext uri="{0D108BD9-81ED-4DB2-BD59-A6C34878D82A}">
                    <a16:rowId xmlns:a16="http://schemas.microsoft.com/office/drawing/2014/main" val="10000"/>
                  </a:ext>
                </a:extLst>
              </a:tr>
              <a:tr h="289940">
                <a:tc>
                  <a:txBody>
                    <a:bodyPr/>
                    <a:lstStyle/>
                    <a:p>
                      <a:r>
                        <a:rPr lang="en-US" sz="1300" dirty="0"/>
                        <a:t>Jersey Numbers</a:t>
                      </a:r>
                    </a:p>
                  </a:txBody>
                  <a:tcPr marL="84433" marR="84433" marT="42217" marB="42217" anchor="ctr"/>
                </a:tc>
                <a:tc>
                  <a:txBody>
                    <a:bodyPr/>
                    <a:lstStyle/>
                    <a:p>
                      <a:r>
                        <a:rPr lang="en-US" sz="1300" dirty="0"/>
                        <a:t>189, 222, 125</a:t>
                      </a:r>
                    </a:p>
                  </a:txBody>
                  <a:tcPr marL="84433" marR="84433" marT="42217" marB="42217" anchor="ctr"/>
                </a:tc>
                <a:tc>
                  <a:txBody>
                    <a:bodyPr/>
                    <a:lstStyle/>
                    <a:p>
                      <a:r>
                        <a:rPr lang="en-US" sz="1300" dirty="0"/>
                        <a:t>Nominal</a:t>
                      </a:r>
                    </a:p>
                  </a:txBody>
                  <a:tcPr marL="84433" marR="84433" marT="42217" marB="42217" anchor="ctr"/>
                </a:tc>
                <a:extLst>
                  <a:ext uri="{0D108BD9-81ED-4DB2-BD59-A6C34878D82A}">
                    <a16:rowId xmlns:a16="http://schemas.microsoft.com/office/drawing/2014/main" val="10001"/>
                  </a:ext>
                </a:extLst>
              </a:tr>
              <a:tr h="289940">
                <a:tc>
                  <a:txBody>
                    <a:bodyPr/>
                    <a:lstStyle/>
                    <a:p>
                      <a:r>
                        <a:rPr lang="en-US" sz="1300" dirty="0"/>
                        <a:t>Position</a:t>
                      </a:r>
                      <a:r>
                        <a:rPr lang="en-US" sz="1300" baseline="0" dirty="0"/>
                        <a:t> in race</a:t>
                      </a:r>
                      <a:endParaRPr lang="en-US" sz="1300" dirty="0"/>
                    </a:p>
                  </a:txBody>
                  <a:tcPr marL="84433" marR="84433" marT="42217" marB="42217" anchor="ctr"/>
                </a:tc>
                <a:tc>
                  <a:txBody>
                    <a:bodyPr/>
                    <a:lstStyle/>
                    <a:p>
                      <a:r>
                        <a:rPr lang="en-US" sz="1300" dirty="0"/>
                        <a:t>1</a:t>
                      </a:r>
                      <a:r>
                        <a:rPr lang="en-US" sz="1300" baseline="30000" dirty="0"/>
                        <a:t>st</a:t>
                      </a:r>
                      <a:r>
                        <a:rPr lang="en-US" sz="1300" dirty="0"/>
                        <a:t>,</a:t>
                      </a:r>
                      <a:r>
                        <a:rPr lang="en-US" sz="1300" baseline="0" dirty="0"/>
                        <a:t> 2</a:t>
                      </a:r>
                      <a:r>
                        <a:rPr lang="en-US" sz="1300" baseline="30000" dirty="0"/>
                        <a:t>nd</a:t>
                      </a:r>
                      <a:r>
                        <a:rPr lang="en-US" sz="1300" baseline="0" dirty="0"/>
                        <a:t>, 3</a:t>
                      </a:r>
                      <a:r>
                        <a:rPr lang="en-US" sz="1300" baseline="30000" dirty="0"/>
                        <a:t>rd</a:t>
                      </a:r>
                      <a:endParaRPr lang="en-US" sz="1300" dirty="0"/>
                    </a:p>
                  </a:txBody>
                  <a:tcPr marL="84433" marR="84433" marT="42217" marB="42217" anchor="ctr"/>
                </a:tc>
                <a:tc>
                  <a:txBody>
                    <a:bodyPr/>
                    <a:lstStyle/>
                    <a:p>
                      <a:r>
                        <a:rPr lang="en-US" sz="1300" dirty="0"/>
                        <a:t>Ordinal</a:t>
                      </a:r>
                    </a:p>
                  </a:txBody>
                  <a:tcPr marL="84433" marR="84433" marT="42217" marB="42217" anchor="ctr"/>
                </a:tc>
                <a:extLst>
                  <a:ext uri="{0D108BD9-81ED-4DB2-BD59-A6C34878D82A}">
                    <a16:rowId xmlns:a16="http://schemas.microsoft.com/office/drawing/2014/main" val="10002"/>
                  </a:ext>
                </a:extLst>
              </a:tr>
              <a:tr h="407000">
                <a:tc>
                  <a:txBody>
                    <a:bodyPr/>
                    <a:lstStyle/>
                    <a:p>
                      <a:r>
                        <a:rPr lang="en-US" sz="1300" dirty="0"/>
                        <a:t>Performance Rating (scale</a:t>
                      </a:r>
                      <a:r>
                        <a:rPr lang="en-US" sz="1300" baseline="0" dirty="0"/>
                        <a:t> 1 – 10)</a:t>
                      </a:r>
                      <a:endParaRPr lang="en-US" sz="1300" dirty="0"/>
                    </a:p>
                  </a:txBody>
                  <a:tcPr marL="84433" marR="84433" marT="42217" marB="42217" anchor="ctr"/>
                </a:tc>
                <a:tc>
                  <a:txBody>
                    <a:bodyPr/>
                    <a:lstStyle/>
                    <a:p>
                      <a:r>
                        <a:rPr lang="en-US" sz="1300" dirty="0"/>
                        <a:t>8.3, 7.9, 6.9 </a:t>
                      </a:r>
                    </a:p>
                  </a:txBody>
                  <a:tcPr marL="84433" marR="84433" marT="42217" marB="42217" anchor="ctr"/>
                </a:tc>
                <a:tc>
                  <a:txBody>
                    <a:bodyPr/>
                    <a:lstStyle/>
                    <a:p>
                      <a:r>
                        <a:rPr lang="en-US" sz="1300" dirty="0"/>
                        <a:t>Interval</a:t>
                      </a:r>
                    </a:p>
                  </a:txBody>
                  <a:tcPr marL="84433" marR="84433" marT="42217" marB="42217" anchor="ctr"/>
                </a:tc>
                <a:extLst>
                  <a:ext uri="{0D108BD9-81ED-4DB2-BD59-A6C34878D82A}">
                    <a16:rowId xmlns:a16="http://schemas.microsoft.com/office/drawing/2014/main" val="10003"/>
                  </a:ext>
                </a:extLst>
              </a:tr>
              <a:tr h="407000">
                <a:tc>
                  <a:txBody>
                    <a:bodyPr/>
                    <a:lstStyle/>
                    <a:p>
                      <a:r>
                        <a:rPr lang="en-US" sz="1300" dirty="0"/>
                        <a:t>Time taken</a:t>
                      </a:r>
                      <a:r>
                        <a:rPr lang="en-US" sz="1300" baseline="0" dirty="0"/>
                        <a:t> to complete the race</a:t>
                      </a:r>
                      <a:endParaRPr lang="en-US" sz="1300" dirty="0"/>
                    </a:p>
                  </a:txBody>
                  <a:tcPr marL="84433" marR="84433" marT="42217" marB="42217" anchor="ctr"/>
                </a:tc>
                <a:tc>
                  <a:txBody>
                    <a:bodyPr/>
                    <a:lstStyle/>
                    <a:p>
                      <a:r>
                        <a:rPr lang="en-US" sz="1300" dirty="0"/>
                        <a:t>24.5</a:t>
                      </a:r>
                      <a:r>
                        <a:rPr lang="en-US" sz="1300" baseline="0" dirty="0"/>
                        <a:t> min, 25.4 min, 25.6 min</a:t>
                      </a:r>
                      <a:endParaRPr lang="en-US" sz="1300" dirty="0"/>
                    </a:p>
                  </a:txBody>
                  <a:tcPr marL="84433" marR="84433" marT="42217" marB="42217" anchor="ctr"/>
                </a:tc>
                <a:tc>
                  <a:txBody>
                    <a:bodyPr/>
                    <a:lstStyle/>
                    <a:p>
                      <a:r>
                        <a:rPr lang="en-US" sz="1300" dirty="0"/>
                        <a:t>Ratio</a:t>
                      </a:r>
                    </a:p>
                  </a:txBody>
                  <a:tcPr marL="84433" marR="84433" marT="42217" marB="42217" anchor="ctr"/>
                </a:tc>
                <a:extLst>
                  <a:ext uri="{0D108BD9-81ED-4DB2-BD59-A6C34878D82A}">
                    <a16:rowId xmlns:a16="http://schemas.microsoft.com/office/drawing/2014/main" val="1000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305459740"/>
              </p:ext>
            </p:extLst>
          </p:nvPr>
        </p:nvGraphicFramePr>
        <p:xfrm>
          <a:off x="1752600" y="3304507"/>
          <a:ext cx="8686800" cy="3206703"/>
        </p:xfrm>
        <a:graphic>
          <a:graphicData uri="http://schemas.openxmlformats.org/drawingml/2006/table">
            <a:tbl>
              <a:tblPr/>
              <a:tblGrid>
                <a:gridCol w="1073647">
                  <a:extLst>
                    <a:ext uri="{9D8B030D-6E8A-4147-A177-3AD203B41FA5}">
                      <a16:colId xmlns:a16="http://schemas.microsoft.com/office/drawing/2014/main" val="20000"/>
                    </a:ext>
                  </a:extLst>
                </a:gridCol>
                <a:gridCol w="2727120">
                  <a:extLst>
                    <a:ext uri="{9D8B030D-6E8A-4147-A177-3AD203B41FA5}">
                      <a16:colId xmlns:a16="http://schemas.microsoft.com/office/drawing/2014/main" val="20001"/>
                    </a:ext>
                  </a:extLst>
                </a:gridCol>
                <a:gridCol w="3111410">
                  <a:extLst>
                    <a:ext uri="{9D8B030D-6E8A-4147-A177-3AD203B41FA5}">
                      <a16:colId xmlns:a16="http://schemas.microsoft.com/office/drawing/2014/main" val="20002"/>
                    </a:ext>
                  </a:extLst>
                </a:gridCol>
                <a:gridCol w="1774623">
                  <a:extLst>
                    <a:ext uri="{9D8B030D-6E8A-4147-A177-3AD203B41FA5}">
                      <a16:colId xmlns:a16="http://schemas.microsoft.com/office/drawing/2014/main" val="20003"/>
                    </a:ext>
                  </a:extLst>
                </a:gridCol>
              </a:tblGrid>
              <a:tr h="517335">
                <a:tc>
                  <a:txBody>
                    <a:bodyPr/>
                    <a:lstStyle>
                      <a:defPPr>
                        <a:defRPr lang="en-US"/>
                      </a:defPPr>
                      <a:lvl1pPr marL="0" algn="l" defTabSz="914400" rtl="0" eaLnBrk="1" latinLnBrk="0" hangingPunct="1">
                        <a:defRPr sz="1800" kern="1200">
                          <a:solidFill>
                            <a:schemeClr val="tx1"/>
                          </a:solidFill>
                          <a:latin typeface="Constantia"/>
                        </a:defRPr>
                      </a:lvl1pPr>
                      <a:lvl2pPr marL="457200" algn="l" defTabSz="914400" rtl="0" eaLnBrk="1" latinLnBrk="0" hangingPunct="1">
                        <a:defRPr sz="1800" kern="1200">
                          <a:solidFill>
                            <a:schemeClr val="tx1"/>
                          </a:solidFill>
                          <a:latin typeface="Constantia"/>
                        </a:defRPr>
                      </a:lvl2pPr>
                      <a:lvl3pPr marL="914400" algn="l" defTabSz="914400" rtl="0" eaLnBrk="1" latinLnBrk="0" hangingPunct="1">
                        <a:defRPr sz="1800" kern="1200">
                          <a:solidFill>
                            <a:schemeClr val="tx1"/>
                          </a:solidFill>
                          <a:latin typeface="Constantia"/>
                        </a:defRPr>
                      </a:lvl3pPr>
                      <a:lvl4pPr marL="1371600" algn="l" defTabSz="914400" rtl="0" eaLnBrk="1" latinLnBrk="0" hangingPunct="1">
                        <a:defRPr sz="1800" kern="1200">
                          <a:solidFill>
                            <a:schemeClr val="tx1"/>
                          </a:solidFill>
                          <a:latin typeface="Constantia"/>
                        </a:defRPr>
                      </a:lvl4pPr>
                      <a:lvl5pPr marL="1828800" algn="l" defTabSz="914400" rtl="0" eaLnBrk="1" latinLnBrk="0" hangingPunct="1">
                        <a:defRPr sz="1800" kern="1200">
                          <a:solidFill>
                            <a:schemeClr val="tx1"/>
                          </a:solidFill>
                          <a:latin typeface="Constantia"/>
                        </a:defRPr>
                      </a:lvl5pPr>
                      <a:lvl6pPr marL="2286000" algn="l" defTabSz="914400" rtl="0" eaLnBrk="1" latinLnBrk="0" hangingPunct="1">
                        <a:defRPr sz="1800" kern="1200">
                          <a:solidFill>
                            <a:schemeClr val="tx1"/>
                          </a:solidFill>
                          <a:latin typeface="Constantia"/>
                        </a:defRPr>
                      </a:lvl6pPr>
                      <a:lvl7pPr marL="2743200" algn="l" defTabSz="914400" rtl="0" eaLnBrk="1" latinLnBrk="0" hangingPunct="1">
                        <a:defRPr sz="1800" kern="1200">
                          <a:solidFill>
                            <a:schemeClr val="tx1"/>
                          </a:solidFill>
                          <a:latin typeface="Constantia"/>
                        </a:defRPr>
                      </a:lvl7pPr>
                      <a:lvl8pPr marL="3200400" algn="l" defTabSz="914400" rtl="0" eaLnBrk="1" latinLnBrk="0" hangingPunct="1">
                        <a:defRPr sz="1800" kern="1200">
                          <a:solidFill>
                            <a:schemeClr val="tx1"/>
                          </a:solidFill>
                          <a:latin typeface="Constantia"/>
                        </a:defRPr>
                      </a:lvl8pPr>
                      <a:lvl9pPr marL="3657600" algn="l" defTabSz="914400" rtl="0" eaLnBrk="1" latinLnBrk="0" hangingPunct="1">
                        <a:defRPr sz="1800" kern="1200">
                          <a:solidFill>
                            <a:schemeClr val="tx1"/>
                          </a:solidFill>
                          <a:latin typeface="Constantia"/>
                        </a:defRPr>
                      </a:lvl9pPr>
                    </a:lstStyle>
                    <a:p>
                      <a:pPr marL="0" indent="63500" algn="l" fontAlgn="b"/>
                      <a:r>
                        <a:rPr lang="en-US" sz="1400" b="0" i="0" u="none" strike="noStrike" dirty="0">
                          <a:solidFill>
                            <a:srgbClr val="000000"/>
                          </a:solidFill>
                          <a:latin typeface="+mn-lt"/>
                        </a:rPr>
                        <a:t>Scale</a:t>
                      </a:r>
                    </a:p>
                  </a:txBody>
                  <a:tcPr marL="7406" marR="7406" marT="740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F6FC6">
                        <a:lumMod val="40000"/>
                        <a:lumOff val="60000"/>
                      </a:srgbClr>
                    </a:solidFill>
                  </a:tcPr>
                </a:tc>
                <a:tc>
                  <a:txBody>
                    <a:bodyPr/>
                    <a:lstStyle>
                      <a:defPPr>
                        <a:defRPr lang="en-US"/>
                      </a:defPPr>
                      <a:lvl1pPr marL="0" algn="l" defTabSz="914400" rtl="0" eaLnBrk="1" latinLnBrk="0" hangingPunct="1">
                        <a:defRPr sz="1800" kern="1200">
                          <a:solidFill>
                            <a:schemeClr val="tx1"/>
                          </a:solidFill>
                          <a:latin typeface="Constantia"/>
                        </a:defRPr>
                      </a:lvl1pPr>
                      <a:lvl2pPr marL="457200" algn="l" defTabSz="914400" rtl="0" eaLnBrk="1" latinLnBrk="0" hangingPunct="1">
                        <a:defRPr sz="1800" kern="1200">
                          <a:solidFill>
                            <a:schemeClr val="tx1"/>
                          </a:solidFill>
                          <a:latin typeface="Constantia"/>
                        </a:defRPr>
                      </a:lvl2pPr>
                      <a:lvl3pPr marL="914400" algn="l" defTabSz="914400" rtl="0" eaLnBrk="1" latinLnBrk="0" hangingPunct="1">
                        <a:defRPr sz="1800" kern="1200">
                          <a:solidFill>
                            <a:schemeClr val="tx1"/>
                          </a:solidFill>
                          <a:latin typeface="Constantia"/>
                        </a:defRPr>
                      </a:lvl3pPr>
                      <a:lvl4pPr marL="1371600" algn="l" defTabSz="914400" rtl="0" eaLnBrk="1" latinLnBrk="0" hangingPunct="1">
                        <a:defRPr sz="1800" kern="1200">
                          <a:solidFill>
                            <a:schemeClr val="tx1"/>
                          </a:solidFill>
                          <a:latin typeface="Constantia"/>
                        </a:defRPr>
                      </a:lvl4pPr>
                      <a:lvl5pPr marL="1828800" algn="l" defTabSz="914400" rtl="0" eaLnBrk="1" latinLnBrk="0" hangingPunct="1">
                        <a:defRPr sz="1800" kern="1200">
                          <a:solidFill>
                            <a:schemeClr val="tx1"/>
                          </a:solidFill>
                          <a:latin typeface="Constantia"/>
                        </a:defRPr>
                      </a:lvl5pPr>
                      <a:lvl6pPr marL="2286000" algn="l" defTabSz="914400" rtl="0" eaLnBrk="1" latinLnBrk="0" hangingPunct="1">
                        <a:defRPr sz="1800" kern="1200">
                          <a:solidFill>
                            <a:schemeClr val="tx1"/>
                          </a:solidFill>
                          <a:latin typeface="Constantia"/>
                        </a:defRPr>
                      </a:lvl6pPr>
                      <a:lvl7pPr marL="2743200" algn="l" defTabSz="914400" rtl="0" eaLnBrk="1" latinLnBrk="0" hangingPunct="1">
                        <a:defRPr sz="1800" kern="1200">
                          <a:solidFill>
                            <a:schemeClr val="tx1"/>
                          </a:solidFill>
                          <a:latin typeface="Constantia"/>
                        </a:defRPr>
                      </a:lvl7pPr>
                      <a:lvl8pPr marL="3200400" algn="l" defTabSz="914400" rtl="0" eaLnBrk="1" latinLnBrk="0" hangingPunct="1">
                        <a:defRPr sz="1800" kern="1200">
                          <a:solidFill>
                            <a:schemeClr val="tx1"/>
                          </a:solidFill>
                          <a:latin typeface="Constantia"/>
                        </a:defRPr>
                      </a:lvl8pPr>
                      <a:lvl9pPr marL="3657600" algn="l" defTabSz="914400" rtl="0" eaLnBrk="1" latinLnBrk="0" hangingPunct="1">
                        <a:defRPr sz="1800" kern="1200">
                          <a:solidFill>
                            <a:schemeClr val="tx1"/>
                          </a:solidFill>
                          <a:latin typeface="Constantia"/>
                        </a:defRPr>
                      </a:lvl9pPr>
                    </a:lstStyle>
                    <a:p>
                      <a:pPr marL="0" indent="111125" algn="l" fontAlgn="b"/>
                      <a:r>
                        <a:rPr lang="en-US" sz="1400" b="0" i="0" u="none" strike="noStrike" dirty="0">
                          <a:solidFill>
                            <a:srgbClr val="000000"/>
                          </a:solidFill>
                          <a:latin typeface="+mn-lt"/>
                        </a:rPr>
                        <a:t>Basic Characteristics</a:t>
                      </a:r>
                    </a:p>
                  </a:txBody>
                  <a:tcPr marL="7406" marR="7406" marT="74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F6FC6">
                        <a:lumMod val="40000"/>
                        <a:lumOff val="60000"/>
                      </a:srgbClr>
                    </a:solidFill>
                  </a:tcPr>
                </a:tc>
                <a:tc>
                  <a:txBody>
                    <a:bodyPr/>
                    <a:lstStyle>
                      <a:defPPr>
                        <a:defRPr lang="en-US"/>
                      </a:defPPr>
                      <a:lvl1pPr marL="0" algn="l" defTabSz="914400" rtl="0" eaLnBrk="1" latinLnBrk="0" hangingPunct="1">
                        <a:defRPr sz="1800" kern="1200">
                          <a:solidFill>
                            <a:schemeClr val="tx1"/>
                          </a:solidFill>
                          <a:latin typeface="Constantia"/>
                        </a:defRPr>
                      </a:lvl1pPr>
                      <a:lvl2pPr marL="457200" algn="l" defTabSz="914400" rtl="0" eaLnBrk="1" latinLnBrk="0" hangingPunct="1">
                        <a:defRPr sz="1800" kern="1200">
                          <a:solidFill>
                            <a:schemeClr val="tx1"/>
                          </a:solidFill>
                          <a:latin typeface="Constantia"/>
                        </a:defRPr>
                      </a:lvl2pPr>
                      <a:lvl3pPr marL="914400" algn="l" defTabSz="914400" rtl="0" eaLnBrk="1" latinLnBrk="0" hangingPunct="1">
                        <a:defRPr sz="1800" kern="1200">
                          <a:solidFill>
                            <a:schemeClr val="tx1"/>
                          </a:solidFill>
                          <a:latin typeface="Constantia"/>
                        </a:defRPr>
                      </a:lvl3pPr>
                      <a:lvl4pPr marL="1371600" algn="l" defTabSz="914400" rtl="0" eaLnBrk="1" latinLnBrk="0" hangingPunct="1">
                        <a:defRPr sz="1800" kern="1200">
                          <a:solidFill>
                            <a:schemeClr val="tx1"/>
                          </a:solidFill>
                          <a:latin typeface="Constantia"/>
                        </a:defRPr>
                      </a:lvl4pPr>
                      <a:lvl5pPr marL="1828800" algn="l" defTabSz="914400" rtl="0" eaLnBrk="1" latinLnBrk="0" hangingPunct="1">
                        <a:defRPr sz="1800" kern="1200">
                          <a:solidFill>
                            <a:schemeClr val="tx1"/>
                          </a:solidFill>
                          <a:latin typeface="Constantia"/>
                        </a:defRPr>
                      </a:lvl5pPr>
                      <a:lvl6pPr marL="2286000" algn="l" defTabSz="914400" rtl="0" eaLnBrk="1" latinLnBrk="0" hangingPunct="1">
                        <a:defRPr sz="1800" kern="1200">
                          <a:solidFill>
                            <a:schemeClr val="tx1"/>
                          </a:solidFill>
                          <a:latin typeface="Constantia"/>
                        </a:defRPr>
                      </a:lvl6pPr>
                      <a:lvl7pPr marL="2743200" algn="l" defTabSz="914400" rtl="0" eaLnBrk="1" latinLnBrk="0" hangingPunct="1">
                        <a:defRPr sz="1800" kern="1200">
                          <a:solidFill>
                            <a:schemeClr val="tx1"/>
                          </a:solidFill>
                          <a:latin typeface="Constantia"/>
                        </a:defRPr>
                      </a:lvl7pPr>
                      <a:lvl8pPr marL="3200400" algn="l" defTabSz="914400" rtl="0" eaLnBrk="1" latinLnBrk="0" hangingPunct="1">
                        <a:defRPr sz="1800" kern="1200">
                          <a:solidFill>
                            <a:schemeClr val="tx1"/>
                          </a:solidFill>
                          <a:latin typeface="Constantia"/>
                        </a:defRPr>
                      </a:lvl8pPr>
                      <a:lvl9pPr marL="3657600" algn="l" defTabSz="914400" rtl="0" eaLnBrk="1" latinLnBrk="0" hangingPunct="1">
                        <a:defRPr sz="1800" kern="1200">
                          <a:solidFill>
                            <a:schemeClr val="tx1"/>
                          </a:solidFill>
                          <a:latin typeface="Constantia"/>
                        </a:defRPr>
                      </a:lvl9pPr>
                    </a:lstStyle>
                    <a:p>
                      <a:pPr marL="173038" indent="-109538" algn="l" fontAlgn="b"/>
                      <a:r>
                        <a:rPr lang="en-US" sz="1400" b="0" i="0" u="none" strike="noStrike" dirty="0">
                          <a:solidFill>
                            <a:srgbClr val="000000"/>
                          </a:solidFill>
                          <a:latin typeface="+mn-lt"/>
                        </a:rPr>
                        <a:t>Examples</a:t>
                      </a:r>
                    </a:p>
                  </a:txBody>
                  <a:tcPr marL="7406" marR="7406" marT="74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F6FC6">
                        <a:lumMod val="40000"/>
                        <a:lumOff val="60000"/>
                      </a:srgbClr>
                    </a:solidFill>
                  </a:tcPr>
                </a:tc>
                <a:tc>
                  <a:txBody>
                    <a:bodyPr/>
                    <a:lstStyle>
                      <a:defPPr>
                        <a:defRPr lang="en-US"/>
                      </a:defPPr>
                      <a:lvl1pPr marL="0" algn="l" defTabSz="914400" rtl="0" eaLnBrk="1" latinLnBrk="0" hangingPunct="1">
                        <a:defRPr sz="1800" kern="1200">
                          <a:solidFill>
                            <a:schemeClr val="tx1"/>
                          </a:solidFill>
                          <a:latin typeface="Constantia"/>
                        </a:defRPr>
                      </a:lvl1pPr>
                      <a:lvl2pPr marL="457200" algn="l" defTabSz="914400" rtl="0" eaLnBrk="1" latinLnBrk="0" hangingPunct="1">
                        <a:defRPr sz="1800" kern="1200">
                          <a:solidFill>
                            <a:schemeClr val="tx1"/>
                          </a:solidFill>
                          <a:latin typeface="Constantia"/>
                        </a:defRPr>
                      </a:lvl2pPr>
                      <a:lvl3pPr marL="914400" algn="l" defTabSz="914400" rtl="0" eaLnBrk="1" latinLnBrk="0" hangingPunct="1">
                        <a:defRPr sz="1800" kern="1200">
                          <a:solidFill>
                            <a:schemeClr val="tx1"/>
                          </a:solidFill>
                          <a:latin typeface="Constantia"/>
                        </a:defRPr>
                      </a:lvl3pPr>
                      <a:lvl4pPr marL="1371600" algn="l" defTabSz="914400" rtl="0" eaLnBrk="1" latinLnBrk="0" hangingPunct="1">
                        <a:defRPr sz="1800" kern="1200">
                          <a:solidFill>
                            <a:schemeClr val="tx1"/>
                          </a:solidFill>
                          <a:latin typeface="Constantia"/>
                        </a:defRPr>
                      </a:lvl4pPr>
                      <a:lvl5pPr marL="1828800" algn="l" defTabSz="914400" rtl="0" eaLnBrk="1" latinLnBrk="0" hangingPunct="1">
                        <a:defRPr sz="1800" kern="1200">
                          <a:solidFill>
                            <a:schemeClr val="tx1"/>
                          </a:solidFill>
                          <a:latin typeface="Constantia"/>
                        </a:defRPr>
                      </a:lvl5pPr>
                      <a:lvl6pPr marL="2286000" algn="l" defTabSz="914400" rtl="0" eaLnBrk="1" latinLnBrk="0" hangingPunct="1">
                        <a:defRPr sz="1800" kern="1200">
                          <a:solidFill>
                            <a:schemeClr val="tx1"/>
                          </a:solidFill>
                          <a:latin typeface="Constantia"/>
                        </a:defRPr>
                      </a:lvl6pPr>
                      <a:lvl7pPr marL="2743200" algn="l" defTabSz="914400" rtl="0" eaLnBrk="1" latinLnBrk="0" hangingPunct="1">
                        <a:defRPr sz="1800" kern="1200">
                          <a:solidFill>
                            <a:schemeClr val="tx1"/>
                          </a:solidFill>
                          <a:latin typeface="Constantia"/>
                        </a:defRPr>
                      </a:lvl7pPr>
                      <a:lvl8pPr marL="3200400" algn="l" defTabSz="914400" rtl="0" eaLnBrk="1" latinLnBrk="0" hangingPunct="1">
                        <a:defRPr sz="1800" kern="1200">
                          <a:solidFill>
                            <a:schemeClr val="tx1"/>
                          </a:solidFill>
                          <a:latin typeface="Constantia"/>
                        </a:defRPr>
                      </a:lvl8pPr>
                      <a:lvl9pPr marL="3657600" algn="l" defTabSz="914400" rtl="0" eaLnBrk="1" latinLnBrk="0" hangingPunct="1">
                        <a:defRPr sz="1800" kern="1200">
                          <a:solidFill>
                            <a:schemeClr val="tx1"/>
                          </a:solidFill>
                          <a:latin typeface="Constantia"/>
                        </a:defRPr>
                      </a:lvl9pPr>
                    </a:lstStyle>
                    <a:p>
                      <a:pPr algn="ctr" fontAlgn="b"/>
                      <a:r>
                        <a:rPr lang="en-US" sz="1400" b="0" i="0" u="none" strike="noStrike" dirty="0">
                          <a:solidFill>
                            <a:srgbClr val="000000"/>
                          </a:solidFill>
                          <a:latin typeface="+mn-lt"/>
                        </a:rPr>
                        <a:t>Permissible Statistics </a:t>
                      </a:r>
                      <a:br>
                        <a:rPr lang="en-US" sz="1400" b="0" i="0" u="none" strike="noStrike" dirty="0">
                          <a:solidFill>
                            <a:srgbClr val="000000"/>
                          </a:solidFill>
                          <a:latin typeface="+mn-lt"/>
                        </a:rPr>
                      </a:br>
                      <a:r>
                        <a:rPr lang="en-US" sz="1400" b="0" i="0" u="none" strike="noStrike" dirty="0">
                          <a:solidFill>
                            <a:srgbClr val="000000"/>
                          </a:solidFill>
                          <a:latin typeface="+mn-lt"/>
                        </a:rPr>
                        <a:t>Descriptive</a:t>
                      </a:r>
                    </a:p>
                  </a:txBody>
                  <a:tcPr marL="7406" marR="7406" marT="740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F6FC6">
                        <a:lumMod val="40000"/>
                        <a:lumOff val="60000"/>
                      </a:srgbClr>
                    </a:solidFill>
                  </a:tcPr>
                </a:tc>
                <a:extLst>
                  <a:ext uri="{0D108BD9-81ED-4DB2-BD59-A6C34878D82A}">
                    <a16:rowId xmlns:a16="http://schemas.microsoft.com/office/drawing/2014/main" val="10000"/>
                  </a:ext>
                </a:extLst>
              </a:tr>
              <a:tr h="449094">
                <a:tc>
                  <a:txBody>
                    <a:bodyPr/>
                    <a:lstStyle>
                      <a:defPPr>
                        <a:defRPr lang="en-US"/>
                      </a:defPPr>
                      <a:lvl1pPr marL="0" algn="l" defTabSz="914400" rtl="0" eaLnBrk="1" latinLnBrk="0" hangingPunct="1">
                        <a:defRPr sz="1800" kern="1200">
                          <a:solidFill>
                            <a:schemeClr val="tx1"/>
                          </a:solidFill>
                          <a:latin typeface="Constantia"/>
                        </a:defRPr>
                      </a:lvl1pPr>
                      <a:lvl2pPr marL="457200" algn="l" defTabSz="914400" rtl="0" eaLnBrk="1" latinLnBrk="0" hangingPunct="1">
                        <a:defRPr sz="1800" kern="1200">
                          <a:solidFill>
                            <a:schemeClr val="tx1"/>
                          </a:solidFill>
                          <a:latin typeface="Constantia"/>
                        </a:defRPr>
                      </a:lvl2pPr>
                      <a:lvl3pPr marL="914400" algn="l" defTabSz="914400" rtl="0" eaLnBrk="1" latinLnBrk="0" hangingPunct="1">
                        <a:defRPr sz="1800" kern="1200">
                          <a:solidFill>
                            <a:schemeClr val="tx1"/>
                          </a:solidFill>
                          <a:latin typeface="Constantia"/>
                        </a:defRPr>
                      </a:lvl3pPr>
                      <a:lvl4pPr marL="1371600" algn="l" defTabSz="914400" rtl="0" eaLnBrk="1" latinLnBrk="0" hangingPunct="1">
                        <a:defRPr sz="1800" kern="1200">
                          <a:solidFill>
                            <a:schemeClr val="tx1"/>
                          </a:solidFill>
                          <a:latin typeface="Constantia"/>
                        </a:defRPr>
                      </a:lvl4pPr>
                      <a:lvl5pPr marL="1828800" algn="l" defTabSz="914400" rtl="0" eaLnBrk="1" latinLnBrk="0" hangingPunct="1">
                        <a:defRPr sz="1800" kern="1200">
                          <a:solidFill>
                            <a:schemeClr val="tx1"/>
                          </a:solidFill>
                          <a:latin typeface="Constantia"/>
                        </a:defRPr>
                      </a:lvl5pPr>
                      <a:lvl6pPr marL="2286000" algn="l" defTabSz="914400" rtl="0" eaLnBrk="1" latinLnBrk="0" hangingPunct="1">
                        <a:defRPr sz="1800" kern="1200">
                          <a:solidFill>
                            <a:schemeClr val="tx1"/>
                          </a:solidFill>
                          <a:latin typeface="Constantia"/>
                        </a:defRPr>
                      </a:lvl6pPr>
                      <a:lvl7pPr marL="2743200" algn="l" defTabSz="914400" rtl="0" eaLnBrk="1" latinLnBrk="0" hangingPunct="1">
                        <a:defRPr sz="1800" kern="1200">
                          <a:solidFill>
                            <a:schemeClr val="tx1"/>
                          </a:solidFill>
                          <a:latin typeface="Constantia"/>
                        </a:defRPr>
                      </a:lvl7pPr>
                      <a:lvl8pPr marL="3200400" algn="l" defTabSz="914400" rtl="0" eaLnBrk="1" latinLnBrk="0" hangingPunct="1">
                        <a:defRPr sz="1800" kern="1200">
                          <a:solidFill>
                            <a:schemeClr val="tx1"/>
                          </a:solidFill>
                          <a:latin typeface="Constantia"/>
                        </a:defRPr>
                      </a:lvl8pPr>
                      <a:lvl9pPr marL="3657600" algn="l" defTabSz="914400" rtl="0" eaLnBrk="1" latinLnBrk="0" hangingPunct="1">
                        <a:defRPr sz="1800" kern="1200">
                          <a:solidFill>
                            <a:schemeClr val="tx1"/>
                          </a:solidFill>
                          <a:latin typeface="Constantia"/>
                        </a:defRPr>
                      </a:lvl9pPr>
                    </a:lstStyle>
                    <a:p>
                      <a:pPr algn="l" fontAlgn="b"/>
                      <a:r>
                        <a:rPr lang="en-US" sz="1200" b="0" i="0" u="none" strike="noStrike" dirty="0">
                          <a:solidFill>
                            <a:srgbClr val="000000"/>
                          </a:solidFill>
                          <a:latin typeface="+mn-lt"/>
                        </a:rPr>
                        <a:t>Nominal</a:t>
                      </a:r>
                    </a:p>
                  </a:txBody>
                  <a:tcPr marL="84433" marR="7406" marT="740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tx1"/>
                          </a:solidFill>
                          <a:latin typeface="Constantia"/>
                        </a:defRPr>
                      </a:lvl1pPr>
                      <a:lvl2pPr marL="457200" algn="l" defTabSz="914400" rtl="0" eaLnBrk="1" latinLnBrk="0" hangingPunct="1">
                        <a:defRPr sz="1800" kern="1200">
                          <a:solidFill>
                            <a:schemeClr val="tx1"/>
                          </a:solidFill>
                          <a:latin typeface="Constantia"/>
                        </a:defRPr>
                      </a:lvl2pPr>
                      <a:lvl3pPr marL="914400" algn="l" defTabSz="914400" rtl="0" eaLnBrk="1" latinLnBrk="0" hangingPunct="1">
                        <a:defRPr sz="1800" kern="1200">
                          <a:solidFill>
                            <a:schemeClr val="tx1"/>
                          </a:solidFill>
                          <a:latin typeface="Constantia"/>
                        </a:defRPr>
                      </a:lvl3pPr>
                      <a:lvl4pPr marL="1371600" algn="l" defTabSz="914400" rtl="0" eaLnBrk="1" latinLnBrk="0" hangingPunct="1">
                        <a:defRPr sz="1800" kern="1200">
                          <a:solidFill>
                            <a:schemeClr val="tx1"/>
                          </a:solidFill>
                          <a:latin typeface="Constantia"/>
                        </a:defRPr>
                      </a:lvl4pPr>
                      <a:lvl5pPr marL="1828800" algn="l" defTabSz="914400" rtl="0" eaLnBrk="1" latinLnBrk="0" hangingPunct="1">
                        <a:defRPr sz="1800" kern="1200">
                          <a:solidFill>
                            <a:schemeClr val="tx1"/>
                          </a:solidFill>
                          <a:latin typeface="Constantia"/>
                        </a:defRPr>
                      </a:lvl5pPr>
                      <a:lvl6pPr marL="2286000" algn="l" defTabSz="914400" rtl="0" eaLnBrk="1" latinLnBrk="0" hangingPunct="1">
                        <a:defRPr sz="1800" kern="1200">
                          <a:solidFill>
                            <a:schemeClr val="tx1"/>
                          </a:solidFill>
                          <a:latin typeface="Constantia"/>
                        </a:defRPr>
                      </a:lvl6pPr>
                      <a:lvl7pPr marL="2743200" algn="l" defTabSz="914400" rtl="0" eaLnBrk="1" latinLnBrk="0" hangingPunct="1">
                        <a:defRPr sz="1800" kern="1200">
                          <a:solidFill>
                            <a:schemeClr val="tx1"/>
                          </a:solidFill>
                          <a:latin typeface="Constantia"/>
                        </a:defRPr>
                      </a:lvl7pPr>
                      <a:lvl8pPr marL="3200400" algn="l" defTabSz="914400" rtl="0" eaLnBrk="1" latinLnBrk="0" hangingPunct="1">
                        <a:defRPr sz="1800" kern="1200">
                          <a:solidFill>
                            <a:schemeClr val="tx1"/>
                          </a:solidFill>
                          <a:latin typeface="Constantia"/>
                        </a:defRPr>
                      </a:lvl8pPr>
                      <a:lvl9pPr marL="3657600" algn="l" defTabSz="914400" rtl="0" eaLnBrk="1" latinLnBrk="0" hangingPunct="1">
                        <a:defRPr sz="1800" kern="1200">
                          <a:solidFill>
                            <a:schemeClr val="tx1"/>
                          </a:solidFill>
                          <a:latin typeface="Constantia"/>
                        </a:defRPr>
                      </a:lvl9pPr>
                    </a:lstStyle>
                    <a:p>
                      <a:pPr algn="l" fontAlgn="b"/>
                      <a:r>
                        <a:rPr lang="en-US" sz="1200" b="0" i="0" u="none" strike="noStrike" dirty="0">
                          <a:solidFill>
                            <a:srgbClr val="000000"/>
                          </a:solidFill>
                          <a:latin typeface="+mn-lt"/>
                        </a:rPr>
                        <a:t>Numbers identify &amp; classify objects</a:t>
                      </a:r>
                    </a:p>
                  </a:txBody>
                  <a:tcPr marL="84433" marR="7406" marT="74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tx1"/>
                          </a:solidFill>
                          <a:latin typeface="Constantia"/>
                        </a:defRPr>
                      </a:lvl1pPr>
                      <a:lvl2pPr marL="457200" algn="l" defTabSz="914400" rtl="0" eaLnBrk="1" latinLnBrk="0" hangingPunct="1">
                        <a:defRPr sz="1800" kern="1200">
                          <a:solidFill>
                            <a:schemeClr val="tx1"/>
                          </a:solidFill>
                          <a:latin typeface="Constantia"/>
                        </a:defRPr>
                      </a:lvl2pPr>
                      <a:lvl3pPr marL="914400" algn="l" defTabSz="914400" rtl="0" eaLnBrk="1" latinLnBrk="0" hangingPunct="1">
                        <a:defRPr sz="1800" kern="1200">
                          <a:solidFill>
                            <a:schemeClr val="tx1"/>
                          </a:solidFill>
                          <a:latin typeface="Constantia"/>
                        </a:defRPr>
                      </a:lvl3pPr>
                      <a:lvl4pPr marL="1371600" algn="l" defTabSz="914400" rtl="0" eaLnBrk="1" latinLnBrk="0" hangingPunct="1">
                        <a:defRPr sz="1800" kern="1200">
                          <a:solidFill>
                            <a:schemeClr val="tx1"/>
                          </a:solidFill>
                          <a:latin typeface="Constantia"/>
                        </a:defRPr>
                      </a:lvl4pPr>
                      <a:lvl5pPr marL="1828800" algn="l" defTabSz="914400" rtl="0" eaLnBrk="1" latinLnBrk="0" hangingPunct="1">
                        <a:defRPr sz="1800" kern="1200">
                          <a:solidFill>
                            <a:schemeClr val="tx1"/>
                          </a:solidFill>
                          <a:latin typeface="Constantia"/>
                        </a:defRPr>
                      </a:lvl5pPr>
                      <a:lvl6pPr marL="2286000" algn="l" defTabSz="914400" rtl="0" eaLnBrk="1" latinLnBrk="0" hangingPunct="1">
                        <a:defRPr sz="1800" kern="1200">
                          <a:solidFill>
                            <a:schemeClr val="tx1"/>
                          </a:solidFill>
                          <a:latin typeface="Constantia"/>
                        </a:defRPr>
                      </a:lvl6pPr>
                      <a:lvl7pPr marL="2743200" algn="l" defTabSz="914400" rtl="0" eaLnBrk="1" latinLnBrk="0" hangingPunct="1">
                        <a:defRPr sz="1800" kern="1200">
                          <a:solidFill>
                            <a:schemeClr val="tx1"/>
                          </a:solidFill>
                          <a:latin typeface="Constantia"/>
                        </a:defRPr>
                      </a:lvl7pPr>
                      <a:lvl8pPr marL="3200400" algn="l" defTabSz="914400" rtl="0" eaLnBrk="1" latinLnBrk="0" hangingPunct="1">
                        <a:defRPr sz="1800" kern="1200">
                          <a:solidFill>
                            <a:schemeClr val="tx1"/>
                          </a:solidFill>
                          <a:latin typeface="Constantia"/>
                        </a:defRPr>
                      </a:lvl8pPr>
                      <a:lvl9pPr marL="3657600" algn="l" defTabSz="914400" rtl="0" eaLnBrk="1" latinLnBrk="0" hangingPunct="1">
                        <a:defRPr sz="1800" kern="1200">
                          <a:solidFill>
                            <a:schemeClr val="tx1"/>
                          </a:solidFill>
                          <a:latin typeface="Constantia"/>
                        </a:defRPr>
                      </a:lvl9pPr>
                    </a:lstStyle>
                    <a:p>
                      <a:pPr algn="l" fontAlgn="b"/>
                      <a:r>
                        <a:rPr lang="en-US" sz="1200" b="0" i="0" u="none" strike="noStrike" dirty="0">
                          <a:solidFill>
                            <a:srgbClr val="000000"/>
                          </a:solidFill>
                          <a:latin typeface="+mn-lt"/>
                        </a:rPr>
                        <a:t>Social Security nos., </a:t>
                      </a:r>
                      <a:br>
                        <a:rPr lang="en-US" sz="1200" b="0" i="0" u="none" strike="noStrike" dirty="0">
                          <a:solidFill>
                            <a:srgbClr val="000000"/>
                          </a:solidFill>
                          <a:latin typeface="+mn-lt"/>
                        </a:rPr>
                      </a:br>
                      <a:r>
                        <a:rPr lang="en-US" sz="1200" b="0" i="0" u="none" strike="noStrike" dirty="0">
                          <a:solidFill>
                            <a:srgbClr val="000000"/>
                          </a:solidFill>
                          <a:latin typeface="+mn-lt"/>
                        </a:rPr>
                        <a:t>Numbering of football players</a:t>
                      </a:r>
                      <a:br>
                        <a:rPr lang="en-US" sz="1200" b="0" i="0" u="none" strike="noStrike" dirty="0">
                          <a:solidFill>
                            <a:srgbClr val="000000"/>
                          </a:solidFill>
                          <a:latin typeface="+mn-lt"/>
                        </a:rPr>
                      </a:br>
                      <a:r>
                        <a:rPr lang="en-US" sz="1200" b="0" i="0" u="none" strike="noStrike" dirty="0">
                          <a:solidFill>
                            <a:srgbClr val="000000"/>
                          </a:solidFill>
                          <a:latin typeface="+mn-lt"/>
                        </a:rPr>
                        <a:t>Brands, store types</a:t>
                      </a:r>
                    </a:p>
                  </a:txBody>
                  <a:tcPr marL="84433" marR="7406" marT="74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tx1"/>
                          </a:solidFill>
                          <a:latin typeface="Constantia"/>
                        </a:defRPr>
                      </a:lvl1pPr>
                      <a:lvl2pPr marL="457200" algn="l" defTabSz="914400" rtl="0" eaLnBrk="1" latinLnBrk="0" hangingPunct="1">
                        <a:defRPr sz="1800" kern="1200">
                          <a:solidFill>
                            <a:schemeClr val="tx1"/>
                          </a:solidFill>
                          <a:latin typeface="Constantia"/>
                        </a:defRPr>
                      </a:lvl2pPr>
                      <a:lvl3pPr marL="914400" algn="l" defTabSz="914400" rtl="0" eaLnBrk="1" latinLnBrk="0" hangingPunct="1">
                        <a:defRPr sz="1800" kern="1200">
                          <a:solidFill>
                            <a:schemeClr val="tx1"/>
                          </a:solidFill>
                          <a:latin typeface="Constantia"/>
                        </a:defRPr>
                      </a:lvl3pPr>
                      <a:lvl4pPr marL="1371600" algn="l" defTabSz="914400" rtl="0" eaLnBrk="1" latinLnBrk="0" hangingPunct="1">
                        <a:defRPr sz="1800" kern="1200">
                          <a:solidFill>
                            <a:schemeClr val="tx1"/>
                          </a:solidFill>
                          <a:latin typeface="Constantia"/>
                        </a:defRPr>
                      </a:lvl4pPr>
                      <a:lvl5pPr marL="1828800" algn="l" defTabSz="914400" rtl="0" eaLnBrk="1" latinLnBrk="0" hangingPunct="1">
                        <a:defRPr sz="1800" kern="1200">
                          <a:solidFill>
                            <a:schemeClr val="tx1"/>
                          </a:solidFill>
                          <a:latin typeface="Constantia"/>
                        </a:defRPr>
                      </a:lvl5pPr>
                      <a:lvl6pPr marL="2286000" algn="l" defTabSz="914400" rtl="0" eaLnBrk="1" latinLnBrk="0" hangingPunct="1">
                        <a:defRPr sz="1800" kern="1200">
                          <a:solidFill>
                            <a:schemeClr val="tx1"/>
                          </a:solidFill>
                          <a:latin typeface="Constantia"/>
                        </a:defRPr>
                      </a:lvl6pPr>
                      <a:lvl7pPr marL="2743200" algn="l" defTabSz="914400" rtl="0" eaLnBrk="1" latinLnBrk="0" hangingPunct="1">
                        <a:defRPr sz="1800" kern="1200">
                          <a:solidFill>
                            <a:schemeClr val="tx1"/>
                          </a:solidFill>
                          <a:latin typeface="Constantia"/>
                        </a:defRPr>
                      </a:lvl7pPr>
                      <a:lvl8pPr marL="3200400" algn="l" defTabSz="914400" rtl="0" eaLnBrk="1" latinLnBrk="0" hangingPunct="1">
                        <a:defRPr sz="1800" kern="1200">
                          <a:solidFill>
                            <a:schemeClr val="tx1"/>
                          </a:solidFill>
                          <a:latin typeface="Constantia"/>
                        </a:defRPr>
                      </a:lvl8pPr>
                      <a:lvl9pPr marL="3657600" algn="l" defTabSz="914400" rtl="0" eaLnBrk="1" latinLnBrk="0" hangingPunct="1">
                        <a:defRPr sz="1800" kern="1200">
                          <a:solidFill>
                            <a:schemeClr val="tx1"/>
                          </a:solidFill>
                          <a:latin typeface="Constantia"/>
                        </a:defRPr>
                      </a:lvl9pPr>
                    </a:lstStyle>
                    <a:p>
                      <a:pPr algn="l" fontAlgn="b"/>
                      <a:r>
                        <a:rPr lang="en-US" sz="1200" b="0" i="0" u="none" strike="noStrike" dirty="0">
                          <a:solidFill>
                            <a:srgbClr val="000000"/>
                          </a:solidFill>
                          <a:latin typeface="+mn-lt"/>
                        </a:rPr>
                        <a:t>Mode</a:t>
                      </a:r>
                    </a:p>
                  </a:txBody>
                  <a:tcPr marL="84433" marR="7406" marT="74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744806">
                <a:tc>
                  <a:txBody>
                    <a:bodyPr/>
                    <a:lstStyle>
                      <a:defPPr>
                        <a:defRPr lang="en-US"/>
                      </a:defPPr>
                      <a:lvl1pPr marL="0" algn="l" defTabSz="914400" rtl="0" eaLnBrk="1" latinLnBrk="0" hangingPunct="1">
                        <a:defRPr sz="1800" kern="1200">
                          <a:solidFill>
                            <a:schemeClr val="tx1"/>
                          </a:solidFill>
                          <a:latin typeface="Constantia"/>
                        </a:defRPr>
                      </a:lvl1pPr>
                      <a:lvl2pPr marL="457200" algn="l" defTabSz="914400" rtl="0" eaLnBrk="1" latinLnBrk="0" hangingPunct="1">
                        <a:defRPr sz="1800" kern="1200">
                          <a:solidFill>
                            <a:schemeClr val="tx1"/>
                          </a:solidFill>
                          <a:latin typeface="Constantia"/>
                        </a:defRPr>
                      </a:lvl2pPr>
                      <a:lvl3pPr marL="914400" algn="l" defTabSz="914400" rtl="0" eaLnBrk="1" latinLnBrk="0" hangingPunct="1">
                        <a:defRPr sz="1800" kern="1200">
                          <a:solidFill>
                            <a:schemeClr val="tx1"/>
                          </a:solidFill>
                          <a:latin typeface="Constantia"/>
                        </a:defRPr>
                      </a:lvl3pPr>
                      <a:lvl4pPr marL="1371600" algn="l" defTabSz="914400" rtl="0" eaLnBrk="1" latinLnBrk="0" hangingPunct="1">
                        <a:defRPr sz="1800" kern="1200">
                          <a:solidFill>
                            <a:schemeClr val="tx1"/>
                          </a:solidFill>
                          <a:latin typeface="Constantia"/>
                        </a:defRPr>
                      </a:lvl4pPr>
                      <a:lvl5pPr marL="1828800" algn="l" defTabSz="914400" rtl="0" eaLnBrk="1" latinLnBrk="0" hangingPunct="1">
                        <a:defRPr sz="1800" kern="1200">
                          <a:solidFill>
                            <a:schemeClr val="tx1"/>
                          </a:solidFill>
                          <a:latin typeface="Constantia"/>
                        </a:defRPr>
                      </a:lvl5pPr>
                      <a:lvl6pPr marL="2286000" algn="l" defTabSz="914400" rtl="0" eaLnBrk="1" latinLnBrk="0" hangingPunct="1">
                        <a:defRPr sz="1800" kern="1200">
                          <a:solidFill>
                            <a:schemeClr val="tx1"/>
                          </a:solidFill>
                          <a:latin typeface="Constantia"/>
                        </a:defRPr>
                      </a:lvl6pPr>
                      <a:lvl7pPr marL="2743200" algn="l" defTabSz="914400" rtl="0" eaLnBrk="1" latinLnBrk="0" hangingPunct="1">
                        <a:defRPr sz="1800" kern="1200">
                          <a:solidFill>
                            <a:schemeClr val="tx1"/>
                          </a:solidFill>
                          <a:latin typeface="Constantia"/>
                        </a:defRPr>
                      </a:lvl7pPr>
                      <a:lvl8pPr marL="3200400" algn="l" defTabSz="914400" rtl="0" eaLnBrk="1" latinLnBrk="0" hangingPunct="1">
                        <a:defRPr sz="1800" kern="1200">
                          <a:solidFill>
                            <a:schemeClr val="tx1"/>
                          </a:solidFill>
                          <a:latin typeface="Constantia"/>
                        </a:defRPr>
                      </a:lvl8pPr>
                      <a:lvl9pPr marL="3657600" algn="l" defTabSz="914400" rtl="0" eaLnBrk="1" latinLnBrk="0" hangingPunct="1">
                        <a:defRPr sz="1800" kern="1200">
                          <a:solidFill>
                            <a:schemeClr val="tx1"/>
                          </a:solidFill>
                          <a:latin typeface="Constantia"/>
                        </a:defRPr>
                      </a:lvl9pPr>
                    </a:lstStyle>
                    <a:p>
                      <a:pPr algn="l" fontAlgn="b"/>
                      <a:r>
                        <a:rPr lang="en-US" sz="1200" b="0" i="0" u="none" strike="noStrike" dirty="0">
                          <a:solidFill>
                            <a:srgbClr val="000000"/>
                          </a:solidFill>
                          <a:latin typeface="+mn-lt"/>
                        </a:rPr>
                        <a:t>Ordinal</a:t>
                      </a:r>
                    </a:p>
                  </a:txBody>
                  <a:tcPr marL="84433" marR="7406" marT="740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tx1"/>
                          </a:solidFill>
                          <a:latin typeface="Constantia"/>
                        </a:defRPr>
                      </a:lvl1pPr>
                      <a:lvl2pPr marL="457200" algn="l" defTabSz="914400" rtl="0" eaLnBrk="1" latinLnBrk="0" hangingPunct="1">
                        <a:defRPr sz="1800" kern="1200">
                          <a:solidFill>
                            <a:schemeClr val="tx1"/>
                          </a:solidFill>
                          <a:latin typeface="Constantia"/>
                        </a:defRPr>
                      </a:lvl2pPr>
                      <a:lvl3pPr marL="914400" algn="l" defTabSz="914400" rtl="0" eaLnBrk="1" latinLnBrk="0" hangingPunct="1">
                        <a:defRPr sz="1800" kern="1200">
                          <a:solidFill>
                            <a:schemeClr val="tx1"/>
                          </a:solidFill>
                          <a:latin typeface="Constantia"/>
                        </a:defRPr>
                      </a:lvl3pPr>
                      <a:lvl4pPr marL="1371600" algn="l" defTabSz="914400" rtl="0" eaLnBrk="1" latinLnBrk="0" hangingPunct="1">
                        <a:defRPr sz="1800" kern="1200">
                          <a:solidFill>
                            <a:schemeClr val="tx1"/>
                          </a:solidFill>
                          <a:latin typeface="Constantia"/>
                        </a:defRPr>
                      </a:lvl4pPr>
                      <a:lvl5pPr marL="1828800" algn="l" defTabSz="914400" rtl="0" eaLnBrk="1" latinLnBrk="0" hangingPunct="1">
                        <a:defRPr sz="1800" kern="1200">
                          <a:solidFill>
                            <a:schemeClr val="tx1"/>
                          </a:solidFill>
                          <a:latin typeface="Constantia"/>
                        </a:defRPr>
                      </a:lvl5pPr>
                      <a:lvl6pPr marL="2286000" algn="l" defTabSz="914400" rtl="0" eaLnBrk="1" latinLnBrk="0" hangingPunct="1">
                        <a:defRPr sz="1800" kern="1200">
                          <a:solidFill>
                            <a:schemeClr val="tx1"/>
                          </a:solidFill>
                          <a:latin typeface="Constantia"/>
                        </a:defRPr>
                      </a:lvl6pPr>
                      <a:lvl7pPr marL="2743200" algn="l" defTabSz="914400" rtl="0" eaLnBrk="1" latinLnBrk="0" hangingPunct="1">
                        <a:defRPr sz="1800" kern="1200">
                          <a:solidFill>
                            <a:schemeClr val="tx1"/>
                          </a:solidFill>
                          <a:latin typeface="Constantia"/>
                        </a:defRPr>
                      </a:lvl7pPr>
                      <a:lvl8pPr marL="3200400" algn="l" defTabSz="914400" rtl="0" eaLnBrk="1" latinLnBrk="0" hangingPunct="1">
                        <a:defRPr sz="1800" kern="1200">
                          <a:solidFill>
                            <a:schemeClr val="tx1"/>
                          </a:solidFill>
                          <a:latin typeface="Constantia"/>
                        </a:defRPr>
                      </a:lvl8pPr>
                      <a:lvl9pPr marL="3657600" algn="l" defTabSz="914400" rtl="0" eaLnBrk="1" latinLnBrk="0" hangingPunct="1">
                        <a:defRPr sz="1800" kern="1200">
                          <a:solidFill>
                            <a:schemeClr val="tx1"/>
                          </a:solidFill>
                          <a:latin typeface="Constantia"/>
                        </a:defRPr>
                      </a:lvl9pPr>
                    </a:lstStyle>
                    <a:p>
                      <a:pPr algn="l" fontAlgn="b"/>
                      <a:r>
                        <a:rPr lang="en-US" sz="1200" b="0" i="0" u="none" strike="noStrike" dirty="0">
                          <a:solidFill>
                            <a:srgbClr val="000000"/>
                          </a:solidFill>
                          <a:latin typeface="+mn-lt"/>
                        </a:rPr>
                        <a:t>Nos. indicate the relative positions of objects but not the magnitude of differences between them </a:t>
                      </a:r>
                    </a:p>
                  </a:txBody>
                  <a:tcPr marL="84433" marR="7406" marT="74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tx1"/>
                          </a:solidFill>
                          <a:latin typeface="Constantia"/>
                        </a:defRPr>
                      </a:lvl1pPr>
                      <a:lvl2pPr marL="457200" algn="l" defTabSz="914400" rtl="0" eaLnBrk="1" latinLnBrk="0" hangingPunct="1">
                        <a:defRPr sz="1800" kern="1200">
                          <a:solidFill>
                            <a:schemeClr val="tx1"/>
                          </a:solidFill>
                          <a:latin typeface="Constantia"/>
                        </a:defRPr>
                      </a:lvl2pPr>
                      <a:lvl3pPr marL="914400" algn="l" defTabSz="914400" rtl="0" eaLnBrk="1" latinLnBrk="0" hangingPunct="1">
                        <a:defRPr sz="1800" kern="1200">
                          <a:solidFill>
                            <a:schemeClr val="tx1"/>
                          </a:solidFill>
                          <a:latin typeface="Constantia"/>
                        </a:defRPr>
                      </a:lvl3pPr>
                      <a:lvl4pPr marL="1371600" algn="l" defTabSz="914400" rtl="0" eaLnBrk="1" latinLnBrk="0" hangingPunct="1">
                        <a:defRPr sz="1800" kern="1200">
                          <a:solidFill>
                            <a:schemeClr val="tx1"/>
                          </a:solidFill>
                          <a:latin typeface="Constantia"/>
                        </a:defRPr>
                      </a:lvl4pPr>
                      <a:lvl5pPr marL="1828800" algn="l" defTabSz="914400" rtl="0" eaLnBrk="1" latinLnBrk="0" hangingPunct="1">
                        <a:defRPr sz="1800" kern="1200">
                          <a:solidFill>
                            <a:schemeClr val="tx1"/>
                          </a:solidFill>
                          <a:latin typeface="Constantia"/>
                        </a:defRPr>
                      </a:lvl5pPr>
                      <a:lvl6pPr marL="2286000" algn="l" defTabSz="914400" rtl="0" eaLnBrk="1" latinLnBrk="0" hangingPunct="1">
                        <a:defRPr sz="1800" kern="1200">
                          <a:solidFill>
                            <a:schemeClr val="tx1"/>
                          </a:solidFill>
                          <a:latin typeface="Constantia"/>
                        </a:defRPr>
                      </a:lvl6pPr>
                      <a:lvl7pPr marL="2743200" algn="l" defTabSz="914400" rtl="0" eaLnBrk="1" latinLnBrk="0" hangingPunct="1">
                        <a:defRPr sz="1800" kern="1200">
                          <a:solidFill>
                            <a:schemeClr val="tx1"/>
                          </a:solidFill>
                          <a:latin typeface="Constantia"/>
                        </a:defRPr>
                      </a:lvl7pPr>
                      <a:lvl8pPr marL="3200400" algn="l" defTabSz="914400" rtl="0" eaLnBrk="1" latinLnBrk="0" hangingPunct="1">
                        <a:defRPr sz="1800" kern="1200">
                          <a:solidFill>
                            <a:schemeClr val="tx1"/>
                          </a:solidFill>
                          <a:latin typeface="Constantia"/>
                        </a:defRPr>
                      </a:lvl8pPr>
                      <a:lvl9pPr marL="3657600" algn="l" defTabSz="914400" rtl="0" eaLnBrk="1" latinLnBrk="0" hangingPunct="1">
                        <a:defRPr sz="1800" kern="1200">
                          <a:solidFill>
                            <a:schemeClr val="tx1"/>
                          </a:solidFill>
                          <a:latin typeface="Constantia"/>
                        </a:defRPr>
                      </a:lvl9pPr>
                    </a:lstStyle>
                    <a:p>
                      <a:pPr algn="l" fontAlgn="b"/>
                      <a:r>
                        <a:rPr lang="en-US" sz="1200" b="0" i="0" u="none" strike="noStrike" dirty="0">
                          <a:solidFill>
                            <a:srgbClr val="000000"/>
                          </a:solidFill>
                          <a:latin typeface="+mn-lt"/>
                        </a:rPr>
                        <a:t>Quality rankings, </a:t>
                      </a:r>
                      <a:br>
                        <a:rPr lang="en-US" sz="1200" b="0" i="0" u="none" strike="noStrike" dirty="0">
                          <a:solidFill>
                            <a:srgbClr val="000000"/>
                          </a:solidFill>
                          <a:latin typeface="+mn-lt"/>
                        </a:rPr>
                      </a:br>
                      <a:r>
                        <a:rPr lang="en-US" sz="1200" b="0" i="0" u="none" strike="noStrike" dirty="0">
                          <a:solidFill>
                            <a:srgbClr val="000000"/>
                          </a:solidFill>
                          <a:latin typeface="+mn-lt"/>
                        </a:rPr>
                        <a:t>Rankings of teams in a tournament</a:t>
                      </a:r>
                      <a:br>
                        <a:rPr lang="en-US" sz="1200" b="0" i="0" u="none" strike="noStrike" dirty="0">
                          <a:solidFill>
                            <a:srgbClr val="000000"/>
                          </a:solidFill>
                          <a:latin typeface="+mn-lt"/>
                        </a:rPr>
                      </a:br>
                      <a:r>
                        <a:rPr lang="en-US" sz="1200" b="0" i="0" u="none" strike="noStrike" dirty="0">
                          <a:solidFill>
                            <a:srgbClr val="000000"/>
                          </a:solidFill>
                          <a:latin typeface="+mn-lt"/>
                        </a:rPr>
                        <a:t>Preference rankings, </a:t>
                      </a:r>
                      <a:br>
                        <a:rPr lang="en-US" sz="1200" b="0" i="0" u="none" strike="noStrike" dirty="0">
                          <a:solidFill>
                            <a:srgbClr val="000000"/>
                          </a:solidFill>
                          <a:latin typeface="+mn-lt"/>
                        </a:rPr>
                      </a:br>
                      <a:r>
                        <a:rPr lang="en-US" sz="1200" b="0" i="0" u="none" strike="noStrike" dirty="0">
                          <a:solidFill>
                            <a:srgbClr val="000000"/>
                          </a:solidFill>
                          <a:latin typeface="+mn-lt"/>
                        </a:rPr>
                        <a:t>Market position, </a:t>
                      </a:r>
                      <a:br>
                        <a:rPr lang="en-US" sz="1200" b="0" i="0" u="none" strike="noStrike" dirty="0">
                          <a:solidFill>
                            <a:srgbClr val="000000"/>
                          </a:solidFill>
                          <a:latin typeface="+mn-lt"/>
                        </a:rPr>
                      </a:br>
                      <a:r>
                        <a:rPr lang="en-US" sz="1200" b="0" i="0" u="none" strike="noStrike" dirty="0">
                          <a:solidFill>
                            <a:srgbClr val="000000"/>
                          </a:solidFill>
                          <a:latin typeface="+mn-lt"/>
                        </a:rPr>
                        <a:t>Social class</a:t>
                      </a:r>
                    </a:p>
                  </a:txBody>
                  <a:tcPr marL="84433" marR="7406" marT="74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tx1"/>
                          </a:solidFill>
                          <a:latin typeface="Constantia"/>
                        </a:defRPr>
                      </a:lvl1pPr>
                      <a:lvl2pPr marL="457200" algn="l" defTabSz="914400" rtl="0" eaLnBrk="1" latinLnBrk="0" hangingPunct="1">
                        <a:defRPr sz="1800" kern="1200">
                          <a:solidFill>
                            <a:schemeClr val="tx1"/>
                          </a:solidFill>
                          <a:latin typeface="Constantia"/>
                        </a:defRPr>
                      </a:lvl2pPr>
                      <a:lvl3pPr marL="914400" algn="l" defTabSz="914400" rtl="0" eaLnBrk="1" latinLnBrk="0" hangingPunct="1">
                        <a:defRPr sz="1800" kern="1200">
                          <a:solidFill>
                            <a:schemeClr val="tx1"/>
                          </a:solidFill>
                          <a:latin typeface="Constantia"/>
                        </a:defRPr>
                      </a:lvl3pPr>
                      <a:lvl4pPr marL="1371600" algn="l" defTabSz="914400" rtl="0" eaLnBrk="1" latinLnBrk="0" hangingPunct="1">
                        <a:defRPr sz="1800" kern="1200">
                          <a:solidFill>
                            <a:schemeClr val="tx1"/>
                          </a:solidFill>
                          <a:latin typeface="Constantia"/>
                        </a:defRPr>
                      </a:lvl4pPr>
                      <a:lvl5pPr marL="1828800" algn="l" defTabSz="914400" rtl="0" eaLnBrk="1" latinLnBrk="0" hangingPunct="1">
                        <a:defRPr sz="1800" kern="1200">
                          <a:solidFill>
                            <a:schemeClr val="tx1"/>
                          </a:solidFill>
                          <a:latin typeface="Constantia"/>
                        </a:defRPr>
                      </a:lvl5pPr>
                      <a:lvl6pPr marL="2286000" algn="l" defTabSz="914400" rtl="0" eaLnBrk="1" latinLnBrk="0" hangingPunct="1">
                        <a:defRPr sz="1800" kern="1200">
                          <a:solidFill>
                            <a:schemeClr val="tx1"/>
                          </a:solidFill>
                          <a:latin typeface="Constantia"/>
                        </a:defRPr>
                      </a:lvl6pPr>
                      <a:lvl7pPr marL="2743200" algn="l" defTabSz="914400" rtl="0" eaLnBrk="1" latinLnBrk="0" hangingPunct="1">
                        <a:defRPr sz="1800" kern="1200">
                          <a:solidFill>
                            <a:schemeClr val="tx1"/>
                          </a:solidFill>
                          <a:latin typeface="Constantia"/>
                        </a:defRPr>
                      </a:lvl7pPr>
                      <a:lvl8pPr marL="3200400" algn="l" defTabSz="914400" rtl="0" eaLnBrk="1" latinLnBrk="0" hangingPunct="1">
                        <a:defRPr sz="1800" kern="1200">
                          <a:solidFill>
                            <a:schemeClr val="tx1"/>
                          </a:solidFill>
                          <a:latin typeface="Constantia"/>
                        </a:defRPr>
                      </a:lvl8pPr>
                      <a:lvl9pPr marL="3657600" algn="l" defTabSz="914400" rtl="0" eaLnBrk="1" latinLnBrk="0" hangingPunct="1">
                        <a:defRPr sz="1800" kern="1200">
                          <a:solidFill>
                            <a:schemeClr val="tx1"/>
                          </a:solidFill>
                          <a:latin typeface="Constantia"/>
                        </a:defRPr>
                      </a:lvl9pPr>
                    </a:lstStyle>
                    <a:p>
                      <a:pPr algn="l" fontAlgn="b"/>
                      <a:r>
                        <a:rPr lang="en-US" sz="1200" b="0" i="0" u="none" strike="noStrike" dirty="0">
                          <a:solidFill>
                            <a:srgbClr val="000000"/>
                          </a:solidFill>
                          <a:latin typeface="+mn-lt"/>
                        </a:rPr>
                        <a:t>Percentile, Median</a:t>
                      </a:r>
                    </a:p>
                  </a:txBody>
                  <a:tcPr marL="84433" marR="7406" marT="74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634541">
                <a:tc>
                  <a:txBody>
                    <a:bodyPr/>
                    <a:lstStyle>
                      <a:defPPr>
                        <a:defRPr lang="en-US"/>
                      </a:defPPr>
                      <a:lvl1pPr marL="0" algn="l" defTabSz="914400" rtl="0" eaLnBrk="1" latinLnBrk="0" hangingPunct="1">
                        <a:defRPr sz="1800" kern="1200">
                          <a:solidFill>
                            <a:schemeClr val="tx1"/>
                          </a:solidFill>
                          <a:latin typeface="Constantia"/>
                        </a:defRPr>
                      </a:lvl1pPr>
                      <a:lvl2pPr marL="457200" algn="l" defTabSz="914400" rtl="0" eaLnBrk="1" latinLnBrk="0" hangingPunct="1">
                        <a:defRPr sz="1800" kern="1200">
                          <a:solidFill>
                            <a:schemeClr val="tx1"/>
                          </a:solidFill>
                          <a:latin typeface="Constantia"/>
                        </a:defRPr>
                      </a:lvl2pPr>
                      <a:lvl3pPr marL="914400" algn="l" defTabSz="914400" rtl="0" eaLnBrk="1" latinLnBrk="0" hangingPunct="1">
                        <a:defRPr sz="1800" kern="1200">
                          <a:solidFill>
                            <a:schemeClr val="tx1"/>
                          </a:solidFill>
                          <a:latin typeface="Constantia"/>
                        </a:defRPr>
                      </a:lvl3pPr>
                      <a:lvl4pPr marL="1371600" algn="l" defTabSz="914400" rtl="0" eaLnBrk="1" latinLnBrk="0" hangingPunct="1">
                        <a:defRPr sz="1800" kern="1200">
                          <a:solidFill>
                            <a:schemeClr val="tx1"/>
                          </a:solidFill>
                          <a:latin typeface="Constantia"/>
                        </a:defRPr>
                      </a:lvl4pPr>
                      <a:lvl5pPr marL="1828800" algn="l" defTabSz="914400" rtl="0" eaLnBrk="1" latinLnBrk="0" hangingPunct="1">
                        <a:defRPr sz="1800" kern="1200">
                          <a:solidFill>
                            <a:schemeClr val="tx1"/>
                          </a:solidFill>
                          <a:latin typeface="Constantia"/>
                        </a:defRPr>
                      </a:lvl5pPr>
                      <a:lvl6pPr marL="2286000" algn="l" defTabSz="914400" rtl="0" eaLnBrk="1" latinLnBrk="0" hangingPunct="1">
                        <a:defRPr sz="1800" kern="1200">
                          <a:solidFill>
                            <a:schemeClr val="tx1"/>
                          </a:solidFill>
                          <a:latin typeface="Constantia"/>
                        </a:defRPr>
                      </a:lvl6pPr>
                      <a:lvl7pPr marL="2743200" algn="l" defTabSz="914400" rtl="0" eaLnBrk="1" latinLnBrk="0" hangingPunct="1">
                        <a:defRPr sz="1800" kern="1200">
                          <a:solidFill>
                            <a:schemeClr val="tx1"/>
                          </a:solidFill>
                          <a:latin typeface="Constantia"/>
                        </a:defRPr>
                      </a:lvl7pPr>
                      <a:lvl8pPr marL="3200400" algn="l" defTabSz="914400" rtl="0" eaLnBrk="1" latinLnBrk="0" hangingPunct="1">
                        <a:defRPr sz="1800" kern="1200">
                          <a:solidFill>
                            <a:schemeClr val="tx1"/>
                          </a:solidFill>
                          <a:latin typeface="Constantia"/>
                        </a:defRPr>
                      </a:lvl8pPr>
                      <a:lvl9pPr marL="3657600" algn="l" defTabSz="914400" rtl="0" eaLnBrk="1" latinLnBrk="0" hangingPunct="1">
                        <a:defRPr sz="1800" kern="1200">
                          <a:solidFill>
                            <a:schemeClr val="tx1"/>
                          </a:solidFill>
                          <a:latin typeface="Constantia"/>
                        </a:defRPr>
                      </a:lvl9pPr>
                    </a:lstStyle>
                    <a:p>
                      <a:pPr algn="l" fontAlgn="b"/>
                      <a:r>
                        <a:rPr lang="en-US" sz="1200" b="0" i="0" u="none" strike="noStrike" dirty="0">
                          <a:solidFill>
                            <a:srgbClr val="000000"/>
                          </a:solidFill>
                          <a:latin typeface="+mn-lt"/>
                        </a:rPr>
                        <a:t>Interval</a:t>
                      </a:r>
                    </a:p>
                  </a:txBody>
                  <a:tcPr marL="84433" marR="7406" marT="740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tx1"/>
                          </a:solidFill>
                          <a:latin typeface="Constantia"/>
                        </a:defRPr>
                      </a:lvl1pPr>
                      <a:lvl2pPr marL="457200" algn="l" defTabSz="914400" rtl="0" eaLnBrk="1" latinLnBrk="0" hangingPunct="1">
                        <a:defRPr sz="1800" kern="1200">
                          <a:solidFill>
                            <a:schemeClr val="tx1"/>
                          </a:solidFill>
                          <a:latin typeface="Constantia"/>
                        </a:defRPr>
                      </a:lvl2pPr>
                      <a:lvl3pPr marL="914400" algn="l" defTabSz="914400" rtl="0" eaLnBrk="1" latinLnBrk="0" hangingPunct="1">
                        <a:defRPr sz="1800" kern="1200">
                          <a:solidFill>
                            <a:schemeClr val="tx1"/>
                          </a:solidFill>
                          <a:latin typeface="Constantia"/>
                        </a:defRPr>
                      </a:lvl3pPr>
                      <a:lvl4pPr marL="1371600" algn="l" defTabSz="914400" rtl="0" eaLnBrk="1" latinLnBrk="0" hangingPunct="1">
                        <a:defRPr sz="1800" kern="1200">
                          <a:solidFill>
                            <a:schemeClr val="tx1"/>
                          </a:solidFill>
                          <a:latin typeface="Constantia"/>
                        </a:defRPr>
                      </a:lvl4pPr>
                      <a:lvl5pPr marL="1828800" algn="l" defTabSz="914400" rtl="0" eaLnBrk="1" latinLnBrk="0" hangingPunct="1">
                        <a:defRPr sz="1800" kern="1200">
                          <a:solidFill>
                            <a:schemeClr val="tx1"/>
                          </a:solidFill>
                          <a:latin typeface="Constantia"/>
                        </a:defRPr>
                      </a:lvl5pPr>
                      <a:lvl6pPr marL="2286000" algn="l" defTabSz="914400" rtl="0" eaLnBrk="1" latinLnBrk="0" hangingPunct="1">
                        <a:defRPr sz="1800" kern="1200">
                          <a:solidFill>
                            <a:schemeClr val="tx1"/>
                          </a:solidFill>
                          <a:latin typeface="Constantia"/>
                        </a:defRPr>
                      </a:lvl6pPr>
                      <a:lvl7pPr marL="2743200" algn="l" defTabSz="914400" rtl="0" eaLnBrk="1" latinLnBrk="0" hangingPunct="1">
                        <a:defRPr sz="1800" kern="1200">
                          <a:solidFill>
                            <a:schemeClr val="tx1"/>
                          </a:solidFill>
                          <a:latin typeface="Constantia"/>
                        </a:defRPr>
                      </a:lvl7pPr>
                      <a:lvl8pPr marL="3200400" algn="l" defTabSz="914400" rtl="0" eaLnBrk="1" latinLnBrk="0" hangingPunct="1">
                        <a:defRPr sz="1800" kern="1200">
                          <a:solidFill>
                            <a:schemeClr val="tx1"/>
                          </a:solidFill>
                          <a:latin typeface="Constantia"/>
                        </a:defRPr>
                      </a:lvl8pPr>
                      <a:lvl9pPr marL="3657600" algn="l" defTabSz="914400" rtl="0" eaLnBrk="1" latinLnBrk="0" hangingPunct="1">
                        <a:defRPr sz="1800" kern="1200">
                          <a:solidFill>
                            <a:schemeClr val="tx1"/>
                          </a:solidFill>
                          <a:latin typeface="Constantia"/>
                        </a:defRPr>
                      </a:lvl9pPr>
                    </a:lstStyle>
                    <a:p>
                      <a:pPr algn="l" fontAlgn="b"/>
                      <a:r>
                        <a:rPr lang="en-US" sz="1200" b="0" i="0" u="none" strike="noStrike" dirty="0">
                          <a:solidFill>
                            <a:srgbClr val="000000"/>
                          </a:solidFill>
                          <a:latin typeface="+mn-lt"/>
                        </a:rPr>
                        <a:t>Differences between objects can be compared, </a:t>
                      </a:r>
                      <a:br>
                        <a:rPr lang="en-US" sz="1200" b="0" i="0" u="none" strike="noStrike" dirty="0">
                          <a:solidFill>
                            <a:srgbClr val="000000"/>
                          </a:solidFill>
                          <a:latin typeface="+mn-lt"/>
                        </a:rPr>
                      </a:br>
                      <a:r>
                        <a:rPr lang="en-US" sz="1200" b="0" i="0" u="none" strike="noStrike" dirty="0">
                          <a:solidFill>
                            <a:srgbClr val="000000"/>
                          </a:solidFill>
                          <a:latin typeface="+mn-lt"/>
                        </a:rPr>
                        <a:t>Zero point is arbitrary</a:t>
                      </a:r>
                    </a:p>
                    <a:p>
                      <a:pPr algn="l" fontAlgn="b"/>
                      <a:r>
                        <a:rPr lang="en-US" sz="1200" b="0" i="0" u="none" strike="noStrike" dirty="0">
                          <a:solidFill>
                            <a:srgbClr val="000000"/>
                          </a:solidFill>
                          <a:latin typeface="+mn-lt"/>
                        </a:rPr>
                        <a:t>Also called a rating scale</a:t>
                      </a:r>
                    </a:p>
                  </a:txBody>
                  <a:tcPr marL="84433" marR="7406" marT="74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tx1"/>
                          </a:solidFill>
                          <a:latin typeface="Constantia"/>
                        </a:defRPr>
                      </a:lvl1pPr>
                      <a:lvl2pPr marL="457200" algn="l" defTabSz="914400" rtl="0" eaLnBrk="1" latinLnBrk="0" hangingPunct="1">
                        <a:defRPr sz="1800" kern="1200">
                          <a:solidFill>
                            <a:schemeClr val="tx1"/>
                          </a:solidFill>
                          <a:latin typeface="Constantia"/>
                        </a:defRPr>
                      </a:lvl2pPr>
                      <a:lvl3pPr marL="914400" algn="l" defTabSz="914400" rtl="0" eaLnBrk="1" latinLnBrk="0" hangingPunct="1">
                        <a:defRPr sz="1800" kern="1200">
                          <a:solidFill>
                            <a:schemeClr val="tx1"/>
                          </a:solidFill>
                          <a:latin typeface="Constantia"/>
                        </a:defRPr>
                      </a:lvl3pPr>
                      <a:lvl4pPr marL="1371600" algn="l" defTabSz="914400" rtl="0" eaLnBrk="1" latinLnBrk="0" hangingPunct="1">
                        <a:defRPr sz="1800" kern="1200">
                          <a:solidFill>
                            <a:schemeClr val="tx1"/>
                          </a:solidFill>
                          <a:latin typeface="Constantia"/>
                        </a:defRPr>
                      </a:lvl4pPr>
                      <a:lvl5pPr marL="1828800" algn="l" defTabSz="914400" rtl="0" eaLnBrk="1" latinLnBrk="0" hangingPunct="1">
                        <a:defRPr sz="1800" kern="1200">
                          <a:solidFill>
                            <a:schemeClr val="tx1"/>
                          </a:solidFill>
                          <a:latin typeface="Constantia"/>
                        </a:defRPr>
                      </a:lvl5pPr>
                      <a:lvl6pPr marL="2286000" algn="l" defTabSz="914400" rtl="0" eaLnBrk="1" latinLnBrk="0" hangingPunct="1">
                        <a:defRPr sz="1800" kern="1200">
                          <a:solidFill>
                            <a:schemeClr val="tx1"/>
                          </a:solidFill>
                          <a:latin typeface="Constantia"/>
                        </a:defRPr>
                      </a:lvl6pPr>
                      <a:lvl7pPr marL="2743200" algn="l" defTabSz="914400" rtl="0" eaLnBrk="1" latinLnBrk="0" hangingPunct="1">
                        <a:defRPr sz="1800" kern="1200">
                          <a:solidFill>
                            <a:schemeClr val="tx1"/>
                          </a:solidFill>
                          <a:latin typeface="Constantia"/>
                        </a:defRPr>
                      </a:lvl7pPr>
                      <a:lvl8pPr marL="3200400" algn="l" defTabSz="914400" rtl="0" eaLnBrk="1" latinLnBrk="0" hangingPunct="1">
                        <a:defRPr sz="1800" kern="1200">
                          <a:solidFill>
                            <a:schemeClr val="tx1"/>
                          </a:solidFill>
                          <a:latin typeface="Constantia"/>
                        </a:defRPr>
                      </a:lvl8pPr>
                      <a:lvl9pPr marL="3657600" algn="l" defTabSz="914400" rtl="0" eaLnBrk="1" latinLnBrk="0" hangingPunct="1">
                        <a:defRPr sz="1800" kern="1200">
                          <a:solidFill>
                            <a:schemeClr val="tx1"/>
                          </a:solidFill>
                          <a:latin typeface="Constantia"/>
                        </a:defRPr>
                      </a:lvl9pPr>
                    </a:lstStyle>
                    <a:p>
                      <a:pPr algn="l" fontAlgn="b"/>
                      <a:r>
                        <a:rPr lang="fr-FR" sz="1200" b="0" i="0" u="none" strike="noStrike" dirty="0">
                          <a:solidFill>
                            <a:srgbClr val="000000"/>
                          </a:solidFill>
                          <a:latin typeface="+mn-lt"/>
                        </a:rPr>
                        <a:t>Température (Fahrenheit, Celsius)</a:t>
                      </a:r>
                    </a:p>
                    <a:p>
                      <a:pPr algn="l" fontAlgn="b"/>
                      <a:r>
                        <a:rPr lang="fr-FR" sz="1200" b="0" i="0" u="none" strike="noStrike" dirty="0">
                          <a:solidFill>
                            <a:srgbClr val="000000"/>
                          </a:solidFill>
                          <a:latin typeface="+mn-lt"/>
                        </a:rPr>
                        <a:t>Préférence ratings </a:t>
                      </a:r>
                    </a:p>
                    <a:p>
                      <a:pPr algn="l" fontAlgn="b"/>
                      <a:r>
                        <a:rPr lang="fr-FR" sz="1200" b="0" i="0" u="none" strike="noStrike" dirty="0">
                          <a:solidFill>
                            <a:srgbClr val="000000"/>
                          </a:solidFill>
                          <a:latin typeface="+mn-lt"/>
                        </a:rPr>
                        <a:t>Attitudes, opinions, index nos.</a:t>
                      </a:r>
                    </a:p>
                  </a:txBody>
                  <a:tcPr marL="84433" marR="7406" marT="74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tx1"/>
                          </a:solidFill>
                          <a:latin typeface="Constantia"/>
                        </a:defRPr>
                      </a:lvl1pPr>
                      <a:lvl2pPr marL="457200" algn="l" defTabSz="914400" rtl="0" eaLnBrk="1" latinLnBrk="0" hangingPunct="1">
                        <a:defRPr sz="1800" kern="1200">
                          <a:solidFill>
                            <a:schemeClr val="tx1"/>
                          </a:solidFill>
                          <a:latin typeface="Constantia"/>
                        </a:defRPr>
                      </a:lvl2pPr>
                      <a:lvl3pPr marL="914400" algn="l" defTabSz="914400" rtl="0" eaLnBrk="1" latinLnBrk="0" hangingPunct="1">
                        <a:defRPr sz="1800" kern="1200">
                          <a:solidFill>
                            <a:schemeClr val="tx1"/>
                          </a:solidFill>
                          <a:latin typeface="Constantia"/>
                        </a:defRPr>
                      </a:lvl3pPr>
                      <a:lvl4pPr marL="1371600" algn="l" defTabSz="914400" rtl="0" eaLnBrk="1" latinLnBrk="0" hangingPunct="1">
                        <a:defRPr sz="1800" kern="1200">
                          <a:solidFill>
                            <a:schemeClr val="tx1"/>
                          </a:solidFill>
                          <a:latin typeface="Constantia"/>
                        </a:defRPr>
                      </a:lvl4pPr>
                      <a:lvl5pPr marL="1828800" algn="l" defTabSz="914400" rtl="0" eaLnBrk="1" latinLnBrk="0" hangingPunct="1">
                        <a:defRPr sz="1800" kern="1200">
                          <a:solidFill>
                            <a:schemeClr val="tx1"/>
                          </a:solidFill>
                          <a:latin typeface="Constantia"/>
                        </a:defRPr>
                      </a:lvl5pPr>
                      <a:lvl6pPr marL="2286000" algn="l" defTabSz="914400" rtl="0" eaLnBrk="1" latinLnBrk="0" hangingPunct="1">
                        <a:defRPr sz="1800" kern="1200">
                          <a:solidFill>
                            <a:schemeClr val="tx1"/>
                          </a:solidFill>
                          <a:latin typeface="Constantia"/>
                        </a:defRPr>
                      </a:lvl6pPr>
                      <a:lvl7pPr marL="2743200" algn="l" defTabSz="914400" rtl="0" eaLnBrk="1" latinLnBrk="0" hangingPunct="1">
                        <a:defRPr sz="1800" kern="1200">
                          <a:solidFill>
                            <a:schemeClr val="tx1"/>
                          </a:solidFill>
                          <a:latin typeface="Constantia"/>
                        </a:defRPr>
                      </a:lvl7pPr>
                      <a:lvl8pPr marL="3200400" algn="l" defTabSz="914400" rtl="0" eaLnBrk="1" latinLnBrk="0" hangingPunct="1">
                        <a:defRPr sz="1800" kern="1200">
                          <a:solidFill>
                            <a:schemeClr val="tx1"/>
                          </a:solidFill>
                          <a:latin typeface="Constantia"/>
                        </a:defRPr>
                      </a:lvl8pPr>
                      <a:lvl9pPr marL="3657600" algn="l" defTabSz="914400" rtl="0" eaLnBrk="1" latinLnBrk="0" hangingPunct="1">
                        <a:defRPr sz="1800" kern="1200">
                          <a:solidFill>
                            <a:schemeClr val="tx1"/>
                          </a:solidFill>
                          <a:latin typeface="Constantia"/>
                        </a:defRPr>
                      </a:lvl9pPr>
                    </a:lstStyle>
                    <a:p>
                      <a:pPr algn="l" fontAlgn="b"/>
                      <a:r>
                        <a:rPr lang="en-US" sz="1200" b="0" i="0" u="none" strike="noStrike" dirty="0">
                          <a:solidFill>
                            <a:srgbClr val="000000"/>
                          </a:solidFill>
                          <a:latin typeface="+mn-lt"/>
                        </a:rPr>
                        <a:t>Range, Mean, Standard Deviation</a:t>
                      </a:r>
                    </a:p>
                  </a:txBody>
                  <a:tcPr marL="84433" marR="7406" marT="74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72590">
                <a:tc>
                  <a:txBody>
                    <a:bodyPr/>
                    <a:lstStyle>
                      <a:defPPr>
                        <a:defRPr lang="en-US"/>
                      </a:defPPr>
                      <a:lvl1pPr marL="0" algn="l" defTabSz="914400" rtl="0" eaLnBrk="1" latinLnBrk="0" hangingPunct="1">
                        <a:defRPr sz="1800" kern="1200">
                          <a:solidFill>
                            <a:schemeClr val="tx1"/>
                          </a:solidFill>
                          <a:latin typeface="Constantia"/>
                        </a:defRPr>
                      </a:lvl1pPr>
                      <a:lvl2pPr marL="457200" algn="l" defTabSz="914400" rtl="0" eaLnBrk="1" latinLnBrk="0" hangingPunct="1">
                        <a:defRPr sz="1800" kern="1200">
                          <a:solidFill>
                            <a:schemeClr val="tx1"/>
                          </a:solidFill>
                          <a:latin typeface="Constantia"/>
                        </a:defRPr>
                      </a:lvl2pPr>
                      <a:lvl3pPr marL="914400" algn="l" defTabSz="914400" rtl="0" eaLnBrk="1" latinLnBrk="0" hangingPunct="1">
                        <a:defRPr sz="1800" kern="1200">
                          <a:solidFill>
                            <a:schemeClr val="tx1"/>
                          </a:solidFill>
                          <a:latin typeface="Constantia"/>
                        </a:defRPr>
                      </a:lvl3pPr>
                      <a:lvl4pPr marL="1371600" algn="l" defTabSz="914400" rtl="0" eaLnBrk="1" latinLnBrk="0" hangingPunct="1">
                        <a:defRPr sz="1800" kern="1200">
                          <a:solidFill>
                            <a:schemeClr val="tx1"/>
                          </a:solidFill>
                          <a:latin typeface="Constantia"/>
                        </a:defRPr>
                      </a:lvl4pPr>
                      <a:lvl5pPr marL="1828800" algn="l" defTabSz="914400" rtl="0" eaLnBrk="1" latinLnBrk="0" hangingPunct="1">
                        <a:defRPr sz="1800" kern="1200">
                          <a:solidFill>
                            <a:schemeClr val="tx1"/>
                          </a:solidFill>
                          <a:latin typeface="Constantia"/>
                        </a:defRPr>
                      </a:lvl5pPr>
                      <a:lvl6pPr marL="2286000" algn="l" defTabSz="914400" rtl="0" eaLnBrk="1" latinLnBrk="0" hangingPunct="1">
                        <a:defRPr sz="1800" kern="1200">
                          <a:solidFill>
                            <a:schemeClr val="tx1"/>
                          </a:solidFill>
                          <a:latin typeface="Constantia"/>
                        </a:defRPr>
                      </a:lvl6pPr>
                      <a:lvl7pPr marL="2743200" algn="l" defTabSz="914400" rtl="0" eaLnBrk="1" latinLnBrk="0" hangingPunct="1">
                        <a:defRPr sz="1800" kern="1200">
                          <a:solidFill>
                            <a:schemeClr val="tx1"/>
                          </a:solidFill>
                          <a:latin typeface="Constantia"/>
                        </a:defRPr>
                      </a:lvl7pPr>
                      <a:lvl8pPr marL="3200400" algn="l" defTabSz="914400" rtl="0" eaLnBrk="1" latinLnBrk="0" hangingPunct="1">
                        <a:defRPr sz="1800" kern="1200">
                          <a:solidFill>
                            <a:schemeClr val="tx1"/>
                          </a:solidFill>
                          <a:latin typeface="Constantia"/>
                        </a:defRPr>
                      </a:lvl8pPr>
                      <a:lvl9pPr marL="3657600" algn="l" defTabSz="914400" rtl="0" eaLnBrk="1" latinLnBrk="0" hangingPunct="1">
                        <a:defRPr sz="1800" kern="1200">
                          <a:solidFill>
                            <a:schemeClr val="tx1"/>
                          </a:solidFill>
                          <a:latin typeface="Constantia"/>
                        </a:defRPr>
                      </a:lvl9pPr>
                    </a:lstStyle>
                    <a:p>
                      <a:pPr algn="l" fontAlgn="b"/>
                      <a:r>
                        <a:rPr lang="en-US" sz="1200" b="0" i="0" u="none" strike="noStrike" dirty="0">
                          <a:solidFill>
                            <a:srgbClr val="000000"/>
                          </a:solidFill>
                          <a:latin typeface="+mn-lt"/>
                        </a:rPr>
                        <a:t>Ratio</a:t>
                      </a:r>
                    </a:p>
                  </a:txBody>
                  <a:tcPr marL="84433" marR="7406" marT="740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tx1"/>
                          </a:solidFill>
                          <a:latin typeface="Constantia"/>
                        </a:defRPr>
                      </a:lvl1pPr>
                      <a:lvl2pPr marL="457200" algn="l" defTabSz="914400" rtl="0" eaLnBrk="1" latinLnBrk="0" hangingPunct="1">
                        <a:defRPr sz="1800" kern="1200">
                          <a:solidFill>
                            <a:schemeClr val="tx1"/>
                          </a:solidFill>
                          <a:latin typeface="Constantia"/>
                        </a:defRPr>
                      </a:lvl2pPr>
                      <a:lvl3pPr marL="914400" algn="l" defTabSz="914400" rtl="0" eaLnBrk="1" latinLnBrk="0" hangingPunct="1">
                        <a:defRPr sz="1800" kern="1200">
                          <a:solidFill>
                            <a:schemeClr val="tx1"/>
                          </a:solidFill>
                          <a:latin typeface="Constantia"/>
                        </a:defRPr>
                      </a:lvl3pPr>
                      <a:lvl4pPr marL="1371600" algn="l" defTabSz="914400" rtl="0" eaLnBrk="1" latinLnBrk="0" hangingPunct="1">
                        <a:defRPr sz="1800" kern="1200">
                          <a:solidFill>
                            <a:schemeClr val="tx1"/>
                          </a:solidFill>
                          <a:latin typeface="Constantia"/>
                        </a:defRPr>
                      </a:lvl4pPr>
                      <a:lvl5pPr marL="1828800" algn="l" defTabSz="914400" rtl="0" eaLnBrk="1" latinLnBrk="0" hangingPunct="1">
                        <a:defRPr sz="1800" kern="1200">
                          <a:solidFill>
                            <a:schemeClr val="tx1"/>
                          </a:solidFill>
                          <a:latin typeface="Constantia"/>
                        </a:defRPr>
                      </a:lvl5pPr>
                      <a:lvl6pPr marL="2286000" algn="l" defTabSz="914400" rtl="0" eaLnBrk="1" latinLnBrk="0" hangingPunct="1">
                        <a:defRPr sz="1800" kern="1200">
                          <a:solidFill>
                            <a:schemeClr val="tx1"/>
                          </a:solidFill>
                          <a:latin typeface="Constantia"/>
                        </a:defRPr>
                      </a:lvl6pPr>
                      <a:lvl7pPr marL="2743200" algn="l" defTabSz="914400" rtl="0" eaLnBrk="1" latinLnBrk="0" hangingPunct="1">
                        <a:defRPr sz="1800" kern="1200">
                          <a:solidFill>
                            <a:schemeClr val="tx1"/>
                          </a:solidFill>
                          <a:latin typeface="Constantia"/>
                        </a:defRPr>
                      </a:lvl7pPr>
                      <a:lvl8pPr marL="3200400" algn="l" defTabSz="914400" rtl="0" eaLnBrk="1" latinLnBrk="0" hangingPunct="1">
                        <a:defRPr sz="1800" kern="1200">
                          <a:solidFill>
                            <a:schemeClr val="tx1"/>
                          </a:solidFill>
                          <a:latin typeface="Constantia"/>
                        </a:defRPr>
                      </a:lvl8pPr>
                      <a:lvl9pPr marL="3657600" algn="l" defTabSz="914400" rtl="0" eaLnBrk="1" latinLnBrk="0" hangingPunct="1">
                        <a:defRPr sz="1800" kern="1200">
                          <a:solidFill>
                            <a:schemeClr val="tx1"/>
                          </a:solidFill>
                          <a:latin typeface="Constantia"/>
                        </a:defRPr>
                      </a:lvl9pPr>
                    </a:lstStyle>
                    <a:p>
                      <a:pPr algn="l" fontAlgn="b"/>
                      <a:r>
                        <a:rPr lang="en-US" sz="1200" b="0" i="0" u="none" strike="noStrike" dirty="0">
                          <a:solidFill>
                            <a:srgbClr val="000000"/>
                          </a:solidFill>
                          <a:latin typeface="+mn-lt"/>
                        </a:rPr>
                        <a:t>Zero point is fixed, </a:t>
                      </a:r>
                      <a:br>
                        <a:rPr lang="en-US" sz="1200" b="0" i="0" u="none" strike="noStrike" dirty="0">
                          <a:solidFill>
                            <a:srgbClr val="000000"/>
                          </a:solidFill>
                          <a:latin typeface="+mn-lt"/>
                        </a:rPr>
                      </a:br>
                      <a:r>
                        <a:rPr lang="en-US" sz="1200" b="0" i="0" u="none" strike="noStrike" dirty="0">
                          <a:solidFill>
                            <a:srgbClr val="000000"/>
                          </a:solidFill>
                          <a:latin typeface="+mn-lt"/>
                        </a:rPr>
                        <a:t>Ratios of scale values can be compared</a:t>
                      </a:r>
                    </a:p>
                  </a:txBody>
                  <a:tcPr marL="84433" marR="7406" marT="74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tx1"/>
                          </a:solidFill>
                          <a:latin typeface="Constantia"/>
                        </a:defRPr>
                      </a:lvl1pPr>
                      <a:lvl2pPr marL="457200" algn="l" defTabSz="914400" rtl="0" eaLnBrk="1" latinLnBrk="0" hangingPunct="1">
                        <a:defRPr sz="1800" kern="1200">
                          <a:solidFill>
                            <a:schemeClr val="tx1"/>
                          </a:solidFill>
                          <a:latin typeface="Constantia"/>
                        </a:defRPr>
                      </a:lvl2pPr>
                      <a:lvl3pPr marL="914400" algn="l" defTabSz="914400" rtl="0" eaLnBrk="1" latinLnBrk="0" hangingPunct="1">
                        <a:defRPr sz="1800" kern="1200">
                          <a:solidFill>
                            <a:schemeClr val="tx1"/>
                          </a:solidFill>
                          <a:latin typeface="Constantia"/>
                        </a:defRPr>
                      </a:lvl3pPr>
                      <a:lvl4pPr marL="1371600" algn="l" defTabSz="914400" rtl="0" eaLnBrk="1" latinLnBrk="0" hangingPunct="1">
                        <a:defRPr sz="1800" kern="1200">
                          <a:solidFill>
                            <a:schemeClr val="tx1"/>
                          </a:solidFill>
                          <a:latin typeface="Constantia"/>
                        </a:defRPr>
                      </a:lvl4pPr>
                      <a:lvl5pPr marL="1828800" algn="l" defTabSz="914400" rtl="0" eaLnBrk="1" latinLnBrk="0" hangingPunct="1">
                        <a:defRPr sz="1800" kern="1200">
                          <a:solidFill>
                            <a:schemeClr val="tx1"/>
                          </a:solidFill>
                          <a:latin typeface="Constantia"/>
                        </a:defRPr>
                      </a:lvl5pPr>
                      <a:lvl6pPr marL="2286000" algn="l" defTabSz="914400" rtl="0" eaLnBrk="1" latinLnBrk="0" hangingPunct="1">
                        <a:defRPr sz="1800" kern="1200">
                          <a:solidFill>
                            <a:schemeClr val="tx1"/>
                          </a:solidFill>
                          <a:latin typeface="Constantia"/>
                        </a:defRPr>
                      </a:lvl6pPr>
                      <a:lvl7pPr marL="2743200" algn="l" defTabSz="914400" rtl="0" eaLnBrk="1" latinLnBrk="0" hangingPunct="1">
                        <a:defRPr sz="1800" kern="1200">
                          <a:solidFill>
                            <a:schemeClr val="tx1"/>
                          </a:solidFill>
                          <a:latin typeface="Constantia"/>
                        </a:defRPr>
                      </a:lvl7pPr>
                      <a:lvl8pPr marL="3200400" algn="l" defTabSz="914400" rtl="0" eaLnBrk="1" latinLnBrk="0" hangingPunct="1">
                        <a:defRPr sz="1800" kern="1200">
                          <a:solidFill>
                            <a:schemeClr val="tx1"/>
                          </a:solidFill>
                          <a:latin typeface="Constantia"/>
                        </a:defRPr>
                      </a:lvl8pPr>
                      <a:lvl9pPr marL="3657600" algn="l" defTabSz="914400" rtl="0" eaLnBrk="1" latinLnBrk="0" hangingPunct="1">
                        <a:defRPr sz="1800" kern="1200">
                          <a:solidFill>
                            <a:schemeClr val="tx1"/>
                          </a:solidFill>
                          <a:latin typeface="Constantia"/>
                        </a:defRPr>
                      </a:lvl9pPr>
                    </a:lstStyle>
                    <a:p>
                      <a:pPr algn="l" fontAlgn="b"/>
                      <a:r>
                        <a:rPr lang="en-US" sz="1200" b="0" i="0" u="none" strike="noStrike" dirty="0">
                          <a:solidFill>
                            <a:srgbClr val="000000"/>
                          </a:solidFill>
                          <a:latin typeface="+mn-lt"/>
                        </a:rPr>
                        <a:t>Length, </a:t>
                      </a:r>
                      <a:r>
                        <a:rPr lang="en-US" sz="1200" b="0" i="0" u="none" strike="noStrike" dirty="0" err="1">
                          <a:solidFill>
                            <a:srgbClr val="000000"/>
                          </a:solidFill>
                          <a:latin typeface="+mn-lt"/>
                        </a:rPr>
                        <a:t>weight,Age</a:t>
                      </a:r>
                      <a:r>
                        <a:rPr lang="en-US" sz="1200" b="0" i="0" u="none" strike="noStrike" dirty="0">
                          <a:solidFill>
                            <a:srgbClr val="000000"/>
                          </a:solidFill>
                          <a:latin typeface="+mn-lt"/>
                        </a:rPr>
                        <a:t>, </a:t>
                      </a:r>
                      <a:br>
                        <a:rPr lang="en-US" sz="1200" b="0" i="0" u="none" strike="noStrike" dirty="0">
                          <a:solidFill>
                            <a:srgbClr val="000000"/>
                          </a:solidFill>
                          <a:latin typeface="+mn-lt"/>
                        </a:rPr>
                      </a:br>
                      <a:r>
                        <a:rPr lang="en-US" sz="1200" b="0" i="0" u="none" strike="noStrike" dirty="0">
                          <a:solidFill>
                            <a:srgbClr val="000000"/>
                          </a:solidFill>
                          <a:latin typeface="+mn-lt"/>
                        </a:rPr>
                        <a:t>sales, income, costs</a:t>
                      </a:r>
                    </a:p>
                  </a:txBody>
                  <a:tcPr marL="84433" marR="7406" marT="74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tx1"/>
                          </a:solidFill>
                          <a:latin typeface="Constantia"/>
                        </a:defRPr>
                      </a:lvl1pPr>
                      <a:lvl2pPr marL="457200" algn="l" defTabSz="914400" rtl="0" eaLnBrk="1" latinLnBrk="0" hangingPunct="1">
                        <a:defRPr sz="1800" kern="1200">
                          <a:solidFill>
                            <a:schemeClr val="tx1"/>
                          </a:solidFill>
                          <a:latin typeface="Constantia"/>
                        </a:defRPr>
                      </a:lvl2pPr>
                      <a:lvl3pPr marL="914400" algn="l" defTabSz="914400" rtl="0" eaLnBrk="1" latinLnBrk="0" hangingPunct="1">
                        <a:defRPr sz="1800" kern="1200">
                          <a:solidFill>
                            <a:schemeClr val="tx1"/>
                          </a:solidFill>
                          <a:latin typeface="Constantia"/>
                        </a:defRPr>
                      </a:lvl3pPr>
                      <a:lvl4pPr marL="1371600" algn="l" defTabSz="914400" rtl="0" eaLnBrk="1" latinLnBrk="0" hangingPunct="1">
                        <a:defRPr sz="1800" kern="1200">
                          <a:solidFill>
                            <a:schemeClr val="tx1"/>
                          </a:solidFill>
                          <a:latin typeface="Constantia"/>
                        </a:defRPr>
                      </a:lvl4pPr>
                      <a:lvl5pPr marL="1828800" algn="l" defTabSz="914400" rtl="0" eaLnBrk="1" latinLnBrk="0" hangingPunct="1">
                        <a:defRPr sz="1800" kern="1200">
                          <a:solidFill>
                            <a:schemeClr val="tx1"/>
                          </a:solidFill>
                          <a:latin typeface="Constantia"/>
                        </a:defRPr>
                      </a:lvl5pPr>
                      <a:lvl6pPr marL="2286000" algn="l" defTabSz="914400" rtl="0" eaLnBrk="1" latinLnBrk="0" hangingPunct="1">
                        <a:defRPr sz="1800" kern="1200">
                          <a:solidFill>
                            <a:schemeClr val="tx1"/>
                          </a:solidFill>
                          <a:latin typeface="Constantia"/>
                        </a:defRPr>
                      </a:lvl6pPr>
                      <a:lvl7pPr marL="2743200" algn="l" defTabSz="914400" rtl="0" eaLnBrk="1" latinLnBrk="0" hangingPunct="1">
                        <a:defRPr sz="1800" kern="1200">
                          <a:solidFill>
                            <a:schemeClr val="tx1"/>
                          </a:solidFill>
                          <a:latin typeface="Constantia"/>
                        </a:defRPr>
                      </a:lvl7pPr>
                      <a:lvl8pPr marL="3200400" algn="l" defTabSz="914400" rtl="0" eaLnBrk="1" latinLnBrk="0" hangingPunct="1">
                        <a:defRPr sz="1800" kern="1200">
                          <a:solidFill>
                            <a:schemeClr val="tx1"/>
                          </a:solidFill>
                          <a:latin typeface="Constantia"/>
                        </a:defRPr>
                      </a:lvl8pPr>
                      <a:lvl9pPr marL="3657600" algn="l" defTabSz="914400" rtl="0" eaLnBrk="1" latinLnBrk="0" hangingPunct="1">
                        <a:defRPr sz="1800" kern="1200">
                          <a:solidFill>
                            <a:schemeClr val="tx1"/>
                          </a:solidFill>
                          <a:latin typeface="Constantia"/>
                        </a:defRPr>
                      </a:lvl9pPr>
                    </a:lstStyle>
                    <a:p>
                      <a:pPr algn="l" fontAlgn="b"/>
                      <a:r>
                        <a:rPr lang="en-US" sz="1200" b="0" i="0" u="none" strike="noStrike" dirty="0">
                          <a:solidFill>
                            <a:srgbClr val="000000"/>
                          </a:solidFill>
                          <a:latin typeface="+mn-lt"/>
                        </a:rPr>
                        <a:t>Range, Mean, Standard Deviation</a:t>
                      </a:r>
                    </a:p>
                  </a:txBody>
                  <a:tcPr marL="84433" marR="7406" marT="74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894435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902594" y="107548"/>
            <a:ext cx="10515600" cy="1325563"/>
          </a:xfrm>
        </p:spPr>
        <p:txBody>
          <a:bodyPr>
            <a:normAutofit/>
          </a:bodyPr>
          <a:lstStyle/>
          <a:p>
            <a:r>
              <a:rPr lang="en-IE" altLang="en-US" sz="4000" u="sng" dirty="0"/>
              <a:t>Quantitative Analysis : Univariates and Bi-variates</a:t>
            </a:r>
          </a:p>
        </p:txBody>
      </p:sp>
      <p:sp>
        <p:nvSpPr>
          <p:cNvPr id="38915" name="Rectangle 3"/>
          <p:cNvSpPr>
            <a:spLocks noGrp="1" noChangeArrowheads="1"/>
          </p:cNvSpPr>
          <p:nvPr>
            <p:ph type="body" idx="1"/>
          </p:nvPr>
        </p:nvSpPr>
        <p:spPr>
          <a:xfrm>
            <a:off x="783525" y="6453658"/>
            <a:ext cx="8494776" cy="4648200"/>
          </a:xfrm>
        </p:spPr>
        <p:txBody>
          <a:bodyPr>
            <a:normAutofit/>
          </a:bodyPr>
          <a:lstStyle/>
          <a:p>
            <a:pPr marL="688975" lvl="2" indent="0">
              <a:buNone/>
            </a:pPr>
            <a:br>
              <a:rPr lang="en-IE" altLang="en-US" dirty="0">
                <a:latin typeface="Times New Roman" panose="02020603050405020304" pitchFamily="18" charset="0"/>
              </a:rPr>
            </a:br>
            <a:br>
              <a:rPr lang="en-US" altLang="en-US" dirty="0"/>
            </a:br>
            <a:endParaRPr lang="en-US" altLang="en-US" dirty="0"/>
          </a:p>
          <a:p>
            <a:pPr marL="457200" indent="-457200">
              <a:buFont typeface="Wingdings" panose="05000000000000000000" pitchFamily="2" charset="2"/>
              <a:buAutoNum type="arabicPeriod"/>
            </a:pPr>
            <a:endParaRPr lang="en-IE" altLang="en-US" dirty="0">
              <a:latin typeface="Times New Roman" panose="02020603050405020304" pitchFamily="18" charset="0"/>
            </a:endParaRPr>
          </a:p>
          <a:p>
            <a:pPr marL="0" indent="0">
              <a:buNone/>
            </a:pPr>
            <a:r>
              <a:rPr lang="en-IE" altLang="en-US" dirty="0">
                <a:latin typeface="Times New Roman" panose="02020603050405020304" pitchFamily="18" charset="0"/>
              </a:rPr>
              <a:t>Measures of location indicate where on the number line the data are to be found. Common measures of location are:</a:t>
            </a:r>
          </a:p>
          <a:p>
            <a:pPr marL="0" indent="0">
              <a:lnSpc>
                <a:spcPct val="40000"/>
              </a:lnSpc>
              <a:buNone/>
            </a:pPr>
            <a:endParaRPr lang="en-IE" altLang="en-US" dirty="0">
              <a:latin typeface="Times New Roman" panose="02020603050405020304" pitchFamily="18" charset="0"/>
            </a:endParaRPr>
          </a:p>
          <a:p>
            <a:pPr marL="0" indent="0">
              <a:buNone/>
            </a:pPr>
            <a:r>
              <a:rPr lang="en-IE" altLang="en-US" dirty="0">
                <a:latin typeface="Times New Roman" panose="02020603050405020304" pitchFamily="18" charset="0"/>
              </a:rPr>
              <a:t>(</a:t>
            </a:r>
            <a:r>
              <a:rPr lang="en-IE" altLang="en-US" dirty="0" err="1">
                <a:latin typeface="Times New Roman" panose="02020603050405020304" pitchFamily="18" charset="0"/>
              </a:rPr>
              <a:t>i</a:t>
            </a:r>
            <a:r>
              <a:rPr lang="en-IE" altLang="en-US" dirty="0">
                <a:latin typeface="Times New Roman" panose="02020603050405020304" pitchFamily="18" charset="0"/>
              </a:rPr>
              <a:t>)</a:t>
            </a:r>
            <a:r>
              <a:rPr lang="en-IE" altLang="en-US" b="1" dirty="0">
                <a:latin typeface="Times New Roman" panose="02020603050405020304" pitchFamily="18" charset="0"/>
              </a:rPr>
              <a:t>	</a:t>
            </a:r>
            <a:r>
              <a:rPr lang="en-IE" altLang="en-US" dirty="0">
                <a:latin typeface="Times New Roman" panose="02020603050405020304" pitchFamily="18" charset="0"/>
              </a:rPr>
              <a:t>the </a:t>
            </a:r>
            <a:r>
              <a:rPr lang="en-IE" altLang="en-US" b="1" dirty="0">
                <a:solidFill>
                  <a:schemeClr val="folHlink"/>
                </a:solidFill>
                <a:latin typeface="Times New Roman" panose="02020603050405020304" pitchFamily="18" charset="0"/>
              </a:rPr>
              <a:t>Arithmetic</a:t>
            </a:r>
            <a:r>
              <a:rPr lang="en-IE" altLang="en-US" dirty="0">
                <a:latin typeface="Times New Roman" panose="02020603050405020304" pitchFamily="18" charset="0"/>
              </a:rPr>
              <a:t> </a:t>
            </a:r>
            <a:r>
              <a:rPr lang="en-IE" altLang="en-US" b="1" dirty="0">
                <a:solidFill>
                  <a:schemeClr val="folHlink"/>
                </a:solidFill>
                <a:latin typeface="Times New Roman" panose="02020603050405020304" pitchFamily="18" charset="0"/>
              </a:rPr>
              <a:t>Mean</a:t>
            </a:r>
            <a:r>
              <a:rPr lang="en-IE" altLang="en-US" b="1" dirty="0">
                <a:latin typeface="Times New Roman" panose="02020603050405020304" pitchFamily="18" charset="0"/>
              </a:rPr>
              <a:t>,</a:t>
            </a:r>
          </a:p>
          <a:p>
            <a:pPr marL="0" indent="0">
              <a:buNone/>
            </a:pPr>
            <a:r>
              <a:rPr lang="en-IE" altLang="en-US" dirty="0">
                <a:latin typeface="Times New Roman" panose="02020603050405020304" pitchFamily="18" charset="0"/>
              </a:rPr>
              <a:t>(ii)</a:t>
            </a:r>
            <a:r>
              <a:rPr lang="en-IE" altLang="en-US" b="1" dirty="0">
                <a:latin typeface="Times New Roman" panose="02020603050405020304" pitchFamily="18" charset="0"/>
              </a:rPr>
              <a:t>	</a:t>
            </a:r>
            <a:r>
              <a:rPr lang="en-IE" altLang="en-US" dirty="0">
                <a:latin typeface="Times New Roman" panose="02020603050405020304" pitchFamily="18" charset="0"/>
              </a:rPr>
              <a:t>the</a:t>
            </a:r>
            <a:r>
              <a:rPr lang="en-IE" altLang="en-US" b="1" dirty="0">
                <a:latin typeface="Times New Roman" panose="02020603050405020304" pitchFamily="18" charset="0"/>
              </a:rPr>
              <a:t> </a:t>
            </a:r>
            <a:r>
              <a:rPr lang="en-IE" altLang="en-US" b="1" dirty="0">
                <a:solidFill>
                  <a:schemeClr val="folHlink"/>
                </a:solidFill>
                <a:latin typeface="Times New Roman" panose="02020603050405020304" pitchFamily="18" charset="0"/>
              </a:rPr>
              <a:t>Median</a:t>
            </a:r>
            <a:r>
              <a:rPr lang="en-IE" altLang="en-US" dirty="0">
                <a:latin typeface="Times New Roman" panose="02020603050405020304" pitchFamily="18" charset="0"/>
              </a:rPr>
              <a:t>, and</a:t>
            </a:r>
          </a:p>
          <a:p>
            <a:pPr marL="0" indent="0">
              <a:buNone/>
            </a:pPr>
            <a:r>
              <a:rPr lang="en-IE" altLang="en-US" dirty="0">
                <a:latin typeface="Times New Roman" panose="02020603050405020304" pitchFamily="18" charset="0"/>
              </a:rPr>
              <a:t>(iii)</a:t>
            </a:r>
            <a:r>
              <a:rPr lang="en-IE" altLang="en-US" b="1" dirty="0">
                <a:latin typeface="Times New Roman" panose="02020603050405020304" pitchFamily="18" charset="0"/>
              </a:rPr>
              <a:t>	</a:t>
            </a:r>
            <a:r>
              <a:rPr lang="en-IE" altLang="en-US" dirty="0">
                <a:latin typeface="Times New Roman" panose="02020603050405020304" pitchFamily="18" charset="0"/>
              </a:rPr>
              <a:t>the </a:t>
            </a:r>
            <a:r>
              <a:rPr lang="en-IE" altLang="en-US" b="1" dirty="0">
                <a:solidFill>
                  <a:schemeClr val="folHlink"/>
                </a:solidFill>
                <a:latin typeface="Times New Roman" panose="02020603050405020304" pitchFamily="18" charset="0"/>
              </a:rPr>
              <a:t>Mode</a:t>
            </a:r>
          </a:p>
        </p:txBody>
      </p:sp>
      <p:sp>
        <p:nvSpPr>
          <p:cNvPr id="2" name="Rectangle 1"/>
          <p:cNvSpPr/>
          <p:nvPr/>
        </p:nvSpPr>
        <p:spPr>
          <a:xfrm>
            <a:off x="4648201" y="1106662"/>
            <a:ext cx="2710557" cy="369332"/>
          </a:xfrm>
          <a:prstGeom prst="rect">
            <a:avLst/>
          </a:prstGeom>
          <a:solidFill>
            <a:schemeClr val="accent1"/>
          </a:solidFill>
          <a:ln>
            <a:solidFill>
              <a:srgbClr val="BFBFBF"/>
            </a:solidFill>
          </a:ln>
        </p:spPr>
        <p:txBody>
          <a:bodyPr wrap="square">
            <a:spAutoFit/>
          </a:bodyPr>
          <a:lstStyle/>
          <a:p>
            <a:pPr algn="ctr"/>
            <a:r>
              <a:rPr lang="en-US" altLang="en-US" b="1" dirty="0">
                <a:solidFill>
                  <a:schemeClr val="bg1"/>
                </a:solidFill>
              </a:rPr>
              <a:t>Types of Analysis</a:t>
            </a:r>
            <a:endParaRPr lang="en-IE" altLang="en-US" dirty="0">
              <a:solidFill>
                <a:schemeClr val="bg1"/>
              </a:solidFill>
              <a:latin typeface="Times New Roman" panose="02020603050405020304" pitchFamily="18" charset="0"/>
            </a:endParaRPr>
          </a:p>
        </p:txBody>
      </p:sp>
      <p:sp>
        <p:nvSpPr>
          <p:cNvPr id="3" name="Rectangle 2"/>
          <p:cNvSpPr/>
          <p:nvPr/>
        </p:nvSpPr>
        <p:spPr>
          <a:xfrm>
            <a:off x="1857103" y="1639958"/>
            <a:ext cx="1511696" cy="307777"/>
          </a:xfrm>
          <a:prstGeom prst="rect">
            <a:avLst/>
          </a:prstGeom>
          <a:solidFill>
            <a:schemeClr val="accent3"/>
          </a:solidFill>
          <a:ln>
            <a:solidFill>
              <a:schemeClr val="accent3"/>
            </a:solidFill>
          </a:ln>
        </p:spPr>
        <p:txBody>
          <a:bodyPr wrap="none">
            <a:spAutoFit/>
          </a:bodyPr>
          <a:lstStyle/>
          <a:p>
            <a:r>
              <a:rPr lang="en-IE" altLang="en-US" sz="1400" b="1" dirty="0">
                <a:solidFill>
                  <a:schemeClr val="bg1"/>
                </a:solidFill>
                <a:latin typeface="+mj-lt"/>
              </a:rPr>
              <a:t>Univariate Analysis</a:t>
            </a:r>
            <a:endParaRPr lang="en-IN" sz="1400" b="1" dirty="0">
              <a:solidFill>
                <a:schemeClr val="bg1"/>
              </a:solidFill>
              <a:latin typeface="+mj-lt"/>
            </a:endParaRPr>
          </a:p>
        </p:txBody>
      </p:sp>
      <p:sp>
        <p:nvSpPr>
          <p:cNvPr id="5" name="Rectangle 4"/>
          <p:cNvSpPr/>
          <p:nvPr/>
        </p:nvSpPr>
        <p:spPr>
          <a:xfrm>
            <a:off x="1844040" y="1989752"/>
            <a:ext cx="8494776" cy="954107"/>
          </a:xfrm>
          <a:prstGeom prst="rect">
            <a:avLst/>
          </a:prstGeom>
          <a:ln>
            <a:solidFill>
              <a:srgbClr val="BFBFBF"/>
            </a:solidFill>
          </a:ln>
        </p:spPr>
        <p:txBody>
          <a:bodyPr wrap="square">
            <a:spAutoFit/>
          </a:bodyPr>
          <a:lstStyle/>
          <a:p>
            <a:pPr marL="285750" indent="-285750">
              <a:buFont typeface="Arial" panose="020B0604020202020204" pitchFamily="34" charset="0"/>
              <a:buChar char="•"/>
            </a:pPr>
            <a:r>
              <a:rPr lang="en-US" altLang="en-US" sz="1400" dirty="0"/>
              <a:t>The analysis of a single variable, for purposes of description (examples: frequency distribution, averages, and measures of dispersion).</a:t>
            </a:r>
          </a:p>
          <a:p>
            <a:pPr marL="285750" indent="-285750">
              <a:buFont typeface="Arial" panose="020B0604020202020204" pitchFamily="34" charset="0"/>
              <a:buChar char="•"/>
            </a:pPr>
            <a:r>
              <a:rPr lang="en-US" altLang="en-US" sz="1400" b="1" dirty="0"/>
              <a:t>Weapons: Mean , Median , Mode, Percentiles , Standard Deviation</a:t>
            </a:r>
          </a:p>
          <a:p>
            <a:pPr marL="285750" indent="-285750">
              <a:buFont typeface="Arial" panose="020B0604020202020204" pitchFamily="34" charset="0"/>
              <a:buChar char="•"/>
            </a:pPr>
            <a:r>
              <a:rPr lang="en-US" altLang="en-US" sz="1400" b="1" dirty="0"/>
              <a:t>Application : To understand the behavior of a certain variable </a:t>
            </a:r>
          </a:p>
        </p:txBody>
      </p:sp>
      <p:sp>
        <p:nvSpPr>
          <p:cNvPr id="9" name="Rectangle 8"/>
          <p:cNvSpPr/>
          <p:nvPr/>
        </p:nvSpPr>
        <p:spPr>
          <a:xfrm>
            <a:off x="1870166" y="3153927"/>
            <a:ext cx="1402692" cy="307777"/>
          </a:xfrm>
          <a:prstGeom prst="rect">
            <a:avLst/>
          </a:prstGeom>
          <a:solidFill>
            <a:schemeClr val="accent3"/>
          </a:solidFill>
          <a:ln>
            <a:solidFill>
              <a:schemeClr val="accent3"/>
            </a:solidFill>
          </a:ln>
        </p:spPr>
        <p:txBody>
          <a:bodyPr wrap="none">
            <a:spAutoFit/>
          </a:bodyPr>
          <a:lstStyle/>
          <a:p>
            <a:r>
              <a:rPr lang="en-IE" altLang="en-US" sz="1400" b="1" dirty="0">
                <a:solidFill>
                  <a:schemeClr val="bg1"/>
                </a:solidFill>
                <a:latin typeface="+mj-lt"/>
              </a:rPr>
              <a:t>Bivariate Analysis</a:t>
            </a:r>
            <a:endParaRPr lang="en-IN" sz="1400" b="1" dirty="0">
              <a:solidFill>
                <a:schemeClr val="bg1"/>
              </a:solidFill>
              <a:latin typeface="+mj-lt"/>
            </a:endParaRPr>
          </a:p>
        </p:txBody>
      </p:sp>
      <p:sp>
        <p:nvSpPr>
          <p:cNvPr id="10" name="Rectangle 9"/>
          <p:cNvSpPr/>
          <p:nvPr/>
        </p:nvSpPr>
        <p:spPr>
          <a:xfrm>
            <a:off x="1857103" y="3503721"/>
            <a:ext cx="8494776" cy="954107"/>
          </a:xfrm>
          <a:prstGeom prst="rect">
            <a:avLst/>
          </a:prstGeom>
          <a:ln>
            <a:solidFill>
              <a:srgbClr val="BFBFBF"/>
            </a:solidFill>
          </a:ln>
        </p:spPr>
        <p:txBody>
          <a:bodyPr wrap="square">
            <a:spAutoFit/>
          </a:bodyPr>
          <a:lstStyle/>
          <a:p>
            <a:pPr marL="285750" indent="-285750">
              <a:buFont typeface="Arial" panose="020B0604020202020204" pitchFamily="34" charset="0"/>
              <a:buChar char="•"/>
            </a:pPr>
            <a:r>
              <a:rPr lang="en-US" altLang="en-US" sz="1400" dirty="0"/>
              <a:t>The analysis of two variables simultaneously, for the purpose of determine the empirical relationship between them.</a:t>
            </a:r>
          </a:p>
          <a:p>
            <a:pPr marL="285750" indent="-285750">
              <a:buFont typeface="Arial" panose="020B0604020202020204" pitchFamily="34" charset="0"/>
              <a:buChar char="•"/>
            </a:pPr>
            <a:r>
              <a:rPr lang="en-US" altLang="en-US" sz="1400" b="1" dirty="0"/>
              <a:t>Weapons: Tests of Statistical Significance , Chi – Square</a:t>
            </a:r>
          </a:p>
          <a:p>
            <a:pPr marL="285750" indent="-285750">
              <a:buFont typeface="Arial" panose="020B0604020202020204" pitchFamily="34" charset="0"/>
              <a:buChar char="•"/>
            </a:pPr>
            <a:r>
              <a:rPr lang="en-US" altLang="en-US" sz="1400" b="1" dirty="0"/>
              <a:t>Application : To understand the impact of a given variable on the dependent variable</a:t>
            </a:r>
          </a:p>
        </p:txBody>
      </p:sp>
      <p:sp>
        <p:nvSpPr>
          <p:cNvPr id="11" name="Rectangle 10"/>
          <p:cNvSpPr/>
          <p:nvPr/>
        </p:nvSpPr>
        <p:spPr>
          <a:xfrm>
            <a:off x="1867989" y="4584520"/>
            <a:ext cx="1644746" cy="307777"/>
          </a:xfrm>
          <a:prstGeom prst="rect">
            <a:avLst/>
          </a:prstGeom>
          <a:solidFill>
            <a:schemeClr val="accent3"/>
          </a:solidFill>
          <a:ln>
            <a:solidFill>
              <a:schemeClr val="accent3"/>
            </a:solidFill>
          </a:ln>
        </p:spPr>
        <p:txBody>
          <a:bodyPr wrap="none">
            <a:spAutoFit/>
          </a:bodyPr>
          <a:lstStyle/>
          <a:p>
            <a:r>
              <a:rPr lang="en-IE" altLang="en-US" sz="1400" b="1" dirty="0">
                <a:solidFill>
                  <a:schemeClr val="bg1"/>
                </a:solidFill>
                <a:latin typeface="+mj-lt"/>
              </a:rPr>
              <a:t>Multivariate Analysis</a:t>
            </a:r>
            <a:endParaRPr lang="en-IN" sz="1400" b="1" dirty="0">
              <a:solidFill>
                <a:schemeClr val="bg1"/>
              </a:solidFill>
              <a:latin typeface="+mj-lt"/>
            </a:endParaRPr>
          </a:p>
        </p:txBody>
      </p:sp>
      <p:sp>
        <p:nvSpPr>
          <p:cNvPr id="12" name="Rectangle 11"/>
          <p:cNvSpPr/>
          <p:nvPr/>
        </p:nvSpPr>
        <p:spPr>
          <a:xfrm>
            <a:off x="1854926" y="4934314"/>
            <a:ext cx="8494776" cy="1384995"/>
          </a:xfrm>
          <a:prstGeom prst="rect">
            <a:avLst/>
          </a:prstGeom>
          <a:ln>
            <a:solidFill>
              <a:srgbClr val="BFBFBF"/>
            </a:solidFill>
          </a:ln>
        </p:spPr>
        <p:txBody>
          <a:bodyPr wrap="square">
            <a:spAutoFit/>
          </a:bodyPr>
          <a:lstStyle/>
          <a:p>
            <a:pPr marL="285750" indent="-285750">
              <a:buFont typeface="Arial" panose="020B0604020202020204" pitchFamily="34" charset="0"/>
              <a:buChar char="•"/>
            </a:pPr>
            <a:r>
              <a:rPr lang="en-US" altLang="en-US" sz="1400" dirty="0"/>
              <a:t>The analysis of multiple variables simultaneously, for the purpose of determine the empirical relationship between them.</a:t>
            </a:r>
          </a:p>
          <a:p>
            <a:pPr marL="285750" indent="-285750">
              <a:buFont typeface="Arial" panose="020B0604020202020204" pitchFamily="34" charset="0"/>
              <a:buChar char="•"/>
            </a:pPr>
            <a:r>
              <a:rPr lang="en-US" altLang="en-US" sz="1400" b="1" dirty="0"/>
              <a:t>Weapons: Ordinary Least Square regression, Path Analysis, Time Series Analysis, Factor Analysis , Analysis of Variance ( ANOVA)</a:t>
            </a:r>
          </a:p>
          <a:p>
            <a:pPr marL="285750" indent="-285750">
              <a:buFont typeface="Arial" panose="020B0604020202020204" pitchFamily="34" charset="0"/>
              <a:buChar char="•"/>
            </a:pPr>
            <a:r>
              <a:rPr lang="en-US" altLang="en-US" sz="1400" b="1" dirty="0"/>
              <a:t>Application : Predicting the Sales of a store, Attrition of a customer, impact of an Advertisement on the revenue etc.</a:t>
            </a:r>
          </a:p>
        </p:txBody>
      </p:sp>
    </p:spTree>
    <p:extLst>
      <p:ext uri="{BB962C8B-B14F-4D97-AF65-F5344CB8AC3E}">
        <p14:creationId xmlns:p14="http://schemas.microsoft.com/office/powerpoint/2010/main" val="409909188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63" name="Rectangle 27"/>
          <p:cNvSpPr>
            <a:spLocks noChangeArrowheads="1"/>
          </p:cNvSpPr>
          <p:nvPr/>
        </p:nvSpPr>
        <p:spPr bwMode="auto">
          <a:xfrm>
            <a:off x="1992313" y="4724401"/>
            <a:ext cx="82296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lnSpc>
                <a:spcPct val="90000"/>
              </a:lnSpc>
            </a:pPr>
            <a:endParaRPr lang="en-GB" altLang="en-US" sz="2600"/>
          </a:p>
        </p:txBody>
      </p:sp>
      <p:sp>
        <p:nvSpPr>
          <p:cNvPr id="2" name="Title 1"/>
          <p:cNvSpPr>
            <a:spLocks noGrp="1"/>
          </p:cNvSpPr>
          <p:nvPr>
            <p:ph type="title"/>
          </p:nvPr>
        </p:nvSpPr>
        <p:spPr>
          <a:xfrm>
            <a:off x="760927" y="313609"/>
            <a:ext cx="10515600" cy="1325563"/>
          </a:xfrm>
        </p:spPr>
        <p:txBody>
          <a:bodyPr>
            <a:normAutofit/>
          </a:bodyPr>
          <a:lstStyle/>
          <a:p>
            <a:r>
              <a:rPr lang="en-US" sz="3600" u="sng" dirty="0"/>
              <a:t>Univariate Analysis : Measures of Central Tendency</a:t>
            </a:r>
            <a:endParaRPr lang="en-IN" sz="3600" u="sng" dirty="0"/>
          </a:p>
        </p:txBody>
      </p:sp>
      <p:sp>
        <p:nvSpPr>
          <p:cNvPr id="3" name="Rectangle 2"/>
          <p:cNvSpPr/>
          <p:nvPr/>
        </p:nvSpPr>
        <p:spPr>
          <a:xfrm>
            <a:off x="708337" y="1619519"/>
            <a:ext cx="10908406" cy="5770811"/>
          </a:xfrm>
          <a:prstGeom prst="rect">
            <a:avLst/>
          </a:prstGeom>
        </p:spPr>
        <p:txBody>
          <a:bodyPr wrap="square">
            <a:spAutoFit/>
          </a:bodyPr>
          <a:lstStyle/>
          <a:p>
            <a:r>
              <a:rPr lang="en-IN" b="1" dirty="0"/>
              <a:t>Measures of central tendency </a:t>
            </a:r>
            <a:r>
              <a:rPr lang="en-IN" dirty="0"/>
              <a:t>describe the center point of a data set with a single </a:t>
            </a:r>
            <a:r>
              <a:rPr lang="en-US" dirty="0"/>
              <a:t>value.</a:t>
            </a:r>
          </a:p>
          <a:p>
            <a:endParaRPr lang="en-US" dirty="0"/>
          </a:p>
          <a:p>
            <a:r>
              <a:rPr lang="en-IE" altLang="en-US" sz="1600" b="1" dirty="0"/>
              <a:t>Example:</a:t>
            </a:r>
            <a:r>
              <a:rPr lang="en-IE" altLang="en-US" sz="1600" dirty="0"/>
              <a:t> The systolic blood pressure of seven middle aged men were as follows</a:t>
            </a:r>
            <a:r>
              <a:rPr lang="en-IE" altLang="en-US" dirty="0"/>
              <a:t>:</a:t>
            </a:r>
          </a:p>
          <a:p>
            <a:pPr>
              <a:lnSpc>
                <a:spcPct val="10000"/>
              </a:lnSpc>
            </a:pPr>
            <a:endParaRPr lang="en-IE" altLang="en-US" dirty="0"/>
          </a:p>
          <a:p>
            <a:r>
              <a:rPr lang="en-IE" altLang="en-US" dirty="0"/>
              <a:t>(151, 140,140, 130, 124,132,151,124, 132, 170, 146, 124 and 113)</a:t>
            </a:r>
          </a:p>
          <a:p>
            <a:endParaRPr lang="en-IE" altLang="en-US" dirty="0">
              <a:latin typeface="Times New Roman" panose="02020603050405020304" pitchFamily="18" charset="0"/>
            </a:endParaRPr>
          </a:p>
          <a:p>
            <a:pPr>
              <a:lnSpc>
                <a:spcPct val="40000"/>
              </a:lnSpc>
            </a:pPr>
            <a:endParaRPr lang="en-IE" altLang="en-US" dirty="0">
              <a:latin typeface="Times New Roman" panose="02020603050405020304" pitchFamily="18" charset="0"/>
            </a:endParaRPr>
          </a:p>
          <a:p>
            <a:pPr marL="285750" indent="-285750">
              <a:buFont typeface="Arial" panose="020B0604020202020204" pitchFamily="34" charset="0"/>
              <a:buChar char="•"/>
            </a:pPr>
            <a:r>
              <a:rPr lang="en-IE" altLang="en-US" b="1" dirty="0">
                <a:solidFill>
                  <a:schemeClr val="folHlink"/>
                </a:solidFill>
                <a:latin typeface="Times New Roman" panose="02020603050405020304" pitchFamily="18" charset="0"/>
              </a:rPr>
              <a:t>Mean : </a:t>
            </a:r>
            <a:r>
              <a:rPr lang="en-US" altLang="en-US" dirty="0"/>
              <a:t>A</a:t>
            </a:r>
            <a:r>
              <a:rPr lang="en-US" dirty="0"/>
              <a:t>n average computed by summing the values of several observations and dividing by the number of observations</a:t>
            </a:r>
          </a:p>
          <a:p>
            <a:pPr marL="285750" indent="-285750">
              <a:buFont typeface="Arial" panose="020B0604020202020204" pitchFamily="34" charset="0"/>
              <a:buChar char="•"/>
            </a:pPr>
            <a:endParaRPr lang="en-IE" altLang="en-US" dirty="0"/>
          </a:p>
          <a:p>
            <a:r>
              <a:rPr lang="en-IE" altLang="en-US" dirty="0"/>
              <a:t>    </a:t>
            </a:r>
            <a:r>
              <a:rPr lang="en-IE" altLang="en-US" dirty="0">
                <a:solidFill>
                  <a:srgbClr val="0070C0"/>
                </a:solidFill>
              </a:rPr>
              <a:t>Mean is    </a:t>
            </a:r>
            <a:r>
              <a:rPr lang="en-IE" altLang="en-US" dirty="0"/>
              <a:t>:</a:t>
            </a:r>
          </a:p>
          <a:p>
            <a:endParaRPr lang="en-IE" altLang="en-US" dirty="0">
              <a:latin typeface="Times New Roman" panose="02020603050405020304" pitchFamily="18" charset="0"/>
            </a:endParaRPr>
          </a:p>
          <a:p>
            <a:endParaRPr lang="en-IE" altLang="en-US" dirty="0">
              <a:latin typeface="Times New Roman" panose="02020603050405020304" pitchFamily="18" charset="0"/>
            </a:endParaRPr>
          </a:p>
          <a:p>
            <a:pPr marL="285750" indent="-285750">
              <a:buFont typeface="Arial" panose="020B0604020202020204" pitchFamily="34" charset="0"/>
              <a:buChar char="•"/>
            </a:pPr>
            <a:r>
              <a:rPr lang="en-IE" altLang="en-US" b="1" dirty="0">
                <a:solidFill>
                  <a:schemeClr val="folHlink"/>
                </a:solidFill>
                <a:latin typeface="Times New Roman" panose="02020603050405020304" pitchFamily="18" charset="0"/>
              </a:rPr>
              <a:t>Median</a:t>
            </a:r>
            <a:r>
              <a:rPr lang="en-IE" altLang="en-US" dirty="0">
                <a:latin typeface="Times New Roman" panose="02020603050405020304" pitchFamily="18" charset="0"/>
              </a:rPr>
              <a:t> : </a:t>
            </a:r>
            <a:r>
              <a:rPr lang="en-US" altLang="en-US" dirty="0"/>
              <a:t>A</a:t>
            </a:r>
            <a:r>
              <a:rPr lang="en-US" dirty="0"/>
              <a:t>n average representing the value of the “middle” case in a rank-ordered set of observations </a:t>
            </a:r>
          </a:p>
          <a:p>
            <a:r>
              <a:rPr lang="en-US" dirty="0"/>
              <a:t>     </a:t>
            </a:r>
            <a:r>
              <a:rPr lang="en-US" dirty="0">
                <a:solidFill>
                  <a:srgbClr val="0070C0"/>
                </a:solidFill>
              </a:rPr>
              <a:t>Medium is : 132</a:t>
            </a:r>
          </a:p>
          <a:p>
            <a:endParaRPr lang="en-IE" altLang="en-US" dirty="0">
              <a:latin typeface="Times New Roman" panose="02020603050405020304" pitchFamily="18" charset="0"/>
            </a:endParaRPr>
          </a:p>
          <a:p>
            <a:pPr marL="285750" indent="-285750">
              <a:buFont typeface="Arial" panose="020B0604020202020204" pitchFamily="34" charset="0"/>
              <a:buChar char="•"/>
            </a:pPr>
            <a:r>
              <a:rPr lang="en-IE" altLang="en-US" b="1" dirty="0">
                <a:solidFill>
                  <a:schemeClr val="folHlink"/>
                </a:solidFill>
                <a:latin typeface="Times New Roman" panose="02020603050405020304" pitchFamily="18" charset="0"/>
              </a:rPr>
              <a:t>Mode : </a:t>
            </a:r>
            <a:r>
              <a:rPr lang="en-US" altLang="en-US" dirty="0"/>
              <a:t>A</a:t>
            </a:r>
            <a:r>
              <a:rPr lang="en-US" dirty="0"/>
              <a:t>n average representing the most frequently observed value or attribute</a:t>
            </a:r>
          </a:p>
          <a:p>
            <a:r>
              <a:rPr lang="en-US" dirty="0"/>
              <a:t>     </a:t>
            </a:r>
            <a:r>
              <a:rPr lang="en-US" dirty="0">
                <a:solidFill>
                  <a:srgbClr val="0070C0"/>
                </a:solidFill>
              </a:rPr>
              <a:t>Mode is  : 124</a:t>
            </a:r>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graphicFrame>
        <p:nvGraphicFramePr>
          <p:cNvPr id="5" name="Content Placeholder 4"/>
          <p:cNvGraphicFramePr>
            <a:graphicFrameLocks noGrp="1" noChangeAspect="1"/>
          </p:cNvGraphicFramePr>
          <p:nvPr>
            <p:ph sz="half" idx="4294967295"/>
            <p:extLst>
              <p:ext uri="{D42A27DB-BD31-4B8C-83A1-F6EECF244321}">
                <p14:modId xmlns:p14="http://schemas.microsoft.com/office/powerpoint/2010/main" val="5796877"/>
              </p:ext>
            </p:extLst>
          </p:nvPr>
        </p:nvGraphicFramePr>
        <p:xfrm>
          <a:off x="3129566" y="3812146"/>
          <a:ext cx="6172200" cy="609600"/>
        </p:xfrm>
        <a:graphic>
          <a:graphicData uri="http://schemas.openxmlformats.org/presentationml/2006/ole">
            <mc:AlternateContent xmlns:mc="http://schemas.openxmlformats.org/markup-compatibility/2006">
              <mc:Choice xmlns:v="urn:schemas-microsoft-com:vml" Requires="v">
                <p:oleObj name="Equation" r:id="rId3" imgW="4406760" imgH="583920" progId="Equation.3">
                  <p:embed/>
                </p:oleObj>
              </mc:Choice>
              <mc:Fallback>
                <p:oleObj name="Equation" r:id="rId3" imgW="4406760" imgH="583920" progId="Equation.3">
                  <p:embed/>
                  <p:pic>
                    <p:nvPicPr>
                      <p:cNvPr id="0" name=""/>
                      <p:cNvPicPr>
                        <a:picLocks noChangeAspect="1" noChangeArrowheads="1"/>
                      </p:cNvPicPr>
                      <p:nvPr/>
                    </p:nvPicPr>
                    <p:blipFill>
                      <a:blip r:embed="rId4"/>
                      <a:srcRect/>
                      <a:stretch>
                        <a:fillRect/>
                      </a:stretch>
                    </p:blipFill>
                    <p:spPr bwMode="auto">
                      <a:xfrm>
                        <a:off x="3129566" y="3812146"/>
                        <a:ext cx="6172200" cy="60960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640150914"/>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63" name="Rectangle 27"/>
          <p:cNvSpPr>
            <a:spLocks noChangeArrowheads="1"/>
          </p:cNvSpPr>
          <p:nvPr/>
        </p:nvSpPr>
        <p:spPr bwMode="auto">
          <a:xfrm>
            <a:off x="1992313" y="4724401"/>
            <a:ext cx="82296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138363" indent="-339725"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595563" indent="-339725"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052763" indent="-339725"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509963" indent="-339725"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lnSpc>
                <a:spcPct val="90000"/>
              </a:lnSpc>
            </a:pPr>
            <a:endParaRPr lang="en-GB" altLang="en-US" sz="2600"/>
          </a:p>
        </p:txBody>
      </p:sp>
      <p:sp>
        <p:nvSpPr>
          <p:cNvPr id="2" name="Title 1"/>
          <p:cNvSpPr>
            <a:spLocks noGrp="1"/>
          </p:cNvSpPr>
          <p:nvPr>
            <p:ph type="title"/>
          </p:nvPr>
        </p:nvSpPr>
        <p:spPr>
          <a:xfrm>
            <a:off x="902594" y="120426"/>
            <a:ext cx="10515600" cy="1325563"/>
          </a:xfrm>
        </p:spPr>
        <p:txBody>
          <a:bodyPr/>
          <a:lstStyle/>
          <a:p>
            <a:r>
              <a:rPr lang="en-US" u="sng" dirty="0"/>
              <a:t>Univariate Analysis : Measures of Dispersion</a:t>
            </a:r>
            <a:endParaRPr lang="en-IN" u="sng" dirty="0"/>
          </a:p>
        </p:txBody>
      </p:sp>
      <p:sp>
        <p:nvSpPr>
          <p:cNvPr id="3" name="Rectangle 2"/>
          <p:cNvSpPr/>
          <p:nvPr/>
        </p:nvSpPr>
        <p:spPr>
          <a:xfrm>
            <a:off x="888642" y="1194515"/>
            <a:ext cx="10328856" cy="5216813"/>
          </a:xfrm>
          <a:prstGeom prst="rect">
            <a:avLst/>
          </a:prstGeom>
        </p:spPr>
        <p:txBody>
          <a:bodyPr wrap="square">
            <a:spAutoFit/>
          </a:bodyPr>
          <a:lstStyle/>
          <a:p>
            <a:r>
              <a:rPr lang="en-IN" b="1" dirty="0"/>
              <a:t>Measures of dispersion</a:t>
            </a:r>
            <a:r>
              <a:rPr lang="en-IN" dirty="0"/>
              <a:t> describe how far individual data values have deviated </a:t>
            </a:r>
            <a:r>
              <a:rPr lang="en-US" dirty="0"/>
              <a:t>from the mean</a:t>
            </a:r>
          </a:p>
          <a:p>
            <a:endParaRPr lang="en-US" dirty="0"/>
          </a:p>
          <a:p>
            <a:r>
              <a:rPr lang="en-IE" altLang="en-US" sz="1600" b="1" dirty="0"/>
              <a:t>Example:</a:t>
            </a:r>
            <a:r>
              <a:rPr lang="en-IE" altLang="en-US" sz="1600" dirty="0"/>
              <a:t> The attrition of employees every month in a company “ABC”</a:t>
            </a:r>
            <a:r>
              <a:rPr lang="en-IE" altLang="en-US" dirty="0"/>
              <a:t>:</a:t>
            </a:r>
          </a:p>
          <a:p>
            <a:pPr>
              <a:lnSpc>
                <a:spcPct val="10000"/>
              </a:lnSpc>
            </a:pPr>
            <a:endParaRPr lang="en-IE" altLang="en-US" dirty="0"/>
          </a:p>
          <a:p>
            <a:r>
              <a:rPr lang="en-IE" altLang="en-US" dirty="0"/>
              <a:t>		   		(7,9,8,11,4)</a:t>
            </a:r>
            <a:endParaRPr lang="en-IE" altLang="en-US" dirty="0">
              <a:latin typeface="Times New Roman" panose="02020603050405020304" pitchFamily="18" charset="0"/>
            </a:endParaRPr>
          </a:p>
          <a:p>
            <a:pPr>
              <a:lnSpc>
                <a:spcPct val="40000"/>
              </a:lnSpc>
            </a:pPr>
            <a:endParaRPr lang="en-IE" altLang="en-US" dirty="0">
              <a:latin typeface="Times New Roman" panose="02020603050405020304" pitchFamily="18" charset="0"/>
            </a:endParaRPr>
          </a:p>
          <a:p>
            <a:pPr marL="285750" indent="-285750">
              <a:buFont typeface="Arial" panose="020B0604020202020204" pitchFamily="34" charset="0"/>
              <a:buChar char="•"/>
            </a:pPr>
            <a:r>
              <a:rPr lang="en-IE" altLang="en-US" b="1" dirty="0">
                <a:solidFill>
                  <a:schemeClr val="folHlink"/>
                </a:solidFill>
                <a:latin typeface="Times New Roman" panose="02020603050405020304" pitchFamily="18" charset="0"/>
              </a:rPr>
              <a:t>Range : </a:t>
            </a:r>
            <a:r>
              <a:rPr lang="en-IE" altLang="en-US" dirty="0"/>
              <a:t>It </a:t>
            </a:r>
            <a:r>
              <a:rPr lang="en-IN" dirty="0"/>
              <a:t>is calculated by finding the difference between the highest value and the lowest value in the data set.</a:t>
            </a:r>
            <a:endParaRPr lang="en-IE" altLang="en-US" dirty="0"/>
          </a:p>
          <a:p>
            <a:r>
              <a:rPr lang="en-IE" altLang="en-US" dirty="0"/>
              <a:t>    </a:t>
            </a:r>
            <a:r>
              <a:rPr lang="en-IE" altLang="en-US" dirty="0">
                <a:solidFill>
                  <a:srgbClr val="0070C0"/>
                </a:solidFill>
              </a:rPr>
              <a:t>Range  is    </a:t>
            </a:r>
            <a:r>
              <a:rPr lang="en-IE" altLang="en-US" dirty="0"/>
              <a:t>:   (11-5) = 7 </a:t>
            </a:r>
          </a:p>
          <a:p>
            <a:endParaRPr lang="en-IE" altLang="en-US" dirty="0">
              <a:latin typeface="Times New Roman" panose="02020603050405020304" pitchFamily="18" charset="0"/>
            </a:endParaRPr>
          </a:p>
          <a:p>
            <a:pPr marL="285750" indent="-285750">
              <a:buFont typeface="Arial" panose="020B0604020202020204" pitchFamily="34" charset="0"/>
              <a:buChar char="•"/>
            </a:pPr>
            <a:r>
              <a:rPr lang="en-IE" altLang="en-US" b="1" dirty="0">
                <a:solidFill>
                  <a:schemeClr val="folHlink"/>
                </a:solidFill>
                <a:latin typeface="Times New Roman" panose="02020603050405020304" pitchFamily="18" charset="0"/>
              </a:rPr>
              <a:t>Variance</a:t>
            </a:r>
            <a:r>
              <a:rPr lang="en-IE" altLang="en-US" dirty="0">
                <a:latin typeface="Times New Roman" panose="02020603050405020304" pitchFamily="18" charset="0"/>
              </a:rPr>
              <a:t>: </a:t>
            </a:r>
            <a:r>
              <a:rPr lang="en-IN" altLang="en-US" dirty="0"/>
              <a:t>The variance is a measure of dispersion that describes the relative distance between the data points in the set and the mean of the data set.</a:t>
            </a:r>
            <a:r>
              <a:rPr lang="en-US" dirty="0"/>
              <a:t> </a:t>
            </a:r>
          </a:p>
          <a:p>
            <a:r>
              <a:rPr lang="en-US" dirty="0"/>
              <a:t>     </a:t>
            </a:r>
          </a:p>
          <a:p>
            <a:r>
              <a:rPr lang="en-US" dirty="0">
                <a:solidFill>
                  <a:srgbClr val="0070C0"/>
                </a:solidFill>
              </a:rPr>
              <a:t>    Variance is : 6.7</a:t>
            </a:r>
          </a:p>
          <a:p>
            <a:endParaRPr lang="en-IE" altLang="en-US" dirty="0">
              <a:latin typeface="Times New Roman" panose="02020603050405020304" pitchFamily="18" charset="0"/>
            </a:endParaRPr>
          </a:p>
          <a:p>
            <a:pPr marL="285750" indent="-285750">
              <a:buFont typeface="Arial" panose="020B0604020202020204" pitchFamily="34" charset="0"/>
              <a:buChar char="•"/>
            </a:pPr>
            <a:endParaRPr lang="en-IE" altLang="en-US" b="1" dirty="0">
              <a:solidFill>
                <a:schemeClr val="folHlink"/>
              </a:solidFill>
              <a:latin typeface="Times New Roman" panose="02020603050405020304" pitchFamily="18" charset="0"/>
            </a:endParaRPr>
          </a:p>
          <a:p>
            <a:pPr marL="285750" indent="-285750">
              <a:buFont typeface="Arial" panose="020B0604020202020204" pitchFamily="34" charset="0"/>
              <a:buChar char="•"/>
            </a:pPr>
            <a:r>
              <a:rPr lang="en-IE" altLang="en-US" b="1" dirty="0">
                <a:solidFill>
                  <a:schemeClr val="folHlink"/>
                </a:solidFill>
                <a:latin typeface="Times New Roman" panose="02020603050405020304" pitchFamily="18" charset="0"/>
              </a:rPr>
              <a:t>Standard Deviation : </a:t>
            </a:r>
            <a:r>
              <a:rPr lang="en-IN" altLang="en-US" dirty="0"/>
              <a:t>A standard deviation is the square root of a variance</a:t>
            </a:r>
            <a:r>
              <a:rPr lang="en-US" dirty="0"/>
              <a:t>     </a:t>
            </a:r>
          </a:p>
          <a:p>
            <a:r>
              <a:rPr lang="en-US" dirty="0">
                <a:solidFill>
                  <a:srgbClr val="0070C0"/>
                </a:solidFill>
              </a:rPr>
              <a:t>     </a:t>
            </a:r>
          </a:p>
          <a:p>
            <a:r>
              <a:rPr lang="en-US" dirty="0">
                <a:solidFill>
                  <a:srgbClr val="0070C0"/>
                </a:solidFill>
              </a:rPr>
              <a:t>     Std Dev is  : 2.6 Employees </a:t>
            </a:r>
            <a:endParaRPr lang="en-US" dirty="0"/>
          </a:p>
          <a:p>
            <a:pPr marL="285750" indent="-285750">
              <a:buFont typeface="Arial" panose="020B0604020202020204" pitchFamily="34" charset="0"/>
              <a:buChar char="•"/>
            </a:pPr>
            <a:endParaRPr lang="en-US" dirty="0"/>
          </a:p>
        </p:txBody>
      </p:sp>
      <p:pic>
        <p:nvPicPr>
          <p:cNvPr id="4" name="Picture 3"/>
          <p:cNvPicPr>
            <a:picLocks noChangeAspect="1"/>
          </p:cNvPicPr>
          <p:nvPr/>
        </p:nvPicPr>
        <p:blipFill>
          <a:blip r:embed="rId3"/>
          <a:stretch>
            <a:fillRect/>
          </a:stretch>
        </p:blipFill>
        <p:spPr>
          <a:xfrm>
            <a:off x="5715000" y="4419600"/>
            <a:ext cx="4400550" cy="666750"/>
          </a:xfrm>
          <a:prstGeom prst="rect">
            <a:avLst/>
          </a:prstGeom>
        </p:spPr>
      </p:pic>
      <p:pic>
        <p:nvPicPr>
          <p:cNvPr id="6" name="Picture 5"/>
          <p:cNvPicPr>
            <a:picLocks noChangeAspect="1"/>
          </p:cNvPicPr>
          <p:nvPr/>
        </p:nvPicPr>
        <p:blipFill>
          <a:blip r:embed="rId4"/>
          <a:stretch>
            <a:fillRect/>
          </a:stretch>
        </p:blipFill>
        <p:spPr>
          <a:xfrm>
            <a:off x="3962400" y="4495800"/>
            <a:ext cx="1352550" cy="590550"/>
          </a:xfrm>
          <a:prstGeom prst="rect">
            <a:avLst/>
          </a:prstGeom>
        </p:spPr>
      </p:pic>
      <p:sp>
        <p:nvSpPr>
          <p:cNvPr id="7" name="Chevron 6"/>
          <p:cNvSpPr/>
          <p:nvPr/>
        </p:nvSpPr>
        <p:spPr>
          <a:xfrm>
            <a:off x="5410200" y="4572000"/>
            <a:ext cx="152400" cy="3810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8" name="Picture 7"/>
          <p:cNvPicPr>
            <a:picLocks noChangeAspect="1"/>
          </p:cNvPicPr>
          <p:nvPr/>
        </p:nvPicPr>
        <p:blipFill>
          <a:blip r:embed="rId5"/>
          <a:stretch>
            <a:fillRect/>
          </a:stretch>
        </p:blipFill>
        <p:spPr>
          <a:xfrm>
            <a:off x="5257800" y="5741316"/>
            <a:ext cx="1752600" cy="659484"/>
          </a:xfrm>
          <a:prstGeom prst="rect">
            <a:avLst/>
          </a:prstGeom>
        </p:spPr>
      </p:pic>
      <p:sp>
        <p:nvSpPr>
          <p:cNvPr id="10" name="Chevron 9"/>
          <p:cNvSpPr/>
          <p:nvPr/>
        </p:nvSpPr>
        <p:spPr>
          <a:xfrm>
            <a:off x="7162800" y="5893716"/>
            <a:ext cx="152400" cy="3810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9" name="Picture 8"/>
          <p:cNvPicPr>
            <a:picLocks noChangeAspect="1"/>
          </p:cNvPicPr>
          <p:nvPr/>
        </p:nvPicPr>
        <p:blipFill>
          <a:blip r:embed="rId6"/>
          <a:stretch>
            <a:fillRect/>
          </a:stretch>
        </p:blipFill>
        <p:spPr>
          <a:xfrm>
            <a:off x="7543800" y="5817517"/>
            <a:ext cx="1371600" cy="485775"/>
          </a:xfrm>
          <a:prstGeom prst="rect">
            <a:avLst/>
          </a:prstGeom>
        </p:spPr>
      </p:pic>
    </p:spTree>
    <p:extLst>
      <p:ext uri="{BB962C8B-B14F-4D97-AF65-F5344CB8AC3E}">
        <p14:creationId xmlns:p14="http://schemas.microsoft.com/office/powerpoint/2010/main" val="3362963403"/>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A61E6A-DCA0-4189-ADC9-02A3C0238012}"/>
              </a:ext>
            </a:extLst>
          </p:cNvPr>
          <p:cNvSpPr txBox="1"/>
          <p:nvPr/>
        </p:nvSpPr>
        <p:spPr>
          <a:xfrm>
            <a:off x="887896" y="3105834"/>
            <a:ext cx="10561982" cy="646331"/>
          </a:xfrm>
          <a:prstGeom prst="rect">
            <a:avLst/>
          </a:prstGeom>
          <a:noFill/>
        </p:spPr>
        <p:txBody>
          <a:bodyPr wrap="square" rtlCol="0">
            <a:spAutoFit/>
          </a:bodyPr>
          <a:lstStyle/>
          <a:p>
            <a:r>
              <a:rPr lang="en-IN" sz="3600" dirty="0"/>
              <a:t>Bivariate analysis</a:t>
            </a:r>
          </a:p>
        </p:txBody>
      </p:sp>
    </p:spTree>
    <p:extLst>
      <p:ext uri="{BB962C8B-B14F-4D97-AF65-F5344CB8AC3E}">
        <p14:creationId xmlns:p14="http://schemas.microsoft.com/office/powerpoint/2010/main" val="1413088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a:xfrm>
            <a:off x="1820863" y="228600"/>
            <a:ext cx="8420100" cy="685800"/>
          </a:xfrm>
        </p:spPr>
        <p:txBody>
          <a:bodyPr>
            <a:normAutofit fontScale="90000"/>
          </a:bodyPr>
          <a:lstStyle/>
          <a:p>
            <a:pPr>
              <a:defRPr/>
            </a:pPr>
            <a:br>
              <a:rPr lang="en-US" sz="2900" dirty="0"/>
            </a:br>
            <a:r>
              <a:rPr lang="en-US" sz="2900" dirty="0"/>
              <a:t>I</a:t>
            </a:r>
            <a:r>
              <a:rPr lang="en-US" sz="2400" dirty="0"/>
              <a:t>n a Gallup poll, surveyors asked, </a:t>
            </a:r>
            <a:br>
              <a:rPr lang="en-US" dirty="0"/>
            </a:br>
            <a:r>
              <a:rPr lang="en-US" sz="2400" dirty="0"/>
              <a:t>“Do you believe correlation implies causation?’”</a:t>
            </a:r>
          </a:p>
        </p:txBody>
      </p:sp>
      <p:sp>
        <p:nvSpPr>
          <p:cNvPr id="15363" name="Rectangle 3"/>
          <p:cNvSpPr>
            <a:spLocks noGrp="1" noChangeArrowheads="1"/>
          </p:cNvSpPr>
          <p:nvPr>
            <p:ph idx="1"/>
          </p:nvPr>
        </p:nvSpPr>
        <p:spPr>
          <a:xfrm>
            <a:off x="1820864" y="5181600"/>
            <a:ext cx="8183563" cy="1219200"/>
          </a:xfrm>
        </p:spPr>
        <p:txBody>
          <a:bodyPr>
            <a:normAutofit fontScale="92500" lnSpcReduction="20000"/>
          </a:bodyPr>
          <a:lstStyle/>
          <a:p>
            <a:pPr eaLnBrk="1" hangingPunct="1"/>
            <a:r>
              <a:rPr lang="en-US" altLang="en-US" dirty="0"/>
              <a:t>India loses every time I don’t wear my lucky underpants</a:t>
            </a:r>
          </a:p>
          <a:p>
            <a:r>
              <a:rPr lang="en-IN" dirty="0"/>
              <a:t>Eating Chow-Mein causes Rape</a:t>
            </a:r>
          </a:p>
          <a:p>
            <a:r>
              <a:rPr lang="en-US" dirty="0"/>
              <a:t>The more TV you watch, the lower your IQ will be</a:t>
            </a:r>
            <a:endParaRPr lang="en-IN" dirty="0"/>
          </a:p>
        </p:txBody>
      </p:sp>
      <p:pic>
        <p:nvPicPr>
          <p:cNvPr id="15364" name="Picture 5" descr="Dilbert cartoon about causal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5881" y="2362201"/>
            <a:ext cx="6781800" cy="215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txBox="1">
            <a:spLocks noChangeArrowheads="1"/>
          </p:cNvSpPr>
          <p:nvPr/>
        </p:nvSpPr>
        <p:spPr>
          <a:xfrm>
            <a:off x="2057401" y="1295400"/>
            <a:ext cx="8183563" cy="1219200"/>
          </a:xfrm>
          <a:prstGeom prst="rect">
            <a:avLst/>
          </a:prstGeom>
        </p:spPr>
        <p:txBody>
          <a:bodyPr vert="horz" lIns="0" tIns="0" rIns="0" bIns="0" rtlCol="0">
            <a:normAutofit/>
          </a:bodyPr>
          <a:lstStyle>
            <a:lvl1pPr marL="225425" indent="-225425"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1pPr>
            <a:lvl2pPr marL="576263" indent="-238125" algn="l" defTabSz="914400"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914400" indent="-225425"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3pPr>
            <a:lvl4pPr marL="1252538" indent="-225425" algn="l" defTabSz="914400" rtl="0" eaLnBrk="1" latinLnBrk="0" hangingPunct="1">
              <a:spcBef>
                <a:spcPct val="20000"/>
              </a:spcBef>
              <a:buFont typeface="Arial" pitchFamily="34" charset="0"/>
              <a:buChar char="–"/>
              <a:defRPr sz="1400" kern="1200">
                <a:solidFill>
                  <a:schemeClr val="tx1">
                    <a:lumMod val="75000"/>
                    <a:lumOff val="25000"/>
                  </a:schemeClr>
                </a:solidFill>
                <a:latin typeface="+mn-lt"/>
                <a:ea typeface="+mn-ea"/>
                <a:cs typeface="+mn-cs"/>
              </a:defRPr>
            </a:lvl4pPr>
            <a:lvl5pPr marL="1603375" indent="-225425" algn="l" defTabSz="914400" rtl="0" eaLnBrk="1" latinLnBrk="0" hangingPunct="1">
              <a:spcBef>
                <a:spcPct val="20000"/>
              </a:spcBef>
              <a:buFont typeface="Arial"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a:t>64% of American’s answered “Yes” .</a:t>
            </a:r>
          </a:p>
          <a:p>
            <a:r>
              <a:rPr lang="en-US" altLang="en-US"/>
              <a:t>38% replied “No”. </a:t>
            </a:r>
          </a:p>
          <a:p>
            <a:r>
              <a:rPr lang="en-US" altLang="en-US"/>
              <a:t>The other 8% were undecided. </a:t>
            </a:r>
            <a:endParaRPr lang="en-US" altLang="en-US" dirty="0"/>
          </a:p>
        </p:txBody>
      </p:sp>
      <p:sp>
        <p:nvSpPr>
          <p:cNvPr id="2" name="Rectangle 1"/>
          <p:cNvSpPr/>
          <p:nvPr/>
        </p:nvSpPr>
        <p:spPr>
          <a:xfrm>
            <a:off x="1820863" y="4618981"/>
            <a:ext cx="1728230" cy="461665"/>
          </a:xfrm>
          <a:prstGeom prst="rect">
            <a:avLst/>
          </a:prstGeom>
        </p:spPr>
        <p:txBody>
          <a:bodyPr wrap="none">
            <a:spAutoFit/>
          </a:bodyPr>
          <a:lstStyle/>
          <a:p>
            <a:r>
              <a:rPr lang="en-US" sz="2400" b="1" i="1" dirty="0"/>
              <a:t>I</a:t>
            </a:r>
            <a:r>
              <a:rPr lang="en-US" b="1" i="1" dirty="0"/>
              <a:t>n “Desi” Terms </a:t>
            </a:r>
            <a:endParaRPr lang="en-IN" b="1" i="1" dirty="0"/>
          </a:p>
        </p:txBody>
      </p:sp>
    </p:spTree>
    <p:extLst>
      <p:ext uri="{BB962C8B-B14F-4D97-AF65-F5344CB8AC3E}">
        <p14:creationId xmlns:p14="http://schemas.microsoft.com/office/powerpoint/2010/main" val="1047057859"/>
      </p:ext>
    </p:extLst>
  </p:cSld>
  <p:clrMapOvr>
    <a:masterClrMapping/>
  </p:clrMapOvr>
  <p:transition spd="slow"/>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3074</TotalTime>
  <Words>2453</Words>
  <Application>Microsoft Office PowerPoint</Application>
  <PresentationFormat>Widescreen</PresentationFormat>
  <Paragraphs>306</Paragraphs>
  <Slides>29</Slides>
  <Notes>11</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40" baseType="lpstr">
      <vt:lpstr>Arial</vt:lpstr>
      <vt:lpstr>Book Antiqua</vt:lpstr>
      <vt:lpstr>Calibri</vt:lpstr>
      <vt:lpstr>Calibri Light</vt:lpstr>
      <vt:lpstr>Cambria Math</vt:lpstr>
      <vt:lpstr>Candara</vt:lpstr>
      <vt:lpstr>Times New Roman</vt:lpstr>
      <vt:lpstr>Webdings</vt:lpstr>
      <vt:lpstr>Wingdings</vt:lpstr>
      <vt:lpstr>Office Theme</vt:lpstr>
      <vt:lpstr>Equation</vt:lpstr>
      <vt:lpstr>Statistics</vt:lpstr>
      <vt:lpstr>Statistics….Why?</vt:lpstr>
      <vt:lpstr>Variable Types</vt:lpstr>
      <vt:lpstr>Understanding the scale of measurement for each variable </vt:lpstr>
      <vt:lpstr>Quantitative Analysis : Univariates and Bi-variates</vt:lpstr>
      <vt:lpstr>Univariate Analysis : Measures of Central Tendency</vt:lpstr>
      <vt:lpstr>Univariate Analysis : Measures of Dispersion</vt:lpstr>
      <vt:lpstr>PowerPoint Presentation</vt:lpstr>
      <vt:lpstr> In a Gallup poll, surveyors asked,  “Do you believe correlation implies causation?’”</vt:lpstr>
      <vt:lpstr>Correlation</vt:lpstr>
      <vt:lpstr>Chi-Square test of independence</vt:lpstr>
      <vt:lpstr>PowerPoint Presentation</vt:lpstr>
      <vt:lpstr>Example 3</vt:lpstr>
      <vt:lpstr> Hypothesis of One-Way ANOVA </vt:lpstr>
      <vt:lpstr>PowerPoint Presentation</vt:lpstr>
      <vt:lpstr>Contd..</vt:lpstr>
      <vt:lpstr>PowerPoint Presentation</vt:lpstr>
      <vt:lpstr>PowerPoint Presentation</vt:lpstr>
      <vt:lpstr>  Distribution Shape and The Boxplot  </vt:lpstr>
      <vt:lpstr>Graphic Displays of Basic Statistical Descriptions </vt:lpstr>
      <vt:lpstr>Quantile Plot</vt:lpstr>
      <vt:lpstr>Scatter plot</vt:lpstr>
      <vt:lpstr>Missing Data </vt:lpstr>
      <vt:lpstr>Outlier treatment</vt:lpstr>
      <vt:lpstr>Visualization </vt:lpstr>
      <vt:lpstr>Tables and Graphs : Why use them? </vt:lpstr>
      <vt:lpstr>Getting the right picture : Charts and Graphs</vt:lpstr>
      <vt:lpstr>Getting the right picture : Charts and Graphs</vt:lpstr>
      <vt:lpstr>Getting the right picture : Charts and Graphs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Statistics</dc:title>
  <dc:creator>Adarsha S</dc:creator>
  <cp:lastModifiedBy>Adarsha  Shivananda</cp:lastModifiedBy>
  <cp:revision>38</cp:revision>
  <dcterms:created xsi:type="dcterms:W3CDTF">2017-06-17T04:09:47Z</dcterms:created>
  <dcterms:modified xsi:type="dcterms:W3CDTF">2021-05-09T05:23:56Z</dcterms:modified>
</cp:coreProperties>
</file>