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1183" r:id="rId4"/>
    <p:sldId id="1185" r:id="rId5"/>
    <p:sldId id="1228" r:id="rId6"/>
    <p:sldId id="1224" r:id="rId7"/>
    <p:sldId id="11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68E1-8091-4924-AB78-297BCD381E06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DCB1-649E-4FF1-B596-6B7321712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3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9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098" y="1038847"/>
            <a:ext cx="5883964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597" y="3426447"/>
            <a:ext cx="5022574" cy="78850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Teaching machines how to predict</a:t>
            </a:r>
          </a:p>
        </p:txBody>
      </p:sp>
      <p:pic>
        <p:nvPicPr>
          <p:cNvPr id="1026" name="Picture 2" descr="Image result for machine learning">
            <a:extLst>
              <a:ext uri="{FF2B5EF4-FFF2-40B4-BE49-F238E27FC236}">
                <a16:creationId xmlns:a16="http://schemas.microsoft.com/office/drawing/2014/main" id="{1A77B3F5-92E5-4386-9D81-587CF9131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66" y="-2554"/>
            <a:ext cx="6471134" cy="686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7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53" y="1455295"/>
            <a:ext cx="10515600" cy="6342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200" dirty="0">
                <a:solidFill>
                  <a:srgbClr val="888888"/>
                </a:solidFill>
                <a:latin typeface="Calibri" panose="020F0502020204030204" pitchFamily="34" charset="0"/>
              </a:rPr>
              <a:t>What is Machine Learning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8023B-3D09-491A-B184-6A24C3D878C7}"/>
              </a:ext>
            </a:extLst>
          </p:cNvPr>
          <p:cNvSpPr/>
          <p:nvPr/>
        </p:nvSpPr>
        <p:spPr>
          <a:xfrm>
            <a:off x="344253" y="2803244"/>
            <a:ext cx="10679037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000" dirty="0"/>
              <a:t>Machine learning is a field of computer science that uses statistical techniques to give computer systems the ability to "learn" with data, without being explicitly programmed. 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9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1477A-5591-4F90-A54B-38B7652E5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Indegene, Confidential</a:t>
            </a:r>
            <a:endParaRPr lang="de-DE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FFC77F9-43EC-49D1-AFA6-6F78D7CC1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7"/>
            <a:ext cx="12191999" cy="68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E94125D-2065-4FC7-A902-CC693FDCC6EE}"/>
              </a:ext>
            </a:extLst>
          </p:cNvPr>
          <p:cNvSpPr/>
          <p:nvPr/>
        </p:nvSpPr>
        <p:spPr bwMode="auto">
          <a:xfrm>
            <a:off x="2899375" y="2091776"/>
            <a:ext cx="1528563" cy="1376400"/>
          </a:xfrm>
          <a:prstGeom prst="ellipse">
            <a:avLst/>
          </a:prstGeom>
          <a:solidFill>
            <a:srgbClr val="159B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FFF09-D095-4B61-9421-6F5A2A4D35DB}"/>
              </a:ext>
            </a:extLst>
          </p:cNvPr>
          <p:cNvSpPr txBox="1"/>
          <p:nvPr/>
        </p:nvSpPr>
        <p:spPr>
          <a:xfrm>
            <a:off x="2941395" y="2602598"/>
            <a:ext cx="1444523" cy="43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568" b="1" dirty="0">
                <a:solidFill>
                  <a:schemeClr val="bg1"/>
                </a:solidFill>
              </a:rPr>
              <a:t>Supervised</a:t>
            </a:r>
          </a:p>
          <a:p>
            <a:pPr algn="ctr">
              <a:lnSpc>
                <a:spcPct val="90000"/>
              </a:lnSpc>
            </a:pPr>
            <a:r>
              <a:rPr lang="en-IN" sz="1568" b="1" dirty="0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88994-EA45-42BF-9276-D3425B9E0F26}"/>
              </a:ext>
            </a:extLst>
          </p:cNvPr>
          <p:cNvSpPr/>
          <p:nvPr/>
        </p:nvSpPr>
        <p:spPr bwMode="auto">
          <a:xfrm>
            <a:off x="8387165" y="2056484"/>
            <a:ext cx="1552862" cy="1411693"/>
          </a:xfrm>
          <a:prstGeom prst="ellipse">
            <a:avLst/>
          </a:prstGeom>
          <a:solidFill>
            <a:srgbClr val="CA089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6A290-B68D-4444-9FB7-61C12A3C8E5F}"/>
              </a:ext>
            </a:extLst>
          </p:cNvPr>
          <p:cNvSpPr txBox="1"/>
          <p:nvPr/>
        </p:nvSpPr>
        <p:spPr>
          <a:xfrm>
            <a:off x="8427329" y="2563421"/>
            <a:ext cx="1444523" cy="43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568" b="1" dirty="0">
                <a:solidFill>
                  <a:schemeClr val="bg1"/>
                </a:solidFill>
              </a:rPr>
              <a:t>Unsupervised</a:t>
            </a:r>
          </a:p>
          <a:p>
            <a:pPr algn="ctr">
              <a:lnSpc>
                <a:spcPct val="90000"/>
              </a:lnSpc>
            </a:pPr>
            <a:r>
              <a:rPr lang="en-IN" sz="1568" b="1" dirty="0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343D67-3E41-4D90-8BA7-71B4CCB6A14C}"/>
              </a:ext>
            </a:extLst>
          </p:cNvPr>
          <p:cNvSpPr/>
          <p:nvPr/>
        </p:nvSpPr>
        <p:spPr bwMode="auto">
          <a:xfrm>
            <a:off x="5597986" y="5288448"/>
            <a:ext cx="1528563" cy="14116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FDC8C-0394-4DE1-BD09-799E0BB7738E}"/>
              </a:ext>
            </a:extLst>
          </p:cNvPr>
          <p:cNvSpPr txBox="1"/>
          <p:nvPr/>
        </p:nvSpPr>
        <p:spPr>
          <a:xfrm>
            <a:off x="5657125" y="5836099"/>
            <a:ext cx="1444523" cy="380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372" b="1" dirty="0">
                <a:solidFill>
                  <a:schemeClr val="bg1"/>
                </a:solidFill>
              </a:rPr>
              <a:t>Reinforcement learning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9D5F5A-AECB-4131-9F23-8282F60526D1}"/>
              </a:ext>
            </a:extLst>
          </p:cNvPr>
          <p:cNvSpPr/>
          <p:nvPr/>
        </p:nvSpPr>
        <p:spPr bwMode="auto">
          <a:xfrm>
            <a:off x="10000213" y="2602598"/>
            <a:ext cx="1199939" cy="1199939"/>
          </a:xfrm>
          <a:prstGeom prst="ellipse">
            <a:avLst/>
          </a:prstGeom>
          <a:solidFill>
            <a:srgbClr val="CA089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D333E-F813-4857-8E84-0B46AE40E5C7}"/>
              </a:ext>
            </a:extLst>
          </p:cNvPr>
          <p:cNvSpPr txBox="1"/>
          <p:nvPr/>
        </p:nvSpPr>
        <p:spPr>
          <a:xfrm>
            <a:off x="9913872" y="3074244"/>
            <a:ext cx="1403493" cy="325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176" b="1" dirty="0">
                <a:solidFill>
                  <a:schemeClr val="bg1"/>
                </a:solidFill>
              </a:rPr>
              <a:t>Dimensionality Reduction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A3F916-4EAC-4524-95F5-B12F9B2E0D18}"/>
              </a:ext>
            </a:extLst>
          </p:cNvPr>
          <p:cNvSpPr/>
          <p:nvPr/>
        </p:nvSpPr>
        <p:spPr bwMode="auto">
          <a:xfrm>
            <a:off x="8521605" y="816855"/>
            <a:ext cx="1199939" cy="1199939"/>
          </a:xfrm>
          <a:prstGeom prst="ellipse">
            <a:avLst/>
          </a:prstGeom>
          <a:solidFill>
            <a:srgbClr val="CA089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120DC-3D50-44E3-B84B-28EA89C5541E}"/>
              </a:ext>
            </a:extLst>
          </p:cNvPr>
          <p:cNvSpPr txBox="1"/>
          <p:nvPr/>
        </p:nvSpPr>
        <p:spPr>
          <a:xfrm>
            <a:off x="8440820" y="1335359"/>
            <a:ext cx="1403493" cy="190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372" b="1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5481C2-A890-4CF0-ABA6-427255E1638A}"/>
              </a:ext>
            </a:extLst>
          </p:cNvPr>
          <p:cNvSpPr/>
          <p:nvPr/>
        </p:nvSpPr>
        <p:spPr bwMode="auto">
          <a:xfrm>
            <a:off x="3028394" y="834501"/>
            <a:ext cx="1235231" cy="1164646"/>
          </a:xfrm>
          <a:prstGeom prst="ellipse">
            <a:avLst/>
          </a:prstGeom>
          <a:solidFill>
            <a:srgbClr val="159B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800C5E-2991-49B7-976F-8AB79661E519}"/>
              </a:ext>
            </a:extLst>
          </p:cNvPr>
          <p:cNvSpPr/>
          <p:nvPr/>
        </p:nvSpPr>
        <p:spPr bwMode="auto">
          <a:xfrm>
            <a:off x="1599276" y="2602598"/>
            <a:ext cx="1235231" cy="1164646"/>
          </a:xfrm>
          <a:prstGeom prst="ellipse">
            <a:avLst/>
          </a:prstGeom>
          <a:solidFill>
            <a:srgbClr val="159B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1568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FB30D-1F0C-42D3-85FB-03B65629D230}"/>
              </a:ext>
            </a:extLst>
          </p:cNvPr>
          <p:cNvSpPr txBox="1"/>
          <p:nvPr/>
        </p:nvSpPr>
        <p:spPr>
          <a:xfrm>
            <a:off x="2923748" y="1248783"/>
            <a:ext cx="1444523" cy="217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568" b="1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6CDD8-9743-4B76-94F5-996FE7611462}"/>
              </a:ext>
            </a:extLst>
          </p:cNvPr>
          <p:cNvSpPr txBox="1"/>
          <p:nvPr/>
        </p:nvSpPr>
        <p:spPr>
          <a:xfrm>
            <a:off x="1496872" y="3061393"/>
            <a:ext cx="1444523" cy="190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372" b="1" dirty="0">
                <a:solidFill>
                  <a:schemeClr val="bg1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6257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56ED39D-CA5D-4604-B457-85C1C2A60F61}"/>
              </a:ext>
            </a:extLst>
          </p:cNvPr>
          <p:cNvSpPr txBox="1"/>
          <p:nvPr/>
        </p:nvSpPr>
        <p:spPr>
          <a:xfrm>
            <a:off x="865" y="487"/>
            <a:ext cx="12190271" cy="63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>
              <a:defRPr sz="360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haroni" panose="02010803020104030203" pitchFamily="2" charset="-79"/>
              </a:defRPr>
            </a:lvl2pPr>
          </a:lstStyle>
          <a:p>
            <a:pPr lvl="1"/>
            <a:r>
              <a:rPr lang="en-IN" sz="3529" dirty="0"/>
              <a:t>Supervised Learning vs Unsupervised Learning</a:t>
            </a:r>
          </a:p>
        </p:txBody>
      </p:sp>
      <p:pic>
        <p:nvPicPr>
          <p:cNvPr id="2054" name="Picture 6" descr="Image result for Supervised Learning">
            <a:extLst>
              <a:ext uri="{FF2B5EF4-FFF2-40B4-BE49-F238E27FC236}">
                <a16:creationId xmlns:a16="http://schemas.microsoft.com/office/drawing/2014/main" id="{342514CA-6D21-4E79-B314-9D8DEFC6D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/>
          <a:stretch/>
        </p:blipFill>
        <p:spPr bwMode="auto">
          <a:xfrm>
            <a:off x="0" y="720582"/>
            <a:ext cx="5077078" cy="5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Supervised Learning">
            <a:extLst>
              <a:ext uri="{FF2B5EF4-FFF2-40B4-BE49-F238E27FC236}">
                <a16:creationId xmlns:a16="http://schemas.microsoft.com/office/drawing/2014/main" id="{C8954686-7DE5-46AB-A09C-DD17D6C7D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" b="6445"/>
          <a:stretch/>
        </p:blipFill>
        <p:spPr bwMode="auto">
          <a:xfrm>
            <a:off x="5077079" y="818730"/>
            <a:ext cx="7114057" cy="522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7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56ED39D-CA5D-4604-B457-85C1C2A60F61}"/>
              </a:ext>
            </a:extLst>
          </p:cNvPr>
          <p:cNvSpPr txBox="1"/>
          <p:nvPr/>
        </p:nvSpPr>
        <p:spPr>
          <a:xfrm>
            <a:off x="865" y="488"/>
            <a:ext cx="12190271" cy="6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lvl="1">
              <a:defRPr sz="360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haroni" panose="02010803020104030203" pitchFamily="2" charset="-79"/>
              </a:defRPr>
            </a:lvl2pPr>
          </a:lstStyle>
          <a:p>
            <a:pPr lvl="1"/>
            <a:r>
              <a:rPr lang="en-IN" sz="3529" dirty="0"/>
              <a:t>Supervised Learning Example</a:t>
            </a:r>
          </a:p>
        </p:txBody>
      </p:sp>
      <p:pic>
        <p:nvPicPr>
          <p:cNvPr id="1026" name="Picture 2" descr="https://cdn-images-1.medium.com/max/800/1*caLjbWlrKbLLqwFlGLbiuQ.png">
            <a:extLst>
              <a:ext uri="{FF2B5EF4-FFF2-40B4-BE49-F238E27FC236}">
                <a16:creationId xmlns:a16="http://schemas.microsoft.com/office/drawing/2014/main" id="{0952E564-9AFA-46D6-B332-D7EE6355B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b="6086"/>
          <a:stretch/>
        </p:blipFill>
        <p:spPr bwMode="auto">
          <a:xfrm>
            <a:off x="2360897" y="634112"/>
            <a:ext cx="7470207" cy="56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7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raining and testing data">
            <a:extLst>
              <a:ext uri="{FF2B5EF4-FFF2-40B4-BE49-F238E27FC236}">
                <a16:creationId xmlns:a16="http://schemas.microsoft.com/office/drawing/2014/main" id="{337AE016-A4F2-48C7-B99B-083A36326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6"/>
          <a:stretch/>
        </p:blipFill>
        <p:spPr bwMode="auto">
          <a:xfrm>
            <a:off x="921784" y="264996"/>
            <a:ext cx="10348433" cy="587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1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56ED39D-CA5D-4604-B457-85C1C2A60F61}"/>
              </a:ext>
            </a:extLst>
          </p:cNvPr>
          <p:cNvSpPr txBox="1"/>
          <p:nvPr/>
        </p:nvSpPr>
        <p:spPr>
          <a:xfrm>
            <a:off x="865" y="488"/>
            <a:ext cx="12190271" cy="6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3529" dirty="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haroni" panose="02010803020104030203" pitchFamily="2" charset="-79"/>
              </a:rPr>
              <a:t>Data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290336C3-687E-412E-91BF-0D7139FE6A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" t="17741" r="61696" b="9479"/>
          <a:stretch/>
        </p:blipFill>
        <p:spPr bwMode="auto">
          <a:xfrm>
            <a:off x="1311189" y="1084225"/>
            <a:ext cx="4254674" cy="499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unstructured data">
            <a:extLst>
              <a:ext uri="{FF2B5EF4-FFF2-40B4-BE49-F238E27FC236}">
                <a16:creationId xmlns:a16="http://schemas.microsoft.com/office/drawing/2014/main" id="{6E107C61-CB5E-451C-BD84-8C293400C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0" t="6612" r="5935" b="6612"/>
          <a:stretch/>
        </p:blipFill>
        <p:spPr bwMode="auto">
          <a:xfrm>
            <a:off x="6341871" y="983878"/>
            <a:ext cx="4736336" cy="519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ABAB43-272B-44FA-A67B-E687BCEC3BA1}"/>
              </a:ext>
            </a:extLst>
          </p:cNvPr>
          <p:cNvCxnSpPr>
            <a:cxnSpLocks/>
          </p:cNvCxnSpPr>
          <p:nvPr/>
        </p:nvCxnSpPr>
        <p:spPr>
          <a:xfrm>
            <a:off x="6096000" y="1191261"/>
            <a:ext cx="0" cy="4883508"/>
          </a:xfrm>
          <a:prstGeom prst="line">
            <a:avLst/>
          </a:prstGeom>
          <a:ln w="28575">
            <a:solidFill>
              <a:srgbClr val="C00000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7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4832</TotalTime>
  <Words>68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Symbol</vt:lpstr>
      <vt:lpstr>Office Theme</vt:lpstr>
      <vt:lpstr>Machine Learning</vt:lpstr>
      <vt:lpstr>What is Machine Learning 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Adarsha S</dc:creator>
  <cp:lastModifiedBy>Adarsha Shivananda</cp:lastModifiedBy>
  <cp:revision>61</cp:revision>
  <dcterms:created xsi:type="dcterms:W3CDTF">2017-06-17T04:09:47Z</dcterms:created>
  <dcterms:modified xsi:type="dcterms:W3CDTF">2019-10-05T14:29:21Z</dcterms:modified>
</cp:coreProperties>
</file>