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1205" r:id="rId7"/>
    <p:sldId id="279" r:id="rId8"/>
    <p:sldId id="544" r:id="rId9"/>
    <p:sldId id="305" r:id="rId10"/>
    <p:sldId id="545" r:id="rId11"/>
    <p:sldId id="5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1205"/>
            <p14:sldId id="279"/>
            <p14:sldId id="544"/>
            <p14:sldId id="305"/>
            <p14:sldId id="545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7a3592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457a3592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7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D43C-2536-4C7E-8584-920D9A8A3C4C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8E9C-BD4B-45D0-9F4B-4C8B3FFE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89907" cy="51902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How it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Model Evaluation Parameters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114495" y="447636"/>
            <a:ext cx="12190271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 Narrow" panose="020B0606020202030204" pitchFamily="34" charset="0"/>
              </a:defRPr>
            </a:lvl1pPr>
            <a:lvl2pPr lvl="1">
              <a:defRPr sz="32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IN" sz="3137" dirty="0"/>
              <a:t>Logistic Regression</a:t>
            </a:r>
          </a:p>
        </p:txBody>
      </p:sp>
      <p:pic>
        <p:nvPicPr>
          <p:cNvPr id="3074" name="Picture 2" descr="https://cdn-images-1.medium.com/max/600/1*eDeJCcodhj72njIo0x5j0A.jpeg">
            <a:extLst>
              <a:ext uri="{FF2B5EF4-FFF2-40B4-BE49-F238E27FC236}">
                <a16:creationId xmlns:a16="http://schemas.microsoft.com/office/drawing/2014/main" id="{E0AE566D-83F0-437E-8E47-991FF4F2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65" y="2263247"/>
            <a:ext cx="5199813" cy="2905322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71F862-458A-42F6-937B-61D68EF85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64490"/>
              </p:ext>
            </p:extLst>
          </p:nvPr>
        </p:nvGraphicFramePr>
        <p:xfrm>
          <a:off x="1762168" y="1332163"/>
          <a:ext cx="8127999" cy="78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069520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223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8066684"/>
                    </a:ext>
                  </a:extLst>
                </a:gridCol>
              </a:tblGrid>
              <a:tr h="38845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Supervised 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Regression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Classification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3876"/>
                  </a:ext>
                </a:extLst>
              </a:tr>
              <a:tr h="388451"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ü"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x 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ü"/>
                      </a:pPr>
                      <a:r>
                        <a:rPr lang="en-IN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89642" marR="89642" marT="44821" marB="4482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174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96CF81-E207-4206-BE72-395693E42E9E}"/>
              </a:ext>
            </a:extLst>
          </p:cNvPr>
          <p:cNvSpPr txBox="1"/>
          <p:nvPr/>
        </p:nvSpPr>
        <p:spPr>
          <a:xfrm>
            <a:off x="772357" y="5468645"/>
            <a:ext cx="95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is a special case of linear regression where logit function restricts the output between 0 and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47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537210" y="1595634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800" dirty="0">
                <a:latin typeface="Times New Roman"/>
                <a:ea typeface="Times New Roman"/>
                <a:cs typeface="Times New Roman"/>
                <a:sym typeface="Times New Roman"/>
              </a:rPr>
              <a:t>Logit is a log of odds and odds are a function of P, the probability of a 1. In logistic regression, we find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logit(P) = a +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bX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6" descr="C:\Users\Stock_BGL\Desktop\lo8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990" y="3858684"/>
            <a:ext cx="24003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21B272-36A4-4D9D-BB96-23899019BF96}"/>
              </a:ext>
            </a:extLst>
          </p:cNvPr>
          <p:cNvSpPr txBox="1">
            <a:spLocks/>
          </p:cNvSpPr>
          <p:nvPr/>
        </p:nvSpPr>
        <p:spPr>
          <a:xfrm>
            <a:off x="609600" y="21866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GB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B272-36A4-4D9D-BB96-23899019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of logistic regression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03A09F-4CBF-4D4B-B0B9-D820F2EDD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9" t="83673" r="34822"/>
          <a:stretch/>
        </p:blipFill>
        <p:spPr bwMode="auto">
          <a:xfrm>
            <a:off x="4464532" y="2093070"/>
            <a:ext cx="3241020" cy="71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3107DC-7B1A-4BE3-B45F-36808536DD95}"/>
              </a:ext>
            </a:extLst>
          </p:cNvPr>
          <p:cNvSpPr/>
          <p:nvPr/>
        </p:nvSpPr>
        <p:spPr>
          <a:xfrm>
            <a:off x="1981202" y="1599610"/>
            <a:ext cx="2016969" cy="1524590"/>
          </a:xfrm>
          <a:prstGeom prst="wedgeRectCallout">
            <a:avLst>
              <a:gd name="adj1" fmla="val 77381"/>
              <a:gd name="adj2" fmla="val 76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altLang="en-US" b="1" dirty="0"/>
              <a:t>log - odds</a:t>
            </a:r>
            <a:r>
              <a:rPr lang="en-IN" altLang="en-US" dirty="0"/>
              <a:t> or </a:t>
            </a:r>
            <a:r>
              <a:rPr lang="en-IN" altLang="en-US" b="1" dirty="0"/>
              <a:t>odds ratio</a:t>
            </a:r>
            <a:r>
              <a:rPr lang="en-IN" altLang="en-US" dirty="0"/>
              <a:t> or </a:t>
            </a:r>
            <a:r>
              <a:rPr lang="en-IN" altLang="en-US" b="1" dirty="0"/>
              <a:t>logit</a:t>
            </a:r>
            <a:r>
              <a:rPr lang="en-IN" altLang="en-US" dirty="0"/>
              <a:t> function and is the link function for</a:t>
            </a:r>
            <a:endParaRPr lang="en-IN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7E959EF-3EF9-4C6F-8630-EF6429E4F080}"/>
              </a:ext>
            </a:extLst>
          </p:cNvPr>
          <p:cNvSpPr/>
          <p:nvPr/>
        </p:nvSpPr>
        <p:spPr>
          <a:xfrm>
            <a:off x="8010499" y="2049174"/>
            <a:ext cx="2477991" cy="651733"/>
          </a:xfrm>
          <a:prstGeom prst="wedgeRectCallout">
            <a:avLst>
              <a:gd name="adj1" fmla="val -69762"/>
              <a:gd name="adj2" fmla="val 29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altLang="en-US" dirty="0"/>
              <a:t>Regression intercept &amp; coefficient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7D9D9E-3030-4245-9E2F-BAC39AA3A1E2}"/>
              </a:ext>
            </a:extLst>
          </p:cNvPr>
          <p:cNvSpPr txBox="1">
            <a:spLocks/>
          </p:cNvSpPr>
          <p:nvPr/>
        </p:nvSpPr>
        <p:spPr>
          <a:xfrm>
            <a:off x="1828801" y="4038602"/>
            <a:ext cx="3436061" cy="1142999"/>
          </a:xfrm>
          <a:prstGeom prst="wedgeRectCallout">
            <a:avLst>
              <a:gd name="adj1" fmla="val 64036"/>
              <a:gd name="adj2" fmla="val -10048"/>
            </a:avLst>
          </a:prstGeom>
          <a:solidFill>
            <a:sysClr val="window" lastClr="FFFFFF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rgbClr val="0F6FC6"/>
              </a:buClr>
              <a:defRPr/>
            </a:pPr>
            <a:r>
              <a:rPr lang="en-IN" altLang="en-US">
                <a:solidFill>
                  <a:sysClr val="windowText" lastClr="000000"/>
                </a:solidFill>
                <a:latin typeface="Calibri" panose="020F0502020204030204"/>
              </a:rPr>
              <a:t>This link function follows a sigmoid function which limits its range of probabilities between 0 and 1.</a:t>
            </a:r>
            <a:endParaRPr lang="en-IN" altLang="en-US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pic>
        <p:nvPicPr>
          <p:cNvPr id="13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02B1549-4DFE-481D-AB9F-EFB54500B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5051" r="7812"/>
          <a:stretch/>
        </p:blipFill>
        <p:spPr bwMode="auto">
          <a:xfrm>
            <a:off x="5771175" y="3169496"/>
            <a:ext cx="4301116" cy="310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6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B1F6-8F85-43A2-83CC-57AFDA4B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C85859-C630-4649-AAEC-81EB1DFFD2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0891" y="1816644"/>
          <a:ext cx="2920481" cy="30819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979">
                  <a:extLst>
                    <a:ext uri="{9D8B030D-6E8A-4147-A177-3AD203B41FA5}">
                      <a16:colId xmlns:a16="http://schemas.microsoft.com/office/drawing/2014/main" val="3927050299"/>
                    </a:ext>
                  </a:extLst>
                </a:gridCol>
                <a:gridCol w="524116">
                  <a:extLst>
                    <a:ext uri="{9D8B030D-6E8A-4147-A177-3AD203B41FA5}">
                      <a16:colId xmlns:a16="http://schemas.microsoft.com/office/drawing/2014/main" val="3956290648"/>
                    </a:ext>
                  </a:extLst>
                </a:gridCol>
                <a:gridCol w="866061">
                  <a:extLst>
                    <a:ext uri="{9D8B030D-6E8A-4147-A177-3AD203B41FA5}">
                      <a16:colId xmlns:a16="http://schemas.microsoft.com/office/drawing/2014/main" val="2221457942"/>
                    </a:ext>
                  </a:extLst>
                </a:gridCol>
                <a:gridCol w="982325">
                  <a:extLst>
                    <a:ext uri="{9D8B030D-6E8A-4147-A177-3AD203B41FA5}">
                      <a16:colId xmlns:a16="http://schemas.microsoft.com/office/drawing/2014/main" val="3914014423"/>
                    </a:ext>
                  </a:extLst>
                </a:gridCol>
              </a:tblGrid>
              <a:tr h="444420">
                <a:tc rowSpan="2" gridSpan="2">
                  <a:txBody>
                    <a:bodyPr/>
                    <a:lstStyle/>
                    <a:p>
                      <a:endParaRPr lang="en-IN" sz="21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2100" b="1" dirty="0"/>
                        <a:t>Predicted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204134"/>
                  </a:ext>
                </a:extLst>
              </a:tr>
              <a:tr h="444420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0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1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4336912"/>
                  </a:ext>
                </a:extLst>
              </a:tr>
              <a:tr h="1096544">
                <a:tc rowSpan="2"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Observed</a:t>
                      </a:r>
                    </a:p>
                  </a:txBody>
                  <a:tcPr marL="121920" marR="121920" marT="60960" marB="60960" vert="vert27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0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TN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FP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10133"/>
                  </a:ext>
                </a:extLst>
              </a:tr>
              <a:tr h="109654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1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FN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TP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318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6DBC5BCE-3D83-4549-8022-28A23BFE5915}"/>
                  </a:ext>
                </a:extLst>
              </p:cNvPr>
              <p:cNvSpPr/>
              <p:nvPr/>
            </p:nvSpPr>
            <p:spPr>
              <a:xfrm>
                <a:off x="4943826" y="5004002"/>
                <a:ext cx="4255121" cy="815288"/>
              </a:xfrm>
              <a:prstGeom prst="borderCallout1">
                <a:avLst>
                  <a:gd name="adj1" fmla="val 54180"/>
                  <a:gd name="adj2" fmla="val 106"/>
                  <a:gd name="adj3" fmla="val -76458"/>
                  <a:gd name="adj4" fmla="val -11561"/>
                </a:avLst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33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IN" sz="2133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133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sz="2133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133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IN" sz="2133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sz="2133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2133" dirty="0"/>
              </a:p>
            </p:txBody>
          </p:sp>
        </mc:Choice>
        <mc:Fallback xmlns="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6DBC5BCE-3D83-4549-8022-28A23BFE5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826" y="5004002"/>
                <a:ext cx="4255121" cy="815288"/>
              </a:xfrm>
              <a:prstGeom prst="borderCallout1">
                <a:avLst>
                  <a:gd name="adj1" fmla="val 54180"/>
                  <a:gd name="adj2" fmla="val 106"/>
                  <a:gd name="adj3" fmla="val -76458"/>
                  <a:gd name="adj4" fmla="val -11561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llout: Line 11">
                <a:extLst>
                  <a:ext uri="{FF2B5EF4-FFF2-40B4-BE49-F238E27FC236}">
                    <a16:creationId xmlns:a16="http://schemas.microsoft.com/office/drawing/2014/main" id="{1063103D-D4F7-48EC-8C8C-50F5189B13E7}"/>
                  </a:ext>
                </a:extLst>
              </p:cNvPr>
              <p:cNvSpPr/>
              <p:nvPr/>
            </p:nvSpPr>
            <p:spPr>
              <a:xfrm>
                <a:off x="4931004" y="1744056"/>
                <a:ext cx="3419140" cy="815288"/>
              </a:xfrm>
              <a:prstGeom prst="borderCallout1">
                <a:avLst>
                  <a:gd name="adj1" fmla="val 43443"/>
                  <a:gd name="adj2" fmla="val 74"/>
                  <a:gd name="adj3" fmla="val 151150"/>
                  <a:gd name="adj4" fmla="val -1050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33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IN" sz="2133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IN" sz="2133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133" dirty="0"/>
              </a:p>
            </p:txBody>
          </p:sp>
        </mc:Choice>
        <mc:Fallback xmlns="">
          <p:sp>
            <p:nvSpPr>
              <p:cNvPr id="12" name="Callout: Line 11">
                <a:extLst>
                  <a:ext uri="{FF2B5EF4-FFF2-40B4-BE49-F238E27FC236}">
                    <a16:creationId xmlns:a16="http://schemas.microsoft.com/office/drawing/2014/main" id="{1063103D-D4F7-48EC-8C8C-50F5189B1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04" y="1744056"/>
                <a:ext cx="3419140" cy="815288"/>
              </a:xfrm>
              <a:prstGeom prst="borderCallout1">
                <a:avLst>
                  <a:gd name="adj1" fmla="val 43443"/>
                  <a:gd name="adj2" fmla="val 74"/>
                  <a:gd name="adj3" fmla="val 151150"/>
                  <a:gd name="adj4" fmla="val -1050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8264BA-AF61-4BB8-B8BD-C02928BDBCF9}"/>
              </a:ext>
            </a:extLst>
          </p:cNvPr>
          <p:cNvSpPr/>
          <p:nvPr/>
        </p:nvSpPr>
        <p:spPr>
          <a:xfrm>
            <a:off x="2649706" y="2834696"/>
            <a:ext cx="1922963" cy="55868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851079-2765-474E-BB5A-D20CB511FB7D}"/>
              </a:ext>
            </a:extLst>
          </p:cNvPr>
          <p:cNvSpPr/>
          <p:nvPr/>
        </p:nvSpPr>
        <p:spPr>
          <a:xfrm>
            <a:off x="2649704" y="3967858"/>
            <a:ext cx="1922964" cy="61966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180EAA04-8C18-4DB2-9FB2-57150BC78E46}"/>
                  </a:ext>
                </a:extLst>
              </p:cNvPr>
              <p:cNvSpPr/>
              <p:nvPr/>
            </p:nvSpPr>
            <p:spPr>
              <a:xfrm>
                <a:off x="5346683" y="3552807"/>
                <a:ext cx="4255121" cy="815288"/>
              </a:xfrm>
              <a:prstGeom prst="borderCallout1">
                <a:avLst>
                  <a:gd name="adj1" fmla="val 54180"/>
                  <a:gd name="adj2" fmla="val 106"/>
                  <a:gd name="adj3" fmla="val -76458"/>
                  <a:gd name="adj4" fmla="val -11561"/>
                </a:avLst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33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IN" sz="2133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sz="2133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133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sz="2133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N" sz="2133" dirty="0"/>
              </a:p>
            </p:txBody>
          </p:sp>
        </mc:Choice>
        <mc:Fallback xmlns="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180EAA04-8C18-4DB2-9FB2-57150BC78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83" y="3552807"/>
                <a:ext cx="4255121" cy="815288"/>
              </a:xfrm>
              <a:prstGeom prst="borderCallout1">
                <a:avLst>
                  <a:gd name="adj1" fmla="val 54180"/>
                  <a:gd name="adj2" fmla="val 106"/>
                  <a:gd name="adj3" fmla="val -76458"/>
                  <a:gd name="adj4" fmla="val -115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8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metric is not sufficient for the evaluation of classification models. We have seen that we need to use recall and precision together along with accuracy to evaluate our model.</a:t>
            </a:r>
          </a:p>
          <a:p>
            <a:pPr marL="254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another metric that puts together the recall and precision metrics. We call it F1 Score.</a:t>
            </a:r>
          </a:p>
          <a:p>
            <a:pPr marL="25400" indent="0" algn="ctr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 algn="ctr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= 2(precision*recall)/precision + recall</a:t>
            </a:r>
          </a:p>
          <a:p>
            <a:pPr marL="2540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 algn="r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-which is the harmonic mean of the two metrics.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can also be used to 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375609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and Gini Coefficient and Threshold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is a curve which allows us to compare models.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plot between TPR(true positive rates) and FPR(false positive ratio).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ROC curve (AUC) is a measure of the how good a model is.</a:t>
            </a:r>
          </a:p>
          <a:p>
            <a:pPr marL="2540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Coefficient: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measure the goodness of a fit.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ratio of areas in a roc curve and is scaled version of the AUC.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 = 2*AUC -1</a:t>
            </a:r>
          </a:p>
        </p:txBody>
      </p:sp>
    </p:spTree>
    <p:extLst>
      <p:ext uri="{BB962C8B-B14F-4D97-AF65-F5344CB8AC3E}">
        <p14:creationId xmlns:p14="http://schemas.microsoft.com/office/powerpoint/2010/main" val="178829010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dcmitype/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315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Candara</vt:lpstr>
      <vt:lpstr>Corbel</vt:lpstr>
      <vt:lpstr>Segoe UI</vt:lpstr>
      <vt:lpstr>Segoe UI Light</vt:lpstr>
      <vt:lpstr>Times New Roman</vt:lpstr>
      <vt:lpstr>Wingdings</vt:lpstr>
      <vt:lpstr>WelcomeDoc</vt:lpstr>
      <vt:lpstr>Logistic Regression</vt:lpstr>
      <vt:lpstr>Contents</vt:lpstr>
      <vt:lpstr>PowerPoint Presentation</vt:lpstr>
      <vt:lpstr>PowerPoint Presentation</vt:lpstr>
      <vt:lpstr>Equation of logistic regression</vt:lpstr>
      <vt:lpstr>Confusion Matrix</vt:lpstr>
      <vt:lpstr>F1 Score</vt:lpstr>
      <vt:lpstr>ROC and Gini Coefficient and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2019-07-01T06:41:22Z</dcterms:created>
  <dcterms:modified xsi:type="dcterms:W3CDTF">2019-10-05T14:32:37Z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