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Quattrocento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6" roundtripDataSignature="AMtx7mhzV8+XOx6oZ5yf7YINrjME2+C4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QuattrocentoSans-bold.fntdata"/><Relationship Id="rId10" Type="http://schemas.openxmlformats.org/officeDocument/2006/relationships/slide" Target="slides/slide5.xml"/><Relationship Id="rId32" Type="http://schemas.openxmlformats.org/officeDocument/2006/relationships/font" Target="fonts/QuattrocentoSans-regular.fntdata"/><Relationship Id="rId13" Type="http://schemas.openxmlformats.org/officeDocument/2006/relationships/slide" Target="slides/slide8.xml"/><Relationship Id="rId35" Type="http://schemas.openxmlformats.org/officeDocument/2006/relationships/font" Target="fonts/QuattrocentoSans-boldItalic.fntdata"/><Relationship Id="rId12" Type="http://schemas.openxmlformats.org/officeDocument/2006/relationships/slide" Target="slides/slide7.xml"/><Relationship Id="rId34" Type="http://schemas.openxmlformats.org/officeDocument/2006/relationships/font" Target="fonts/QuattrocentoSans-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7" name="Shape 17"/>
        <p:cNvGrpSpPr/>
        <p:nvPr/>
      </p:nvGrpSpPr>
      <p:grpSpPr>
        <a:xfrm>
          <a:off x="0" y="0"/>
          <a:ext cx="0" cy="0"/>
          <a:chOff x="0" y="0"/>
          <a:chExt cx="0" cy="0"/>
        </a:xfrm>
      </p:grpSpPr>
      <p:sp>
        <p:nvSpPr>
          <p:cNvPr id="18" name="Google Shape;18;p28"/>
          <p:cNvSpPr/>
          <p:nvPr/>
        </p:nvSpPr>
        <p:spPr>
          <a:xfrm>
            <a:off x="254950" y="262784"/>
            <a:ext cx="11682101" cy="633243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9" name="Google Shape;19;p28"/>
          <p:cNvSpPr txBox="1"/>
          <p:nvPr>
            <p:ph type="title"/>
          </p:nvPr>
        </p:nvSpPr>
        <p:spPr>
          <a:xfrm>
            <a:off x="521208" y="448056"/>
            <a:ext cx="6876288"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Google Shape;21;p29"/>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2" name="Google Shape;22;p29"/>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
        <p:nvSpPr>
          <p:cNvPr id="23" name="Google Shape;23;p29"/>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A3838"/>
              </a:buClr>
              <a:buSzPts val="2800"/>
              <a:buFont typeface="Quattrocento Sans"/>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9"/>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1200"/>
              <a:buFont typeface="Quattrocento Sans"/>
              <a:buNone/>
              <a:defRPr sz="1200">
                <a:solidFill>
                  <a:srgbClr val="3F3F3F"/>
                </a:solidFill>
              </a:defRPr>
            </a:lvl1pPr>
            <a:lvl2pPr indent="-304800" lvl="1" marL="914400" algn="l">
              <a:lnSpc>
                <a:spcPct val="150000"/>
              </a:lnSpc>
              <a:spcBef>
                <a:spcPts val="1200"/>
              </a:spcBef>
              <a:spcAft>
                <a:spcPts val="0"/>
              </a:spcAft>
              <a:buClr>
                <a:srgbClr val="3F3F3F"/>
              </a:buClr>
              <a:buSzPts val="1200"/>
              <a:buChar char="•"/>
              <a:defRPr sz="1200">
                <a:solidFill>
                  <a:srgbClr val="3F3F3F"/>
                </a:solidFill>
              </a:defRPr>
            </a:lvl2pPr>
            <a:lvl3pPr indent="-304800" lvl="2" marL="1371600" algn="l">
              <a:lnSpc>
                <a:spcPct val="150000"/>
              </a:lnSpc>
              <a:spcBef>
                <a:spcPts val="1200"/>
              </a:spcBef>
              <a:spcAft>
                <a:spcPts val="0"/>
              </a:spcAft>
              <a:buClr>
                <a:srgbClr val="3F3F3F"/>
              </a:buClr>
              <a:buSzPts val="1200"/>
              <a:buChar char="•"/>
              <a:defRPr sz="1200">
                <a:solidFill>
                  <a:srgbClr val="3F3F3F"/>
                </a:solidFill>
              </a:defRPr>
            </a:lvl3pPr>
            <a:lvl4pPr indent="-304800" lvl="3" marL="1828800" algn="l">
              <a:lnSpc>
                <a:spcPct val="150000"/>
              </a:lnSpc>
              <a:spcBef>
                <a:spcPts val="1200"/>
              </a:spcBef>
              <a:spcAft>
                <a:spcPts val="0"/>
              </a:spcAft>
              <a:buClr>
                <a:srgbClr val="3F3F3F"/>
              </a:buClr>
              <a:buSzPts val="1200"/>
              <a:buChar char="•"/>
              <a:defRPr sz="1200">
                <a:solidFill>
                  <a:srgbClr val="3F3F3F"/>
                </a:solidFill>
              </a:defRPr>
            </a:lvl4pPr>
            <a:lvl5pPr indent="-304800" lvl="4" marL="2286000" algn="l">
              <a:lnSpc>
                <a:spcPct val="150000"/>
              </a:lnSpc>
              <a:spcBef>
                <a:spcPts val="1200"/>
              </a:spcBef>
              <a:spcAft>
                <a:spcPts val="0"/>
              </a:spcAft>
              <a:buClr>
                <a:srgbClr val="3F3F3F"/>
              </a:buClr>
              <a:buSzPts val="1200"/>
              <a:buChar char="•"/>
              <a:defRPr sz="1200">
                <a:solidFill>
                  <a:srgbClr val="3F3F3F"/>
                </a:solidFill>
              </a:defRPr>
            </a:lvl5pPr>
            <a:lvl6pPr indent="-342900" lvl="5" marL="2743200" algn="l">
              <a:lnSpc>
                <a:spcPct val="150000"/>
              </a:lnSpc>
              <a:spcBef>
                <a:spcPts val="1200"/>
              </a:spcBef>
              <a:spcAft>
                <a:spcPts val="0"/>
              </a:spcAft>
              <a:buClr>
                <a:schemeClr val="dk1"/>
              </a:buClr>
              <a:buSzPts val="1800"/>
              <a:buChar char="•"/>
              <a:defRPr/>
            </a:lvl6pPr>
            <a:lvl7pPr indent="-342900" lvl="6" marL="3200400" algn="l">
              <a:lnSpc>
                <a:spcPct val="150000"/>
              </a:lnSpc>
              <a:spcBef>
                <a:spcPts val="1200"/>
              </a:spcBef>
              <a:spcAft>
                <a:spcPts val="0"/>
              </a:spcAft>
              <a:buClr>
                <a:schemeClr val="dk1"/>
              </a:buClr>
              <a:buSzPts val="1800"/>
              <a:buChar char="•"/>
              <a:defRPr/>
            </a:lvl7pPr>
            <a:lvl8pPr indent="-342900" lvl="7" marL="3657600" algn="l">
              <a:lnSpc>
                <a:spcPct val="150000"/>
              </a:lnSpc>
              <a:spcBef>
                <a:spcPts val="1200"/>
              </a:spcBef>
              <a:spcAft>
                <a:spcPts val="0"/>
              </a:spcAft>
              <a:buClr>
                <a:schemeClr val="dk1"/>
              </a:buClr>
              <a:buSzPts val="1800"/>
              <a:buChar char="•"/>
              <a:defRPr/>
            </a:lvl8pPr>
            <a:lvl9pPr indent="-228600" lvl="8" marL="4114800" algn="l">
              <a:lnSpc>
                <a:spcPct val="90000"/>
              </a:lnSpc>
              <a:spcBef>
                <a:spcPts val="1200"/>
              </a:spcBef>
              <a:spcAft>
                <a:spcPts val="0"/>
              </a:spcAft>
              <a:buClr>
                <a:schemeClr val="dk1"/>
              </a:buClr>
              <a:buSzPts val="1800"/>
              <a:buNone/>
              <a:defRPr/>
            </a:lvl9pPr>
          </a:lstStyle>
          <a:p/>
        </p:txBody>
      </p:sp>
      <p:sp>
        <p:nvSpPr>
          <p:cNvPr id="25" name="Google Shape;25;p29"/>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595959"/>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rgbClr val="595959"/>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rgbClr val="595959"/>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rgbClr val="595959"/>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rgbClr val="595959"/>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rgbClr val="595959"/>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rgbClr val="595959"/>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rgbClr val="595959"/>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8" name="Shape 28"/>
        <p:cNvGrpSpPr/>
        <p:nvPr/>
      </p:nvGrpSpPr>
      <p:grpSpPr>
        <a:xfrm>
          <a:off x="0" y="0"/>
          <a:ext cx="0" cy="0"/>
          <a:chOff x="0" y="0"/>
          <a:chExt cx="0" cy="0"/>
        </a:xfrm>
      </p:grpSpPr>
      <p:sp>
        <p:nvSpPr>
          <p:cNvPr id="29" name="Google Shape;29;p30"/>
          <p:cNvSpPr/>
          <p:nvPr/>
        </p:nvSpPr>
        <p:spPr>
          <a:xfrm>
            <a:off x="254951" y="262784"/>
            <a:ext cx="11683049" cy="6332433"/>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30"/>
          <p:cNvSpPr/>
          <p:nvPr/>
        </p:nvSpPr>
        <p:spPr>
          <a:xfrm>
            <a:off x="254950" y="262784"/>
            <a:ext cx="11682101" cy="207264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1" name="Google Shape;31;p30"/>
          <p:cNvSpPr txBox="1"/>
          <p:nvPr>
            <p:ph type="title"/>
          </p:nvPr>
        </p:nvSpPr>
        <p:spPr>
          <a:xfrm>
            <a:off x="521208" y="1536192"/>
            <a:ext cx="6876288"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idx="1" type="body"/>
          </p:nvPr>
        </p:nvSpPr>
        <p:spPr>
          <a:xfrm>
            <a:off x="539496" y="2560320"/>
            <a:ext cx="9445752" cy="397764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400"/>
              <a:buFont typeface="Quattrocento Sans"/>
              <a:buNone/>
              <a:defRPr sz="2400">
                <a:solidFill>
                  <a:srgbClr val="3F3F3F"/>
                </a:solidFill>
                <a:latin typeface="Quattrocento Sans"/>
                <a:ea typeface="Quattrocento Sans"/>
                <a:cs typeface="Quattrocento Sans"/>
                <a:sym typeface="Quattrocento Sans"/>
              </a:defRPr>
            </a:lvl1pPr>
            <a:lvl2pPr indent="-304800" lvl="1" marL="914400" algn="l">
              <a:lnSpc>
                <a:spcPct val="150000"/>
              </a:lnSpc>
              <a:spcBef>
                <a:spcPts val="1200"/>
              </a:spcBef>
              <a:spcAft>
                <a:spcPts val="0"/>
              </a:spcAft>
              <a:buClr>
                <a:srgbClr val="3F3F3F"/>
              </a:buClr>
              <a:buSzPts val="1200"/>
              <a:buChar char="•"/>
              <a:defRPr sz="1200">
                <a:solidFill>
                  <a:srgbClr val="3F3F3F"/>
                </a:solidFill>
              </a:defRPr>
            </a:lvl2pPr>
            <a:lvl3pPr indent="-304800" lvl="2" marL="1371600" algn="l">
              <a:lnSpc>
                <a:spcPct val="150000"/>
              </a:lnSpc>
              <a:spcBef>
                <a:spcPts val="1200"/>
              </a:spcBef>
              <a:spcAft>
                <a:spcPts val="0"/>
              </a:spcAft>
              <a:buClr>
                <a:srgbClr val="3F3F3F"/>
              </a:buClr>
              <a:buSzPts val="1200"/>
              <a:buChar char="•"/>
              <a:defRPr sz="1200">
                <a:solidFill>
                  <a:srgbClr val="3F3F3F"/>
                </a:solidFill>
              </a:defRPr>
            </a:lvl3pPr>
            <a:lvl4pPr indent="-304800" lvl="3" marL="1828800" algn="l">
              <a:lnSpc>
                <a:spcPct val="150000"/>
              </a:lnSpc>
              <a:spcBef>
                <a:spcPts val="1200"/>
              </a:spcBef>
              <a:spcAft>
                <a:spcPts val="0"/>
              </a:spcAft>
              <a:buClr>
                <a:srgbClr val="3F3F3F"/>
              </a:buClr>
              <a:buSzPts val="1200"/>
              <a:buChar char="•"/>
              <a:defRPr sz="1200">
                <a:solidFill>
                  <a:srgbClr val="3F3F3F"/>
                </a:solidFill>
              </a:defRPr>
            </a:lvl4pPr>
            <a:lvl5pPr indent="-304800" lvl="4" marL="2286000" algn="l">
              <a:lnSpc>
                <a:spcPct val="150000"/>
              </a:lnSpc>
              <a:spcBef>
                <a:spcPts val="1200"/>
              </a:spcBef>
              <a:spcAft>
                <a:spcPts val="0"/>
              </a:spcAft>
              <a:buClr>
                <a:srgbClr val="3F3F3F"/>
              </a:buClr>
              <a:buSzPts val="1200"/>
              <a:buChar char="•"/>
              <a:defRPr sz="1200">
                <a:solidFill>
                  <a:srgbClr val="3F3F3F"/>
                </a:solidFill>
              </a:defRPr>
            </a:lvl5pPr>
            <a:lvl6pPr indent="-342900" lvl="5" marL="2743200" algn="l">
              <a:lnSpc>
                <a:spcPct val="150000"/>
              </a:lnSpc>
              <a:spcBef>
                <a:spcPts val="1200"/>
              </a:spcBef>
              <a:spcAft>
                <a:spcPts val="0"/>
              </a:spcAft>
              <a:buClr>
                <a:schemeClr val="dk1"/>
              </a:buClr>
              <a:buSzPts val="1800"/>
              <a:buChar char="•"/>
              <a:defRPr/>
            </a:lvl6pPr>
            <a:lvl7pPr indent="-342900" lvl="6" marL="3200400" algn="l">
              <a:lnSpc>
                <a:spcPct val="150000"/>
              </a:lnSpc>
              <a:spcBef>
                <a:spcPts val="1200"/>
              </a:spcBef>
              <a:spcAft>
                <a:spcPts val="0"/>
              </a:spcAft>
              <a:buClr>
                <a:schemeClr val="dk1"/>
              </a:buClr>
              <a:buSzPts val="1800"/>
              <a:buChar char="•"/>
              <a:defRPr/>
            </a:lvl7pPr>
            <a:lvl8pPr indent="-342900" lvl="7" marL="3657600" algn="l">
              <a:lnSpc>
                <a:spcPct val="150000"/>
              </a:lnSpc>
              <a:spcBef>
                <a:spcPts val="1200"/>
              </a:spcBef>
              <a:spcAft>
                <a:spcPts val="0"/>
              </a:spcAft>
              <a:buClr>
                <a:schemeClr val="dk1"/>
              </a:buClr>
              <a:buSzPts val="1800"/>
              <a:buChar char="•"/>
              <a:defRPr/>
            </a:lvl8pPr>
            <a:lvl9pPr indent="-228600" lvl="8" marL="4114800" algn="l">
              <a:lnSpc>
                <a:spcPct val="90000"/>
              </a:lnSpc>
              <a:spcBef>
                <a:spcPts val="1200"/>
              </a:spcBef>
              <a:spcAft>
                <a:spcPts val="0"/>
              </a:spcAft>
              <a:buClr>
                <a:schemeClr val="dk1"/>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7"/>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 name="Google Shape;11;p27"/>
          <p:cNvSpPr txBox="1"/>
          <p:nvPr>
            <p:ph type="title"/>
          </p:nvPr>
        </p:nvSpPr>
        <p:spPr>
          <a:xfrm>
            <a:off x="521208" y="448056"/>
            <a:ext cx="6876288" cy="64008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1"/>
              </a:buClr>
              <a:buSzPts val="2800"/>
              <a:buFont typeface="Quattrocento Sans"/>
              <a:buNone/>
              <a:defRPr b="0" i="0" sz="2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7"/>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50000"/>
              </a:lnSpc>
              <a:spcBef>
                <a:spcPts val="1000"/>
              </a:spcBef>
              <a:spcAft>
                <a:spcPts val="0"/>
              </a:spcAft>
              <a:buClr>
                <a:schemeClr val="dk1"/>
              </a:buClr>
              <a:buSzPts val="1200"/>
              <a:buFont typeface="Quattrocento Sans"/>
              <a:buNone/>
              <a:defRPr b="0" i="0" sz="1200" u="none" cap="none" strike="noStrike">
                <a:solidFill>
                  <a:schemeClr val="dk1"/>
                </a:solidFill>
                <a:latin typeface="Quattrocento Sans"/>
                <a:ea typeface="Quattrocento Sans"/>
                <a:cs typeface="Quattrocento Sans"/>
                <a:sym typeface="Quattrocento Sans"/>
              </a:defRPr>
            </a:lvl1pPr>
            <a:lvl2pPr indent="-304800" lvl="1" marL="9144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5pPr>
            <a:lvl6pPr indent="-304800" lvl="5" marL="27432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6pPr>
            <a:lvl7pPr indent="-304800" lvl="6" marL="32004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7pPr>
            <a:lvl8pPr indent="-304800" lvl="7" marL="36576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12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27"/>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27"/>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5" name="Google Shape;15;p27"/>
          <p:cNvSpPr txBox="1"/>
          <p:nvPr>
            <p:ph idx="12" type="sldNum"/>
          </p:nvPr>
        </p:nvSpPr>
        <p:spPr>
          <a:xfrm>
            <a:off x="8375904" y="62039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cxnSp>
        <p:nvCxnSpPr>
          <p:cNvPr id="16" name="Google Shape;16;p27"/>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1"/>
          <p:cNvSpPr txBox="1"/>
          <p:nvPr>
            <p:ph idx="4294967295" type="ctrTitle"/>
          </p:nvPr>
        </p:nvSpPr>
        <p:spPr>
          <a:xfrm>
            <a:off x="838200" y="1164324"/>
            <a:ext cx="10515600" cy="2387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48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Decision Trees</a:t>
            </a:r>
            <a:endParaRPr b="0" i="0" sz="4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0"/>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How does splitting happen?</a:t>
            </a:r>
            <a:endParaRPr/>
          </a:p>
        </p:txBody>
      </p:sp>
      <p:sp>
        <p:nvSpPr>
          <p:cNvPr id="95" name="Google Shape;95;p10"/>
          <p:cNvSpPr txBox="1"/>
          <p:nvPr>
            <p:ph idx="1" type="body"/>
          </p:nvPr>
        </p:nvSpPr>
        <p:spPr>
          <a:xfrm>
            <a:off x="539496" y="1435607"/>
            <a:ext cx="11361772" cy="5105869"/>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3F3F3F"/>
              </a:buClr>
              <a:buSzPts val="1595"/>
              <a:buFont typeface="Quattrocento Sans"/>
              <a:buNone/>
            </a:pPr>
            <a:r>
              <a:rPr b="1" lang="en-US" sz="1595"/>
              <a:t>How does decision tree knows: </a:t>
            </a:r>
            <a:endParaRPr/>
          </a:p>
          <a:p>
            <a:pPr indent="-342900" lvl="0" marL="342900" rtl="0" algn="l">
              <a:lnSpc>
                <a:spcPct val="130000"/>
              </a:lnSpc>
              <a:spcBef>
                <a:spcPts val="2200"/>
              </a:spcBef>
              <a:spcAft>
                <a:spcPts val="0"/>
              </a:spcAft>
              <a:buClr>
                <a:srgbClr val="3F3F3F"/>
              </a:buClr>
              <a:buSzPts val="1320"/>
              <a:buFont typeface="Arial"/>
              <a:buChar char="•"/>
            </a:pPr>
            <a:r>
              <a:rPr lang="en-US" sz="1320"/>
              <a:t>Which variable to pick as Root node.</a:t>
            </a:r>
            <a:endParaRPr/>
          </a:p>
          <a:p>
            <a:pPr indent="-342900" lvl="0" marL="342900" rtl="0" algn="l">
              <a:lnSpc>
                <a:spcPct val="130000"/>
              </a:lnSpc>
              <a:spcBef>
                <a:spcPts val="2200"/>
              </a:spcBef>
              <a:spcAft>
                <a:spcPts val="0"/>
              </a:spcAft>
              <a:buClr>
                <a:srgbClr val="3F3F3F"/>
              </a:buClr>
              <a:buSzPts val="1320"/>
              <a:buFont typeface="Arial"/>
              <a:buChar char="•"/>
            </a:pPr>
            <a:r>
              <a:rPr lang="en-US" sz="1320"/>
              <a:t>How to select split criteria.</a:t>
            </a:r>
            <a:endParaRPr/>
          </a:p>
          <a:p>
            <a:pPr indent="-342900" lvl="0" marL="342900" rtl="0" algn="l">
              <a:lnSpc>
                <a:spcPct val="130000"/>
              </a:lnSpc>
              <a:spcBef>
                <a:spcPts val="2200"/>
              </a:spcBef>
              <a:spcAft>
                <a:spcPts val="0"/>
              </a:spcAft>
              <a:buClr>
                <a:srgbClr val="3F3F3F"/>
              </a:buClr>
              <a:buSzPts val="1320"/>
              <a:buFont typeface="Arial"/>
              <a:buChar char="•"/>
            </a:pPr>
            <a:r>
              <a:rPr lang="en-US" sz="1320"/>
              <a:t>If its numerical variable, what is the optimal value to split to further nodes, e.t.c.</a:t>
            </a:r>
            <a:endParaRPr/>
          </a:p>
          <a:p>
            <a:pPr indent="0" lvl="0" marL="0" rtl="0" algn="l">
              <a:lnSpc>
                <a:spcPct val="130000"/>
              </a:lnSpc>
              <a:spcBef>
                <a:spcPts val="2200"/>
              </a:spcBef>
              <a:spcAft>
                <a:spcPts val="0"/>
              </a:spcAft>
              <a:buClr>
                <a:srgbClr val="3F3F3F"/>
              </a:buClr>
              <a:buSzPts val="1595"/>
              <a:buFont typeface="Quattrocento Sans"/>
              <a:buNone/>
            </a:pPr>
            <a:r>
              <a:rPr b="1" lang="en-US" sz="1595"/>
              <a:t>Decision tree uses below algorithms to answer above questions.</a:t>
            </a:r>
            <a:endParaRPr/>
          </a:p>
          <a:p>
            <a:pPr indent="-342900" lvl="0" marL="342900" rtl="0" algn="l">
              <a:lnSpc>
                <a:spcPct val="130000"/>
              </a:lnSpc>
              <a:spcBef>
                <a:spcPts val="2200"/>
              </a:spcBef>
              <a:spcAft>
                <a:spcPts val="0"/>
              </a:spcAft>
              <a:buClr>
                <a:srgbClr val="3F3F3F"/>
              </a:buClr>
              <a:buSzPts val="1320"/>
              <a:buFont typeface="Arial"/>
              <a:buChar char="•"/>
            </a:pPr>
            <a:r>
              <a:rPr lang="en-US" sz="1320"/>
              <a:t>Gini Index</a:t>
            </a:r>
            <a:endParaRPr/>
          </a:p>
          <a:p>
            <a:pPr indent="-342900" lvl="0" marL="342900" rtl="0" algn="l">
              <a:lnSpc>
                <a:spcPct val="130000"/>
              </a:lnSpc>
              <a:spcBef>
                <a:spcPts val="2200"/>
              </a:spcBef>
              <a:spcAft>
                <a:spcPts val="0"/>
              </a:spcAft>
              <a:buClr>
                <a:srgbClr val="3F3F3F"/>
              </a:buClr>
              <a:buSzPts val="1320"/>
              <a:buFont typeface="Arial"/>
              <a:buChar char="•"/>
            </a:pPr>
            <a:r>
              <a:rPr lang="en-US" sz="1320"/>
              <a:t>Information gain</a:t>
            </a:r>
            <a:endParaRPr/>
          </a:p>
          <a:p>
            <a:pPr indent="-342900" lvl="0" marL="342900" rtl="0" algn="l">
              <a:lnSpc>
                <a:spcPct val="130000"/>
              </a:lnSpc>
              <a:spcBef>
                <a:spcPts val="2200"/>
              </a:spcBef>
              <a:spcAft>
                <a:spcPts val="0"/>
              </a:spcAft>
              <a:buClr>
                <a:srgbClr val="3F3F3F"/>
              </a:buClr>
              <a:buSzPts val="1320"/>
              <a:buFont typeface="Arial"/>
              <a:buChar char="•"/>
            </a:pPr>
            <a:r>
              <a:rPr lang="en-US" sz="1320"/>
              <a:t>Chi-Square test</a:t>
            </a:r>
            <a:endParaRPr/>
          </a:p>
          <a:p>
            <a:pPr indent="-342900" lvl="0" marL="342900" rtl="0" algn="l">
              <a:lnSpc>
                <a:spcPct val="130000"/>
              </a:lnSpc>
              <a:spcBef>
                <a:spcPts val="2200"/>
              </a:spcBef>
              <a:spcAft>
                <a:spcPts val="0"/>
              </a:spcAft>
              <a:buClr>
                <a:srgbClr val="3F3F3F"/>
              </a:buClr>
              <a:buSzPts val="1320"/>
              <a:buFont typeface="Arial"/>
              <a:buChar char="•"/>
            </a:pPr>
            <a:r>
              <a:rPr lang="en-US" sz="1320"/>
              <a:t>Reduction in variance.</a:t>
            </a:r>
            <a:endParaRPr sz="13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1"/>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Gini Index</a:t>
            </a:r>
            <a:endParaRPr/>
          </a:p>
        </p:txBody>
      </p:sp>
      <p:sp>
        <p:nvSpPr>
          <p:cNvPr id="101" name="Google Shape;101;p11"/>
          <p:cNvSpPr txBox="1"/>
          <p:nvPr>
            <p:ph idx="1" type="body"/>
          </p:nvPr>
        </p:nvSpPr>
        <p:spPr>
          <a:xfrm>
            <a:off x="539496" y="1435607"/>
            <a:ext cx="11333636" cy="5119937"/>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3F3F3F"/>
              </a:buClr>
              <a:buSzPts val="2220"/>
              <a:buFont typeface="Quattrocento Sans"/>
              <a:buNone/>
            </a:pPr>
            <a:r>
              <a:rPr lang="en-US" sz="2220"/>
              <a:t>Gini Index works with Categorical target variables.</a:t>
            </a:r>
            <a:endParaRPr/>
          </a:p>
          <a:p>
            <a:pPr indent="0" lvl="0" marL="0" rtl="0" algn="l">
              <a:lnSpc>
                <a:spcPct val="130000"/>
              </a:lnSpc>
              <a:spcBef>
                <a:spcPts val="2200"/>
              </a:spcBef>
              <a:spcAft>
                <a:spcPts val="0"/>
              </a:spcAft>
              <a:buClr>
                <a:srgbClr val="3F3F3F"/>
              </a:buClr>
              <a:buSzPts val="2220"/>
              <a:buFont typeface="Quattrocento Sans"/>
              <a:buNone/>
            </a:pPr>
            <a:r>
              <a:rPr lang="en-US" sz="2220"/>
              <a:t>This can be used to perform only binary splits.</a:t>
            </a:r>
            <a:endParaRPr/>
          </a:p>
          <a:p>
            <a:pPr indent="0" lvl="0" marL="0" rtl="0" algn="l">
              <a:lnSpc>
                <a:spcPct val="130000"/>
              </a:lnSpc>
              <a:spcBef>
                <a:spcPts val="2200"/>
              </a:spcBef>
              <a:spcAft>
                <a:spcPts val="0"/>
              </a:spcAft>
              <a:buClr>
                <a:srgbClr val="3F3F3F"/>
              </a:buClr>
              <a:buSzPts val="2220"/>
              <a:buFont typeface="Quattrocento Sans"/>
              <a:buNone/>
            </a:pPr>
            <a:r>
              <a:rPr lang="en-US" sz="2220"/>
              <a:t>Higher the value of Gini Index, Higher the homogeneity.</a:t>
            </a:r>
            <a:endParaRPr/>
          </a:p>
          <a:p>
            <a:pPr indent="0" lvl="0" marL="0" rtl="0" algn="l">
              <a:lnSpc>
                <a:spcPct val="130000"/>
              </a:lnSpc>
              <a:spcBef>
                <a:spcPts val="2200"/>
              </a:spcBef>
              <a:spcAft>
                <a:spcPts val="0"/>
              </a:spcAft>
              <a:buClr>
                <a:srgbClr val="3F3F3F"/>
              </a:buClr>
              <a:buSzPts val="2220"/>
              <a:buFont typeface="Quattrocento Sans"/>
              <a:buNone/>
            </a:pPr>
            <a:r>
              <a:rPr lang="en-US" sz="2220"/>
              <a:t>Steps to calculate Gini Index:</a:t>
            </a:r>
            <a:endParaRPr/>
          </a:p>
          <a:p>
            <a:pPr indent="-457200" lvl="0" marL="457200" rtl="0" algn="l">
              <a:lnSpc>
                <a:spcPct val="130000"/>
              </a:lnSpc>
              <a:spcBef>
                <a:spcPts val="2200"/>
              </a:spcBef>
              <a:spcAft>
                <a:spcPts val="0"/>
              </a:spcAft>
              <a:buClr>
                <a:srgbClr val="3F3F3F"/>
              </a:buClr>
              <a:buSzPts val="2220"/>
              <a:buFont typeface="Quattrocento Sans"/>
              <a:buAutoNum type="arabicPeriod"/>
            </a:pPr>
            <a:r>
              <a:rPr lang="en-US" sz="2220"/>
              <a:t>A categorical variable is randomly chosen and split into child nodes.</a:t>
            </a:r>
            <a:endParaRPr/>
          </a:p>
          <a:p>
            <a:pPr indent="-457200" lvl="0" marL="457200" rtl="0" algn="l">
              <a:lnSpc>
                <a:spcPct val="130000"/>
              </a:lnSpc>
              <a:spcBef>
                <a:spcPts val="2200"/>
              </a:spcBef>
              <a:spcAft>
                <a:spcPts val="0"/>
              </a:spcAft>
              <a:buClr>
                <a:srgbClr val="3F3F3F"/>
              </a:buClr>
              <a:buSzPts val="2220"/>
              <a:buFont typeface="Quattrocento Sans"/>
              <a:buAutoNum type="arabicPeriod"/>
            </a:pPr>
            <a:r>
              <a:rPr lang="en-US" sz="2220"/>
              <a:t>Gini Index is calculated for each child nodes using the formula:</a:t>
            </a:r>
            <a:endParaRPr/>
          </a:p>
          <a:p>
            <a:pPr indent="-457200" lvl="2" marL="1143000" rtl="0" algn="l">
              <a:lnSpc>
                <a:spcPct val="130000"/>
              </a:lnSpc>
              <a:spcBef>
                <a:spcPts val="2200"/>
              </a:spcBef>
              <a:spcAft>
                <a:spcPts val="0"/>
              </a:spcAft>
              <a:buClr>
                <a:srgbClr val="3F3F3F"/>
              </a:buClr>
              <a:buSzPts val="2405"/>
              <a:buChar char="•"/>
            </a:pPr>
            <a:r>
              <a:rPr b="1" i="1" lang="en-US" sz="2405"/>
              <a:t>Gini = p2 + q2</a:t>
            </a:r>
            <a:endParaRPr/>
          </a:p>
          <a:p>
            <a:pPr indent="0" lvl="2" marL="685800" rtl="0" algn="l">
              <a:lnSpc>
                <a:spcPct val="130000"/>
              </a:lnSpc>
              <a:spcBef>
                <a:spcPts val="2200"/>
              </a:spcBef>
              <a:spcAft>
                <a:spcPts val="0"/>
              </a:spcAft>
              <a:buClr>
                <a:srgbClr val="3F3F3F"/>
              </a:buClr>
              <a:buSzPts val="2220"/>
              <a:buNone/>
            </a:pPr>
            <a:r>
              <a:t/>
            </a:r>
            <a:endParaRPr sz="22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2"/>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sp>
        <p:nvSpPr>
          <p:cNvPr id="107" name="Google Shape;107;p12"/>
          <p:cNvSpPr txBox="1"/>
          <p:nvPr>
            <p:ph idx="1" type="body"/>
          </p:nvPr>
        </p:nvSpPr>
        <p:spPr>
          <a:xfrm>
            <a:off x="539495" y="1435608"/>
            <a:ext cx="11375839" cy="5148072"/>
          </a:xfrm>
          <a:prstGeom prst="rect">
            <a:avLst/>
          </a:prstGeom>
          <a:noFill/>
          <a:ln>
            <a:noFill/>
          </a:ln>
        </p:spPr>
        <p:txBody>
          <a:bodyPr anchorCtr="0" anchor="t" bIns="45700" lIns="91425" spcFirstLastPara="1" rIns="91425" wrap="square" tIns="45700">
            <a:normAutofit/>
          </a:bodyPr>
          <a:lstStyle/>
          <a:p>
            <a:pPr indent="0" lvl="2" marL="685800" rtl="0" algn="l">
              <a:lnSpc>
                <a:spcPct val="150000"/>
              </a:lnSpc>
              <a:spcBef>
                <a:spcPts val="0"/>
              </a:spcBef>
              <a:spcAft>
                <a:spcPts val="0"/>
              </a:spcAft>
              <a:buClr>
                <a:srgbClr val="3F3F3F"/>
              </a:buClr>
              <a:buSzPts val="2400"/>
              <a:buNone/>
            </a:pPr>
            <a:r>
              <a:rPr lang="en-US" sz="2400"/>
              <a:t>Where p = </a:t>
            </a:r>
            <a:r>
              <a:rPr i="1" lang="en-US" sz="2400"/>
              <a:t>Probability of Success </a:t>
            </a:r>
            <a:endParaRPr/>
          </a:p>
          <a:p>
            <a:pPr indent="0" lvl="4" marL="1600200" rtl="0" algn="l">
              <a:lnSpc>
                <a:spcPct val="150000"/>
              </a:lnSpc>
              <a:spcBef>
                <a:spcPts val="2200"/>
              </a:spcBef>
              <a:spcAft>
                <a:spcPts val="0"/>
              </a:spcAft>
              <a:buClr>
                <a:srgbClr val="3F3F3F"/>
              </a:buClr>
              <a:buSzPts val="2400"/>
              <a:buNone/>
            </a:pPr>
            <a:r>
              <a:rPr lang="en-US" sz="2400"/>
              <a:t> q = </a:t>
            </a:r>
            <a:r>
              <a:rPr i="1" lang="en-US" sz="2400"/>
              <a:t>Probability of failure</a:t>
            </a:r>
            <a:r>
              <a:rPr lang="en-US" sz="2400"/>
              <a:t>.</a:t>
            </a:r>
            <a:endParaRPr sz="2400"/>
          </a:p>
          <a:p>
            <a:pPr indent="0" lvl="0" marL="0" rtl="0" algn="l">
              <a:lnSpc>
                <a:spcPct val="150000"/>
              </a:lnSpc>
              <a:spcBef>
                <a:spcPts val="2200"/>
              </a:spcBef>
              <a:spcAft>
                <a:spcPts val="0"/>
              </a:spcAft>
              <a:buClr>
                <a:srgbClr val="3F3F3F"/>
              </a:buClr>
              <a:buSzPts val="2400"/>
              <a:buFont typeface="Quattrocento Sans"/>
              <a:buNone/>
            </a:pPr>
            <a:r>
              <a:rPr lang="en-US" sz="2400"/>
              <a:t>3. Calculate weighted Gini index for whole split using Gini scores for each node.</a:t>
            </a:r>
            <a:endParaRPr/>
          </a:p>
          <a:p>
            <a:pPr indent="0" lvl="0" marL="0" rtl="0" algn="l">
              <a:lnSpc>
                <a:spcPct val="150000"/>
              </a:lnSpc>
              <a:spcBef>
                <a:spcPts val="2200"/>
              </a:spcBef>
              <a:spcAft>
                <a:spcPts val="0"/>
              </a:spcAft>
              <a:buClr>
                <a:srgbClr val="3F3F3F"/>
              </a:buClr>
              <a:buSzPts val="2400"/>
              <a:buFont typeface="Quattrocento Sans"/>
              <a:buNone/>
            </a:pPr>
            <a:r>
              <a:rPr lang="en-US" sz="2400"/>
              <a:t>4. This Step is repeated for all categorical variables.</a:t>
            </a:r>
            <a:endParaRPr/>
          </a:p>
          <a:p>
            <a:pPr indent="0" lvl="0" marL="0" rtl="0" algn="l">
              <a:lnSpc>
                <a:spcPct val="150000"/>
              </a:lnSpc>
              <a:spcBef>
                <a:spcPts val="2200"/>
              </a:spcBef>
              <a:spcAft>
                <a:spcPts val="0"/>
              </a:spcAft>
              <a:buClr>
                <a:srgbClr val="3F3F3F"/>
              </a:buClr>
              <a:buSzPts val="2400"/>
              <a:buFont typeface="Quattrocento Sans"/>
              <a:buNone/>
            </a:pPr>
            <a:r>
              <a:rPr lang="en-US" sz="2400"/>
              <a:t>5. And the variable with highest Gini Score is chosen as Root node as it produces nodes with high homogeneity.</a:t>
            </a:r>
            <a:endParaRPr sz="2400"/>
          </a:p>
          <a:p>
            <a:pPr indent="0" lvl="0" marL="0" rtl="0" algn="l">
              <a:lnSpc>
                <a:spcPct val="150000"/>
              </a:lnSpc>
              <a:spcBef>
                <a:spcPts val="2200"/>
              </a:spcBef>
              <a:spcAft>
                <a:spcPts val="0"/>
              </a:spcAft>
              <a:buClr>
                <a:srgbClr val="3F3F3F"/>
              </a:buClr>
              <a:buSzPts val="1200"/>
              <a:buFont typeface="Quattrocento Sans"/>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3"/>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Information Gain</a:t>
            </a:r>
            <a:endParaRPr/>
          </a:p>
        </p:txBody>
      </p:sp>
      <p:sp>
        <p:nvSpPr>
          <p:cNvPr id="113" name="Google Shape;113;p13"/>
          <p:cNvSpPr txBox="1"/>
          <p:nvPr>
            <p:ph idx="1" type="body"/>
          </p:nvPr>
        </p:nvSpPr>
        <p:spPr>
          <a:xfrm>
            <a:off x="539496" y="1435607"/>
            <a:ext cx="11418042" cy="5091801"/>
          </a:xfrm>
          <a:prstGeom prst="rect">
            <a:avLst/>
          </a:prstGeom>
          <a:noFill/>
          <a:ln>
            <a:noFill/>
          </a:ln>
        </p:spPr>
        <p:txBody>
          <a:bodyPr anchorCtr="0" anchor="t" bIns="45700" lIns="91425" spcFirstLastPara="1" rIns="91425" wrap="square" tIns="45700">
            <a:normAutofit/>
          </a:bodyPr>
          <a:lstStyle/>
          <a:p>
            <a:pPr indent="-342900" lvl="0" marL="342900" rtl="0" algn="l">
              <a:lnSpc>
                <a:spcPct val="140000"/>
              </a:lnSpc>
              <a:spcBef>
                <a:spcPts val="0"/>
              </a:spcBef>
              <a:spcAft>
                <a:spcPts val="0"/>
              </a:spcAft>
              <a:buClr>
                <a:srgbClr val="3F3F3F"/>
              </a:buClr>
              <a:buSzPts val="2040"/>
              <a:buFont typeface="Arial"/>
              <a:buChar char="•"/>
            </a:pPr>
            <a:r>
              <a:rPr lang="en-US" sz="2040"/>
              <a:t>In Information gain, we calculate entropy of each node and select that node with least entropy.</a:t>
            </a:r>
            <a:endParaRPr/>
          </a:p>
          <a:p>
            <a:pPr indent="-342900" lvl="0" marL="342900" rtl="0" algn="l">
              <a:lnSpc>
                <a:spcPct val="140000"/>
              </a:lnSpc>
              <a:spcBef>
                <a:spcPts val="2200"/>
              </a:spcBef>
              <a:spcAft>
                <a:spcPts val="0"/>
              </a:spcAft>
              <a:buClr>
                <a:srgbClr val="3F3F3F"/>
              </a:buClr>
              <a:buSzPts val="2040"/>
              <a:buFont typeface="Arial"/>
              <a:buChar char="•"/>
            </a:pPr>
            <a:r>
              <a:rPr lang="en-US" sz="2040"/>
              <a:t>In plane English, Entropy can be defined as measure of homogeneity.</a:t>
            </a:r>
            <a:endParaRPr/>
          </a:p>
          <a:p>
            <a:pPr indent="-342900" lvl="0" marL="342900" rtl="0" algn="l">
              <a:lnSpc>
                <a:spcPct val="140000"/>
              </a:lnSpc>
              <a:spcBef>
                <a:spcPts val="2200"/>
              </a:spcBef>
              <a:spcAft>
                <a:spcPts val="0"/>
              </a:spcAft>
              <a:buClr>
                <a:srgbClr val="3F3F3F"/>
              </a:buClr>
              <a:buSzPts val="2040"/>
              <a:buFont typeface="Arial"/>
              <a:buChar char="•"/>
            </a:pPr>
            <a:r>
              <a:rPr lang="en-US" sz="2040"/>
              <a:t>A node with Zero Entropy is highly homogeneous.</a:t>
            </a:r>
            <a:endParaRPr/>
          </a:p>
          <a:p>
            <a:pPr indent="-342900" lvl="0" marL="342900" rtl="0" algn="l">
              <a:lnSpc>
                <a:spcPct val="140000"/>
              </a:lnSpc>
              <a:spcBef>
                <a:spcPts val="2200"/>
              </a:spcBef>
              <a:spcAft>
                <a:spcPts val="0"/>
              </a:spcAft>
              <a:buClr>
                <a:srgbClr val="3F3F3F"/>
              </a:buClr>
              <a:buSzPts val="2040"/>
              <a:buFont typeface="Arial"/>
              <a:buChar char="•"/>
            </a:pPr>
            <a:r>
              <a:rPr lang="en-US" sz="2040"/>
              <a:t>A node with One Entropy is highly heterogeneous.</a:t>
            </a:r>
            <a:endParaRPr/>
          </a:p>
          <a:p>
            <a:pPr indent="0" lvl="0" marL="0" rtl="0" algn="l">
              <a:lnSpc>
                <a:spcPct val="140000"/>
              </a:lnSpc>
              <a:spcBef>
                <a:spcPts val="2200"/>
              </a:spcBef>
              <a:spcAft>
                <a:spcPts val="0"/>
              </a:spcAft>
              <a:buClr>
                <a:srgbClr val="3F3F3F"/>
              </a:buClr>
              <a:buSzPts val="2040"/>
              <a:buFont typeface="Quattrocento Sans"/>
              <a:buNone/>
            </a:pPr>
            <a:r>
              <a:rPr lang="en-US" sz="2040"/>
              <a:t>Entropy is calculated by: </a:t>
            </a:r>
            <a:endParaRPr/>
          </a:p>
          <a:p>
            <a:pPr indent="0" lvl="0" marL="0" rtl="0" algn="l">
              <a:lnSpc>
                <a:spcPct val="140000"/>
              </a:lnSpc>
              <a:spcBef>
                <a:spcPts val="2200"/>
              </a:spcBef>
              <a:spcAft>
                <a:spcPts val="0"/>
              </a:spcAft>
              <a:buClr>
                <a:srgbClr val="3F3F3F"/>
              </a:buClr>
              <a:buSzPts val="2040"/>
              <a:buFont typeface="Quattrocento Sans"/>
              <a:buNone/>
            </a:pPr>
            <a:r>
              <a:rPr lang="en-US" sz="2040"/>
              <a:t>Where p is probability of success</a:t>
            </a:r>
            <a:endParaRPr/>
          </a:p>
          <a:p>
            <a:pPr indent="0" lvl="0" marL="0" rtl="0" algn="l">
              <a:lnSpc>
                <a:spcPct val="140000"/>
              </a:lnSpc>
              <a:spcBef>
                <a:spcPts val="2200"/>
              </a:spcBef>
              <a:spcAft>
                <a:spcPts val="0"/>
              </a:spcAft>
              <a:buClr>
                <a:srgbClr val="3F3F3F"/>
              </a:buClr>
              <a:buSzPts val="2040"/>
              <a:buFont typeface="Quattrocento Sans"/>
              <a:buNone/>
            </a:pPr>
            <a:r>
              <a:rPr lang="en-US" sz="2040"/>
              <a:t>           q is probability of failure in the node</a:t>
            </a:r>
            <a:endParaRPr/>
          </a:p>
          <a:p>
            <a:pPr indent="0" lvl="0" marL="0" rtl="0" algn="l">
              <a:lnSpc>
                <a:spcPct val="140000"/>
              </a:lnSpc>
              <a:spcBef>
                <a:spcPts val="2200"/>
              </a:spcBef>
              <a:spcAft>
                <a:spcPts val="0"/>
              </a:spcAft>
              <a:buClr>
                <a:srgbClr val="3F3F3F"/>
              </a:buClr>
              <a:buSzPts val="2040"/>
              <a:buFont typeface="Quattrocento Sans"/>
              <a:buNone/>
            </a:pPr>
            <a:r>
              <a:t/>
            </a:r>
            <a:endParaRPr sz="2040"/>
          </a:p>
        </p:txBody>
      </p:sp>
      <p:pic>
        <p:nvPicPr>
          <p:cNvPr id="114" name="Google Shape;114;p13"/>
          <p:cNvPicPr preferRelativeResize="0"/>
          <p:nvPr/>
        </p:nvPicPr>
        <p:blipFill rotWithShape="1">
          <a:blip r:embed="rId3">
            <a:alphaModFix/>
          </a:blip>
          <a:srcRect b="0" l="0" r="0" t="0"/>
          <a:stretch/>
        </p:blipFill>
        <p:spPr>
          <a:xfrm>
            <a:off x="7566620" y="4267787"/>
            <a:ext cx="4625380" cy="2590213"/>
          </a:xfrm>
          <a:prstGeom prst="rect">
            <a:avLst/>
          </a:prstGeom>
          <a:noFill/>
          <a:ln>
            <a:noFill/>
          </a:ln>
        </p:spPr>
      </p:pic>
      <p:pic>
        <p:nvPicPr>
          <p:cNvPr id="115" name="Google Shape;115;p13"/>
          <p:cNvPicPr preferRelativeResize="0"/>
          <p:nvPr/>
        </p:nvPicPr>
        <p:blipFill rotWithShape="1">
          <a:blip r:embed="rId4">
            <a:alphaModFix/>
          </a:blip>
          <a:srcRect b="0" l="0" r="0" t="0"/>
          <a:stretch/>
        </p:blipFill>
        <p:spPr>
          <a:xfrm>
            <a:off x="3486989" y="4401229"/>
            <a:ext cx="3236546" cy="4453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4"/>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sp>
        <p:nvSpPr>
          <p:cNvPr id="121" name="Google Shape;121;p14"/>
          <p:cNvSpPr txBox="1"/>
          <p:nvPr>
            <p:ph idx="1" type="body"/>
          </p:nvPr>
        </p:nvSpPr>
        <p:spPr>
          <a:xfrm>
            <a:off x="539496" y="1435608"/>
            <a:ext cx="11446178" cy="513400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Font typeface="Quattrocento Sans"/>
              <a:buNone/>
            </a:pPr>
            <a:r>
              <a:rPr lang="en-US" sz="2400"/>
              <a:t>Information Gain is then calculated using:</a:t>
            </a:r>
            <a:endParaRPr/>
          </a:p>
          <a:p>
            <a:pPr indent="0" lvl="0" marL="0" rtl="0" algn="l">
              <a:lnSpc>
                <a:spcPct val="150000"/>
              </a:lnSpc>
              <a:spcBef>
                <a:spcPts val="2200"/>
              </a:spcBef>
              <a:spcAft>
                <a:spcPts val="0"/>
              </a:spcAft>
              <a:buClr>
                <a:srgbClr val="3F3F3F"/>
              </a:buClr>
              <a:buSzPts val="2400"/>
              <a:buFont typeface="Quattrocento Sans"/>
              <a:buNone/>
            </a:pPr>
            <a:r>
              <a:rPr i="1" lang="en-US" sz="2400"/>
              <a:t>Information gain </a:t>
            </a:r>
            <a:r>
              <a:rPr lang="en-US" sz="2400"/>
              <a:t>= 1 – </a:t>
            </a:r>
            <a:r>
              <a:rPr i="1" lang="en-US" sz="2400"/>
              <a:t>Entropy</a:t>
            </a:r>
            <a:r>
              <a:rPr lang="en-US" sz="2400"/>
              <a:t>.</a:t>
            </a:r>
            <a:endParaRPr/>
          </a:p>
          <a:p>
            <a:pPr indent="-342900" lvl="0" marL="342900" rtl="0" algn="l">
              <a:lnSpc>
                <a:spcPct val="150000"/>
              </a:lnSpc>
              <a:spcBef>
                <a:spcPts val="2200"/>
              </a:spcBef>
              <a:spcAft>
                <a:spcPts val="0"/>
              </a:spcAft>
              <a:buClr>
                <a:srgbClr val="3F3F3F"/>
              </a:buClr>
              <a:buSzPts val="2400"/>
              <a:buFont typeface="Arial"/>
              <a:buChar char="•"/>
            </a:pPr>
            <a:r>
              <a:rPr lang="en-US" sz="2400"/>
              <a:t>Thus we can conclude that as Entropy goes on increasing, Information gain goes on decreasing.</a:t>
            </a:r>
            <a:endParaRPr/>
          </a:p>
          <a:p>
            <a:pPr indent="-342900" lvl="0" marL="342900" rtl="0" algn="l">
              <a:lnSpc>
                <a:spcPct val="150000"/>
              </a:lnSpc>
              <a:spcBef>
                <a:spcPts val="2200"/>
              </a:spcBef>
              <a:spcAft>
                <a:spcPts val="0"/>
              </a:spcAft>
              <a:buClr>
                <a:srgbClr val="3F3F3F"/>
              </a:buClr>
              <a:buSzPts val="2400"/>
              <a:buFont typeface="Arial"/>
              <a:buChar char="•"/>
            </a:pPr>
            <a:r>
              <a:rPr lang="en-US" sz="2400"/>
              <a:t>Thus we will select that split which </a:t>
            </a:r>
            <a:endParaRPr/>
          </a:p>
          <a:p>
            <a:pPr indent="0" lvl="0" marL="0" rtl="0" algn="l">
              <a:lnSpc>
                <a:spcPct val="150000"/>
              </a:lnSpc>
              <a:spcBef>
                <a:spcPts val="2200"/>
              </a:spcBef>
              <a:spcAft>
                <a:spcPts val="0"/>
              </a:spcAft>
              <a:buClr>
                <a:srgbClr val="3F3F3F"/>
              </a:buClr>
              <a:buSzPts val="2400"/>
              <a:buFont typeface="Quattrocento Sans"/>
              <a:buNone/>
            </a:pPr>
            <a:r>
              <a:rPr lang="en-US" sz="2400"/>
              <a:t>produces highest Information gain.</a:t>
            </a:r>
            <a:endParaRPr sz="2400"/>
          </a:p>
        </p:txBody>
      </p:sp>
      <p:pic>
        <p:nvPicPr>
          <p:cNvPr id="122" name="Google Shape;122;p14"/>
          <p:cNvPicPr preferRelativeResize="0"/>
          <p:nvPr/>
        </p:nvPicPr>
        <p:blipFill rotWithShape="1">
          <a:blip r:embed="rId3">
            <a:alphaModFix/>
          </a:blip>
          <a:srcRect b="0" l="0" r="0" t="0"/>
          <a:stretch/>
        </p:blipFill>
        <p:spPr>
          <a:xfrm>
            <a:off x="6246974" y="4086664"/>
            <a:ext cx="5663672" cy="24653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5"/>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Chi-Square Test</a:t>
            </a:r>
            <a:endParaRPr/>
          </a:p>
        </p:txBody>
      </p:sp>
      <p:sp>
        <p:nvSpPr>
          <p:cNvPr id="128" name="Google Shape;128;p15"/>
          <p:cNvSpPr txBox="1"/>
          <p:nvPr>
            <p:ph idx="1" type="body"/>
          </p:nvPr>
        </p:nvSpPr>
        <p:spPr>
          <a:xfrm>
            <a:off x="539496" y="1435607"/>
            <a:ext cx="11333636" cy="5119937"/>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3F3F3F"/>
              </a:buClr>
              <a:buSzPts val="2400"/>
              <a:buFont typeface="Arial"/>
              <a:buChar char="•"/>
            </a:pPr>
            <a:r>
              <a:rPr lang="en-US" sz="2400"/>
              <a:t>The value of Chi-Square statistical test gives us significance between two variables.</a:t>
            </a:r>
            <a:endParaRPr/>
          </a:p>
          <a:p>
            <a:pPr indent="-342900" lvl="0" marL="342900" rtl="0" algn="l">
              <a:lnSpc>
                <a:spcPct val="150000"/>
              </a:lnSpc>
              <a:spcBef>
                <a:spcPts val="2200"/>
              </a:spcBef>
              <a:spcAft>
                <a:spcPts val="0"/>
              </a:spcAft>
              <a:buClr>
                <a:srgbClr val="3F3F3F"/>
              </a:buClr>
              <a:buSzPts val="2400"/>
              <a:buFont typeface="Arial"/>
              <a:buChar char="•"/>
            </a:pPr>
            <a:r>
              <a:rPr lang="en-US" sz="2400"/>
              <a:t>In case of decision tree, we calculate chi-square value between sub node and parent node.</a:t>
            </a:r>
            <a:endParaRPr/>
          </a:p>
          <a:p>
            <a:pPr indent="-342900" lvl="0" marL="342900" rtl="0" algn="l">
              <a:lnSpc>
                <a:spcPct val="150000"/>
              </a:lnSpc>
              <a:spcBef>
                <a:spcPts val="2200"/>
              </a:spcBef>
              <a:spcAft>
                <a:spcPts val="0"/>
              </a:spcAft>
              <a:buClr>
                <a:srgbClr val="3F3F3F"/>
              </a:buClr>
              <a:buSzPts val="2400"/>
              <a:buFont typeface="Arial"/>
              <a:buChar char="•"/>
            </a:pPr>
            <a:r>
              <a:rPr lang="en-US" sz="2400"/>
              <a:t>Higher the value of Chi-Square, better the split.</a:t>
            </a:r>
            <a:endParaRPr/>
          </a:p>
          <a:p>
            <a:pPr indent="-342900" lvl="0" marL="342900" rtl="0" algn="l">
              <a:lnSpc>
                <a:spcPct val="150000"/>
              </a:lnSpc>
              <a:spcBef>
                <a:spcPts val="2200"/>
              </a:spcBef>
              <a:spcAft>
                <a:spcPts val="0"/>
              </a:spcAft>
              <a:buClr>
                <a:srgbClr val="3F3F3F"/>
              </a:buClr>
              <a:buSzPts val="2400"/>
              <a:buFont typeface="Arial"/>
              <a:buChar char="•"/>
            </a:pPr>
            <a:r>
              <a:rPr lang="en-US" sz="2400"/>
              <a:t>Chi-Square is calculated by:</a:t>
            </a:r>
            <a:endParaRPr/>
          </a:p>
          <a:p>
            <a:pPr indent="0" lvl="0" marL="0" rtl="0" algn="l">
              <a:lnSpc>
                <a:spcPct val="150000"/>
              </a:lnSpc>
              <a:spcBef>
                <a:spcPts val="2200"/>
              </a:spcBef>
              <a:spcAft>
                <a:spcPts val="0"/>
              </a:spcAft>
              <a:buClr>
                <a:srgbClr val="3F3F3F"/>
              </a:buClr>
              <a:buSzPts val="2400"/>
              <a:buFont typeface="Quattrocento Sans"/>
              <a:buNone/>
            </a:pPr>
            <a:r>
              <a:rPr lang="en-US" sz="2400"/>
              <a:t>Where </a:t>
            </a:r>
            <a:r>
              <a:rPr i="1" lang="en-US" sz="2400"/>
              <a:t>O</a:t>
            </a:r>
            <a:r>
              <a:rPr i="1" lang="en-US" sz="1600"/>
              <a:t>i</a:t>
            </a:r>
            <a:r>
              <a:rPr lang="en-US" sz="2400"/>
              <a:t> is observed values and </a:t>
            </a:r>
            <a:r>
              <a:rPr i="1" lang="en-US" sz="2400"/>
              <a:t>E</a:t>
            </a:r>
            <a:r>
              <a:rPr i="1" lang="en-US" sz="1800"/>
              <a:t>i</a:t>
            </a:r>
            <a:r>
              <a:rPr lang="en-US" sz="2400"/>
              <a:t> is Expected value</a:t>
            </a:r>
            <a:endParaRPr sz="2400"/>
          </a:p>
        </p:txBody>
      </p:sp>
      <p:pic>
        <p:nvPicPr>
          <p:cNvPr id="129" name="Google Shape;129;p15"/>
          <p:cNvPicPr preferRelativeResize="0"/>
          <p:nvPr/>
        </p:nvPicPr>
        <p:blipFill rotWithShape="1">
          <a:blip r:embed="rId3">
            <a:alphaModFix/>
          </a:blip>
          <a:srcRect b="0" l="0" r="0" t="0"/>
          <a:stretch/>
        </p:blipFill>
        <p:spPr>
          <a:xfrm>
            <a:off x="8168787" y="4713995"/>
            <a:ext cx="3739370" cy="18696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6"/>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Reduction in Variance</a:t>
            </a:r>
            <a:endParaRPr/>
          </a:p>
        </p:txBody>
      </p:sp>
      <p:sp>
        <p:nvSpPr>
          <p:cNvPr id="135" name="Google Shape;135;p16"/>
          <p:cNvSpPr txBox="1"/>
          <p:nvPr>
            <p:ph idx="1" type="body"/>
          </p:nvPr>
        </p:nvSpPr>
        <p:spPr>
          <a:xfrm>
            <a:off x="539495" y="1435608"/>
            <a:ext cx="11375839" cy="5162140"/>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3F3F3F"/>
              </a:buClr>
              <a:buSzPts val="2040"/>
              <a:buFont typeface="Quattrocento Sans"/>
              <a:buNone/>
            </a:pPr>
            <a:r>
              <a:rPr lang="en-US" sz="2040"/>
              <a:t>Reduction of Variance is predominantly used when target variable is continuous.</a:t>
            </a:r>
            <a:endParaRPr/>
          </a:p>
          <a:p>
            <a:pPr indent="0" lvl="0" marL="0" rtl="0" algn="l">
              <a:lnSpc>
                <a:spcPct val="130000"/>
              </a:lnSpc>
              <a:spcBef>
                <a:spcPts val="2200"/>
              </a:spcBef>
              <a:spcAft>
                <a:spcPts val="0"/>
              </a:spcAft>
              <a:buClr>
                <a:srgbClr val="3F3F3F"/>
              </a:buClr>
              <a:buSzPts val="2040"/>
              <a:buFont typeface="Quattrocento Sans"/>
              <a:buNone/>
            </a:pPr>
            <a:r>
              <a:rPr lang="en-US" sz="2040"/>
              <a:t>We calculate Variance of each sub node first and then calculate Variance of the split using weighted variance of sub nodes.</a:t>
            </a:r>
            <a:endParaRPr/>
          </a:p>
          <a:p>
            <a:pPr indent="0" lvl="0" marL="0" rtl="0" algn="l">
              <a:lnSpc>
                <a:spcPct val="130000"/>
              </a:lnSpc>
              <a:spcBef>
                <a:spcPts val="2200"/>
              </a:spcBef>
              <a:spcAft>
                <a:spcPts val="0"/>
              </a:spcAft>
              <a:buClr>
                <a:srgbClr val="3F3F3F"/>
              </a:buClr>
              <a:buSzPts val="2040"/>
              <a:buFont typeface="Quattrocento Sans"/>
              <a:buNone/>
            </a:pPr>
            <a:r>
              <a:rPr lang="en-US" sz="2040"/>
              <a:t>Split with minimum variance is selected as best split.</a:t>
            </a:r>
            <a:endParaRPr/>
          </a:p>
          <a:p>
            <a:pPr indent="0" lvl="0" marL="0" rtl="0" algn="l">
              <a:lnSpc>
                <a:spcPct val="130000"/>
              </a:lnSpc>
              <a:spcBef>
                <a:spcPts val="2200"/>
              </a:spcBef>
              <a:spcAft>
                <a:spcPts val="0"/>
              </a:spcAft>
              <a:buClr>
                <a:srgbClr val="3F3F3F"/>
              </a:buClr>
              <a:buSzPts val="2040"/>
              <a:buFont typeface="Quattrocento Sans"/>
              <a:buNone/>
            </a:pPr>
            <a:r>
              <a:rPr lang="en-US" sz="2040"/>
              <a:t>Variance is calculated by: where</a:t>
            </a:r>
            <a:endParaRPr/>
          </a:p>
          <a:p>
            <a:pPr indent="0" lvl="0" marL="0" rtl="0" algn="l">
              <a:lnSpc>
                <a:spcPct val="130000"/>
              </a:lnSpc>
              <a:spcBef>
                <a:spcPts val="2200"/>
              </a:spcBef>
              <a:spcAft>
                <a:spcPts val="0"/>
              </a:spcAft>
              <a:buClr>
                <a:srgbClr val="3F3F3F"/>
              </a:buClr>
              <a:buSzPts val="2040"/>
              <a:buFont typeface="Quattrocento Sans"/>
              <a:buNone/>
            </a:pPr>
            <a:r>
              <a:rPr lang="en-US" sz="2040"/>
              <a:t>x = actual value</a:t>
            </a:r>
            <a:endParaRPr/>
          </a:p>
          <a:p>
            <a:pPr indent="0" lvl="0" marL="0" rtl="0" algn="l">
              <a:lnSpc>
                <a:spcPct val="130000"/>
              </a:lnSpc>
              <a:spcBef>
                <a:spcPts val="2200"/>
              </a:spcBef>
              <a:spcAft>
                <a:spcPts val="0"/>
              </a:spcAft>
              <a:buClr>
                <a:srgbClr val="3F3F3F"/>
              </a:buClr>
              <a:buSzPts val="2040"/>
              <a:buFont typeface="Quattrocento Sans"/>
              <a:buNone/>
            </a:pPr>
            <a:r>
              <a:rPr lang="en-US" sz="2040"/>
              <a:t>µ = mean of all values</a:t>
            </a:r>
            <a:endParaRPr/>
          </a:p>
          <a:p>
            <a:pPr indent="0" lvl="0" marL="0" rtl="0" algn="l">
              <a:lnSpc>
                <a:spcPct val="130000"/>
              </a:lnSpc>
              <a:spcBef>
                <a:spcPts val="2200"/>
              </a:spcBef>
              <a:spcAft>
                <a:spcPts val="0"/>
              </a:spcAft>
              <a:buClr>
                <a:srgbClr val="3F3F3F"/>
              </a:buClr>
              <a:buSzPts val="2040"/>
              <a:buFont typeface="Quattrocento Sans"/>
              <a:buNone/>
            </a:pPr>
            <a:r>
              <a:rPr lang="en-US" sz="2040"/>
              <a:t>N = number of data points.</a:t>
            </a:r>
            <a:endParaRPr/>
          </a:p>
        </p:txBody>
      </p:sp>
      <p:pic>
        <p:nvPicPr>
          <p:cNvPr id="136" name="Google Shape;136;p16"/>
          <p:cNvPicPr preferRelativeResize="0"/>
          <p:nvPr/>
        </p:nvPicPr>
        <p:blipFill rotWithShape="1">
          <a:blip r:embed="rId3">
            <a:alphaModFix/>
          </a:blip>
          <a:srcRect b="0" l="0" r="0" t="0"/>
          <a:stretch/>
        </p:blipFill>
        <p:spPr>
          <a:xfrm>
            <a:off x="8234802" y="4645782"/>
            <a:ext cx="3764939" cy="19365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Disadvantages of Decision tree</a:t>
            </a:r>
            <a:endParaRPr/>
          </a:p>
        </p:txBody>
      </p:sp>
      <p:sp>
        <p:nvSpPr>
          <p:cNvPr id="142" name="Google Shape;142;p17"/>
          <p:cNvSpPr txBox="1"/>
          <p:nvPr>
            <p:ph idx="1" type="body"/>
          </p:nvPr>
        </p:nvSpPr>
        <p:spPr>
          <a:xfrm>
            <a:off x="539496" y="1435607"/>
            <a:ext cx="11361772" cy="509180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000"/>
              <a:buFont typeface="Quattrocento Sans"/>
              <a:buNone/>
            </a:pPr>
            <a:r>
              <a:rPr lang="en-US" sz="2000"/>
              <a:t>One major disadvantage of decision tree is </a:t>
            </a:r>
            <a:r>
              <a:rPr b="1" lang="en-US" sz="2000"/>
              <a:t>Overfitting.</a:t>
            </a:r>
            <a:endParaRPr/>
          </a:p>
          <a:p>
            <a:pPr indent="-127000" lvl="0" marL="0" rtl="0" algn="l">
              <a:lnSpc>
                <a:spcPct val="150000"/>
              </a:lnSpc>
              <a:spcBef>
                <a:spcPts val="2200"/>
              </a:spcBef>
              <a:spcAft>
                <a:spcPts val="0"/>
              </a:spcAft>
              <a:buClr>
                <a:srgbClr val="3F3F3F"/>
              </a:buClr>
              <a:buSzPts val="2000"/>
              <a:buFont typeface="Arial"/>
              <a:buChar char="•"/>
            </a:pPr>
            <a:r>
              <a:rPr lang="en-US" sz="2000"/>
              <a:t>Overfitting in machine learning occurs when the model being trained on the data, learns it too well.</a:t>
            </a:r>
            <a:endParaRPr/>
          </a:p>
          <a:p>
            <a:pPr indent="-127000" lvl="0" marL="0" rtl="0" algn="l">
              <a:lnSpc>
                <a:spcPct val="150000"/>
              </a:lnSpc>
              <a:spcBef>
                <a:spcPts val="2200"/>
              </a:spcBef>
              <a:spcAft>
                <a:spcPts val="0"/>
              </a:spcAft>
              <a:buClr>
                <a:srgbClr val="3F3F3F"/>
              </a:buClr>
              <a:buSzPts val="2000"/>
              <a:buFont typeface="Arial"/>
              <a:buChar char="•"/>
            </a:pPr>
            <a:r>
              <a:rPr lang="en-US" sz="2000"/>
              <a:t>Overfitting happens when our model learns details and noise to such extent that it negatively impacts our results.</a:t>
            </a:r>
            <a:endParaRPr/>
          </a:p>
          <a:p>
            <a:pPr indent="0" lvl="0" marL="0" rtl="0" algn="l">
              <a:lnSpc>
                <a:spcPct val="150000"/>
              </a:lnSpc>
              <a:spcBef>
                <a:spcPts val="2200"/>
              </a:spcBef>
              <a:spcAft>
                <a:spcPts val="0"/>
              </a:spcAft>
              <a:buClr>
                <a:srgbClr val="3F3F3F"/>
              </a:buClr>
              <a:buSzPts val="2400"/>
              <a:buFont typeface="Arial"/>
              <a:buNone/>
            </a:pPr>
            <a:r>
              <a:t/>
            </a:r>
            <a:endParaRPr sz="2400"/>
          </a:p>
        </p:txBody>
      </p:sp>
      <p:pic>
        <p:nvPicPr>
          <p:cNvPr descr="1__7OPgojau8hkiPUiHoGK_w.png" id="143" name="Google Shape;143;p17"/>
          <p:cNvPicPr preferRelativeResize="0"/>
          <p:nvPr/>
        </p:nvPicPr>
        <p:blipFill rotWithShape="1">
          <a:blip r:embed="rId3">
            <a:alphaModFix/>
          </a:blip>
          <a:srcRect b="0" l="0" r="0" t="0"/>
          <a:stretch/>
        </p:blipFill>
        <p:spPr>
          <a:xfrm>
            <a:off x="3462640" y="3928106"/>
            <a:ext cx="8593374" cy="29063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sp>
        <p:nvSpPr>
          <p:cNvPr id="149" name="Google Shape;149;p18"/>
          <p:cNvSpPr txBox="1"/>
          <p:nvPr>
            <p:ph idx="1" type="body"/>
          </p:nvPr>
        </p:nvSpPr>
        <p:spPr>
          <a:xfrm>
            <a:off x="539496" y="1435608"/>
            <a:ext cx="11333636" cy="5148072"/>
          </a:xfrm>
          <a:prstGeom prst="rect">
            <a:avLst/>
          </a:prstGeom>
          <a:noFill/>
          <a:ln>
            <a:noFill/>
          </a:ln>
        </p:spPr>
        <p:txBody>
          <a:bodyPr anchorCtr="0" anchor="t" bIns="45700" lIns="91425" spcFirstLastPara="1" rIns="91425" wrap="square" tIns="45700">
            <a:normAutofit/>
          </a:bodyPr>
          <a:lstStyle/>
          <a:p>
            <a:pPr indent="-114300" lvl="0" marL="0" rtl="0" algn="l">
              <a:lnSpc>
                <a:spcPct val="150000"/>
              </a:lnSpc>
              <a:spcBef>
                <a:spcPts val="0"/>
              </a:spcBef>
              <a:spcAft>
                <a:spcPts val="0"/>
              </a:spcAft>
              <a:buClr>
                <a:srgbClr val="3F3F3F"/>
              </a:buClr>
              <a:buSzPts val="1800"/>
              <a:buFont typeface="Arial"/>
              <a:buChar char="•"/>
            </a:pPr>
            <a:r>
              <a:rPr lang="en-US" sz="1800"/>
              <a:t>Essentially this means, our model is trying to capture noise and random fluctuations as concepts and trying to learn it as a detail in the data.</a:t>
            </a:r>
            <a:endParaRPr sz="1800">
              <a:solidFill>
                <a:srgbClr val="3F3F3F"/>
              </a:solidFill>
            </a:endParaRPr>
          </a:p>
          <a:p>
            <a:pPr indent="-114300" lvl="0" marL="0" rtl="0" algn="l">
              <a:lnSpc>
                <a:spcPct val="150000"/>
              </a:lnSpc>
              <a:spcBef>
                <a:spcPts val="2200"/>
              </a:spcBef>
              <a:spcAft>
                <a:spcPts val="0"/>
              </a:spcAft>
              <a:buClr>
                <a:srgbClr val="3F3F3F"/>
              </a:buClr>
              <a:buSzPts val="1800"/>
              <a:buFont typeface="Arial"/>
              <a:buChar char="•"/>
            </a:pPr>
            <a:r>
              <a:rPr lang="en-US" sz="1800">
                <a:solidFill>
                  <a:srgbClr val="3F3F3F"/>
                </a:solidFill>
              </a:rPr>
              <a:t>Problem is these details do not appear in the new data and this negatively impacts models ability to generalize.</a:t>
            </a:r>
            <a:endParaRPr sz="1800">
              <a:solidFill>
                <a:srgbClr val="3F3F3F"/>
              </a:solidFill>
            </a:endParaRPr>
          </a:p>
          <a:p>
            <a:pPr indent="-114300" lvl="0" marL="0" rtl="0" algn="l">
              <a:lnSpc>
                <a:spcPct val="150000"/>
              </a:lnSpc>
              <a:spcBef>
                <a:spcPts val="2200"/>
              </a:spcBef>
              <a:spcAft>
                <a:spcPts val="0"/>
              </a:spcAft>
              <a:buClr>
                <a:srgbClr val="3F3F3F"/>
              </a:buClr>
              <a:buSzPts val="1800"/>
              <a:buFont typeface="Arial"/>
              <a:buChar char="•"/>
            </a:pPr>
            <a:r>
              <a:rPr lang="en-US" sz="1800">
                <a:solidFill>
                  <a:srgbClr val="3F3F3F"/>
                </a:solidFill>
              </a:rPr>
              <a:t>Overfitting mainly occurs in non parametric and non linear models like, Decision tree and Random Forest</a:t>
            </a:r>
            <a:endParaRPr sz="1800"/>
          </a:p>
        </p:txBody>
      </p:sp>
      <p:pic>
        <p:nvPicPr>
          <p:cNvPr descr="creativity.jpg" id="150" name="Google Shape;150;p18"/>
          <p:cNvPicPr preferRelativeResize="0"/>
          <p:nvPr/>
        </p:nvPicPr>
        <p:blipFill rotWithShape="1">
          <a:blip r:embed="rId3">
            <a:alphaModFix/>
          </a:blip>
          <a:srcRect b="0" l="0" r="0" t="0"/>
          <a:stretch/>
        </p:blipFill>
        <p:spPr>
          <a:xfrm>
            <a:off x="7190935" y="4229752"/>
            <a:ext cx="5001065" cy="26282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sp>
        <p:nvSpPr>
          <p:cNvPr id="156" name="Google Shape;156;p19"/>
          <p:cNvSpPr txBox="1"/>
          <p:nvPr>
            <p:ph idx="1" type="body"/>
          </p:nvPr>
        </p:nvSpPr>
        <p:spPr>
          <a:xfrm>
            <a:off x="539496" y="1435607"/>
            <a:ext cx="11347704" cy="5119937"/>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000"/>
              <a:buFont typeface="Quattrocento Sans"/>
              <a:buNone/>
            </a:pPr>
            <a:r>
              <a:rPr lang="en-US" sz="2000">
                <a:solidFill>
                  <a:srgbClr val="3F3F3F"/>
                </a:solidFill>
              </a:rPr>
              <a:t>You can say your model is Overfit, if it performs too well on training dataset and performs very poorly on the test data set</a:t>
            </a:r>
            <a:r>
              <a:rPr lang="en-US" sz="2400">
                <a:solidFill>
                  <a:srgbClr val="3F3F3F"/>
                </a:solidFill>
              </a:rPr>
              <a:t>.</a:t>
            </a:r>
            <a:endParaRPr/>
          </a:p>
          <a:p>
            <a:pPr indent="0" lvl="0" marL="0" rtl="0" algn="l">
              <a:lnSpc>
                <a:spcPct val="150000"/>
              </a:lnSpc>
              <a:spcBef>
                <a:spcPts val="2200"/>
              </a:spcBef>
              <a:spcAft>
                <a:spcPts val="0"/>
              </a:spcAft>
              <a:buClr>
                <a:srgbClr val="3F3F3F"/>
              </a:buClr>
              <a:buSzPts val="2400"/>
              <a:buFont typeface="Quattrocento Sans"/>
              <a:buNone/>
            </a:pPr>
            <a:r>
              <a:t/>
            </a:r>
            <a:endParaRPr sz="2400"/>
          </a:p>
        </p:txBody>
      </p:sp>
      <p:pic>
        <p:nvPicPr>
          <p:cNvPr descr="1_vuZxFMi5fODz2OEcpG-S1g.png" id="157" name="Google Shape;157;p19"/>
          <p:cNvPicPr preferRelativeResize="0"/>
          <p:nvPr/>
        </p:nvPicPr>
        <p:blipFill rotWithShape="1">
          <a:blip r:embed="rId3">
            <a:alphaModFix/>
          </a:blip>
          <a:srcRect b="0" l="0" r="0" t="0"/>
          <a:stretch/>
        </p:blipFill>
        <p:spPr>
          <a:xfrm>
            <a:off x="1944417" y="2409825"/>
            <a:ext cx="10163175" cy="4448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2"/>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3200"/>
              <a:buFont typeface="Times New Roman"/>
              <a:buNone/>
            </a:pPr>
            <a:r>
              <a:rPr b="1" lang="en-US" sz="3200">
                <a:latin typeface="Times New Roman"/>
                <a:ea typeface="Times New Roman"/>
                <a:cs typeface="Times New Roman"/>
                <a:sym typeface="Times New Roman"/>
              </a:rPr>
              <a:t>Contents</a:t>
            </a:r>
            <a:endParaRPr b="1" sz="3200">
              <a:latin typeface="Times New Roman"/>
              <a:ea typeface="Times New Roman"/>
              <a:cs typeface="Times New Roman"/>
              <a:sym typeface="Times New Roman"/>
            </a:endParaRPr>
          </a:p>
        </p:txBody>
      </p:sp>
      <p:sp>
        <p:nvSpPr>
          <p:cNvPr id="44" name="Google Shape;44;p2"/>
          <p:cNvSpPr txBox="1"/>
          <p:nvPr>
            <p:ph idx="1" type="body"/>
          </p:nvPr>
        </p:nvSpPr>
        <p:spPr>
          <a:xfrm>
            <a:off x="539495" y="1435607"/>
            <a:ext cx="11389907" cy="5190275"/>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3F3F3F"/>
              </a:buClr>
              <a:buSzPts val="2400"/>
              <a:buFont typeface="Arial"/>
              <a:buChar char="•"/>
            </a:pPr>
            <a:r>
              <a:rPr lang="en-US" sz="2400">
                <a:latin typeface="Times New Roman"/>
                <a:ea typeface="Times New Roman"/>
                <a:cs typeface="Times New Roman"/>
                <a:sym typeface="Times New Roman"/>
              </a:rPr>
              <a:t>Introduction to Decision trees.</a:t>
            </a:r>
            <a:endParaRPr/>
          </a:p>
          <a:p>
            <a:pPr indent="-342900" lvl="0" marL="342900" rtl="0" algn="l">
              <a:lnSpc>
                <a:spcPct val="150000"/>
              </a:lnSpc>
              <a:spcBef>
                <a:spcPts val="2200"/>
              </a:spcBef>
              <a:spcAft>
                <a:spcPts val="0"/>
              </a:spcAft>
              <a:buClr>
                <a:srgbClr val="3F3F3F"/>
              </a:buClr>
              <a:buSzPts val="2400"/>
              <a:buFont typeface="Arial"/>
              <a:buChar char="•"/>
            </a:pPr>
            <a:r>
              <a:rPr lang="en-US" sz="2400">
                <a:latin typeface="Times New Roman"/>
                <a:ea typeface="Times New Roman"/>
                <a:cs typeface="Times New Roman"/>
                <a:sym typeface="Times New Roman"/>
              </a:rPr>
              <a:t>Theory behind decision tree.</a:t>
            </a:r>
            <a:endParaRPr/>
          </a:p>
          <a:p>
            <a:pPr indent="-342900" lvl="0" marL="342900" rtl="0" algn="l">
              <a:lnSpc>
                <a:spcPct val="150000"/>
              </a:lnSpc>
              <a:spcBef>
                <a:spcPts val="2200"/>
              </a:spcBef>
              <a:spcAft>
                <a:spcPts val="0"/>
              </a:spcAft>
              <a:buClr>
                <a:srgbClr val="3F3F3F"/>
              </a:buClr>
              <a:buSzPts val="2400"/>
              <a:buFont typeface="Arial"/>
              <a:buChar char="•"/>
            </a:pPr>
            <a:r>
              <a:rPr lang="en-US" sz="2400">
                <a:latin typeface="Times New Roman"/>
                <a:ea typeface="Times New Roman"/>
                <a:cs typeface="Times New Roman"/>
                <a:sym typeface="Times New Roman"/>
              </a:rPr>
              <a:t>Advantages of decision trees.</a:t>
            </a:r>
            <a:endParaRPr/>
          </a:p>
          <a:p>
            <a:pPr indent="-342900" lvl="0" marL="342900" rtl="0" algn="l">
              <a:lnSpc>
                <a:spcPct val="150000"/>
              </a:lnSpc>
              <a:spcBef>
                <a:spcPts val="2200"/>
              </a:spcBef>
              <a:spcAft>
                <a:spcPts val="0"/>
              </a:spcAft>
              <a:buClr>
                <a:srgbClr val="3F3F3F"/>
              </a:buClr>
              <a:buSzPts val="2400"/>
              <a:buFont typeface="Arial"/>
              <a:buChar char="•"/>
            </a:pPr>
            <a:r>
              <a:rPr lang="en-US" sz="2400">
                <a:latin typeface="Times New Roman"/>
                <a:ea typeface="Times New Roman"/>
                <a:cs typeface="Times New Roman"/>
                <a:sym typeface="Times New Roman"/>
              </a:rPr>
              <a:t>Algorithms to select best split.</a:t>
            </a:r>
            <a:endParaRPr/>
          </a:p>
          <a:p>
            <a:pPr indent="-342900" lvl="0" marL="342900" rtl="0" algn="l">
              <a:lnSpc>
                <a:spcPct val="150000"/>
              </a:lnSpc>
              <a:spcBef>
                <a:spcPts val="2200"/>
              </a:spcBef>
              <a:spcAft>
                <a:spcPts val="0"/>
              </a:spcAft>
              <a:buClr>
                <a:srgbClr val="3F3F3F"/>
              </a:buClr>
              <a:buSzPts val="2400"/>
              <a:buFont typeface="Arial"/>
              <a:buChar char="•"/>
            </a:pPr>
            <a:r>
              <a:rPr lang="en-US" sz="2400">
                <a:latin typeface="Times New Roman"/>
                <a:ea typeface="Times New Roman"/>
                <a:cs typeface="Times New Roman"/>
                <a:sym typeface="Times New Roman"/>
              </a:rPr>
              <a:t>Disadvantages of decision tree and methods to overcome it.</a:t>
            </a:r>
            <a:endParaRPr sz="2400">
              <a:latin typeface="Times New Roman"/>
              <a:ea typeface="Times New Roman"/>
              <a:cs typeface="Times New Roman"/>
              <a:sym typeface="Times New Roman"/>
            </a:endParaRPr>
          </a:p>
          <a:p>
            <a:pPr indent="-190500" lvl="0" marL="342900" rtl="0" algn="l">
              <a:lnSpc>
                <a:spcPct val="150000"/>
              </a:lnSpc>
              <a:spcBef>
                <a:spcPts val="2200"/>
              </a:spcBef>
              <a:spcAft>
                <a:spcPts val="0"/>
              </a:spcAft>
              <a:buClr>
                <a:srgbClr val="3F3F3F"/>
              </a:buClr>
              <a:buSzPts val="2400"/>
              <a:buFont typeface="Arial"/>
              <a:buNone/>
            </a:pPr>
            <a:r>
              <a:t/>
            </a:r>
            <a:endParaRPr sz="2400">
              <a:latin typeface="Times New Roman"/>
              <a:ea typeface="Times New Roman"/>
              <a:cs typeface="Times New Roman"/>
              <a:sym typeface="Times New Roman"/>
            </a:endParaRPr>
          </a:p>
          <a:p>
            <a:pPr indent="-190500" lvl="0" marL="342900" rtl="0" algn="l">
              <a:lnSpc>
                <a:spcPct val="150000"/>
              </a:lnSpc>
              <a:spcBef>
                <a:spcPts val="2200"/>
              </a:spcBef>
              <a:spcAft>
                <a:spcPts val="0"/>
              </a:spcAft>
              <a:buClr>
                <a:srgbClr val="3F3F3F"/>
              </a:buClr>
              <a:buSzPts val="2400"/>
              <a:buFont typeface="Arial"/>
              <a:buNone/>
            </a:pPr>
            <a:r>
              <a:t/>
            </a:r>
            <a:endParaRPr sz="2400">
              <a:latin typeface="Times New Roman"/>
              <a:ea typeface="Times New Roman"/>
              <a:cs typeface="Times New Roman"/>
              <a:sym typeface="Times New Roman"/>
            </a:endParaRPr>
          </a:p>
          <a:p>
            <a:pPr indent="0" lvl="0" marL="0" rtl="0" algn="l">
              <a:lnSpc>
                <a:spcPct val="150000"/>
              </a:lnSpc>
              <a:spcBef>
                <a:spcPts val="2200"/>
              </a:spcBef>
              <a:spcAft>
                <a:spcPts val="0"/>
              </a:spcAft>
              <a:buClr>
                <a:srgbClr val="3F3F3F"/>
              </a:buClr>
              <a:buSzPts val="2400"/>
              <a:buFont typeface="Quattrocento Sans"/>
              <a:buNone/>
            </a:pPr>
            <a:r>
              <a:t/>
            </a:r>
            <a:endParaRPr sz="2400">
              <a:latin typeface="Times New Roman"/>
              <a:ea typeface="Times New Roman"/>
              <a:cs typeface="Times New Roman"/>
              <a:sym typeface="Times New Roman"/>
            </a:endParaRPr>
          </a:p>
          <a:p>
            <a:pPr indent="0" lvl="0" marL="0" rtl="0" algn="l">
              <a:lnSpc>
                <a:spcPct val="150000"/>
              </a:lnSpc>
              <a:spcBef>
                <a:spcPts val="2200"/>
              </a:spcBef>
              <a:spcAft>
                <a:spcPts val="0"/>
              </a:spcAft>
              <a:buClr>
                <a:srgbClr val="3F3F3F"/>
              </a:buClr>
              <a:buSzPts val="2400"/>
              <a:buFont typeface="Quattrocento Sans"/>
              <a:buNone/>
            </a:pPr>
            <a:r>
              <a:t/>
            </a:r>
            <a:endParaRPr sz="2400">
              <a:latin typeface="Times New Roman"/>
              <a:ea typeface="Times New Roman"/>
              <a:cs typeface="Times New Roman"/>
              <a:sym typeface="Times New Roman"/>
            </a:endParaRPr>
          </a:p>
          <a:p>
            <a:pPr indent="0" lvl="0" marL="0" rtl="0" algn="l">
              <a:lnSpc>
                <a:spcPct val="150000"/>
              </a:lnSpc>
              <a:spcBef>
                <a:spcPts val="2200"/>
              </a:spcBef>
              <a:spcAft>
                <a:spcPts val="0"/>
              </a:spcAft>
              <a:buClr>
                <a:srgbClr val="3F3F3F"/>
              </a:buClr>
              <a:buSzPts val="2400"/>
              <a:buFont typeface="Quattrocento Sans"/>
              <a:buNone/>
            </a:pPr>
            <a:r>
              <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How to avoid overfitting</a:t>
            </a:r>
            <a:endParaRPr/>
          </a:p>
        </p:txBody>
      </p:sp>
      <p:sp>
        <p:nvSpPr>
          <p:cNvPr id="163" name="Google Shape;163;p20"/>
          <p:cNvSpPr txBox="1"/>
          <p:nvPr>
            <p:ph idx="1" type="body"/>
          </p:nvPr>
        </p:nvSpPr>
        <p:spPr>
          <a:xfrm>
            <a:off x="539495" y="1435608"/>
            <a:ext cx="11403975" cy="514807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220"/>
              <a:buFont typeface="Quattrocento Sans"/>
              <a:buNone/>
            </a:pPr>
            <a:r>
              <a:rPr b="1" lang="en-US" sz="2220"/>
              <a:t>Cross validation:</a:t>
            </a:r>
            <a:endParaRPr/>
          </a:p>
          <a:p>
            <a:pPr indent="0" lvl="0" marL="0" rtl="0" algn="l">
              <a:lnSpc>
                <a:spcPct val="150000"/>
              </a:lnSpc>
              <a:spcBef>
                <a:spcPts val="2200"/>
              </a:spcBef>
              <a:spcAft>
                <a:spcPts val="0"/>
              </a:spcAft>
              <a:buClr>
                <a:srgbClr val="3F3F3F"/>
              </a:buClr>
              <a:buSzPts val="2220"/>
              <a:buFont typeface="Quattrocento Sans"/>
              <a:buNone/>
            </a:pPr>
            <a:r>
              <a:rPr lang="en-US" sz="2220"/>
              <a:t>	Cross validation is a process where we keep one small part of the data to test the model and the rest to train the model. We know our model is not overfit, if performance of model is similar for both train and test date.</a:t>
            </a:r>
            <a:endParaRPr/>
          </a:p>
          <a:p>
            <a:pPr indent="0" lvl="0" marL="0" rtl="0" algn="l">
              <a:lnSpc>
                <a:spcPct val="150000"/>
              </a:lnSpc>
              <a:spcBef>
                <a:spcPts val="2200"/>
              </a:spcBef>
              <a:spcAft>
                <a:spcPts val="0"/>
              </a:spcAft>
              <a:buClr>
                <a:srgbClr val="3F3F3F"/>
              </a:buClr>
              <a:buSzPts val="2220"/>
              <a:buFont typeface="Quattrocento Sans"/>
              <a:buNone/>
            </a:pPr>
            <a:r>
              <a:rPr b="1" lang="en-US" sz="2220"/>
              <a:t>Pruning</a:t>
            </a:r>
            <a:endParaRPr/>
          </a:p>
          <a:p>
            <a:pPr indent="0" lvl="0" marL="0" rtl="0" algn="l">
              <a:lnSpc>
                <a:spcPct val="150000"/>
              </a:lnSpc>
              <a:spcBef>
                <a:spcPts val="2200"/>
              </a:spcBef>
              <a:spcAft>
                <a:spcPts val="0"/>
              </a:spcAft>
              <a:buClr>
                <a:srgbClr val="3F3F3F"/>
              </a:buClr>
              <a:buSzPts val="2220"/>
              <a:buFont typeface="Quattrocento Sans"/>
              <a:buNone/>
            </a:pPr>
            <a:r>
              <a:rPr lang="en-US" sz="2220"/>
              <a:t>	Pruning is especially used when we are dealing with Tree Based models. Here we are simply decreasing the levels of nodes to make the model to learn to generalise the data more.</a:t>
            </a:r>
            <a:endParaRPr/>
          </a:p>
          <a:p>
            <a:pPr indent="0" lvl="0" marL="0" rtl="0" algn="l">
              <a:lnSpc>
                <a:spcPct val="150000"/>
              </a:lnSpc>
              <a:spcBef>
                <a:spcPts val="2200"/>
              </a:spcBef>
              <a:spcAft>
                <a:spcPts val="0"/>
              </a:spcAft>
              <a:buClr>
                <a:srgbClr val="3F3F3F"/>
              </a:buClr>
              <a:buSzPts val="2220"/>
              <a:buFont typeface="Quattrocento Sans"/>
              <a:buNone/>
            </a:pPr>
            <a:r>
              <a:t/>
            </a:r>
            <a:endParaRPr sz="222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sp>
        <p:nvSpPr>
          <p:cNvPr id="169" name="Google Shape;169;p21"/>
          <p:cNvSpPr txBox="1"/>
          <p:nvPr>
            <p:ph idx="1" type="body"/>
          </p:nvPr>
        </p:nvSpPr>
        <p:spPr>
          <a:xfrm>
            <a:off x="539496" y="1435607"/>
            <a:ext cx="11361772" cy="5119937"/>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Font typeface="Quattrocento Sans"/>
              <a:buNone/>
            </a:pPr>
            <a:r>
              <a:rPr b="1" lang="en-US" sz="2400"/>
              <a:t>Early Stopping</a:t>
            </a:r>
            <a:endParaRPr/>
          </a:p>
          <a:p>
            <a:pPr indent="0" lvl="0" marL="0" rtl="0" algn="l">
              <a:lnSpc>
                <a:spcPct val="150000"/>
              </a:lnSpc>
              <a:spcBef>
                <a:spcPts val="2200"/>
              </a:spcBef>
              <a:spcAft>
                <a:spcPts val="0"/>
              </a:spcAft>
              <a:buClr>
                <a:srgbClr val="3F3F3F"/>
              </a:buClr>
              <a:buSzPts val="2400"/>
              <a:buFont typeface="Quattrocento Sans"/>
              <a:buNone/>
            </a:pPr>
            <a:r>
              <a:rPr lang="en-US" sz="2400"/>
              <a:t>	When training a large dataset, after certain iterations, model will stop generalising and start learning Statistical noise in the dataset. Early stopping will give us this point when to stop training the model.</a:t>
            </a:r>
            <a:endParaRPr/>
          </a:p>
          <a:p>
            <a:pPr indent="0" lvl="0" marL="0" rtl="0" algn="l">
              <a:lnSpc>
                <a:spcPct val="150000"/>
              </a:lnSpc>
              <a:spcBef>
                <a:spcPts val="2200"/>
              </a:spcBef>
              <a:spcAft>
                <a:spcPts val="0"/>
              </a:spcAft>
              <a:buClr>
                <a:srgbClr val="3F3F3F"/>
              </a:buClr>
              <a:buSzPts val="2400"/>
              <a:buFont typeface="Quattrocento Sans"/>
              <a:buNone/>
            </a:pPr>
            <a:r>
              <a:rPr b="1" lang="en-US" sz="2400"/>
              <a:t>Regularisation</a:t>
            </a:r>
            <a:endParaRPr b="1" sz="2400"/>
          </a:p>
          <a:p>
            <a:pPr indent="0" lvl="0" marL="0" rtl="0" algn="l">
              <a:lnSpc>
                <a:spcPct val="150000"/>
              </a:lnSpc>
              <a:spcBef>
                <a:spcPts val="2200"/>
              </a:spcBef>
              <a:spcAft>
                <a:spcPts val="0"/>
              </a:spcAft>
              <a:buClr>
                <a:srgbClr val="3F3F3F"/>
              </a:buClr>
              <a:buSzPts val="2400"/>
              <a:buFont typeface="Quattrocento Sans"/>
              <a:buNone/>
            </a:pPr>
            <a:r>
              <a:rPr lang="en-US" sz="2400"/>
              <a:t>	Regularisation introduces a cost function, which penalises the co efficients in linear models and penalises Weights in neural nets.</a:t>
            </a:r>
            <a:endParaRPr/>
          </a:p>
          <a:p>
            <a:pPr indent="0" lvl="0" marL="0" rtl="0" algn="l">
              <a:lnSpc>
                <a:spcPct val="150000"/>
              </a:lnSpc>
              <a:spcBef>
                <a:spcPts val="2200"/>
              </a:spcBef>
              <a:spcAft>
                <a:spcPts val="0"/>
              </a:spcAft>
              <a:buClr>
                <a:srgbClr val="3F3F3F"/>
              </a:buClr>
              <a:buSzPts val="2400"/>
              <a:buFont typeface="Quattrocento Sans"/>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Cross Validation</a:t>
            </a:r>
            <a:endParaRPr/>
          </a:p>
        </p:txBody>
      </p:sp>
      <p:sp>
        <p:nvSpPr>
          <p:cNvPr id="175" name="Google Shape;175;p22"/>
          <p:cNvSpPr txBox="1"/>
          <p:nvPr>
            <p:ph idx="1" type="body"/>
          </p:nvPr>
        </p:nvSpPr>
        <p:spPr>
          <a:xfrm>
            <a:off x="539495" y="1435607"/>
            <a:ext cx="11389908" cy="509180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800"/>
              <a:buFont typeface="Quattrocento Sans"/>
              <a:buNone/>
            </a:pPr>
            <a:r>
              <a:rPr lang="en-US" sz="1800"/>
              <a:t>Cross validation is one of the techniques used to avoid overfitting or underfitting.</a:t>
            </a:r>
            <a:endParaRPr/>
          </a:p>
          <a:p>
            <a:pPr indent="0" lvl="0" marL="0" rtl="0" algn="l">
              <a:lnSpc>
                <a:spcPct val="150000"/>
              </a:lnSpc>
              <a:spcBef>
                <a:spcPts val="2200"/>
              </a:spcBef>
              <a:spcAft>
                <a:spcPts val="0"/>
              </a:spcAft>
              <a:buClr>
                <a:srgbClr val="3F3F3F"/>
              </a:buClr>
              <a:buSzPts val="1800"/>
              <a:buFont typeface="Quattrocento Sans"/>
              <a:buNone/>
            </a:pPr>
            <a:r>
              <a:rPr lang="en-US" sz="1800"/>
              <a:t>It involves reserving a part of you data set on which we do not train the model, to test model's performance.</a:t>
            </a:r>
            <a:endParaRPr/>
          </a:p>
          <a:p>
            <a:pPr indent="0" lvl="0" marL="0" rtl="0" algn="l">
              <a:lnSpc>
                <a:spcPct val="150000"/>
              </a:lnSpc>
              <a:spcBef>
                <a:spcPts val="2200"/>
              </a:spcBef>
              <a:spcAft>
                <a:spcPts val="0"/>
              </a:spcAft>
              <a:buClr>
                <a:srgbClr val="3F3F3F"/>
              </a:buClr>
              <a:buSzPts val="1800"/>
              <a:buFont typeface="Quattrocento Sans"/>
              <a:buNone/>
            </a:pPr>
            <a:r>
              <a:rPr b="1" lang="en-US" sz="1800"/>
              <a:t>Steps followed for cross validation</a:t>
            </a:r>
            <a:r>
              <a:rPr lang="en-US" sz="1800"/>
              <a:t>:</a:t>
            </a:r>
            <a:endParaRPr/>
          </a:p>
          <a:p>
            <a:pPr indent="-114300" lvl="0" marL="0" rtl="0" algn="l">
              <a:lnSpc>
                <a:spcPct val="150000"/>
              </a:lnSpc>
              <a:spcBef>
                <a:spcPts val="2200"/>
              </a:spcBef>
              <a:spcAft>
                <a:spcPts val="0"/>
              </a:spcAft>
              <a:buClr>
                <a:srgbClr val="3F3F3F"/>
              </a:buClr>
              <a:buSzPts val="1800"/>
              <a:buFont typeface="Arial"/>
              <a:buChar char="•"/>
            </a:pPr>
            <a:r>
              <a:rPr lang="en-US" sz="1800"/>
              <a:t>Reserve a part of your data set, i.e. split your data set to train and test set.</a:t>
            </a:r>
            <a:endParaRPr/>
          </a:p>
          <a:p>
            <a:pPr indent="-114300" lvl="0" marL="0" rtl="0" algn="l">
              <a:lnSpc>
                <a:spcPct val="150000"/>
              </a:lnSpc>
              <a:spcBef>
                <a:spcPts val="2200"/>
              </a:spcBef>
              <a:spcAft>
                <a:spcPts val="0"/>
              </a:spcAft>
              <a:buClr>
                <a:srgbClr val="3F3F3F"/>
              </a:buClr>
              <a:buSzPts val="1800"/>
              <a:buFont typeface="Arial"/>
              <a:buChar char="•"/>
            </a:pPr>
            <a:r>
              <a:rPr lang="en-US" sz="1800"/>
              <a:t>Train you model on train data set.</a:t>
            </a:r>
            <a:endParaRPr/>
          </a:p>
          <a:p>
            <a:pPr indent="-114300" lvl="0" marL="0" rtl="0" algn="l">
              <a:lnSpc>
                <a:spcPct val="150000"/>
              </a:lnSpc>
              <a:spcBef>
                <a:spcPts val="2200"/>
              </a:spcBef>
              <a:spcAft>
                <a:spcPts val="0"/>
              </a:spcAft>
              <a:buClr>
                <a:srgbClr val="3F3F3F"/>
              </a:buClr>
              <a:buSzPts val="1800"/>
              <a:buFont typeface="Arial"/>
              <a:buChar char="•"/>
            </a:pPr>
            <a:r>
              <a:rPr lang="en-US" sz="1800"/>
              <a:t>Use test data set as validation set to measure performance of your model.</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Common methods used for Cross Validation</a:t>
            </a:r>
            <a:endParaRPr/>
          </a:p>
        </p:txBody>
      </p:sp>
      <p:sp>
        <p:nvSpPr>
          <p:cNvPr id="181" name="Google Shape;181;p23"/>
          <p:cNvSpPr txBox="1"/>
          <p:nvPr>
            <p:ph idx="1" type="body"/>
          </p:nvPr>
        </p:nvSpPr>
        <p:spPr>
          <a:xfrm>
            <a:off x="539496" y="1435608"/>
            <a:ext cx="11361772" cy="5134004"/>
          </a:xfrm>
          <a:prstGeom prst="rect">
            <a:avLst/>
          </a:prstGeom>
          <a:noFill/>
          <a:ln>
            <a:noFill/>
          </a:ln>
        </p:spPr>
        <p:txBody>
          <a:bodyPr anchorCtr="0" anchor="t" bIns="45700" lIns="91425" spcFirstLastPara="1" rIns="91425" wrap="square" tIns="45700">
            <a:normAutofit/>
          </a:bodyPr>
          <a:lstStyle/>
          <a:p>
            <a:pPr indent="-127000" lvl="0" marL="0" rtl="0" algn="l">
              <a:lnSpc>
                <a:spcPct val="100000"/>
              </a:lnSpc>
              <a:spcBef>
                <a:spcPts val="0"/>
              </a:spcBef>
              <a:spcAft>
                <a:spcPts val="0"/>
              </a:spcAft>
              <a:buClr>
                <a:srgbClr val="3F3F3F"/>
              </a:buClr>
              <a:buSzPts val="2000"/>
              <a:buFont typeface="Arial"/>
              <a:buChar char="•"/>
            </a:pPr>
            <a:r>
              <a:rPr b="1" lang="en-US" sz="2000"/>
              <a:t>Validation set approach</a:t>
            </a:r>
            <a:r>
              <a:rPr lang="en-US" sz="2000"/>
              <a:t>.</a:t>
            </a:r>
            <a:endParaRPr/>
          </a:p>
          <a:p>
            <a:pPr indent="0" lvl="0" marL="0" rtl="0" algn="l">
              <a:lnSpc>
                <a:spcPct val="100000"/>
              </a:lnSpc>
              <a:spcBef>
                <a:spcPts val="2200"/>
              </a:spcBef>
              <a:spcAft>
                <a:spcPts val="0"/>
              </a:spcAft>
              <a:buClr>
                <a:srgbClr val="3F3F3F"/>
              </a:buClr>
              <a:buSzPts val="1800"/>
              <a:buFont typeface="Quattrocento Sans"/>
              <a:buNone/>
            </a:pPr>
            <a:r>
              <a:rPr lang="en-US" sz="1800"/>
              <a:t>Reserve 50% test data set and train on remaining data.</a:t>
            </a:r>
            <a:endParaRPr/>
          </a:p>
          <a:p>
            <a:pPr indent="0" lvl="0" marL="0" rtl="0" algn="l">
              <a:lnSpc>
                <a:spcPct val="100000"/>
              </a:lnSpc>
              <a:spcBef>
                <a:spcPts val="2200"/>
              </a:spcBef>
              <a:spcAft>
                <a:spcPts val="0"/>
              </a:spcAft>
              <a:buClr>
                <a:srgbClr val="3F3F3F"/>
              </a:buClr>
              <a:buSzPts val="1800"/>
              <a:buFont typeface="Quattrocento Sans"/>
              <a:buNone/>
            </a:pPr>
            <a:r>
              <a:t/>
            </a:r>
            <a:endParaRPr sz="1800"/>
          </a:p>
          <a:p>
            <a:pPr indent="-127000" lvl="0" marL="0" rtl="0" algn="l">
              <a:lnSpc>
                <a:spcPct val="100000"/>
              </a:lnSpc>
              <a:spcBef>
                <a:spcPts val="2200"/>
              </a:spcBef>
              <a:spcAft>
                <a:spcPts val="0"/>
              </a:spcAft>
              <a:buClr>
                <a:srgbClr val="3F3F3F"/>
              </a:buClr>
              <a:buSzPts val="2000"/>
              <a:buFont typeface="Arial"/>
              <a:buChar char="•"/>
            </a:pPr>
            <a:r>
              <a:rPr b="1" lang="en-US" sz="2000"/>
              <a:t>Leave One Out Cross Validation (LOOCV)</a:t>
            </a:r>
            <a:endParaRPr b="1" sz="1800"/>
          </a:p>
          <a:p>
            <a:pPr indent="0" lvl="0" marL="0" rtl="0" algn="l">
              <a:lnSpc>
                <a:spcPct val="100000"/>
              </a:lnSpc>
              <a:spcBef>
                <a:spcPts val="2200"/>
              </a:spcBef>
              <a:spcAft>
                <a:spcPts val="0"/>
              </a:spcAft>
              <a:buClr>
                <a:srgbClr val="3F3F3F"/>
              </a:buClr>
              <a:buSzPts val="1800"/>
              <a:buFont typeface="Quattrocento Sans"/>
              <a:buNone/>
            </a:pPr>
            <a:r>
              <a:rPr lang="en-US" sz="1800"/>
              <a:t>Reserve only one data point and train model on remaining. This process is iterated for each data point.</a:t>
            </a:r>
            <a:endParaRPr/>
          </a:p>
          <a:p>
            <a:pPr indent="0" lvl="0" marL="0" rtl="0" algn="l">
              <a:lnSpc>
                <a:spcPct val="100000"/>
              </a:lnSpc>
              <a:spcBef>
                <a:spcPts val="2200"/>
              </a:spcBef>
              <a:spcAft>
                <a:spcPts val="0"/>
              </a:spcAft>
              <a:buClr>
                <a:srgbClr val="3F3F3F"/>
              </a:buClr>
              <a:buSzPts val="1800"/>
              <a:buFont typeface="Quattrocento Sans"/>
              <a:buNone/>
            </a:pPr>
            <a:r>
              <a:t/>
            </a:r>
            <a:endParaRPr sz="1800"/>
          </a:p>
          <a:p>
            <a:pPr indent="-127000" lvl="0" marL="0" rtl="0" algn="l">
              <a:lnSpc>
                <a:spcPct val="100000"/>
              </a:lnSpc>
              <a:spcBef>
                <a:spcPts val="2200"/>
              </a:spcBef>
              <a:spcAft>
                <a:spcPts val="0"/>
              </a:spcAft>
              <a:buClr>
                <a:srgbClr val="3F3F3F"/>
              </a:buClr>
              <a:buSzPts val="2000"/>
              <a:buFont typeface="Arial"/>
              <a:buChar char="•"/>
            </a:pPr>
            <a:r>
              <a:rPr b="1" lang="en-US" sz="2000"/>
              <a:t>K-Fold Cross Validation</a:t>
            </a:r>
            <a:endParaRPr/>
          </a:p>
          <a:p>
            <a:pPr indent="0" lvl="0" marL="0" rtl="0" algn="l">
              <a:lnSpc>
                <a:spcPct val="100000"/>
              </a:lnSpc>
              <a:spcBef>
                <a:spcPts val="2200"/>
              </a:spcBef>
              <a:spcAft>
                <a:spcPts val="0"/>
              </a:spcAft>
              <a:buClr>
                <a:srgbClr val="3F3F3F"/>
              </a:buClr>
              <a:buSzPts val="1800"/>
              <a:buFont typeface="Quattrocento Sans"/>
              <a:buNone/>
            </a:pPr>
            <a:r>
              <a:rPr lang="en-US" sz="1800"/>
              <a:t>Split the data set to certain number of parts, reserve one part as validation set and train on remaining set. Repeat this step for each of the data set.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Regularization</a:t>
            </a:r>
            <a:endParaRPr/>
          </a:p>
        </p:txBody>
      </p:sp>
      <p:sp>
        <p:nvSpPr>
          <p:cNvPr id="187" name="Google Shape;187;p24"/>
          <p:cNvSpPr txBox="1"/>
          <p:nvPr>
            <p:ph idx="1" type="body"/>
          </p:nvPr>
        </p:nvSpPr>
        <p:spPr>
          <a:xfrm>
            <a:off x="539495" y="1435606"/>
            <a:ext cx="11249231" cy="516214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800"/>
              <a:buFont typeface="Quattrocento Sans"/>
              <a:buNone/>
            </a:pPr>
            <a:r>
              <a:rPr lang="en-US" sz="1800"/>
              <a:t>Over fitting happens because our model tries too hard to capture noise in our data. This makes the model more complex.</a:t>
            </a:r>
            <a:endParaRPr/>
          </a:p>
          <a:p>
            <a:pPr indent="0" lvl="0" marL="0" rtl="0" algn="l">
              <a:lnSpc>
                <a:spcPct val="150000"/>
              </a:lnSpc>
              <a:spcBef>
                <a:spcPts val="2200"/>
              </a:spcBef>
              <a:spcAft>
                <a:spcPts val="0"/>
              </a:spcAft>
              <a:buClr>
                <a:srgbClr val="3F3F3F"/>
              </a:buClr>
              <a:buSzPts val="1800"/>
              <a:buFont typeface="Quattrocento Sans"/>
              <a:buNone/>
            </a:pPr>
            <a:r>
              <a:rPr lang="en-US" sz="1800"/>
              <a:t>In trying to </a:t>
            </a:r>
            <a:r>
              <a:rPr lang="en-US" sz="1800"/>
              <a:t>achieve</a:t>
            </a:r>
            <a:r>
              <a:rPr lang="en-US" sz="1800"/>
              <a:t> so, it assigns more weights or </a:t>
            </a:r>
            <a:r>
              <a:rPr lang="en-US" sz="1800"/>
              <a:t>coefficients</a:t>
            </a:r>
            <a:r>
              <a:rPr lang="en-US" sz="1800"/>
              <a:t> to some of the features.</a:t>
            </a:r>
            <a:endParaRPr/>
          </a:p>
          <a:p>
            <a:pPr indent="0" lvl="0" marL="0" rtl="0" algn="l">
              <a:lnSpc>
                <a:spcPct val="150000"/>
              </a:lnSpc>
              <a:spcBef>
                <a:spcPts val="2200"/>
              </a:spcBef>
              <a:spcAft>
                <a:spcPts val="0"/>
              </a:spcAft>
              <a:buClr>
                <a:srgbClr val="3F3F3F"/>
              </a:buClr>
              <a:buSzPts val="1800"/>
              <a:buFont typeface="Quattrocento Sans"/>
              <a:buNone/>
            </a:pPr>
            <a:r>
              <a:rPr lang="en-US" sz="1800"/>
              <a:t>Regularisation tries to shrink the </a:t>
            </a:r>
            <a:r>
              <a:rPr lang="en-US" sz="1800"/>
              <a:t>coefficients</a:t>
            </a:r>
            <a:r>
              <a:rPr lang="en-US" sz="1800"/>
              <a:t> towards zero.</a:t>
            </a:r>
            <a:endParaRPr/>
          </a:p>
          <a:p>
            <a:pPr indent="0" lvl="0" marL="0" rtl="0" algn="l">
              <a:lnSpc>
                <a:spcPct val="150000"/>
              </a:lnSpc>
              <a:spcBef>
                <a:spcPts val="2200"/>
              </a:spcBef>
              <a:spcAft>
                <a:spcPts val="0"/>
              </a:spcAft>
              <a:buClr>
                <a:srgbClr val="3F3F3F"/>
              </a:buClr>
              <a:buSzPts val="1800"/>
              <a:buFont typeface="Quattrocento Sans"/>
              <a:buNone/>
            </a:pPr>
            <a:r>
              <a:rPr lang="en-US" sz="1800"/>
              <a:t>In other words it discourages learning more complex model.</a:t>
            </a:r>
            <a:endParaRPr/>
          </a:p>
          <a:p>
            <a:pPr indent="0" lvl="0" marL="0" rtl="0" algn="l">
              <a:lnSpc>
                <a:spcPct val="150000"/>
              </a:lnSpc>
              <a:spcBef>
                <a:spcPts val="2200"/>
              </a:spcBef>
              <a:spcAft>
                <a:spcPts val="0"/>
              </a:spcAft>
              <a:buClr>
                <a:srgbClr val="3F3F3F"/>
              </a:buClr>
              <a:buSzPts val="1800"/>
              <a:buFont typeface="Quattrocento Sans"/>
              <a:buNone/>
            </a:pPr>
            <a:r>
              <a:rPr lang="en-US" sz="1800"/>
              <a:t>Types of Regularisations:</a:t>
            </a:r>
            <a:endParaRPr/>
          </a:p>
          <a:p>
            <a:pPr indent="-114300" lvl="0" marL="0" rtl="0" algn="l">
              <a:lnSpc>
                <a:spcPct val="150000"/>
              </a:lnSpc>
              <a:spcBef>
                <a:spcPts val="2200"/>
              </a:spcBef>
              <a:spcAft>
                <a:spcPts val="0"/>
              </a:spcAft>
              <a:buClr>
                <a:srgbClr val="3F3F3F"/>
              </a:buClr>
              <a:buSzPts val="1800"/>
              <a:buFont typeface="Arial"/>
              <a:buChar char="•"/>
            </a:pPr>
            <a:r>
              <a:rPr b="1" lang="en-US" sz="1800"/>
              <a:t>L1 Regularisation – Lasso Regression</a:t>
            </a:r>
            <a:endParaRPr/>
          </a:p>
          <a:p>
            <a:pPr indent="-114300" lvl="0" marL="0" rtl="0" algn="l">
              <a:lnSpc>
                <a:spcPct val="150000"/>
              </a:lnSpc>
              <a:spcBef>
                <a:spcPts val="2200"/>
              </a:spcBef>
              <a:spcAft>
                <a:spcPts val="0"/>
              </a:spcAft>
              <a:buClr>
                <a:srgbClr val="3F3F3F"/>
              </a:buClr>
              <a:buSzPts val="1800"/>
              <a:buFont typeface="Arial"/>
              <a:buChar char="•"/>
            </a:pPr>
            <a:r>
              <a:rPr b="1" lang="en-US" sz="1800"/>
              <a:t>L2 Regularisation – Ridge Regression</a:t>
            </a:r>
            <a:endParaRPr b="1"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L2 Regularization – Ridge</a:t>
            </a:r>
            <a:endParaRPr/>
          </a:p>
        </p:txBody>
      </p:sp>
      <p:sp>
        <p:nvSpPr>
          <p:cNvPr id="193" name="Google Shape;193;p25"/>
          <p:cNvSpPr txBox="1"/>
          <p:nvPr>
            <p:ph idx="1" type="body"/>
          </p:nvPr>
        </p:nvSpPr>
        <p:spPr>
          <a:xfrm>
            <a:off x="539495" y="1435607"/>
            <a:ext cx="11375839" cy="5119937"/>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3F3F3F"/>
              </a:buClr>
              <a:buSzPts val="1665"/>
              <a:buFont typeface="Quattrocento Sans"/>
              <a:buNone/>
            </a:pPr>
            <a:r>
              <a:rPr lang="en-US" sz="1665"/>
              <a:t>For a linear regression equation, fitting procedure involves a loss </a:t>
            </a:r>
            <a:endParaRPr/>
          </a:p>
          <a:p>
            <a:pPr indent="0" lvl="0" marL="0" rtl="0" algn="l">
              <a:lnSpc>
                <a:spcPct val="130000"/>
              </a:lnSpc>
              <a:spcBef>
                <a:spcPts val="2200"/>
              </a:spcBef>
              <a:spcAft>
                <a:spcPts val="0"/>
              </a:spcAft>
              <a:buClr>
                <a:srgbClr val="3F3F3F"/>
              </a:buClr>
              <a:buSzPts val="1665"/>
              <a:buFont typeface="Quattrocento Sans"/>
              <a:buNone/>
            </a:pPr>
            <a:r>
              <a:rPr lang="en-US" sz="1665"/>
              <a:t>function, </a:t>
            </a:r>
            <a:r>
              <a:rPr b="1" lang="en-US" sz="1665"/>
              <a:t>Residual Sum of Squared Errore(RSS)</a:t>
            </a:r>
            <a:r>
              <a:rPr lang="en-US" sz="1665"/>
              <a:t>. The co efficients are chosen in such a way that they reduce this loss function.</a:t>
            </a:r>
            <a:endParaRPr/>
          </a:p>
          <a:p>
            <a:pPr indent="-105727" lvl="0" marL="0" rtl="0" algn="l">
              <a:lnSpc>
                <a:spcPct val="130000"/>
              </a:lnSpc>
              <a:spcBef>
                <a:spcPts val="2200"/>
              </a:spcBef>
              <a:spcAft>
                <a:spcPts val="0"/>
              </a:spcAft>
              <a:buClr>
                <a:srgbClr val="3F3F3F"/>
              </a:buClr>
              <a:buSzPts val="1665"/>
              <a:buFont typeface="Arial"/>
              <a:buChar char="•"/>
            </a:pPr>
            <a:r>
              <a:rPr lang="en-US" sz="1665"/>
              <a:t>In Ridge regression we introduce a penalty in our loss function.</a:t>
            </a:r>
            <a:endParaRPr/>
          </a:p>
          <a:p>
            <a:pPr indent="-105727" lvl="0" marL="0" rtl="0" algn="l">
              <a:lnSpc>
                <a:spcPct val="130000"/>
              </a:lnSpc>
              <a:spcBef>
                <a:spcPts val="2200"/>
              </a:spcBef>
              <a:spcAft>
                <a:spcPts val="0"/>
              </a:spcAft>
              <a:buClr>
                <a:srgbClr val="3F3F3F"/>
              </a:buClr>
              <a:buSzPts val="1665"/>
              <a:buFont typeface="Arial"/>
              <a:buChar char="•"/>
            </a:pPr>
            <a:r>
              <a:rPr lang="en-US" sz="1665"/>
              <a:t>Here Lambda is our tuning parameter.</a:t>
            </a:r>
            <a:endParaRPr/>
          </a:p>
          <a:p>
            <a:pPr indent="-105727" lvl="0" marL="0" rtl="0" algn="l">
              <a:lnSpc>
                <a:spcPct val="130000"/>
              </a:lnSpc>
              <a:spcBef>
                <a:spcPts val="2200"/>
              </a:spcBef>
              <a:spcAft>
                <a:spcPts val="0"/>
              </a:spcAft>
              <a:buClr>
                <a:srgbClr val="3F3F3F"/>
              </a:buClr>
              <a:buSzPts val="1665"/>
              <a:buFont typeface="Arial"/>
              <a:buChar char="•"/>
            </a:pPr>
            <a:r>
              <a:rPr lang="en-US" sz="1665"/>
              <a:t>As we increase the value of Lambda, the magnitude of co efficients decresases.</a:t>
            </a:r>
            <a:endParaRPr/>
          </a:p>
          <a:p>
            <a:pPr indent="-105727" lvl="0" marL="0" rtl="0" algn="l">
              <a:lnSpc>
                <a:spcPct val="130000"/>
              </a:lnSpc>
              <a:spcBef>
                <a:spcPts val="2200"/>
              </a:spcBef>
              <a:spcAft>
                <a:spcPts val="0"/>
              </a:spcAft>
              <a:buClr>
                <a:srgbClr val="3F3F3F"/>
              </a:buClr>
              <a:buSzPts val="1665"/>
              <a:buFont typeface="Arial"/>
              <a:buChar char="•"/>
            </a:pPr>
            <a:r>
              <a:rPr lang="en-US" sz="1665"/>
              <a:t>The value might reach close to zero but never absolute zero.</a:t>
            </a:r>
            <a:endParaRPr/>
          </a:p>
          <a:p>
            <a:pPr indent="-105727" lvl="0" marL="0" rtl="0" algn="l">
              <a:lnSpc>
                <a:spcPct val="130000"/>
              </a:lnSpc>
              <a:spcBef>
                <a:spcPts val="2200"/>
              </a:spcBef>
              <a:spcAft>
                <a:spcPts val="0"/>
              </a:spcAft>
              <a:buClr>
                <a:srgbClr val="3F3F3F"/>
              </a:buClr>
              <a:buSzPts val="1665"/>
              <a:buFont typeface="Arial"/>
              <a:buChar char="•"/>
            </a:pPr>
            <a:r>
              <a:rPr lang="en-US" sz="1665"/>
              <a:t>Ridge regression shrinks the parameters, therefore we use this method to overcome multicollinearity.</a:t>
            </a:r>
            <a:endParaRPr/>
          </a:p>
          <a:p>
            <a:pPr indent="-105727" lvl="0" marL="0" rtl="0" algn="l">
              <a:lnSpc>
                <a:spcPct val="130000"/>
              </a:lnSpc>
              <a:spcBef>
                <a:spcPts val="2200"/>
              </a:spcBef>
              <a:spcAft>
                <a:spcPts val="0"/>
              </a:spcAft>
              <a:buClr>
                <a:srgbClr val="3F3F3F"/>
              </a:buClr>
              <a:buSzPts val="1665"/>
              <a:buFont typeface="Arial"/>
              <a:buChar char="•"/>
            </a:pPr>
            <a:r>
              <a:rPr lang="en-US" sz="1665"/>
              <a:t>It helps in reducing model complexity, hence overcoming overfitting</a:t>
            </a:r>
            <a:endParaRPr sz="1665"/>
          </a:p>
        </p:txBody>
      </p:sp>
      <p:pic>
        <p:nvPicPr>
          <p:cNvPr descr="1_DY3-IaGcHjjLg7oYXx1O3A.png" id="194" name="Google Shape;194;p25"/>
          <p:cNvPicPr preferRelativeResize="0"/>
          <p:nvPr/>
        </p:nvPicPr>
        <p:blipFill rotWithShape="1">
          <a:blip r:embed="rId3">
            <a:alphaModFix/>
          </a:blip>
          <a:srcRect b="0" l="0" r="0" t="0"/>
          <a:stretch/>
        </p:blipFill>
        <p:spPr>
          <a:xfrm>
            <a:off x="7469945" y="1204032"/>
            <a:ext cx="4389559" cy="904875"/>
          </a:xfrm>
          <a:prstGeom prst="rect">
            <a:avLst/>
          </a:prstGeom>
          <a:noFill/>
          <a:ln>
            <a:noFill/>
          </a:ln>
        </p:spPr>
      </p:pic>
      <p:pic>
        <p:nvPicPr>
          <p:cNvPr descr="ridge.png" id="195" name="Google Shape;195;p25"/>
          <p:cNvPicPr preferRelativeResize="0"/>
          <p:nvPr/>
        </p:nvPicPr>
        <p:blipFill rotWithShape="1">
          <a:blip r:embed="rId4">
            <a:alphaModFix/>
          </a:blip>
          <a:srcRect b="0" l="0" r="0" t="0"/>
          <a:stretch/>
        </p:blipFill>
        <p:spPr>
          <a:xfrm>
            <a:off x="7343336" y="2859478"/>
            <a:ext cx="4621896" cy="885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L1 Regularization – Lasso</a:t>
            </a:r>
            <a:endParaRPr/>
          </a:p>
        </p:txBody>
      </p:sp>
      <p:sp>
        <p:nvSpPr>
          <p:cNvPr id="201" name="Google Shape;201;p26"/>
          <p:cNvSpPr txBox="1"/>
          <p:nvPr>
            <p:ph idx="1" type="body"/>
          </p:nvPr>
        </p:nvSpPr>
        <p:spPr>
          <a:xfrm>
            <a:off x="539496" y="1435607"/>
            <a:ext cx="11432110" cy="5105869"/>
          </a:xfrm>
          <a:prstGeom prst="rect">
            <a:avLst/>
          </a:prstGeom>
          <a:noFill/>
          <a:ln>
            <a:noFill/>
          </a:ln>
        </p:spPr>
        <p:txBody>
          <a:bodyPr anchorCtr="0" anchor="t" bIns="45700" lIns="91425" spcFirstLastPara="1" rIns="91425" wrap="square" tIns="45700">
            <a:normAutofit/>
          </a:bodyPr>
          <a:lstStyle/>
          <a:p>
            <a:pPr indent="-114300" lvl="0" marL="0" rtl="0" algn="l">
              <a:lnSpc>
                <a:spcPct val="150000"/>
              </a:lnSpc>
              <a:spcBef>
                <a:spcPts val="0"/>
              </a:spcBef>
              <a:spcAft>
                <a:spcPts val="0"/>
              </a:spcAft>
              <a:buClr>
                <a:srgbClr val="3F3F3F"/>
              </a:buClr>
              <a:buSzPts val="1800"/>
              <a:buFont typeface="Arial"/>
              <a:buChar char="•"/>
            </a:pPr>
            <a:r>
              <a:rPr lang="en-US" sz="1800"/>
              <a:t>Lasso regularization is different from Ridge in that it uses</a:t>
            </a:r>
            <a:endParaRPr/>
          </a:p>
          <a:p>
            <a:pPr indent="0" lvl="0" marL="0" rtl="0" algn="l">
              <a:lnSpc>
                <a:spcPct val="150000"/>
              </a:lnSpc>
              <a:spcBef>
                <a:spcPts val="2200"/>
              </a:spcBef>
              <a:spcAft>
                <a:spcPts val="0"/>
              </a:spcAft>
              <a:buClr>
                <a:srgbClr val="3F3F3F"/>
              </a:buClr>
              <a:buSzPts val="1800"/>
              <a:buFont typeface="Quattrocento Sans"/>
              <a:buNone/>
            </a:pPr>
            <a:r>
              <a:rPr lang="en-US" sz="1800"/>
              <a:t>modulus of β instead of square of β.</a:t>
            </a:r>
            <a:endParaRPr/>
          </a:p>
          <a:p>
            <a:pPr indent="-114300" lvl="0" marL="0" rtl="0" algn="l">
              <a:lnSpc>
                <a:spcPct val="150000"/>
              </a:lnSpc>
              <a:spcBef>
                <a:spcPts val="2200"/>
              </a:spcBef>
              <a:spcAft>
                <a:spcPts val="0"/>
              </a:spcAft>
              <a:buClr>
                <a:srgbClr val="3F3F3F"/>
              </a:buClr>
              <a:buSzPts val="1800"/>
              <a:buFont typeface="Arial"/>
              <a:buChar char="•"/>
            </a:pPr>
            <a:r>
              <a:rPr lang="en-US" sz="1800"/>
              <a:t>And Lambda is the tuning parameter.</a:t>
            </a:r>
            <a:endParaRPr/>
          </a:p>
          <a:p>
            <a:pPr indent="-114300" lvl="0" marL="0" rtl="0" algn="l">
              <a:lnSpc>
                <a:spcPct val="150000"/>
              </a:lnSpc>
              <a:spcBef>
                <a:spcPts val="2200"/>
              </a:spcBef>
              <a:spcAft>
                <a:spcPts val="0"/>
              </a:spcAft>
              <a:buClr>
                <a:srgbClr val="3F3F3F"/>
              </a:buClr>
              <a:buSzPts val="1800"/>
              <a:buFont typeface="Arial"/>
              <a:buChar char="•"/>
            </a:pPr>
            <a:r>
              <a:rPr lang="en-US" sz="1800"/>
              <a:t>Also, as we go on increasing value of Lambda, the coefficients reaches absolute Zero.</a:t>
            </a:r>
            <a:endParaRPr/>
          </a:p>
          <a:p>
            <a:pPr indent="-114300" lvl="0" marL="0" rtl="0" algn="l">
              <a:lnSpc>
                <a:spcPct val="150000"/>
              </a:lnSpc>
              <a:spcBef>
                <a:spcPts val="2200"/>
              </a:spcBef>
              <a:spcAft>
                <a:spcPts val="0"/>
              </a:spcAft>
              <a:buClr>
                <a:srgbClr val="3F3F3F"/>
              </a:buClr>
              <a:buSzPts val="1800"/>
              <a:buFont typeface="Arial"/>
              <a:buChar char="•"/>
            </a:pPr>
            <a:r>
              <a:rPr lang="en-US" sz="1800"/>
              <a:t>Thus, Lasso select only some features, while reducing other coeffcients to zero.</a:t>
            </a:r>
            <a:endParaRPr/>
          </a:p>
          <a:p>
            <a:pPr indent="-114300" lvl="0" marL="0" rtl="0" algn="l">
              <a:lnSpc>
                <a:spcPct val="150000"/>
              </a:lnSpc>
              <a:spcBef>
                <a:spcPts val="2200"/>
              </a:spcBef>
              <a:spcAft>
                <a:spcPts val="0"/>
              </a:spcAft>
              <a:buClr>
                <a:srgbClr val="3F3F3F"/>
              </a:buClr>
              <a:buSzPts val="1800"/>
              <a:buFont typeface="Arial"/>
              <a:buChar char="•"/>
            </a:pPr>
            <a:r>
              <a:rPr lang="en-US" sz="1800"/>
              <a:t>Thus we can also use Lasso regression for feature selection if our data contain a huge number of features.</a:t>
            </a:r>
            <a:endParaRPr/>
          </a:p>
          <a:p>
            <a:pPr indent="0" lvl="0" marL="0" rtl="0" algn="l">
              <a:lnSpc>
                <a:spcPct val="150000"/>
              </a:lnSpc>
              <a:spcBef>
                <a:spcPts val="2200"/>
              </a:spcBef>
              <a:spcAft>
                <a:spcPts val="0"/>
              </a:spcAft>
              <a:buClr>
                <a:srgbClr val="3F3F3F"/>
              </a:buClr>
              <a:buSzPts val="1800"/>
              <a:buFont typeface="Quattrocento Sans"/>
              <a:buNone/>
            </a:pPr>
            <a:r>
              <a:t/>
            </a:r>
            <a:endParaRPr sz="1800"/>
          </a:p>
        </p:txBody>
      </p:sp>
      <p:pic>
        <p:nvPicPr>
          <p:cNvPr descr="lasso.png" id="202" name="Google Shape;202;p26"/>
          <p:cNvPicPr preferRelativeResize="0"/>
          <p:nvPr/>
        </p:nvPicPr>
        <p:blipFill rotWithShape="1">
          <a:blip r:embed="rId3">
            <a:alphaModFix/>
          </a:blip>
          <a:srcRect b="0" l="0" r="0" t="0"/>
          <a:stretch/>
        </p:blipFill>
        <p:spPr>
          <a:xfrm>
            <a:off x="4869547" y="1968890"/>
            <a:ext cx="6117321" cy="83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3"/>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What are Decision Trees</a:t>
            </a:r>
            <a:endParaRPr/>
          </a:p>
        </p:txBody>
      </p:sp>
      <p:sp>
        <p:nvSpPr>
          <p:cNvPr id="50" name="Google Shape;50;p3"/>
          <p:cNvSpPr txBox="1"/>
          <p:nvPr>
            <p:ph idx="1" type="body"/>
          </p:nvPr>
        </p:nvSpPr>
        <p:spPr>
          <a:xfrm>
            <a:off x="539496" y="1435607"/>
            <a:ext cx="11347704" cy="5105869"/>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3F3F3F"/>
              </a:buClr>
              <a:buSzPts val="2220"/>
              <a:buFont typeface="Arial"/>
              <a:buChar char="•"/>
            </a:pPr>
            <a:r>
              <a:rPr lang="en-US" sz="2220"/>
              <a:t>Decision trees are a type of Supervised learning (which have target variable) models which come under Tree Based Modelling.</a:t>
            </a:r>
            <a:endParaRPr/>
          </a:p>
          <a:p>
            <a:pPr indent="-342900" lvl="0" marL="342900" rtl="0" algn="l">
              <a:lnSpc>
                <a:spcPct val="150000"/>
              </a:lnSpc>
              <a:spcBef>
                <a:spcPts val="2200"/>
              </a:spcBef>
              <a:spcAft>
                <a:spcPts val="0"/>
              </a:spcAft>
              <a:buClr>
                <a:srgbClr val="3F3F3F"/>
              </a:buClr>
              <a:buSzPts val="2220"/>
              <a:buFont typeface="Arial"/>
              <a:buChar char="•"/>
            </a:pPr>
            <a:r>
              <a:rPr lang="en-US" sz="2220"/>
              <a:t>Decision trees can be used for both Classification as well as Regression problems.</a:t>
            </a:r>
            <a:endParaRPr/>
          </a:p>
          <a:p>
            <a:pPr indent="-342900" lvl="0" marL="342900" rtl="0" algn="l">
              <a:lnSpc>
                <a:spcPct val="150000"/>
              </a:lnSpc>
              <a:spcBef>
                <a:spcPts val="2200"/>
              </a:spcBef>
              <a:spcAft>
                <a:spcPts val="0"/>
              </a:spcAft>
              <a:buClr>
                <a:srgbClr val="3F3F3F"/>
              </a:buClr>
              <a:buSzPts val="2220"/>
              <a:buFont typeface="Arial"/>
              <a:buChar char="•"/>
            </a:pPr>
            <a:r>
              <a:rPr lang="en-US" sz="2220"/>
              <a:t>Unlike traditional machine learning models like Linear Regression and Logistic Regression which define a mathematical equation and predict the target variable using that equation, Decision trees try to generalize the data and try to find out various patterns in the data. So that when we use a new data point, the model tries to match most suitable pattern and gives the output.</a:t>
            </a:r>
            <a:endParaRPr sz="22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4"/>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How does it work?</a:t>
            </a:r>
            <a:endParaRPr/>
          </a:p>
        </p:txBody>
      </p:sp>
      <p:pic>
        <p:nvPicPr>
          <p:cNvPr id="56" name="Google Shape;56;p4"/>
          <p:cNvPicPr preferRelativeResize="0"/>
          <p:nvPr/>
        </p:nvPicPr>
        <p:blipFill rotWithShape="1">
          <a:blip r:embed="rId3">
            <a:alphaModFix/>
          </a:blip>
          <a:srcRect b="0" l="0" r="0" t="0"/>
          <a:stretch/>
        </p:blipFill>
        <p:spPr>
          <a:xfrm>
            <a:off x="6636734" y="3726184"/>
            <a:ext cx="5588098" cy="3129335"/>
          </a:xfrm>
          <a:prstGeom prst="rect">
            <a:avLst/>
          </a:prstGeom>
          <a:noFill/>
          <a:ln>
            <a:noFill/>
          </a:ln>
        </p:spPr>
      </p:pic>
      <p:sp>
        <p:nvSpPr>
          <p:cNvPr id="57" name="Google Shape;57;p4"/>
          <p:cNvSpPr txBox="1"/>
          <p:nvPr>
            <p:ph idx="1" type="body"/>
          </p:nvPr>
        </p:nvSpPr>
        <p:spPr>
          <a:xfrm>
            <a:off x="539495" y="1435607"/>
            <a:ext cx="11375839" cy="5190275"/>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3F3F3F"/>
              </a:buClr>
              <a:buSzPts val="2400"/>
              <a:buFont typeface="Arial"/>
              <a:buChar char="•"/>
            </a:pPr>
            <a:r>
              <a:rPr lang="en-US" sz="2400"/>
              <a:t>Now that we know what decision tree is, lets see how it works.</a:t>
            </a:r>
            <a:endParaRPr/>
          </a:p>
          <a:p>
            <a:pPr indent="-342900" lvl="0" marL="342900" rtl="0" algn="l">
              <a:lnSpc>
                <a:spcPct val="150000"/>
              </a:lnSpc>
              <a:spcBef>
                <a:spcPts val="2200"/>
              </a:spcBef>
              <a:spcAft>
                <a:spcPts val="0"/>
              </a:spcAft>
              <a:buClr>
                <a:srgbClr val="3F3F3F"/>
              </a:buClr>
              <a:buSzPts val="2400"/>
              <a:buFont typeface="Arial"/>
              <a:buChar char="•"/>
            </a:pPr>
            <a:r>
              <a:rPr lang="en-US" sz="2400"/>
              <a:t>As the name suggests, this algorithm creates a tree like structure on the data in such a way that most similar data points are grouped together and assigned to a node.</a:t>
            </a:r>
            <a:endParaRPr/>
          </a:p>
          <a:p>
            <a:pPr indent="-342900" lvl="0" marL="342900" rtl="0" algn="l">
              <a:lnSpc>
                <a:spcPct val="150000"/>
              </a:lnSpc>
              <a:spcBef>
                <a:spcPts val="2200"/>
              </a:spcBef>
              <a:spcAft>
                <a:spcPts val="0"/>
              </a:spcAft>
              <a:buClr>
                <a:srgbClr val="3F3F3F"/>
              </a:buClr>
              <a:buSzPts val="2400"/>
              <a:buFont typeface="Arial"/>
              <a:buChar char="•"/>
            </a:pPr>
            <a:r>
              <a:rPr lang="en-US" sz="2400"/>
              <a:t>So that, whenever a new data point comes</a:t>
            </a:r>
            <a:endParaRPr/>
          </a:p>
          <a:p>
            <a:pPr indent="0" lvl="0" marL="0" rtl="0" algn="l">
              <a:lnSpc>
                <a:spcPct val="150000"/>
              </a:lnSpc>
              <a:spcBef>
                <a:spcPts val="2200"/>
              </a:spcBef>
              <a:spcAft>
                <a:spcPts val="0"/>
              </a:spcAft>
              <a:buClr>
                <a:srgbClr val="3F3F3F"/>
              </a:buClr>
              <a:buSzPts val="2400"/>
              <a:buFont typeface="Quattrocento Sans"/>
              <a:buNone/>
            </a:pPr>
            <a:r>
              <a:rPr lang="en-US" sz="2400"/>
              <a:t>in, it tries to match the data to most similar</a:t>
            </a:r>
            <a:endParaRPr/>
          </a:p>
          <a:p>
            <a:pPr indent="0" lvl="0" marL="0" rtl="0" algn="l">
              <a:lnSpc>
                <a:spcPct val="150000"/>
              </a:lnSpc>
              <a:spcBef>
                <a:spcPts val="2200"/>
              </a:spcBef>
              <a:spcAft>
                <a:spcPts val="0"/>
              </a:spcAft>
              <a:buClr>
                <a:srgbClr val="3F3F3F"/>
              </a:buClr>
              <a:buSzPts val="2400"/>
              <a:buFont typeface="Quattrocento Sans"/>
              <a:buNone/>
            </a:pPr>
            <a:r>
              <a:rPr lang="en-US" sz="2400"/>
              <a:t>group and assigns a label to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5"/>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Decision Tree</a:t>
            </a:r>
            <a:endParaRPr/>
          </a:p>
        </p:txBody>
      </p:sp>
      <p:sp>
        <p:nvSpPr>
          <p:cNvPr id="63" name="Google Shape;63;p5"/>
          <p:cNvSpPr txBox="1"/>
          <p:nvPr>
            <p:ph idx="1" type="body"/>
          </p:nvPr>
        </p:nvSpPr>
        <p:spPr>
          <a:xfrm>
            <a:off x="539495" y="1435607"/>
            <a:ext cx="11319569" cy="5119937"/>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3F3F3F"/>
              </a:buClr>
              <a:buSzPts val="2400"/>
              <a:buFont typeface="Arial"/>
              <a:buChar char="•"/>
            </a:pPr>
            <a:r>
              <a:rPr lang="en-US" sz="2400"/>
              <a:t>Here is an example of how a </a:t>
            </a:r>
            <a:endParaRPr/>
          </a:p>
          <a:p>
            <a:pPr indent="0" lvl="0" marL="0" rtl="0" algn="l">
              <a:lnSpc>
                <a:spcPct val="150000"/>
              </a:lnSpc>
              <a:spcBef>
                <a:spcPts val="2200"/>
              </a:spcBef>
              <a:spcAft>
                <a:spcPts val="0"/>
              </a:spcAft>
              <a:buClr>
                <a:srgbClr val="3F3F3F"/>
              </a:buClr>
              <a:buSzPts val="2400"/>
              <a:buFont typeface="Quattrocento Sans"/>
              <a:buNone/>
            </a:pPr>
            <a:r>
              <a:rPr lang="en-US" sz="2400"/>
              <a:t>decision tree looks like.</a:t>
            </a:r>
            <a:endParaRPr/>
          </a:p>
          <a:p>
            <a:pPr indent="-342900" lvl="0" marL="342900" rtl="0" algn="l">
              <a:lnSpc>
                <a:spcPct val="150000"/>
              </a:lnSpc>
              <a:spcBef>
                <a:spcPts val="2200"/>
              </a:spcBef>
              <a:spcAft>
                <a:spcPts val="0"/>
              </a:spcAft>
              <a:buClr>
                <a:srgbClr val="3F3F3F"/>
              </a:buClr>
              <a:buSzPts val="2400"/>
              <a:buFont typeface="Arial"/>
              <a:buChar char="•"/>
            </a:pPr>
            <a:r>
              <a:rPr lang="en-US" sz="2400"/>
              <a:t>It goes on making decisions at </a:t>
            </a:r>
            <a:endParaRPr/>
          </a:p>
          <a:p>
            <a:pPr indent="0" lvl="0" marL="0" rtl="0" algn="l">
              <a:lnSpc>
                <a:spcPct val="150000"/>
              </a:lnSpc>
              <a:spcBef>
                <a:spcPts val="2200"/>
              </a:spcBef>
              <a:spcAft>
                <a:spcPts val="0"/>
              </a:spcAft>
              <a:buClr>
                <a:srgbClr val="3F3F3F"/>
              </a:buClr>
              <a:buSzPts val="2400"/>
              <a:buFont typeface="Quattrocento Sans"/>
              <a:buNone/>
            </a:pPr>
            <a:r>
              <a:rPr lang="en-US" sz="2400"/>
              <a:t>each node and assigns a label at</a:t>
            </a:r>
            <a:endParaRPr/>
          </a:p>
          <a:p>
            <a:pPr indent="0" lvl="0" marL="0" rtl="0" algn="l">
              <a:lnSpc>
                <a:spcPct val="150000"/>
              </a:lnSpc>
              <a:spcBef>
                <a:spcPts val="2200"/>
              </a:spcBef>
              <a:spcAft>
                <a:spcPts val="0"/>
              </a:spcAft>
              <a:buClr>
                <a:srgbClr val="3F3F3F"/>
              </a:buClr>
              <a:buSzPts val="2400"/>
              <a:buFont typeface="Quattrocento Sans"/>
              <a:buNone/>
            </a:pPr>
            <a:r>
              <a:rPr lang="en-US" sz="2400"/>
              <a:t>leaf node.</a:t>
            </a:r>
            <a:endParaRPr sz="2400"/>
          </a:p>
        </p:txBody>
      </p:sp>
      <p:pic>
        <p:nvPicPr>
          <p:cNvPr id="64" name="Google Shape;64;p5"/>
          <p:cNvPicPr preferRelativeResize="0"/>
          <p:nvPr/>
        </p:nvPicPr>
        <p:blipFill rotWithShape="1">
          <a:blip r:embed="rId3">
            <a:alphaModFix/>
          </a:blip>
          <a:srcRect b="0" l="0" r="0" t="0"/>
          <a:stretch/>
        </p:blipFill>
        <p:spPr>
          <a:xfrm>
            <a:off x="5555052" y="1336431"/>
            <a:ext cx="6315075" cy="502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6"/>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Advantages over traditional models.</a:t>
            </a:r>
            <a:endParaRPr/>
          </a:p>
        </p:txBody>
      </p:sp>
      <p:sp>
        <p:nvSpPr>
          <p:cNvPr id="70" name="Google Shape;70;p6"/>
          <p:cNvSpPr txBox="1"/>
          <p:nvPr>
            <p:ph idx="1" type="body"/>
          </p:nvPr>
        </p:nvSpPr>
        <p:spPr>
          <a:xfrm>
            <a:off x="539496" y="1435608"/>
            <a:ext cx="11418042" cy="513400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Font typeface="Quattrocento Sans"/>
              <a:buNone/>
            </a:pPr>
            <a:r>
              <a:rPr lang="en-US" sz="2400"/>
              <a:t>Tree based models have many advantages over traditional models like Linear or Logistic regression.</a:t>
            </a:r>
            <a:endParaRPr/>
          </a:p>
          <a:p>
            <a:pPr indent="0" lvl="0" marL="0" rtl="0" algn="l">
              <a:lnSpc>
                <a:spcPct val="150000"/>
              </a:lnSpc>
              <a:spcBef>
                <a:spcPts val="2200"/>
              </a:spcBef>
              <a:spcAft>
                <a:spcPts val="0"/>
              </a:spcAft>
              <a:buClr>
                <a:srgbClr val="3F3F3F"/>
              </a:buClr>
              <a:buSzPts val="2400"/>
              <a:buFont typeface="Quattrocento Sans"/>
              <a:buNone/>
            </a:pPr>
            <a:r>
              <a:rPr b="1" lang="en-US" sz="2400"/>
              <a:t>Easy to interpret. </a:t>
            </a:r>
            <a:endParaRPr/>
          </a:p>
          <a:p>
            <a:pPr indent="0" lvl="0" marL="0" rtl="0" algn="l">
              <a:lnSpc>
                <a:spcPct val="150000"/>
              </a:lnSpc>
              <a:spcBef>
                <a:spcPts val="2200"/>
              </a:spcBef>
              <a:spcAft>
                <a:spcPts val="0"/>
              </a:spcAft>
              <a:buClr>
                <a:srgbClr val="3F3F3F"/>
              </a:buClr>
              <a:buSzPts val="2400"/>
              <a:buFont typeface="Quattrocento Sans"/>
              <a:buNone/>
            </a:pPr>
            <a:r>
              <a:rPr lang="en-US" sz="2400"/>
              <a:t>The output of Decision trees are very easy to understand and interpret. There is no need of any previous statistical knowledge to interpret it. Decision trees can be visualized which makes interpretation of the output very easy.</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7"/>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sp>
        <p:nvSpPr>
          <p:cNvPr id="76" name="Google Shape;76;p7"/>
          <p:cNvSpPr txBox="1"/>
          <p:nvPr>
            <p:ph idx="1" type="body"/>
          </p:nvPr>
        </p:nvSpPr>
        <p:spPr>
          <a:xfrm>
            <a:off x="539495" y="1435608"/>
            <a:ext cx="11403975" cy="514807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Font typeface="Quattrocento Sans"/>
              <a:buNone/>
            </a:pPr>
            <a:r>
              <a:rPr b="1" lang="en-US" sz="2400"/>
              <a:t>Less data cleaning.</a:t>
            </a:r>
            <a:endParaRPr/>
          </a:p>
          <a:p>
            <a:pPr indent="0" lvl="0" marL="0" rtl="0" algn="l">
              <a:lnSpc>
                <a:spcPct val="150000"/>
              </a:lnSpc>
              <a:spcBef>
                <a:spcPts val="2200"/>
              </a:spcBef>
              <a:spcAft>
                <a:spcPts val="0"/>
              </a:spcAft>
              <a:buClr>
                <a:srgbClr val="3F3F3F"/>
              </a:buClr>
              <a:buSzPts val="2400"/>
              <a:buFont typeface="Quattrocento Sans"/>
              <a:buNone/>
            </a:pPr>
            <a:r>
              <a:rPr lang="en-US" sz="2400"/>
              <a:t>Unlike Regression models, decision trees are not sensitive to outliers and missing values to certain extent.</a:t>
            </a:r>
            <a:endParaRPr/>
          </a:p>
          <a:p>
            <a:pPr indent="0" lvl="0" marL="0" rtl="0" algn="l">
              <a:lnSpc>
                <a:spcPct val="150000"/>
              </a:lnSpc>
              <a:spcBef>
                <a:spcPts val="2200"/>
              </a:spcBef>
              <a:spcAft>
                <a:spcPts val="0"/>
              </a:spcAft>
              <a:buClr>
                <a:srgbClr val="3F3F3F"/>
              </a:buClr>
              <a:buSzPts val="2400"/>
              <a:buFont typeface="Quattrocento Sans"/>
              <a:buNone/>
            </a:pPr>
            <a:r>
              <a:rPr b="1" lang="en-US" sz="2400"/>
              <a:t>Non linear data can be handled.</a:t>
            </a:r>
            <a:endParaRPr/>
          </a:p>
          <a:p>
            <a:pPr indent="0" lvl="0" marL="0" rtl="0" algn="l">
              <a:lnSpc>
                <a:spcPct val="150000"/>
              </a:lnSpc>
              <a:spcBef>
                <a:spcPts val="2200"/>
              </a:spcBef>
              <a:spcAft>
                <a:spcPts val="0"/>
              </a:spcAft>
              <a:buClr>
                <a:srgbClr val="3F3F3F"/>
              </a:buClr>
              <a:buSzPts val="2400"/>
              <a:buFont typeface="Quattrocento Sans"/>
              <a:buNone/>
            </a:pPr>
            <a:r>
              <a:rPr lang="en-US" sz="2400"/>
              <a:t>One major advantage of decision tree over regression models is, it can handle non linear data very well. In real time it is highly unlikely that the data is linear, in such cases decision trees can be used instead of Regression trees.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8"/>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Cont….</a:t>
            </a:r>
            <a:endParaRPr/>
          </a:p>
        </p:txBody>
      </p:sp>
      <p:sp>
        <p:nvSpPr>
          <p:cNvPr id="82" name="Google Shape;82;p8"/>
          <p:cNvSpPr txBox="1"/>
          <p:nvPr>
            <p:ph idx="1" type="body"/>
          </p:nvPr>
        </p:nvSpPr>
        <p:spPr>
          <a:xfrm>
            <a:off x="539495" y="1435608"/>
            <a:ext cx="11375839" cy="513400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Font typeface="Quattrocento Sans"/>
              <a:buNone/>
            </a:pPr>
            <a:r>
              <a:rPr b="1" lang="en-US" sz="2400"/>
              <a:t>Both Categorical and Numerical data can be handled.</a:t>
            </a:r>
            <a:endParaRPr/>
          </a:p>
          <a:p>
            <a:pPr indent="0" lvl="0" marL="0" rtl="0" algn="l">
              <a:lnSpc>
                <a:spcPct val="150000"/>
              </a:lnSpc>
              <a:spcBef>
                <a:spcPts val="2200"/>
              </a:spcBef>
              <a:spcAft>
                <a:spcPts val="0"/>
              </a:spcAft>
              <a:buClr>
                <a:srgbClr val="3F3F3F"/>
              </a:buClr>
              <a:buSzPts val="2400"/>
              <a:buFont typeface="Quattrocento Sans"/>
              <a:buNone/>
            </a:pPr>
            <a:r>
              <a:rPr lang="en-US" sz="2400"/>
              <a:t>Decision tree can be used on both numerical and categorical target variable.</a:t>
            </a:r>
            <a:endParaRPr/>
          </a:p>
          <a:p>
            <a:pPr indent="0" lvl="0" marL="0" rtl="0" algn="l">
              <a:lnSpc>
                <a:spcPct val="150000"/>
              </a:lnSpc>
              <a:spcBef>
                <a:spcPts val="2200"/>
              </a:spcBef>
              <a:spcAft>
                <a:spcPts val="0"/>
              </a:spcAft>
              <a:buClr>
                <a:srgbClr val="3F3F3F"/>
              </a:buClr>
              <a:buSzPts val="2400"/>
              <a:buFont typeface="Quattrocento Sans"/>
              <a:buNone/>
            </a:pPr>
            <a:r>
              <a:rPr b="1" lang="en-US" sz="2400"/>
              <a:t>Helpful in identifying significant variables.</a:t>
            </a:r>
            <a:endParaRPr/>
          </a:p>
          <a:p>
            <a:pPr indent="0" lvl="0" marL="0" rtl="0" algn="l">
              <a:lnSpc>
                <a:spcPct val="150000"/>
              </a:lnSpc>
              <a:spcBef>
                <a:spcPts val="2200"/>
              </a:spcBef>
              <a:spcAft>
                <a:spcPts val="0"/>
              </a:spcAft>
              <a:buClr>
                <a:srgbClr val="3F3F3F"/>
              </a:buClr>
              <a:buSzPts val="2400"/>
              <a:buFont typeface="Quattrocento Sans"/>
              <a:buNone/>
            </a:pPr>
            <a:r>
              <a:rPr lang="en-US" sz="2400"/>
              <a:t>Decision tree is very helpful in identifying most significant variables which are affecting target variable in our data.</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9"/>
          <p:cNvPicPr preferRelativeResize="0"/>
          <p:nvPr/>
        </p:nvPicPr>
        <p:blipFill rotWithShape="1">
          <a:blip r:embed="rId3">
            <a:alphaModFix/>
          </a:blip>
          <a:srcRect b="0" l="0" r="0" t="0"/>
          <a:stretch/>
        </p:blipFill>
        <p:spPr>
          <a:xfrm>
            <a:off x="7430572" y="3590267"/>
            <a:ext cx="4761428" cy="2641722"/>
          </a:xfrm>
          <a:prstGeom prst="rect">
            <a:avLst/>
          </a:prstGeom>
          <a:noFill/>
          <a:ln>
            <a:noFill/>
          </a:ln>
        </p:spPr>
      </p:pic>
      <p:sp>
        <p:nvSpPr>
          <p:cNvPr id="88" name="Google Shape;88;p9"/>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n-US"/>
              <a:t>Important Terminologies</a:t>
            </a:r>
            <a:endParaRPr/>
          </a:p>
        </p:txBody>
      </p:sp>
      <p:sp>
        <p:nvSpPr>
          <p:cNvPr id="89" name="Google Shape;89;p9"/>
          <p:cNvSpPr txBox="1"/>
          <p:nvPr>
            <p:ph idx="1" type="body"/>
          </p:nvPr>
        </p:nvSpPr>
        <p:spPr>
          <a:xfrm>
            <a:off x="539496" y="1435607"/>
            <a:ext cx="11432110" cy="5105869"/>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3F3F3F"/>
              </a:buClr>
              <a:buSzPts val="1500"/>
              <a:buFont typeface="Quattrocento Sans"/>
              <a:buNone/>
            </a:pPr>
            <a:r>
              <a:rPr b="1" lang="en-US" sz="1500"/>
              <a:t>Root Node:</a:t>
            </a:r>
            <a:endParaRPr/>
          </a:p>
          <a:p>
            <a:pPr indent="0" lvl="0" marL="0" rtl="0" algn="l">
              <a:lnSpc>
                <a:spcPct val="130000"/>
              </a:lnSpc>
              <a:spcBef>
                <a:spcPts val="2200"/>
              </a:spcBef>
              <a:spcAft>
                <a:spcPts val="0"/>
              </a:spcAft>
              <a:buClr>
                <a:srgbClr val="3F3F3F"/>
              </a:buClr>
              <a:buSzPts val="1500"/>
              <a:buFont typeface="Quattrocento Sans"/>
              <a:buNone/>
            </a:pPr>
            <a:r>
              <a:rPr lang="en-US" sz="1500"/>
              <a:t>It is the first node in a tree. This node is further connected to child nodes.</a:t>
            </a:r>
            <a:endParaRPr/>
          </a:p>
          <a:p>
            <a:pPr indent="0" lvl="0" marL="0" rtl="0" algn="l">
              <a:lnSpc>
                <a:spcPct val="130000"/>
              </a:lnSpc>
              <a:spcBef>
                <a:spcPts val="2200"/>
              </a:spcBef>
              <a:spcAft>
                <a:spcPts val="0"/>
              </a:spcAft>
              <a:buClr>
                <a:srgbClr val="3F3F3F"/>
              </a:buClr>
              <a:buSzPts val="1500"/>
              <a:buFont typeface="Quattrocento Sans"/>
              <a:buNone/>
            </a:pPr>
            <a:r>
              <a:rPr b="1" lang="en-US" sz="1500"/>
              <a:t>Decision node:</a:t>
            </a:r>
            <a:endParaRPr/>
          </a:p>
          <a:p>
            <a:pPr indent="0" lvl="0" marL="0" rtl="0" algn="l">
              <a:lnSpc>
                <a:spcPct val="130000"/>
              </a:lnSpc>
              <a:spcBef>
                <a:spcPts val="2200"/>
              </a:spcBef>
              <a:spcAft>
                <a:spcPts val="0"/>
              </a:spcAft>
              <a:buClr>
                <a:srgbClr val="3F3F3F"/>
              </a:buClr>
              <a:buSzPts val="1500"/>
              <a:buFont typeface="Quattrocento Sans"/>
              <a:buNone/>
            </a:pPr>
            <a:r>
              <a:rPr lang="en-US" sz="1500"/>
              <a:t>It is a node where a condition is checked and data flows to further sub-nodes based on the outcome of the decision.</a:t>
            </a:r>
            <a:endParaRPr/>
          </a:p>
          <a:p>
            <a:pPr indent="0" lvl="0" marL="0" rtl="0" algn="l">
              <a:lnSpc>
                <a:spcPct val="130000"/>
              </a:lnSpc>
              <a:spcBef>
                <a:spcPts val="2200"/>
              </a:spcBef>
              <a:spcAft>
                <a:spcPts val="0"/>
              </a:spcAft>
              <a:buClr>
                <a:srgbClr val="3F3F3F"/>
              </a:buClr>
              <a:buSzPts val="1500"/>
              <a:buFont typeface="Quattrocento Sans"/>
              <a:buNone/>
            </a:pPr>
            <a:r>
              <a:rPr b="1" lang="en-US" sz="1500"/>
              <a:t>Leaf Node:</a:t>
            </a:r>
            <a:endParaRPr/>
          </a:p>
          <a:p>
            <a:pPr indent="0" lvl="0" marL="0" rtl="0" algn="l">
              <a:lnSpc>
                <a:spcPct val="130000"/>
              </a:lnSpc>
              <a:spcBef>
                <a:spcPts val="2200"/>
              </a:spcBef>
              <a:spcAft>
                <a:spcPts val="0"/>
              </a:spcAft>
              <a:buClr>
                <a:srgbClr val="3F3F3F"/>
              </a:buClr>
              <a:buSzPts val="1500"/>
              <a:buFont typeface="Quattrocento Sans"/>
              <a:buNone/>
            </a:pPr>
            <a:r>
              <a:rPr lang="en-US" sz="1500"/>
              <a:t>Leaf node is the final node on the tree. No further splitting occurs at </a:t>
            </a:r>
            <a:endParaRPr/>
          </a:p>
          <a:p>
            <a:pPr indent="0" lvl="0" marL="0" rtl="0" algn="l">
              <a:lnSpc>
                <a:spcPct val="130000"/>
              </a:lnSpc>
              <a:spcBef>
                <a:spcPts val="2200"/>
              </a:spcBef>
              <a:spcAft>
                <a:spcPts val="0"/>
              </a:spcAft>
              <a:buClr>
                <a:srgbClr val="3F3F3F"/>
              </a:buClr>
              <a:buSzPts val="1500"/>
              <a:buFont typeface="Quattrocento Sans"/>
              <a:buNone/>
            </a:pPr>
            <a:r>
              <a:rPr lang="en-US" sz="1500"/>
              <a:t>this node. This node contains either of the classes of target variable.</a:t>
            </a:r>
            <a:endParaRPr/>
          </a:p>
          <a:p>
            <a:pPr indent="0" lvl="0" marL="0" rtl="0" algn="l">
              <a:lnSpc>
                <a:spcPct val="130000"/>
              </a:lnSpc>
              <a:spcBef>
                <a:spcPts val="2200"/>
              </a:spcBef>
              <a:spcAft>
                <a:spcPts val="0"/>
              </a:spcAft>
              <a:buClr>
                <a:srgbClr val="3F3F3F"/>
              </a:buClr>
              <a:buSzPts val="1500"/>
              <a:buFont typeface="Quattrocento Sans"/>
              <a:buNone/>
            </a:pPr>
            <a:r>
              <a:rPr b="1" lang="en-US" sz="1500"/>
              <a:t>Splitting:</a:t>
            </a:r>
            <a:endParaRPr/>
          </a:p>
          <a:p>
            <a:pPr indent="0" lvl="0" marL="0" rtl="0" algn="l">
              <a:lnSpc>
                <a:spcPct val="130000"/>
              </a:lnSpc>
              <a:spcBef>
                <a:spcPts val="2200"/>
              </a:spcBef>
              <a:spcAft>
                <a:spcPts val="0"/>
              </a:spcAft>
              <a:buClr>
                <a:srgbClr val="3F3F3F"/>
              </a:buClr>
              <a:buSzPts val="1500"/>
              <a:buFont typeface="Quattrocento Sans"/>
              <a:buNone/>
            </a:pPr>
            <a:r>
              <a:rPr lang="en-US" sz="1500"/>
              <a:t>It is the process of splitting a decision node to further decision nodes or leaf nodes.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2019-07-01T06:41:22Z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