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6858000" cy="9144000"/>
  <p:embeddedFontLst>
    <p:embeddedFont>
      <p:font typeface="Garamond"/>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1" roundtripDataSignature="AMtx7mia9s+fVj5aWehSaLgbm458YerD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Garamond-bold.fntdata"/><Relationship Id="rId27" Type="http://schemas.openxmlformats.org/officeDocument/2006/relationships/font" Target="fonts/Garamon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Garamond-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Garamond-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3"/>
          <p:cNvSpPr txBox="1"/>
          <p:nvPr>
            <p:ph type="ctrTitle"/>
          </p:nvPr>
        </p:nvSpPr>
        <p:spPr>
          <a:xfrm>
            <a:off x="685800" y="1905000"/>
            <a:ext cx="7543800" cy="25939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6600"/>
              <a:buFont typeface="Cambria"/>
              <a:buNone/>
              <a:defRPr sz="6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3"/>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rmAutofit/>
          </a:bodyPr>
          <a:lstStyle>
            <a:lvl1pPr lvl="0" algn="l">
              <a:spcBef>
                <a:spcPts val="400"/>
              </a:spcBef>
              <a:spcAft>
                <a:spcPts val="0"/>
              </a:spcAft>
              <a:buSzPts val="2000"/>
              <a:buNone/>
              <a:defRPr sz="2000">
                <a:solidFill>
                  <a:srgbClr val="8C8B8A"/>
                </a:solidFill>
              </a:defRPr>
            </a:lvl1pPr>
            <a:lvl2pPr lvl="1" algn="ctr">
              <a:spcBef>
                <a:spcPts val="400"/>
              </a:spcBef>
              <a:spcAft>
                <a:spcPts val="0"/>
              </a:spcAft>
              <a:buSzPts val="2000"/>
              <a:buNone/>
              <a:defRPr>
                <a:solidFill>
                  <a:srgbClr val="8C8B8A"/>
                </a:solidFill>
              </a:defRPr>
            </a:lvl2pPr>
            <a:lvl3pPr lvl="2" algn="ctr">
              <a:spcBef>
                <a:spcPts val="360"/>
              </a:spcBef>
              <a:spcAft>
                <a:spcPts val="0"/>
              </a:spcAft>
              <a:buSzPts val="1800"/>
              <a:buNone/>
              <a:defRPr>
                <a:solidFill>
                  <a:srgbClr val="8C8B8A"/>
                </a:solidFill>
              </a:defRPr>
            </a:lvl3pPr>
            <a:lvl4pPr lvl="3" algn="ctr">
              <a:spcBef>
                <a:spcPts val="320"/>
              </a:spcBef>
              <a:spcAft>
                <a:spcPts val="0"/>
              </a:spcAft>
              <a:buSzPts val="1600"/>
              <a:buNone/>
              <a:defRPr>
                <a:solidFill>
                  <a:srgbClr val="8C8B8A"/>
                </a:solidFill>
              </a:defRPr>
            </a:lvl4pPr>
            <a:lvl5pPr lvl="4" algn="ctr">
              <a:spcBef>
                <a:spcPts val="280"/>
              </a:spcBef>
              <a:spcAft>
                <a:spcPts val="0"/>
              </a:spcAft>
              <a:buSzPts val="1400"/>
              <a:buNone/>
              <a:defRPr>
                <a:solidFill>
                  <a:srgbClr val="8C8B8A"/>
                </a:solidFill>
              </a:defRPr>
            </a:lvl5pPr>
            <a:lvl6pPr lvl="5" algn="ctr">
              <a:spcBef>
                <a:spcPts val="280"/>
              </a:spcBef>
              <a:spcAft>
                <a:spcPts val="0"/>
              </a:spcAft>
              <a:buSzPts val="1400"/>
              <a:buNone/>
              <a:defRPr>
                <a:solidFill>
                  <a:srgbClr val="8C8B8A"/>
                </a:solidFill>
              </a:defRPr>
            </a:lvl6pPr>
            <a:lvl7pPr lvl="6" algn="ctr">
              <a:spcBef>
                <a:spcPts val="280"/>
              </a:spcBef>
              <a:spcAft>
                <a:spcPts val="0"/>
              </a:spcAft>
              <a:buSzPts val="1400"/>
              <a:buNone/>
              <a:defRPr>
                <a:solidFill>
                  <a:srgbClr val="8C8B8A"/>
                </a:solidFill>
              </a:defRPr>
            </a:lvl7pPr>
            <a:lvl8pPr lvl="7" algn="ctr">
              <a:spcBef>
                <a:spcPts val="280"/>
              </a:spcBef>
              <a:spcAft>
                <a:spcPts val="0"/>
              </a:spcAft>
              <a:buSzPts val="1400"/>
              <a:buNone/>
              <a:defRPr>
                <a:solidFill>
                  <a:srgbClr val="8C8B8A"/>
                </a:solidFill>
              </a:defRPr>
            </a:lvl8pPr>
            <a:lvl9pPr lvl="8" algn="ctr">
              <a:spcBef>
                <a:spcPts val="280"/>
              </a:spcBef>
              <a:spcAft>
                <a:spcPts val="0"/>
              </a:spcAft>
              <a:buSzPts val="1400"/>
              <a:buNone/>
              <a:defRPr>
                <a:solidFill>
                  <a:srgbClr val="8C8B8A"/>
                </a:solidFill>
              </a:defRPr>
            </a:lvl9pPr>
          </a:lstStyle>
          <a:p/>
        </p:txBody>
      </p:sp>
      <p:sp>
        <p:nvSpPr>
          <p:cNvPr id="16" name="Google Shape;16;p23"/>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3"/>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3"/>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32"/>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32"/>
          <p:cNvSpPr txBox="1"/>
          <p:nvPr>
            <p:ph idx="1" type="body"/>
          </p:nvPr>
        </p:nvSpPr>
        <p:spPr>
          <a:xfrm rot="5400000">
            <a:off x="1866900" y="190500"/>
            <a:ext cx="4800600" cy="76200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3" name="Google Shape;73;p32"/>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2"/>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33"/>
          <p:cNvSpPr txBox="1"/>
          <p:nvPr>
            <p:ph type="title"/>
          </p:nvPr>
        </p:nvSpPr>
        <p:spPr>
          <a:xfrm rot="5400000">
            <a:off x="4579937" y="2324100"/>
            <a:ext cx="5851525" cy="1752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3"/>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9" name="Google Shape;79;p33"/>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3"/>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3"/>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24"/>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4"/>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2" name="Google Shape;22;p24"/>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4"/>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4"/>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 name="Shape 25"/>
        <p:cNvGrpSpPr/>
        <p:nvPr/>
      </p:nvGrpSpPr>
      <p:grpSpPr>
        <a:xfrm>
          <a:off x="0" y="0"/>
          <a:ext cx="0" cy="0"/>
          <a:chOff x="0" y="0"/>
          <a:chExt cx="0" cy="0"/>
        </a:xfrm>
      </p:grpSpPr>
      <p:sp>
        <p:nvSpPr>
          <p:cNvPr id="26" name="Google Shape;26;p25"/>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5"/>
          <p:cNvSpPr txBox="1"/>
          <p:nvPr>
            <p:ph idx="1" type="body"/>
          </p:nvPr>
        </p:nvSpPr>
        <p:spPr>
          <a:xfrm>
            <a:off x="457200" y="1536192"/>
            <a:ext cx="3657600" cy="4590288"/>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28" name="Google Shape;28;p25"/>
          <p:cNvSpPr txBox="1"/>
          <p:nvPr>
            <p:ph idx="2" type="body"/>
          </p:nvPr>
        </p:nvSpPr>
        <p:spPr>
          <a:xfrm>
            <a:off x="4419600" y="1536192"/>
            <a:ext cx="3657600" cy="4590288"/>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29" name="Google Shape;29;p25"/>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5"/>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5"/>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26"/>
          <p:cNvSpPr txBox="1"/>
          <p:nvPr>
            <p:ph type="title"/>
          </p:nvPr>
        </p:nvSpPr>
        <p:spPr>
          <a:xfrm>
            <a:off x="722313" y="5486400"/>
            <a:ext cx="7659687" cy="1168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2"/>
              </a:buClr>
              <a:buSzPts val="3600"/>
              <a:buFont typeface="Cambria"/>
              <a:buNone/>
              <a:defRPr b="0" sz="3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6"/>
          <p:cNvSpPr txBox="1"/>
          <p:nvPr>
            <p:ph idx="1" type="body"/>
          </p:nvPr>
        </p:nvSpPr>
        <p:spPr>
          <a:xfrm>
            <a:off x="722313" y="3852863"/>
            <a:ext cx="6135687" cy="1633538"/>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SzPts val="2000"/>
              <a:buNone/>
              <a:defRPr sz="2000">
                <a:solidFill>
                  <a:srgbClr val="8C8B8A"/>
                </a:solidFill>
              </a:defRPr>
            </a:lvl1pPr>
            <a:lvl2pPr indent="-228600" lvl="1" marL="914400" algn="l">
              <a:spcBef>
                <a:spcPts val="360"/>
              </a:spcBef>
              <a:spcAft>
                <a:spcPts val="0"/>
              </a:spcAft>
              <a:buSzPts val="1800"/>
              <a:buNone/>
              <a:defRPr sz="1800">
                <a:solidFill>
                  <a:srgbClr val="8C8B8A"/>
                </a:solidFill>
              </a:defRPr>
            </a:lvl2pPr>
            <a:lvl3pPr indent="-228600" lvl="2" marL="1371600" algn="l">
              <a:spcBef>
                <a:spcPts val="320"/>
              </a:spcBef>
              <a:spcAft>
                <a:spcPts val="0"/>
              </a:spcAft>
              <a:buSzPts val="1600"/>
              <a:buNone/>
              <a:defRPr sz="1600">
                <a:solidFill>
                  <a:srgbClr val="8C8B8A"/>
                </a:solidFill>
              </a:defRPr>
            </a:lvl3pPr>
            <a:lvl4pPr indent="-228600" lvl="3" marL="1828800" algn="l">
              <a:spcBef>
                <a:spcPts val="280"/>
              </a:spcBef>
              <a:spcAft>
                <a:spcPts val="0"/>
              </a:spcAft>
              <a:buSzPts val="1400"/>
              <a:buNone/>
              <a:defRPr sz="1400">
                <a:solidFill>
                  <a:srgbClr val="8C8B8A"/>
                </a:solidFill>
              </a:defRPr>
            </a:lvl4pPr>
            <a:lvl5pPr indent="-228600" lvl="4" marL="2286000" algn="l">
              <a:spcBef>
                <a:spcPts val="280"/>
              </a:spcBef>
              <a:spcAft>
                <a:spcPts val="0"/>
              </a:spcAft>
              <a:buSzPts val="1400"/>
              <a:buNone/>
              <a:defRPr sz="1400">
                <a:solidFill>
                  <a:srgbClr val="8C8B8A"/>
                </a:solidFill>
              </a:defRPr>
            </a:lvl5pPr>
            <a:lvl6pPr indent="-228600" lvl="5" marL="2743200" algn="l">
              <a:spcBef>
                <a:spcPts val="280"/>
              </a:spcBef>
              <a:spcAft>
                <a:spcPts val="0"/>
              </a:spcAft>
              <a:buSzPts val="1400"/>
              <a:buNone/>
              <a:defRPr sz="1400">
                <a:solidFill>
                  <a:srgbClr val="8C8B8A"/>
                </a:solidFill>
              </a:defRPr>
            </a:lvl6pPr>
            <a:lvl7pPr indent="-228600" lvl="6" marL="3200400" algn="l">
              <a:spcBef>
                <a:spcPts val="280"/>
              </a:spcBef>
              <a:spcAft>
                <a:spcPts val="0"/>
              </a:spcAft>
              <a:buSzPts val="1400"/>
              <a:buNone/>
              <a:defRPr sz="1400">
                <a:solidFill>
                  <a:srgbClr val="8C8B8A"/>
                </a:solidFill>
              </a:defRPr>
            </a:lvl7pPr>
            <a:lvl8pPr indent="-228600" lvl="7" marL="3657600" algn="l">
              <a:spcBef>
                <a:spcPts val="280"/>
              </a:spcBef>
              <a:spcAft>
                <a:spcPts val="0"/>
              </a:spcAft>
              <a:buSzPts val="1400"/>
              <a:buNone/>
              <a:defRPr sz="1400">
                <a:solidFill>
                  <a:srgbClr val="8C8B8A"/>
                </a:solidFill>
              </a:defRPr>
            </a:lvl8pPr>
            <a:lvl9pPr indent="-228600" lvl="8" marL="4114800" algn="l">
              <a:spcBef>
                <a:spcPts val="280"/>
              </a:spcBef>
              <a:spcAft>
                <a:spcPts val="0"/>
              </a:spcAft>
              <a:buSzPts val="1400"/>
              <a:buNone/>
              <a:defRPr sz="1400">
                <a:solidFill>
                  <a:srgbClr val="8C8B8A"/>
                </a:solidFill>
              </a:defRPr>
            </a:lvl9pPr>
          </a:lstStyle>
          <a:p/>
        </p:txBody>
      </p:sp>
      <p:sp>
        <p:nvSpPr>
          <p:cNvPr id="35" name="Google Shape;35;p26"/>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6"/>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6"/>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2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600"/>
              <a:buFont typeface="Cambr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7"/>
          <p:cNvSpPr txBox="1"/>
          <p:nvPr>
            <p:ph idx="1" type="body"/>
          </p:nvPr>
        </p:nvSpPr>
        <p:spPr>
          <a:xfrm>
            <a:off x="4572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1" sz="20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1" name="Google Shape;41;p27"/>
          <p:cNvSpPr txBox="1"/>
          <p:nvPr>
            <p:ph idx="2" type="body"/>
          </p:nvPr>
        </p:nvSpPr>
        <p:spPr>
          <a:xfrm>
            <a:off x="457200" y="2174875"/>
            <a:ext cx="3657600"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2" name="Google Shape;42;p27"/>
          <p:cNvSpPr txBox="1"/>
          <p:nvPr>
            <p:ph idx="3" type="body"/>
          </p:nvPr>
        </p:nvSpPr>
        <p:spPr>
          <a:xfrm>
            <a:off x="44196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1" sz="20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3" name="Google Shape;43;p27"/>
          <p:cNvSpPr txBox="1"/>
          <p:nvPr>
            <p:ph idx="4" type="body"/>
          </p:nvPr>
        </p:nvSpPr>
        <p:spPr>
          <a:xfrm>
            <a:off x="4419600" y="2174875"/>
            <a:ext cx="3657600"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4" name="Google Shape;44;p27"/>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7"/>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7"/>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28"/>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8"/>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8"/>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8"/>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29"/>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9"/>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9"/>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30"/>
          <p:cNvSpPr txBox="1"/>
          <p:nvPr>
            <p:ph type="title"/>
          </p:nvPr>
        </p:nvSpPr>
        <p:spPr>
          <a:xfrm>
            <a:off x="304801" y="5495544"/>
            <a:ext cx="7772400" cy="5943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2"/>
              </a:buClr>
              <a:buSzPts val="2200"/>
              <a:buFont typeface="Cambria"/>
              <a:buNone/>
              <a:defRPr b="1" sz="2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30"/>
          <p:cNvSpPr txBox="1"/>
          <p:nvPr>
            <p:ph idx="1" type="body"/>
          </p:nvPr>
        </p:nvSpPr>
        <p:spPr>
          <a:xfrm>
            <a:off x="304799" y="6096000"/>
            <a:ext cx="7772401" cy="609600"/>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59" name="Google Shape;59;p30"/>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0"/>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
        <p:nvSpPr>
          <p:cNvPr id="62" name="Google Shape;62;p30"/>
          <p:cNvSpPr txBox="1"/>
          <p:nvPr>
            <p:ph idx="2" type="body"/>
          </p:nvPr>
        </p:nvSpPr>
        <p:spPr>
          <a:xfrm>
            <a:off x="304800" y="381000"/>
            <a:ext cx="7772400" cy="494284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31"/>
          <p:cNvSpPr txBox="1"/>
          <p:nvPr>
            <p:ph type="title"/>
          </p:nvPr>
        </p:nvSpPr>
        <p:spPr>
          <a:xfrm>
            <a:off x="301752" y="5495278"/>
            <a:ext cx="7772400" cy="59462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2"/>
              </a:buClr>
              <a:buSzPts val="2200"/>
              <a:buFont typeface="Cambria"/>
              <a:buNone/>
              <a:defRPr b="1" sz="22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31"/>
          <p:cNvSpPr/>
          <p:nvPr>
            <p:ph idx="2" type="pic"/>
          </p:nvPr>
        </p:nvSpPr>
        <p:spPr>
          <a:xfrm>
            <a:off x="0" y="0"/>
            <a:ext cx="8458200" cy="54864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accent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accent2"/>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accent3"/>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accent4"/>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accent5"/>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accent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accent2"/>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accent3"/>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accent4"/>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6" name="Google Shape;66;p31"/>
          <p:cNvSpPr txBox="1"/>
          <p:nvPr>
            <p:ph idx="1" type="body"/>
          </p:nvPr>
        </p:nvSpPr>
        <p:spPr>
          <a:xfrm>
            <a:off x="301752" y="6096000"/>
            <a:ext cx="7772400" cy="612648"/>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7" name="Google Shape;67;p31"/>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
        <p:nvSpPr>
          <p:cNvPr id="69" name="Google Shape;69;p31"/>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75000">
              <a:schemeClr val="lt1"/>
            </a:gs>
            <a:gs pos="100000">
              <a:srgbClr val="D8D8D8"/>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2"/>
              </a:buClr>
              <a:buSzPts val="4600"/>
              <a:buFont typeface="Cambria"/>
              <a:buNone/>
              <a:defRPr b="0" i="0" sz="4600" u="none" cap="none" strike="noStrik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2"/>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lvl1pPr indent="-368300" lvl="0" marL="457200" marR="0" rtl="0" algn="l">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22"/>
          <p:cNvSpPr/>
          <p:nvPr/>
        </p:nvSpPr>
        <p:spPr>
          <a:xfrm>
            <a:off x="8458200" y="0"/>
            <a:ext cx="6858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9" name="Google Shape;9;p22"/>
          <p:cNvSpPr/>
          <p:nvPr/>
        </p:nvSpPr>
        <p:spPr>
          <a:xfrm>
            <a:off x="8458200" y="5486400"/>
            <a:ext cx="68580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10" name="Google Shape;10;p2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spcAft>
                <a:spcPts val="0"/>
              </a:spcAft>
              <a:buNone/>
              <a:defRPr b="0" i="0" sz="1800" u="none" cap="none" strike="noStrike">
                <a:solidFill>
                  <a:srgbClr val="FFFFFF"/>
                </a:solidFill>
                <a:latin typeface="Garamond"/>
                <a:ea typeface="Garamond"/>
                <a:cs typeface="Garamond"/>
                <a:sym typeface="Garamond"/>
              </a:defRPr>
            </a:lvl1pPr>
            <a:lvl2pPr indent="0" lvl="1" marL="0" marR="0" rtl="0" algn="ctr">
              <a:spcBef>
                <a:spcPts val="0"/>
              </a:spcBef>
              <a:spcAft>
                <a:spcPts val="0"/>
              </a:spcAft>
              <a:buNone/>
              <a:defRPr b="0" i="0" sz="1800" u="none" cap="none" strike="noStrike">
                <a:solidFill>
                  <a:srgbClr val="FFFFFF"/>
                </a:solidFill>
                <a:latin typeface="Garamond"/>
                <a:ea typeface="Garamond"/>
                <a:cs typeface="Garamond"/>
                <a:sym typeface="Garamond"/>
              </a:defRPr>
            </a:lvl2pPr>
            <a:lvl3pPr indent="0" lvl="2" marL="0" marR="0" rtl="0" algn="ctr">
              <a:spcBef>
                <a:spcPts val="0"/>
              </a:spcBef>
              <a:spcAft>
                <a:spcPts val="0"/>
              </a:spcAft>
              <a:buNone/>
              <a:defRPr b="0" i="0" sz="1800" u="none" cap="none" strike="noStrike">
                <a:solidFill>
                  <a:srgbClr val="FFFFFF"/>
                </a:solidFill>
                <a:latin typeface="Garamond"/>
                <a:ea typeface="Garamond"/>
                <a:cs typeface="Garamond"/>
                <a:sym typeface="Garamond"/>
              </a:defRPr>
            </a:lvl3pPr>
            <a:lvl4pPr indent="0" lvl="3" marL="0" marR="0" rtl="0" algn="ctr">
              <a:spcBef>
                <a:spcPts val="0"/>
              </a:spcBef>
              <a:spcAft>
                <a:spcPts val="0"/>
              </a:spcAft>
              <a:buNone/>
              <a:defRPr b="0" i="0" sz="1800" u="none" cap="none" strike="noStrike">
                <a:solidFill>
                  <a:srgbClr val="FFFFFF"/>
                </a:solidFill>
                <a:latin typeface="Garamond"/>
                <a:ea typeface="Garamond"/>
                <a:cs typeface="Garamond"/>
                <a:sym typeface="Garamond"/>
              </a:defRPr>
            </a:lvl4pPr>
            <a:lvl5pPr indent="0" lvl="4" marL="0" marR="0" rtl="0" algn="ctr">
              <a:spcBef>
                <a:spcPts val="0"/>
              </a:spcBef>
              <a:spcAft>
                <a:spcPts val="0"/>
              </a:spcAft>
              <a:buNone/>
              <a:defRPr b="0" i="0" sz="1800" u="none" cap="none" strike="noStrike">
                <a:solidFill>
                  <a:srgbClr val="FFFFFF"/>
                </a:solidFill>
                <a:latin typeface="Garamond"/>
                <a:ea typeface="Garamond"/>
                <a:cs typeface="Garamond"/>
                <a:sym typeface="Garamond"/>
              </a:defRPr>
            </a:lvl5pPr>
            <a:lvl6pPr indent="0" lvl="5" marL="0" marR="0" rtl="0" algn="ctr">
              <a:spcBef>
                <a:spcPts val="0"/>
              </a:spcBef>
              <a:spcAft>
                <a:spcPts val="0"/>
              </a:spcAft>
              <a:buNone/>
              <a:defRPr b="0" i="0" sz="1800" u="none" cap="none" strike="noStrike">
                <a:solidFill>
                  <a:srgbClr val="FFFFFF"/>
                </a:solidFill>
                <a:latin typeface="Garamond"/>
                <a:ea typeface="Garamond"/>
                <a:cs typeface="Garamond"/>
                <a:sym typeface="Garamond"/>
              </a:defRPr>
            </a:lvl6pPr>
            <a:lvl7pPr indent="0" lvl="6" marL="0" marR="0" rtl="0" algn="ctr">
              <a:spcBef>
                <a:spcPts val="0"/>
              </a:spcBef>
              <a:spcAft>
                <a:spcPts val="0"/>
              </a:spcAft>
              <a:buNone/>
              <a:defRPr b="0" i="0" sz="1800" u="none" cap="none" strike="noStrike">
                <a:solidFill>
                  <a:srgbClr val="FFFFFF"/>
                </a:solidFill>
                <a:latin typeface="Garamond"/>
                <a:ea typeface="Garamond"/>
                <a:cs typeface="Garamond"/>
                <a:sym typeface="Garamond"/>
              </a:defRPr>
            </a:lvl7pPr>
            <a:lvl8pPr indent="0" lvl="7" marL="0" marR="0" rtl="0" algn="ctr">
              <a:spcBef>
                <a:spcPts val="0"/>
              </a:spcBef>
              <a:spcAft>
                <a:spcPts val="0"/>
              </a:spcAft>
              <a:buNone/>
              <a:defRPr b="0" i="0" sz="1800" u="none" cap="none" strike="noStrike">
                <a:solidFill>
                  <a:srgbClr val="FFFFFF"/>
                </a:solidFill>
                <a:latin typeface="Garamond"/>
                <a:ea typeface="Garamond"/>
                <a:cs typeface="Garamond"/>
                <a:sym typeface="Garamond"/>
              </a:defRPr>
            </a:lvl8pPr>
            <a:lvl9pPr indent="0" lvl="8" marL="0" marR="0" rtl="0" algn="ctr">
              <a:spcBef>
                <a:spcPts val="0"/>
              </a:spcBef>
              <a:spcAft>
                <a:spcPts val="0"/>
              </a:spcAft>
              <a:buNone/>
              <a:defRPr b="0" i="0" sz="1800" u="none" cap="none" strike="noStrike">
                <a:solidFill>
                  <a:srgbClr val="FFFFFF"/>
                </a:solidFill>
                <a:latin typeface="Garamond"/>
                <a:ea typeface="Garamond"/>
                <a:cs typeface="Garamond"/>
                <a:sym typeface="Garamond"/>
              </a:defRPr>
            </a:lvl9pPr>
          </a:lstStyle>
          <a:p>
            <a:pPr indent="0" lvl="0" marL="0" rtl="0" algn="ctr">
              <a:spcBef>
                <a:spcPts val="0"/>
              </a:spcBef>
              <a:spcAft>
                <a:spcPts val="0"/>
              </a:spcAft>
              <a:buNone/>
            </a:pPr>
            <a:fld id="{00000000-1234-1234-1234-123412341234}" type="slidenum">
              <a:rPr lang="en-US"/>
              <a:t>‹#›</a:t>
            </a:fld>
            <a:endParaRPr/>
          </a:p>
        </p:txBody>
      </p:sp>
      <p:sp>
        <p:nvSpPr>
          <p:cNvPr id="11" name="Google Shape;11;p22"/>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lt2"/>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2" name="Google Shape;12;p22"/>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2"/>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6.png"/><Relationship Id="rId6" Type="http://schemas.openxmlformats.org/officeDocument/2006/relationships/image" Target="../media/image1.png"/><Relationship Id="rId7" Type="http://schemas.openxmlformats.org/officeDocument/2006/relationships/image" Target="../media/image6.png"/><Relationship Id="rId8"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685800" y="1905000"/>
            <a:ext cx="7543800" cy="25939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446867"/>
              </a:buClr>
              <a:buSzPts val="4800"/>
              <a:buFont typeface="Cambria"/>
              <a:buNone/>
            </a:pPr>
            <a:r>
              <a:rPr lang="en-US" sz="4800">
                <a:solidFill>
                  <a:srgbClr val="446867"/>
                </a:solidFill>
              </a:rPr>
              <a:t>PYTHON FOR DATA SCIENCE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0"/>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US"/>
              <a:t>Reading Data using Pandas</a:t>
            </a:r>
            <a:endParaRPr/>
          </a:p>
        </p:txBody>
      </p:sp>
      <p:sp>
        <p:nvSpPr>
          <p:cNvPr id="171" name="Google Shape;171;p10"/>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400"/>
              <a:buChar char="•"/>
            </a:pPr>
            <a:r>
              <a:rPr lang="en-US" sz="2400"/>
              <a:t>Read csv files:</a:t>
            </a:r>
            <a:endParaRPr/>
          </a:p>
          <a:p>
            <a:pPr indent="-228600" lvl="1" marL="640080" rtl="0" algn="l">
              <a:spcBef>
                <a:spcPts val="480"/>
              </a:spcBef>
              <a:spcAft>
                <a:spcPts val="0"/>
              </a:spcAft>
              <a:buSzPts val="2400"/>
              <a:buChar char="•"/>
            </a:pPr>
            <a:r>
              <a:rPr lang="en-US" sz="2400"/>
              <a:t>df= pd.read_csv("'C:\\Users\\HP\\Material FV\\Data.csv“)</a:t>
            </a:r>
            <a:endParaRPr/>
          </a:p>
          <a:p>
            <a:pPr indent="-228600" lvl="0" marL="342900" rtl="0" algn="l">
              <a:spcBef>
                <a:spcPts val="480"/>
              </a:spcBef>
              <a:spcAft>
                <a:spcPts val="0"/>
              </a:spcAft>
              <a:buSzPts val="2400"/>
              <a:buChar char="•"/>
            </a:pPr>
            <a:r>
              <a:rPr lang="en-US" sz="2400"/>
              <a:t>There is a number of pandas commands to read other data formats:</a:t>
            </a:r>
            <a:endParaRPr/>
          </a:p>
          <a:p>
            <a:pPr indent="-228600" lvl="1" marL="640080" rtl="0" algn="l">
              <a:spcBef>
                <a:spcPts val="480"/>
              </a:spcBef>
              <a:spcAft>
                <a:spcPts val="0"/>
              </a:spcAft>
              <a:buSzPts val="2400"/>
              <a:buChar char="•"/>
            </a:pPr>
            <a:r>
              <a:rPr lang="en-US" sz="2400"/>
              <a:t>pd.read_excel('myfile.xlsx',sheet_name='Sheet1', index_col=None)</a:t>
            </a:r>
            <a:endParaRPr/>
          </a:p>
          <a:p>
            <a:pPr indent="-228600" lvl="1" marL="640080" rtl="0" algn="l">
              <a:spcBef>
                <a:spcPts val="480"/>
              </a:spcBef>
              <a:spcAft>
                <a:spcPts val="0"/>
              </a:spcAft>
              <a:buSzPts val="2400"/>
              <a:buChar char="•"/>
            </a:pPr>
            <a:r>
              <a:rPr lang="en-US" sz="2400"/>
              <a:t>pd.read_stata('myfile.dta')</a:t>
            </a:r>
            <a:endParaRPr/>
          </a:p>
          <a:p>
            <a:pPr indent="-228600" lvl="1" marL="640080" rtl="0" algn="l">
              <a:spcBef>
                <a:spcPts val="480"/>
              </a:spcBef>
              <a:spcAft>
                <a:spcPts val="0"/>
              </a:spcAft>
              <a:buSzPts val="2400"/>
              <a:buChar char="•"/>
            </a:pPr>
            <a:r>
              <a:rPr lang="en-US" sz="2400"/>
              <a:t>pd.read_sas('myfile.sas7bdat')</a:t>
            </a:r>
            <a:endParaRPr/>
          </a:p>
          <a:p>
            <a:pPr indent="-228600" lvl="1" marL="640080" rtl="0" algn="l">
              <a:spcBef>
                <a:spcPts val="480"/>
              </a:spcBef>
              <a:spcAft>
                <a:spcPts val="0"/>
              </a:spcAft>
              <a:buSzPts val="2400"/>
              <a:buChar char="•"/>
            </a:pPr>
            <a:r>
              <a:rPr lang="en-US" sz="2400"/>
              <a:t>pd.read_hdf('myfile.h5','df')</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US"/>
              <a:t>Data Merging</a:t>
            </a:r>
            <a:endParaRPr/>
          </a:p>
        </p:txBody>
      </p:sp>
      <p:sp>
        <p:nvSpPr>
          <p:cNvPr id="177" name="Google Shape;177;p11"/>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200"/>
              <a:buChar char="•"/>
            </a:pPr>
            <a:r>
              <a:rPr lang="en-US"/>
              <a:t> We can join, merge, and concat dataframe using different methods. In Dataframe df.merge(),df.join(), and df.concat() methods help in joining, merging and concating different dataframe.</a:t>
            </a:r>
            <a:endParaRPr/>
          </a:p>
        </p:txBody>
      </p:sp>
      <p:pic>
        <p:nvPicPr>
          <p:cNvPr id="178" name="Google Shape;178;p11"/>
          <p:cNvPicPr preferRelativeResize="0"/>
          <p:nvPr/>
        </p:nvPicPr>
        <p:blipFill rotWithShape="1">
          <a:blip r:embed="rId3">
            <a:alphaModFix/>
          </a:blip>
          <a:srcRect b="0" l="0" r="0" t="0"/>
          <a:stretch/>
        </p:blipFill>
        <p:spPr>
          <a:xfrm>
            <a:off x="539552" y="2996952"/>
            <a:ext cx="7344816" cy="386104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2"/>
          <p:cNvSpPr txBox="1"/>
          <p:nvPr>
            <p:ph idx="1" type="body"/>
          </p:nvPr>
        </p:nvSpPr>
        <p:spPr>
          <a:xfrm>
            <a:off x="457200" y="764704"/>
            <a:ext cx="7620000" cy="5636096"/>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400"/>
              <a:buChar char="•"/>
            </a:pPr>
            <a:r>
              <a:rPr b="1" lang="en-US" sz="2400"/>
              <a:t>.merge() function:</a:t>
            </a:r>
            <a:endParaRPr/>
          </a:p>
          <a:p>
            <a:pPr indent="-228600" lvl="0" marL="342900" rtl="0" algn="l">
              <a:spcBef>
                <a:spcPts val="480"/>
              </a:spcBef>
              <a:spcAft>
                <a:spcPts val="0"/>
              </a:spcAft>
              <a:buSzPts val="2400"/>
              <a:buChar char="•"/>
            </a:pPr>
            <a:r>
              <a:rPr lang="en-US" sz="2400"/>
              <a:t>merge(df1, df2, how='left', on='key', left_on=None, right_on=None, left_index=False, right_index=False, sort=True, copy=True, suffixes=('_x', '_y'))</a:t>
            </a:r>
            <a:endParaRPr/>
          </a:p>
          <a:p>
            <a:pPr indent="-228600" lvl="0" marL="342900" rtl="0" algn="l">
              <a:spcBef>
                <a:spcPts val="480"/>
              </a:spcBef>
              <a:spcAft>
                <a:spcPts val="0"/>
              </a:spcAft>
              <a:buSzPts val="2400"/>
              <a:buChar char="•"/>
            </a:pPr>
            <a:r>
              <a:rPr b="1" lang="en-US" sz="2400"/>
              <a:t>.join() function: </a:t>
            </a:r>
            <a:r>
              <a:rPr lang="en-US" sz="2400"/>
              <a:t>By default, the join method performs a </a:t>
            </a:r>
            <a:r>
              <a:rPr i="1" lang="en-US" sz="2400"/>
              <a:t>left join</a:t>
            </a:r>
            <a:r>
              <a:rPr lang="en-US" sz="2400"/>
              <a:t> on the join keys.</a:t>
            </a:r>
            <a:endParaRPr/>
          </a:p>
          <a:p>
            <a:pPr indent="-228600" lvl="0" marL="342900" rtl="0" algn="l">
              <a:spcBef>
                <a:spcPts val="480"/>
              </a:spcBef>
              <a:spcAft>
                <a:spcPts val="0"/>
              </a:spcAft>
              <a:buSzPts val="2400"/>
              <a:buChar char="•"/>
            </a:pPr>
            <a:r>
              <a:rPr lang="en-US" sz="2400"/>
              <a:t>res = df.join(df1, how='outer')</a:t>
            </a:r>
            <a:endParaRPr/>
          </a:p>
          <a:p>
            <a:pPr indent="-228600" lvl="0" marL="342900" rtl="0" algn="l">
              <a:spcBef>
                <a:spcPts val="480"/>
              </a:spcBef>
              <a:spcAft>
                <a:spcPts val="0"/>
              </a:spcAft>
              <a:buSzPts val="2400"/>
              <a:buChar char="•"/>
            </a:pPr>
            <a:r>
              <a:rPr b="1" lang="en-US" sz="2400"/>
              <a:t>.concat() function:</a:t>
            </a:r>
            <a:endParaRPr/>
          </a:p>
          <a:p>
            <a:pPr indent="-228600" lvl="0" marL="342900" rtl="0" algn="l">
              <a:spcBef>
                <a:spcPts val="480"/>
              </a:spcBef>
              <a:spcAft>
                <a:spcPts val="0"/>
              </a:spcAft>
              <a:buSzPts val="2400"/>
              <a:buChar char="•"/>
            </a:pPr>
            <a:r>
              <a:rPr lang="en-US" sz="2400"/>
              <a:t>pd.concat([df1, df2], axis=1, keys=['df_1', 'df_2'])</a:t>
            </a:r>
            <a:endParaRPr/>
          </a:p>
          <a:p>
            <a:pPr indent="-228600" lvl="0" marL="342900" rtl="0" algn="l">
              <a:spcBef>
                <a:spcPts val="480"/>
              </a:spcBef>
              <a:spcAft>
                <a:spcPts val="0"/>
              </a:spcAft>
              <a:buSzPts val="2400"/>
              <a:buChar char="•"/>
            </a:pPr>
            <a:r>
              <a:rPr b="1" lang="en-US" sz="2400"/>
              <a:t>.append() function:</a:t>
            </a:r>
            <a:endParaRPr/>
          </a:p>
          <a:p>
            <a:pPr indent="-228600" lvl="0" marL="342900" rtl="0" algn="l">
              <a:spcBef>
                <a:spcPts val="480"/>
              </a:spcBef>
              <a:spcAft>
                <a:spcPts val="0"/>
              </a:spcAft>
              <a:buSzPts val="2400"/>
              <a:buChar char="•"/>
            </a:pPr>
            <a:r>
              <a:rPr lang="en-US" sz="2400"/>
              <a:t>res = df1.append(df2)</a:t>
            </a:r>
            <a:endParaRPr/>
          </a:p>
          <a:p>
            <a:pPr indent="-88900" lvl="0" marL="342900" rtl="0" algn="l">
              <a:spcBef>
                <a:spcPts val="440"/>
              </a:spcBef>
              <a:spcAft>
                <a:spcPts val="0"/>
              </a:spcAft>
              <a:buSzPts val="2200"/>
              <a:buNone/>
            </a:pPr>
            <a:r>
              <a:t/>
            </a:r>
            <a:endParaRPr/>
          </a:p>
          <a:p>
            <a:pPr indent="-88900" lvl="0" marL="342900" rtl="0" algn="l">
              <a:spcBef>
                <a:spcPts val="440"/>
              </a:spcBef>
              <a:spcAft>
                <a:spcPts val="0"/>
              </a:spcAft>
              <a:buSzPts val="2200"/>
              <a:buNone/>
            </a:pPr>
            <a:r>
              <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US"/>
              <a:t>Data manipulation and Data Wrangling</a:t>
            </a:r>
            <a:endParaRPr/>
          </a:p>
        </p:txBody>
      </p:sp>
      <p:sp>
        <p:nvSpPr>
          <p:cNvPr id="189" name="Google Shape;189;p13"/>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0" lvl="0" marL="114300" rtl="0" algn="l">
              <a:spcBef>
                <a:spcPts val="0"/>
              </a:spcBef>
              <a:spcAft>
                <a:spcPts val="0"/>
              </a:spcAft>
              <a:buSzPts val="2200"/>
              <a:buNone/>
            </a:pPr>
            <a:r>
              <a:rPr lang="en-US"/>
              <a:t>This contains topics as follow:</a:t>
            </a:r>
            <a:endParaRPr/>
          </a:p>
          <a:p>
            <a:pPr indent="-228600" lvl="0" marL="342900" rtl="0" algn="l">
              <a:spcBef>
                <a:spcPts val="440"/>
              </a:spcBef>
              <a:spcAft>
                <a:spcPts val="0"/>
              </a:spcAft>
              <a:buSzPts val="2200"/>
              <a:buChar char="•"/>
            </a:pPr>
            <a:r>
              <a:rPr lang="en-US"/>
              <a:t>Impute missing values</a:t>
            </a:r>
            <a:endParaRPr/>
          </a:p>
          <a:p>
            <a:pPr indent="-228600" lvl="0" marL="342900" rtl="0" algn="l">
              <a:spcBef>
                <a:spcPts val="440"/>
              </a:spcBef>
              <a:spcAft>
                <a:spcPts val="0"/>
              </a:spcAft>
              <a:buSzPts val="2200"/>
              <a:buChar char="•"/>
            </a:pPr>
            <a:r>
              <a:rPr lang="en-US"/>
              <a:t>Understand the data</a:t>
            </a:r>
            <a:endParaRPr/>
          </a:p>
          <a:p>
            <a:pPr indent="-228600" lvl="0" marL="342900" rtl="0" algn="l">
              <a:spcBef>
                <a:spcPts val="440"/>
              </a:spcBef>
              <a:spcAft>
                <a:spcPts val="0"/>
              </a:spcAft>
              <a:buSzPts val="2200"/>
              <a:buChar char="•"/>
            </a:pPr>
            <a:r>
              <a:rPr lang="en-US"/>
              <a:t>Pivot Table</a:t>
            </a:r>
            <a:endParaRPr/>
          </a:p>
          <a:p>
            <a:pPr indent="-228600" lvl="0" marL="342900" rtl="0" algn="l">
              <a:spcBef>
                <a:spcPts val="440"/>
              </a:spcBef>
              <a:spcAft>
                <a:spcPts val="0"/>
              </a:spcAft>
              <a:buSzPts val="2200"/>
              <a:buChar char="•"/>
            </a:pPr>
            <a:r>
              <a:rPr lang="en-US"/>
              <a:t>Removing Duplicates</a:t>
            </a:r>
            <a:endParaRPr/>
          </a:p>
          <a:p>
            <a:pPr indent="-228600" lvl="0" marL="342900" rtl="0" algn="l">
              <a:spcBef>
                <a:spcPts val="440"/>
              </a:spcBef>
              <a:spcAft>
                <a:spcPts val="0"/>
              </a:spcAft>
              <a:buSzPts val="2200"/>
              <a:buChar char="•"/>
            </a:pPr>
            <a:r>
              <a:rPr lang="en-US"/>
              <a:t>Binning Numerical Variables to Categorical</a:t>
            </a:r>
            <a:endParaRPr/>
          </a:p>
          <a:p>
            <a:pPr indent="-228600" lvl="0" marL="342900" rtl="0" algn="l">
              <a:spcBef>
                <a:spcPts val="440"/>
              </a:spcBef>
              <a:spcAft>
                <a:spcPts val="0"/>
              </a:spcAft>
              <a:buSzPts val="2200"/>
              <a:buChar char="•"/>
            </a:pPr>
            <a:r>
              <a:rPr lang="en-US"/>
              <a:t>Create Dummies for a Categorical Variable</a:t>
            </a:r>
            <a:endParaRPr/>
          </a:p>
          <a:p>
            <a:pPr indent="-228600" lvl="0" marL="342900" rtl="0" algn="l">
              <a:spcBef>
                <a:spcPts val="440"/>
              </a:spcBef>
              <a:spcAft>
                <a:spcPts val="0"/>
              </a:spcAft>
              <a:buSzPts val="2200"/>
              <a:buChar char="•"/>
            </a:pPr>
            <a:r>
              <a:rPr lang="en-US"/>
              <a:t>String Method</a:t>
            </a:r>
            <a:endParaRPr/>
          </a:p>
          <a:p>
            <a:pPr indent="-228600" lvl="0" marL="342900" rtl="0" algn="l">
              <a:spcBef>
                <a:spcPts val="440"/>
              </a:spcBef>
              <a:spcAft>
                <a:spcPts val="0"/>
              </a:spcAft>
              <a:buSzPts val="2200"/>
              <a:buChar char="•"/>
            </a:pPr>
            <a:r>
              <a:rPr lang="en-US"/>
              <a:t>Group by method</a:t>
            </a:r>
            <a:endParaRPr/>
          </a:p>
          <a:p>
            <a:pPr indent="-228600" lvl="0" marL="342900" rtl="0" algn="l">
              <a:spcBef>
                <a:spcPts val="440"/>
              </a:spcBef>
              <a:spcAft>
                <a:spcPts val="0"/>
              </a:spcAft>
              <a:buSzPts val="2200"/>
              <a:buChar char="•"/>
            </a:pPr>
            <a:r>
              <a:rPr lang="en-US"/>
              <a:t>Plotting</a:t>
            </a:r>
            <a:endParaRPr/>
          </a:p>
          <a:p>
            <a:pPr indent="-88900" lvl="0" marL="342900" rtl="0" algn="l">
              <a:spcBef>
                <a:spcPts val="440"/>
              </a:spcBef>
              <a:spcAft>
                <a:spcPts val="0"/>
              </a:spcAft>
              <a:buSzPts val="2200"/>
              <a:buNone/>
            </a:pPr>
            <a:r>
              <a:t/>
            </a:r>
            <a:endParaRPr/>
          </a:p>
          <a:p>
            <a:pPr indent="-88900" lvl="0" marL="342900" rtl="0" algn="l">
              <a:spcBef>
                <a:spcPts val="440"/>
              </a:spcBef>
              <a:spcAft>
                <a:spcPts val="0"/>
              </a:spcAft>
              <a:buSzPts val="2200"/>
              <a:buNone/>
            </a:pPr>
            <a:r>
              <a:t/>
            </a:r>
            <a:endParaRPr/>
          </a:p>
          <a:p>
            <a:pPr indent="-88900" lvl="0" marL="342900" rtl="0" algn="l">
              <a:spcBef>
                <a:spcPts val="440"/>
              </a:spcBef>
              <a:spcAft>
                <a:spcPts val="0"/>
              </a:spcAft>
              <a:buSzPts val="22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4"/>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US"/>
              <a:t>Missing Values</a:t>
            </a:r>
            <a:endParaRPr/>
          </a:p>
        </p:txBody>
      </p:sp>
      <p:sp>
        <p:nvSpPr>
          <p:cNvPr id="195" name="Google Shape;195;p14"/>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200"/>
              <a:buChar char="•"/>
            </a:pPr>
            <a:r>
              <a:rPr lang="en-US"/>
              <a:t>There are a number of methods to deal with missing values in the data frame:</a:t>
            </a:r>
            <a:endParaRPr/>
          </a:p>
          <a:p>
            <a:pPr indent="-88900" lvl="0" marL="342900" rtl="0" algn="l">
              <a:spcBef>
                <a:spcPts val="440"/>
              </a:spcBef>
              <a:spcAft>
                <a:spcPts val="0"/>
              </a:spcAft>
              <a:buSzPts val="2200"/>
              <a:buNone/>
            </a:pPr>
            <a:r>
              <a:t/>
            </a:r>
            <a:endParaRPr/>
          </a:p>
          <a:p>
            <a:pPr indent="-88900" lvl="0" marL="342900" rtl="0" algn="l">
              <a:spcBef>
                <a:spcPts val="440"/>
              </a:spcBef>
              <a:spcAft>
                <a:spcPts val="0"/>
              </a:spcAft>
              <a:buSzPts val="2200"/>
              <a:buNone/>
            </a:pPr>
            <a:r>
              <a:t/>
            </a:r>
            <a:endParaRPr/>
          </a:p>
        </p:txBody>
      </p:sp>
      <p:pic>
        <p:nvPicPr>
          <p:cNvPr id="196" name="Google Shape;196;p14"/>
          <p:cNvPicPr preferRelativeResize="0"/>
          <p:nvPr/>
        </p:nvPicPr>
        <p:blipFill rotWithShape="1">
          <a:blip r:embed="rId3">
            <a:alphaModFix/>
          </a:blip>
          <a:srcRect b="0" l="0" r="0" t="0"/>
          <a:stretch/>
        </p:blipFill>
        <p:spPr>
          <a:xfrm>
            <a:off x="611560" y="2780928"/>
            <a:ext cx="7625465" cy="362682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5"/>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US"/>
              <a:t>Exploratory Data Analysis </a:t>
            </a:r>
            <a:endParaRPr/>
          </a:p>
        </p:txBody>
      </p:sp>
      <p:sp>
        <p:nvSpPr>
          <p:cNvPr id="202" name="Google Shape;202;p15"/>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200"/>
              <a:buChar char="•"/>
            </a:pPr>
            <a:r>
              <a:rPr b="1" lang="en-US"/>
              <a:t>1. Univariate Analysis- </a:t>
            </a:r>
            <a:r>
              <a:rPr lang="en-US" sz="2000"/>
              <a:t>We explore variables one by one. Method to perform uni-variate analysis will depend on whether the variable type is categorical or continuous.</a:t>
            </a:r>
            <a:endParaRPr b="1" sz="2000"/>
          </a:p>
        </p:txBody>
      </p:sp>
      <p:pic>
        <p:nvPicPr>
          <p:cNvPr id="203" name="Google Shape;203;p15"/>
          <p:cNvPicPr preferRelativeResize="0"/>
          <p:nvPr/>
        </p:nvPicPr>
        <p:blipFill rotWithShape="1">
          <a:blip r:embed="rId3">
            <a:alphaModFix/>
          </a:blip>
          <a:srcRect b="0" l="0" r="0" t="0"/>
          <a:stretch/>
        </p:blipFill>
        <p:spPr>
          <a:xfrm>
            <a:off x="567198" y="3356992"/>
            <a:ext cx="1945010" cy="2120672"/>
          </a:xfrm>
          <a:prstGeom prst="rect">
            <a:avLst/>
          </a:prstGeom>
          <a:noFill/>
          <a:ln>
            <a:noFill/>
          </a:ln>
        </p:spPr>
      </p:pic>
      <p:pic>
        <p:nvPicPr>
          <p:cNvPr id="204" name="Google Shape;204;p15"/>
          <p:cNvPicPr preferRelativeResize="0"/>
          <p:nvPr/>
        </p:nvPicPr>
        <p:blipFill rotWithShape="1">
          <a:blip r:embed="rId4">
            <a:alphaModFix/>
          </a:blip>
          <a:srcRect b="0" l="0" r="0" t="0"/>
          <a:stretch/>
        </p:blipFill>
        <p:spPr>
          <a:xfrm>
            <a:off x="2699792" y="3356992"/>
            <a:ext cx="2629843" cy="2155130"/>
          </a:xfrm>
          <a:prstGeom prst="rect">
            <a:avLst/>
          </a:prstGeom>
          <a:noFill/>
          <a:ln>
            <a:noFill/>
          </a:ln>
        </p:spPr>
      </p:pic>
      <p:pic>
        <p:nvPicPr>
          <p:cNvPr id="205" name="Google Shape;205;p15"/>
          <p:cNvPicPr preferRelativeResize="0"/>
          <p:nvPr/>
        </p:nvPicPr>
        <p:blipFill rotWithShape="1">
          <a:blip r:embed="rId5">
            <a:alphaModFix/>
          </a:blip>
          <a:srcRect b="0" l="0" r="0" t="0"/>
          <a:stretch/>
        </p:blipFill>
        <p:spPr>
          <a:xfrm>
            <a:off x="5436096" y="3356992"/>
            <a:ext cx="2769666" cy="203986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6"/>
          <p:cNvSpPr txBox="1"/>
          <p:nvPr>
            <p:ph idx="1" type="body"/>
          </p:nvPr>
        </p:nvSpPr>
        <p:spPr>
          <a:xfrm>
            <a:off x="457200" y="188640"/>
            <a:ext cx="7620000" cy="6212160"/>
          </a:xfrm>
          <a:prstGeom prst="rect">
            <a:avLst/>
          </a:prstGeom>
          <a:noFill/>
          <a:ln>
            <a:noFill/>
          </a:ln>
        </p:spPr>
        <p:txBody>
          <a:bodyPr anchorCtr="0" anchor="t" bIns="45700" lIns="91425" spcFirstLastPara="1" rIns="91425" wrap="square" tIns="45700">
            <a:normAutofit/>
          </a:bodyPr>
          <a:lstStyle/>
          <a:p>
            <a:pPr indent="0" lvl="0" marL="114300" rtl="0" algn="l">
              <a:spcBef>
                <a:spcPts val="0"/>
              </a:spcBef>
              <a:spcAft>
                <a:spcPts val="0"/>
              </a:spcAft>
              <a:buSzPts val="2200"/>
              <a:buNone/>
            </a:pPr>
            <a:r>
              <a:rPr b="1" lang="en-US"/>
              <a:t>2. Bivariate Analysis: </a:t>
            </a:r>
            <a:r>
              <a:rPr lang="en-US" sz="2000"/>
              <a:t>Bi-variate Analysis finds out the  relationship between two variables.</a:t>
            </a:r>
            <a:endParaRPr b="1" sz="2000"/>
          </a:p>
          <a:p>
            <a:pPr indent="-285750" lvl="0" marL="285750" rtl="0" algn="l">
              <a:spcBef>
                <a:spcPts val="440"/>
              </a:spcBef>
              <a:spcAft>
                <a:spcPts val="0"/>
              </a:spcAft>
              <a:buSzPts val="2200"/>
              <a:buChar char="•"/>
            </a:pPr>
            <a:r>
              <a:rPr b="1" lang="en-US"/>
              <a:t>For Continuous and Continuous: </a:t>
            </a:r>
            <a:r>
              <a:rPr lang="en-US" sz="1800"/>
              <a:t>Correlation,</a:t>
            </a:r>
            <a:r>
              <a:rPr b="1" lang="en-US" sz="1800"/>
              <a:t> </a:t>
            </a:r>
            <a:r>
              <a:rPr lang="en-US" sz="1800"/>
              <a:t>as a statistical term, is the extent to which two numerical variables have a linear relationship</a:t>
            </a:r>
            <a:endParaRPr/>
          </a:p>
          <a:p>
            <a:pPr indent="-285750" lvl="0" marL="285750" rtl="0" algn="l">
              <a:spcBef>
                <a:spcPts val="360"/>
              </a:spcBef>
              <a:spcAft>
                <a:spcPts val="0"/>
              </a:spcAft>
              <a:buSzPts val="1800"/>
              <a:buChar char="•"/>
            </a:pPr>
            <a:r>
              <a:rPr lang="en-US" sz="1800"/>
              <a:t>Correlation tells us two variables (X) and (Y) are related</a:t>
            </a:r>
            <a:endParaRPr/>
          </a:p>
          <a:p>
            <a:pPr indent="-285750" lvl="0" marL="285750" rtl="0" algn="l">
              <a:spcBef>
                <a:spcPts val="360"/>
              </a:spcBef>
              <a:spcAft>
                <a:spcPts val="0"/>
              </a:spcAft>
              <a:buSzPts val="1800"/>
              <a:buChar char="•"/>
            </a:pPr>
            <a:r>
              <a:rPr lang="en-US" sz="1800"/>
              <a:t>Correlation varies between -1 and +1.</a:t>
            </a:r>
            <a:endParaRPr/>
          </a:p>
          <a:p>
            <a:pPr indent="-171450" lvl="0" marL="285750" rtl="0" algn="l">
              <a:spcBef>
                <a:spcPts val="360"/>
              </a:spcBef>
              <a:spcAft>
                <a:spcPts val="0"/>
              </a:spcAft>
              <a:buSzPts val="1800"/>
              <a:buNone/>
            </a:pPr>
            <a:r>
              <a:t/>
            </a:r>
            <a:endParaRPr sz="1800"/>
          </a:p>
        </p:txBody>
      </p:sp>
      <p:pic>
        <p:nvPicPr>
          <p:cNvPr id="211" name="Google Shape;211;p16"/>
          <p:cNvPicPr preferRelativeResize="0"/>
          <p:nvPr/>
        </p:nvPicPr>
        <p:blipFill rotWithShape="1">
          <a:blip r:embed="rId3">
            <a:alphaModFix/>
          </a:blip>
          <a:srcRect b="0" l="0" r="0" t="0"/>
          <a:stretch/>
        </p:blipFill>
        <p:spPr>
          <a:xfrm>
            <a:off x="683568" y="2636912"/>
            <a:ext cx="6515406" cy="314096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7"/>
          <p:cNvSpPr txBox="1"/>
          <p:nvPr>
            <p:ph idx="1" type="body"/>
          </p:nvPr>
        </p:nvSpPr>
        <p:spPr>
          <a:xfrm>
            <a:off x="251520" y="188640"/>
            <a:ext cx="7825680" cy="6408712"/>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200"/>
              <a:buChar char="•"/>
            </a:pPr>
            <a:r>
              <a:rPr b="1" lang="en-US"/>
              <a:t>For</a:t>
            </a:r>
            <a:r>
              <a:rPr lang="en-US"/>
              <a:t> </a:t>
            </a:r>
            <a:r>
              <a:rPr b="1" lang="en-US"/>
              <a:t>Categorical &amp; Categorical: </a:t>
            </a:r>
            <a:r>
              <a:rPr lang="en-US" sz="2000"/>
              <a:t>We use chi-square test for this purpose. This test is used to derive the statistical significance of relationship between the variables. Also, it tests whether the evidence in the sample is strong enough to generalize that the relationship for a larger population as well.</a:t>
            </a:r>
            <a:endParaRPr/>
          </a:p>
          <a:p>
            <a:pPr indent="-228600" lvl="0" marL="342900" rtl="0" algn="l">
              <a:spcBef>
                <a:spcPts val="400"/>
              </a:spcBef>
              <a:spcAft>
                <a:spcPts val="0"/>
              </a:spcAft>
              <a:buSzPts val="2000"/>
              <a:buChar char="•"/>
            </a:pPr>
            <a:r>
              <a:rPr lang="en-US" sz="2000"/>
              <a:t>Interpreting results: If p-value is less than significance level, there is an association between Variable A and Variable B</a:t>
            </a:r>
            <a:endParaRPr/>
          </a:p>
          <a:p>
            <a:pPr indent="-101600" lvl="0" marL="342900" rtl="0" algn="l">
              <a:spcBef>
                <a:spcPts val="400"/>
              </a:spcBef>
              <a:spcAft>
                <a:spcPts val="0"/>
              </a:spcAft>
              <a:buSzPts val="2000"/>
              <a:buNone/>
            </a:pPr>
            <a:r>
              <a:t/>
            </a:r>
            <a:endParaRPr sz="2000"/>
          </a:p>
          <a:p>
            <a:pPr indent="-228600" lvl="0" marL="342900" rtl="0" algn="l">
              <a:spcBef>
                <a:spcPts val="440"/>
              </a:spcBef>
              <a:spcAft>
                <a:spcPts val="0"/>
              </a:spcAft>
              <a:buSzPts val="2200"/>
              <a:buChar char="•"/>
            </a:pPr>
            <a:r>
              <a:rPr b="1" lang="en-US"/>
              <a:t>For Categorical &amp; Continuous: </a:t>
            </a:r>
            <a:r>
              <a:rPr lang="en-US" sz="2000"/>
              <a:t>While exploring relation between categorical and continuous variables, we can draw box plots for each level of categorical variables. If levels are small in number, it will not show the statistical significance. To look at the statistical significance we can perform Z-test, T-test or ANOVA</a:t>
            </a:r>
            <a:endParaRPr sz="2000"/>
          </a:p>
          <a:p>
            <a:pPr indent="-228600" lvl="0" marL="342900" rtl="0" algn="l">
              <a:spcBef>
                <a:spcPts val="400"/>
              </a:spcBef>
              <a:spcAft>
                <a:spcPts val="0"/>
              </a:spcAft>
              <a:buSzPts val="2000"/>
              <a:buChar char="•"/>
            </a:pPr>
            <a:r>
              <a:rPr b="1" lang="en-US" sz="2000"/>
              <a:t>Z-Test/ T-Test:-</a:t>
            </a:r>
            <a:r>
              <a:rPr lang="en-US" sz="2000"/>
              <a:t> Either test assess whether mean of two groups are statistically different from each other or not.</a:t>
            </a:r>
            <a:endParaRPr/>
          </a:p>
          <a:p>
            <a:pPr indent="-228600" lvl="0" marL="342900" rtl="0" algn="l">
              <a:spcBef>
                <a:spcPts val="400"/>
              </a:spcBef>
              <a:spcAft>
                <a:spcPts val="0"/>
              </a:spcAft>
              <a:buSzPts val="2000"/>
              <a:buChar char="•"/>
            </a:pPr>
            <a:r>
              <a:rPr b="1" lang="en-US" sz="2000"/>
              <a:t>ANOVA:- </a:t>
            </a:r>
            <a:r>
              <a:rPr lang="en-US" sz="2000"/>
              <a:t>It assesses whether the average of more than two groups is statistically different.</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8"/>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US"/>
              <a:t>Visualization of Data</a:t>
            </a:r>
            <a:endParaRPr/>
          </a:p>
        </p:txBody>
      </p:sp>
      <p:sp>
        <p:nvSpPr>
          <p:cNvPr id="222" name="Google Shape;222;p18"/>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400"/>
              <a:buChar char="•"/>
            </a:pPr>
            <a:r>
              <a:rPr b="1" lang="en-US" sz="2400"/>
              <a:t>Tables and Graphs : Why use them? </a:t>
            </a:r>
            <a:endParaRPr/>
          </a:p>
          <a:p>
            <a:pPr indent="-228600" lvl="1" marL="640080" rtl="0" algn="l">
              <a:spcBef>
                <a:spcPts val="480"/>
              </a:spcBef>
              <a:spcAft>
                <a:spcPts val="0"/>
              </a:spcAft>
              <a:buSzPts val="2400"/>
              <a:buChar char="•"/>
            </a:pPr>
            <a:r>
              <a:rPr lang="en-US" sz="2400"/>
              <a:t>Communicate complex information concisely and powerfully</a:t>
            </a:r>
            <a:endParaRPr/>
          </a:p>
          <a:p>
            <a:pPr indent="-228600" lvl="1" marL="640080" rtl="0" algn="l">
              <a:spcBef>
                <a:spcPts val="480"/>
              </a:spcBef>
              <a:spcAft>
                <a:spcPts val="0"/>
              </a:spcAft>
              <a:buSzPts val="2400"/>
              <a:buChar char="•"/>
            </a:pPr>
            <a:r>
              <a:rPr lang="en-US" sz="2400"/>
              <a:t>Create a “picture” for reasoning about and analyzing quantitative and conceptual information</a:t>
            </a:r>
            <a:endParaRPr/>
          </a:p>
          <a:p>
            <a:pPr indent="-228600" lvl="2" marL="1005839" rtl="0" algn="l">
              <a:spcBef>
                <a:spcPts val="400"/>
              </a:spcBef>
              <a:spcAft>
                <a:spcPts val="0"/>
              </a:spcAft>
              <a:buSzPts val="2000"/>
              <a:buChar char="•"/>
            </a:pPr>
            <a:r>
              <a:rPr lang="en-US" sz="2000"/>
              <a:t>Makes cognitive processing easier</a:t>
            </a:r>
            <a:endParaRPr/>
          </a:p>
          <a:p>
            <a:pPr indent="-228600" lvl="2" marL="1005839" rtl="0" algn="l">
              <a:spcBef>
                <a:spcPts val="400"/>
              </a:spcBef>
              <a:spcAft>
                <a:spcPts val="0"/>
              </a:spcAft>
              <a:buSzPts val="2000"/>
              <a:buChar char="•"/>
            </a:pPr>
            <a:r>
              <a:rPr lang="en-US" sz="2000"/>
              <a:t>Provides “content/information rich” view at a glance</a:t>
            </a:r>
            <a:endParaRPr/>
          </a:p>
          <a:p>
            <a:pPr indent="-228600" lvl="2" marL="1005839" rtl="0" algn="l">
              <a:spcBef>
                <a:spcPts val="400"/>
              </a:spcBef>
              <a:spcAft>
                <a:spcPts val="0"/>
              </a:spcAft>
              <a:buSzPts val="2000"/>
              <a:buChar char="•"/>
            </a:pPr>
            <a:r>
              <a:rPr lang="en-US" sz="2000"/>
              <a:t>Directs attention toward the content rather than methodology</a:t>
            </a:r>
            <a:endParaRPr/>
          </a:p>
          <a:p>
            <a:pPr indent="-228600" lvl="1" marL="640080" rtl="0" algn="l">
              <a:spcBef>
                <a:spcPts val="480"/>
              </a:spcBef>
              <a:spcAft>
                <a:spcPts val="0"/>
              </a:spcAft>
              <a:buSzPts val="2400"/>
              <a:buChar char="•"/>
            </a:pPr>
            <a:r>
              <a:rPr lang="en-US" sz="2400"/>
              <a:t>Describe, explore, summarize a set of numbers</a:t>
            </a:r>
            <a:endParaRPr/>
          </a:p>
          <a:p>
            <a:pPr indent="-228600" lvl="1" marL="640080" rtl="0" algn="l">
              <a:spcBef>
                <a:spcPts val="480"/>
              </a:spcBef>
              <a:spcAft>
                <a:spcPts val="0"/>
              </a:spcAft>
              <a:buSzPts val="2400"/>
              <a:buChar char="•"/>
            </a:pPr>
            <a:r>
              <a:rPr lang="en-US" sz="2400"/>
              <a:t>Convey a message about the significance of the data</a:t>
            </a:r>
            <a:endParaRPr/>
          </a:p>
          <a:p>
            <a:pPr indent="-88900" lvl="0" marL="342900" rtl="0" algn="l">
              <a:spcBef>
                <a:spcPts val="440"/>
              </a:spcBef>
              <a:spcAft>
                <a:spcPts val="0"/>
              </a:spcAft>
              <a:buSzPts val="22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9"/>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US"/>
              <a:t>Python libraries for Visualization</a:t>
            </a:r>
            <a:endParaRPr/>
          </a:p>
        </p:txBody>
      </p:sp>
      <p:sp>
        <p:nvSpPr>
          <p:cNvPr id="228" name="Google Shape;228;p19"/>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200"/>
              <a:buChar char="•"/>
            </a:pPr>
            <a:r>
              <a:rPr b="1" i="1" lang="en-US"/>
              <a:t>matplotlib:  </a:t>
            </a:r>
            <a:endParaRPr/>
          </a:p>
          <a:p>
            <a:pPr indent="-228600" lvl="0" marL="342900" rtl="0" algn="l">
              <a:spcBef>
                <a:spcPts val="440"/>
              </a:spcBef>
              <a:spcAft>
                <a:spcPts val="0"/>
              </a:spcAft>
              <a:buSzPts val="2200"/>
              <a:buChar char="•"/>
            </a:pPr>
            <a:r>
              <a:rPr lang="en-US"/>
              <a:t>python 2D plotting library which produces publication quality figures in a variety of hardcopy formats</a:t>
            </a:r>
            <a:endParaRPr/>
          </a:p>
          <a:p>
            <a:pPr indent="-228600" lvl="0" marL="342900" rtl="0" algn="l">
              <a:spcBef>
                <a:spcPts val="440"/>
              </a:spcBef>
              <a:spcAft>
                <a:spcPts val="0"/>
              </a:spcAft>
              <a:buSzPts val="2200"/>
              <a:buChar char="•"/>
            </a:pPr>
            <a:r>
              <a:rPr lang="en-US"/>
              <a:t>a set of functionalities similar to those of MATLAB</a:t>
            </a:r>
            <a:endParaRPr/>
          </a:p>
          <a:p>
            <a:pPr indent="-228600" lvl="0" marL="342900" rtl="0" algn="l">
              <a:spcBef>
                <a:spcPts val="440"/>
              </a:spcBef>
              <a:spcAft>
                <a:spcPts val="0"/>
              </a:spcAft>
              <a:buSzPts val="2200"/>
              <a:buChar char="•"/>
            </a:pPr>
            <a:r>
              <a:rPr lang="en-US"/>
              <a:t>line plots, scatter plots, barcharts, histograms, pie charts etc.</a:t>
            </a:r>
            <a:endParaRPr/>
          </a:p>
          <a:p>
            <a:pPr indent="-228600" lvl="0" marL="342900" rtl="0" algn="l">
              <a:spcBef>
                <a:spcPts val="440"/>
              </a:spcBef>
              <a:spcAft>
                <a:spcPts val="0"/>
              </a:spcAft>
              <a:buSzPts val="2200"/>
              <a:buChar char="•"/>
            </a:pPr>
            <a:r>
              <a:rPr lang="en-US"/>
              <a:t>relatively low-level; some effort needed to create advanced visualization</a:t>
            </a:r>
            <a:endParaRPr/>
          </a:p>
          <a:p>
            <a:pPr indent="-228600" lvl="0" marL="342900" rtl="0" algn="l">
              <a:spcBef>
                <a:spcPts val="440"/>
              </a:spcBef>
              <a:spcAft>
                <a:spcPts val="0"/>
              </a:spcAft>
              <a:buSzPts val="2200"/>
              <a:buChar char="•"/>
            </a:pPr>
            <a:r>
              <a:rPr b="1" i="1" lang="en-US"/>
              <a:t>Seaborn:</a:t>
            </a:r>
            <a:endParaRPr/>
          </a:p>
          <a:p>
            <a:pPr indent="-228600" lvl="0" marL="342900" rtl="0" algn="l">
              <a:spcBef>
                <a:spcPts val="440"/>
              </a:spcBef>
              <a:spcAft>
                <a:spcPts val="0"/>
              </a:spcAft>
              <a:buSzPts val="2200"/>
              <a:buChar char="•"/>
            </a:pPr>
            <a:r>
              <a:rPr lang="en-US"/>
              <a:t>based on matplotlib</a:t>
            </a:r>
            <a:endParaRPr/>
          </a:p>
          <a:p>
            <a:pPr indent="-228600" lvl="0" marL="342900" rtl="0" algn="l">
              <a:spcBef>
                <a:spcPts val="440"/>
              </a:spcBef>
              <a:spcAft>
                <a:spcPts val="0"/>
              </a:spcAft>
              <a:buSzPts val="2200"/>
              <a:buChar char="•"/>
            </a:pPr>
            <a:r>
              <a:rPr lang="en-US"/>
              <a:t>provides high level interface for drawing attractive statistical graphics</a:t>
            </a:r>
            <a:endParaRPr/>
          </a:p>
          <a:p>
            <a:pPr indent="-88900" lvl="0" marL="342900" rtl="0" algn="l">
              <a:spcBef>
                <a:spcPts val="440"/>
              </a:spcBef>
              <a:spcAft>
                <a:spcPts val="0"/>
              </a:spcAft>
              <a:buSzPts val="2200"/>
              <a:buNone/>
            </a:pPr>
            <a:r>
              <a:t/>
            </a:r>
            <a:endParaRPr b="1" i="1"/>
          </a:p>
          <a:p>
            <a:pPr indent="-88900" lvl="0" marL="342900" rtl="0" algn="l">
              <a:spcBef>
                <a:spcPts val="440"/>
              </a:spcBef>
              <a:spcAft>
                <a:spcPts val="0"/>
              </a:spcAft>
              <a:buSzPts val="2200"/>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827584" y="476672"/>
            <a:ext cx="7024744"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600"/>
              <a:buFont typeface="Cambria"/>
              <a:buNone/>
            </a:pPr>
            <a:r>
              <a:rPr lang="en-US">
                <a:solidFill>
                  <a:schemeClr val="dk1"/>
                </a:solidFill>
              </a:rPr>
              <a:t>Agenda</a:t>
            </a:r>
            <a:endParaRPr/>
          </a:p>
        </p:txBody>
      </p:sp>
      <p:sp>
        <p:nvSpPr>
          <p:cNvPr id="92" name="Google Shape;92;p2"/>
          <p:cNvSpPr txBox="1"/>
          <p:nvPr>
            <p:ph idx="1" type="body"/>
          </p:nvPr>
        </p:nvSpPr>
        <p:spPr>
          <a:xfrm>
            <a:off x="1043492" y="1628800"/>
            <a:ext cx="6777317" cy="4203829"/>
          </a:xfrm>
          <a:prstGeom prst="rect">
            <a:avLst/>
          </a:prstGeom>
          <a:noFill/>
          <a:ln>
            <a:noFill/>
          </a:ln>
        </p:spPr>
        <p:txBody>
          <a:bodyPr anchorCtr="0" anchor="t" bIns="45700" lIns="91425" spcFirstLastPara="1" rIns="91425" wrap="square" tIns="45700">
            <a:normAutofit/>
          </a:bodyPr>
          <a:lstStyle/>
          <a:p>
            <a:pPr indent="-228600" lvl="0" marL="342900" rtl="0" algn="l">
              <a:lnSpc>
                <a:spcPct val="150000"/>
              </a:lnSpc>
              <a:spcBef>
                <a:spcPts val="0"/>
              </a:spcBef>
              <a:spcAft>
                <a:spcPts val="0"/>
              </a:spcAft>
              <a:buClr>
                <a:schemeClr val="dk1"/>
              </a:buClr>
              <a:buSzPts val="1600"/>
              <a:buFont typeface="Arial"/>
              <a:buChar char="•"/>
            </a:pPr>
            <a:r>
              <a:rPr lang="en-US">
                <a:latin typeface="Calibri"/>
                <a:ea typeface="Calibri"/>
                <a:cs typeface="Calibri"/>
                <a:sym typeface="Calibri"/>
              </a:rPr>
              <a:t>Introduction</a:t>
            </a:r>
            <a:endParaRPr/>
          </a:p>
          <a:p>
            <a:pPr indent="-228600" lvl="0" marL="342900" rtl="0" algn="l">
              <a:lnSpc>
                <a:spcPct val="150000"/>
              </a:lnSpc>
              <a:spcBef>
                <a:spcPts val="0"/>
              </a:spcBef>
              <a:spcAft>
                <a:spcPts val="0"/>
              </a:spcAft>
              <a:buClr>
                <a:schemeClr val="dk1"/>
              </a:buClr>
              <a:buSzPts val="1600"/>
              <a:buFont typeface="Arial"/>
              <a:buChar char="•"/>
            </a:pPr>
            <a:r>
              <a:rPr lang="en-US">
                <a:latin typeface="Calibri"/>
                <a:ea typeface="Calibri"/>
                <a:cs typeface="Calibri"/>
                <a:sym typeface="Calibri"/>
              </a:rPr>
              <a:t>Data Structures</a:t>
            </a:r>
            <a:endParaRPr/>
          </a:p>
          <a:p>
            <a:pPr indent="-228600" lvl="0" marL="342900" rtl="0" algn="l">
              <a:lnSpc>
                <a:spcPct val="150000"/>
              </a:lnSpc>
              <a:spcBef>
                <a:spcPts val="0"/>
              </a:spcBef>
              <a:spcAft>
                <a:spcPts val="0"/>
              </a:spcAft>
              <a:buClr>
                <a:schemeClr val="dk1"/>
              </a:buClr>
              <a:buSzPts val="1600"/>
              <a:buFont typeface="Arial"/>
              <a:buChar char="•"/>
            </a:pPr>
            <a:r>
              <a:rPr lang="en-US">
                <a:latin typeface="Calibri"/>
                <a:ea typeface="Calibri"/>
                <a:cs typeface="Calibri"/>
                <a:sym typeface="Calibri"/>
              </a:rPr>
              <a:t>Numpy</a:t>
            </a:r>
            <a:endParaRPr>
              <a:latin typeface="Calibri"/>
              <a:ea typeface="Calibri"/>
              <a:cs typeface="Calibri"/>
              <a:sym typeface="Calibri"/>
            </a:endParaRPr>
          </a:p>
          <a:p>
            <a:pPr indent="-228600" lvl="0" marL="342900" rtl="0" algn="l">
              <a:lnSpc>
                <a:spcPct val="150000"/>
              </a:lnSpc>
              <a:spcBef>
                <a:spcPts val="0"/>
              </a:spcBef>
              <a:spcAft>
                <a:spcPts val="0"/>
              </a:spcAft>
              <a:buClr>
                <a:schemeClr val="dk1"/>
              </a:buClr>
              <a:buSzPts val="1600"/>
              <a:buFont typeface="Arial"/>
              <a:buChar char="•"/>
            </a:pPr>
            <a:r>
              <a:rPr lang="en-US">
                <a:latin typeface="Calibri"/>
                <a:ea typeface="Calibri"/>
                <a:cs typeface="Calibri"/>
                <a:sym typeface="Calibri"/>
              </a:rPr>
              <a:t>Pandas</a:t>
            </a:r>
            <a:endParaRPr/>
          </a:p>
          <a:p>
            <a:pPr indent="-228600" lvl="0" marL="342900" rtl="0" algn="l">
              <a:lnSpc>
                <a:spcPct val="150000"/>
              </a:lnSpc>
              <a:spcBef>
                <a:spcPts val="0"/>
              </a:spcBef>
              <a:spcAft>
                <a:spcPts val="0"/>
              </a:spcAft>
              <a:buClr>
                <a:schemeClr val="dk1"/>
              </a:buClr>
              <a:buSzPts val="1600"/>
              <a:buFont typeface="Arial"/>
              <a:buChar char="•"/>
            </a:pPr>
            <a:r>
              <a:rPr lang="en-US">
                <a:latin typeface="Calibri"/>
                <a:ea typeface="Calibri"/>
                <a:cs typeface="Calibri"/>
                <a:sym typeface="Calibri"/>
              </a:rPr>
              <a:t>Data Merging</a:t>
            </a:r>
            <a:endParaRPr/>
          </a:p>
          <a:p>
            <a:pPr indent="-228600" lvl="0" marL="342900" rtl="0" algn="l">
              <a:lnSpc>
                <a:spcPct val="150000"/>
              </a:lnSpc>
              <a:spcBef>
                <a:spcPts val="0"/>
              </a:spcBef>
              <a:spcAft>
                <a:spcPts val="0"/>
              </a:spcAft>
              <a:buClr>
                <a:schemeClr val="dk1"/>
              </a:buClr>
              <a:buSzPts val="1600"/>
              <a:buFont typeface="Arial"/>
              <a:buChar char="•"/>
            </a:pPr>
            <a:r>
              <a:rPr lang="en-US"/>
              <a:t>Data manipulation and Data Wrangling</a:t>
            </a:r>
            <a:endParaRPr>
              <a:latin typeface="Calibri"/>
              <a:ea typeface="Calibri"/>
              <a:cs typeface="Calibri"/>
              <a:sym typeface="Calibri"/>
            </a:endParaRPr>
          </a:p>
          <a:p>
            <a:pPr indent="-228600" lvl="0" marL="342900" rtl="0" algn="l">
              <a:lnSpc>
                <a:spcPct val="150000"/>
              </a:lnSpc>
              <a:spcBef>
                <a:spcPts val="0"/>
              </a:spcBef>
              <a:spcAft>
                <a:spcPts val="0"/>
              </a:spcAft>
              <a:buClr>
                <a:schemeClr val="dk1"/>
              </a:buClr>
              <a:buSzPts val="1600"/>
              <a:buFont typeface="Arial"/>
              <a:buChar char="•"/>
            </a:pPr>
            <a:r>
              <a:rPr lang="en-US"/>
              <a:t>Exploratory Data Analysis</a:t>
            </a:r>
            <a:endParaRPr>
              <a:latin typeface="Calibri"/>
              <a:ea typeface="Calibri"/>
              <a:cs typeface="Calibri"/>
              <a:sym typeface="Calibri"/>
            </a:endParaRPr>
          </a:p>
          <a:p>
            <a:pPr indent="-228600" lvl="0" marL="342900" rtl="0" algn="l">
              <a:lnSpc>
                <a:spcPct val="150000"/>
              </a:lnSpc>
              <a:spcBef>
                <a:spcPts val="0"/>
              </a:spcBef>
              <a:spcAft>
                <a:spcPts val="0"/>
              </a:spcAft>
              <a:buClr>
                <a:schemeClr val="dk1"/>
              </a:buClr>
              <a:buSzPts val="1600"/>
              <a:buFont typeface="Arial"/>
              <a:buChar char="•"/>
            </a:pPr>
            <a:r>
              <a:rPr lang="en-US"/>
              <a:t>Visualization of Data</a:t>
            </a:r>
            <a:endParaRPr>
              <a:latin typeface="Calibri"/>
              <a:ea typeface="Calibri"/>
              <a:cs typeface="Calibri"/>
              <a:sym typeface="Calibri"/>
            </a:endParaRPr>
          </a:p>
          <a:p>
            <a:pPr indent="-88900" lvl="0" marL="342900" rtl="0" algn="l">
              <a:spcBef>
                <a:spcPts val="440"/>
              </a:spcBef>
              <a:spcAft>
                <a:spcPts val="0"/>
              </a:spcAft>
              <a:buSzPts val="22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0"/>
          <p:cNvSpPr txBox="1"/>
          <p:nvPr>
            <p:ph idx="1" type="body"/>
          </p:nvPr>
        </p:nvSpPr>
        <p:spPr>
          <a:xfrm>
            <a:off x="0" y="116632"/>
            <a:ext cx="8077200" cy="6284168"/>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200"/>
              <a:buChar char="•"/>
            </a:pPr>
            <a:r>
              <a:rPr b="1" lang="en-US"/>
              <a:t>Bar Chart- </a:t>
            </a:r>
            <a:r>
              <a:rPr lang="en-US"/>
              <a:t> Bar charts organize </a:t>
            </a:r>
            <a:endParaRPr/>
          </a:p>
          <a:p>
            <a:pPr indent="0" lvl="0" marL="114300" rtl="0" algn="l">
              <a:spcBef>
                <a:spcPts val="440"/>
              </a:spcBef>
              <a:spcAft>
                <a:spcPts val="0"/>
              </a:spcAft>
              <a:buSzPts val="2200"/>
              <a:buNone/>
            </a:pPr>
            <a:r>
              <a:rPr lang="en-US"/>
              <a:t>    data into rectangular bars that make</a:t>
            </a:r>
            <a:endParaRPr/>
          </a:p>
          <a:p>
            <a:pPr indent="0" lvl="0" marL="114300" rtl="0" algn="l">
              <a:spcBef>
                <a:spcPts val="440"/>
              </a:spcBef>
              <a:spcAft>
                <a:spcPts val="0"/>
              </a:spcAft>
              <a:buSzPts val="2200"/>
              <a:buNone/>
            </a:pPr>
            <a:r>
              <a:rPr lang="en-US"/>
              <a:t>    it a breeze to compare related data sets.</a:t>
            </a:r>
            <a:endParaRPr/>
          </a:p>
          <a:p>
            <a:pPr indent="0" lvl="0" marL="114300" rtl="0" algn="l">
              <a:spcBef>
                <a:spcPts val="440"/>
              </a:spcBef>
              <a:spcAft>
                <a:spcPts val="0"/>
              </a:spcAft>
              <a:buSzPts val="2200"/>
              <a:buNone/>
            </a:pPr>
            <a:r>
              <a:t/>
            </a:r>
            <a:endParaRPr/>
          </a:p>
          <a:p>
            <a:pPr indent="0" lvl="0" marL="114300" rtl="0" algn="l">
              <a:spcBef>
                <a:spcPts val="440"/>
              </a:spcBef>
              <a:spcAft>
                <a:spcPts val="0"/>
              </a:spcAft>
              <a:buSzPts val="2200"/>
              <a:buNone/>
            </a:pPr>
            <a:r>
              <a:t/>
            </a:r>
            <a:endParaRPr/>
          </a:p>
          <a:p>
            <a:pPr indent="0" lvl="0" marL="114300" rtl="0" algn="l">
              <a:spcBef>
                <a:spcPts val="440"/>
              </a:spcBef>
              <a:spcAft>
                <a:spcPts val="0"/>
              </a:spcAft>
              <a:buSzPts val="2200"/>
              <a:buNone/>
            </a:pPr>
            <a:r>
              <a:t/>
            </a:r>
            <a:endParaRPr/>
          </a:p>
          <a:p>
            <a:pPr indent="-317500" lvl="0" marL="571500" rtl="0" algn="l">
              <a:spcBef>
                <a:spcPts val="440"/>
              </a:spcBef>
              <a:spcAft>
                <a:spcPts val="0"/>
              </a:spcAft>
              <a:buSzPts val="2200"/>
              <a:buFont typeface="Cambria"/>
              <a:buNone/>
            </a:pPr>
            <a:r>
              <a:t/>
            </a:r>
            <a:endParaRPr/>
          </a:p>
          <a:p>
            <a:pPr indent="-317500" lvl="0" marL="571500" rtl="0" algn="l">
              <a:spcBef>
                <a:spcPts val="440"/>
              </a:spcBef>
              <a:spcAft>
                <a:spcPts val="0"/>
              </a:spcAft>
              <a:buSzPts val="2200"/>
              <a:buFont typeface="Cambria"/>
              <a:buNone/>
            </a:pPr>
            <a:r>
              <a:t/>
            </a:r>
            <a:endParaRPr/>
          </a:p>
          <a:p>
            <a:pPr indent="-228600" lvl="0" marL="342900" rtl="0" algn="l">
              <a:spcBef>
                <a:spcPts val="440"/>
              </a:spcBef>
              <a:spcAft>
                <a:spcPts val="0"/>
              </a:spcAft>
              <a:buSzPts val="2200"/>
              <a:buChar char="•"/>
            </a:pPr>
            <a:r>
              <a:rPr b="1" lang="en-US"/>
              <a:t>Scatterplot- </a:t>
            </a:r>
            <a:r>
              <a:rPr lang="en-US"/>
              <a:t>Scatterplots are the right </a:t>
            </a:r>
            <a:endParaRPr/>
          </a:p>
          <a:p>
            <a:pPr indent="0" lvl="0" marL="114300" rtl="0" algn="l">
              <a:spcBef>
                <a:spcPts val="440"/>
              </a:spcBef>
              <a:spcAft>
                <a:spcPts val="0"/>
              </a:spcAft>
              <a:buSzPts val="2200"/>
              <a:buNone/>
            </a:pPr>
            <a:r>
              <a:rPr lang="en-US"/>
              <a:t>    data visualizations to use when there </a:t>
            </a:r>
            <a:endParaRPr/>
          </a:p>
          <a:p>
            <a:pPr indent="0" lvl="0" marL="114300" rtl="0" algn="l">
              <a:spcBef>
                <a:spcPts val="440"/>
              </a:spcBef>
              <a:spcAft>
                <a:spcPts val="0"/>
              </a:spcAft>
              <a:buSzPts val="2200"/>
              <a:buNone/>
            </a:pPr>
            <a:r>
              <a:rPr lang="en-US"/>
              <a:t>    are many different data points, and</a:t>
            </a:r>
            <a:endParaRPr/>
          </a:p>
          <a:p>
            <a:pPr indent="0" lvl="0" marL="114300" rtl="0" algn="l">
              <a:spcBef>
                <a:spcPts val="440"/>
              </a:spcBef>
              <a:spcAft>
                <a:spcPts val="0"/>
              </a:spcAft>
              <a:buSzPts val="2200"/>
              <a:buNone/>
            </a:pPr>
            <a:r>
              <a:rPr lang="en-US"/>
              <a:t>    when looking for outliers or for </a:t>
            </a:r>
            <a:endParaRPr/>
          </a:p>
          <a:p>
            <a:pPr indent="0" lvl="0" marL="114300" rtl="0" algn="l">
              <a:spcBef>
                <a:spcPts val="440"/>
              </a:spcBef>
              <a:spcAft>
                <a:spcPts val="0"/>
              </a:spcAft>
              <a:buSzPts val="2200"/>
              <a:buNone/>
            </a:pPr>
            <a:r>
              <a:rPr lang="en-US"/>
              <a:t>    understanding the distribution</a:t>
            </a:r>
            <a:endParaRPr/>
          </a:p>
          <a:p>
            <a:pPr indent="0" lvl="0" marL="114300" rtl="0" algn="l">
              <a:spcBef>
                <a:spcPts val="440"/>
              </a:spcBef>
              <a:spcAft>
                <a:spcPts val="0"/>
              </a:spcAft>
              <a:buSzPts val="2200"/>
              <a:buNone/>
            </a:pPr>
            <a:r>
              <a:rPr lang="en-US"/>
              <a:t>    of your data.</a:t>
            </a:r>
            <a:endParaRPr b="1"/>
          </a:p>
        </p:txBody>
      </p:sp>
      <p:pic>
        <p:nvPicPr>
          <p:cNvPr id="234" name="Google Shape;234;p20"/>
          <p:cNvPicPr preferRelativeResize="0"/>
          <p:nvPr/>
        </p:nvPicPr>
        <p:blipFill rotWithShape="1">
          <a:blip r:embed="rId3">
            <a:alphaModFix/>
          </a:blip>
          <a:srcRect b="0" l="0" r="0" t="0"/>
          <a:stretch/>
        </p:blipFill>
        <p:spPr>
          <a:xfrm>
            <a:off x="5004048" y="116632"/>
            <a:ext cx="3448050" cy="2876550"/>
          </a:xfrm>
          <a:prstGeom prst="rect">
            <a:avLst/>
          </a:prstGeom>
          <a:noFill/>
          <a:ln>
            <a:noFill/>
          </a:ln>
        </p:spPr>
      </p:pic>
      <p:pic>
        <p:nvPicPr>
          <p:cNvPr id="235" name="Google Shape;235;p20"/>
          <p:cNvPicPr preferRelativeResize="0"/>
          <p:nvPr/>
        </p:nvPicPr>
        <p:blipFill rotWithShape="1">
          <a:blip r:embed="rId4">
            <a:alphaModFix/>
          </a:blip>
          <a:srcRect b="0" l="0" r="0" t="0"/>
          <a:stretch/>
        </p:blipFill>
        <p:spPr>
          <a:xfrm>
            <a:off x="4891439" y="3284984"/>
            <a:ext cx="3590925" cy="2505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1"/>
          <p:cNvSpPr txBox="1"/>
          <p:nvPr>
            <p:ph idx="1" type="body"/>
          </p:nvPr>
        </p:nvSpPr>
        <p:spPr>
          <a:xfrm>
            <a:off x="0" y="116632"/>
            <a:ext cx="8388424" cy="6741368"/>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200"/>
              <a:buChar char="•"/>
            </a:pPr>
            <a:r>
              <a:rPr b="1" lang="en-US"/>
              <a:t>Histogram- </a:t>
            </a:r>
            <a:r>
              <a:rPr lang="en-US"/>
              <a:t>Histograms give an estimate</a:t>
            </a:r>
            <a:endParaRPr/>
          </a:p>
          <a:p>
            <a:pPr indent="0" lvl="0" marL="114300" rtl="0" algn="l">
              <a:spcBef>
                <a:spcPts val="440"/>
              </a:spcBef>
              <a:spcAft>
                <a:spcPts val="0"/>
              </a:spcAft>
              <a:buSzPts val="2200"/>
              <a:buNone/>
            </a:pPr>
            <a:r>
              <a:rPr lang="en-US"/>
              <a:t>   as to where values are concentrated, </a:t>
            </a:r>
            <a:endParaRPr/>
          </a:p>
          <a:p>
            <a:pPr indent="0" lvl="0" marL="114300" rtl="0" algn="l">
              <a:spcBef>
                <a:spcPts val="440"/>
              </a:spcBef>
              <a:spcAft>
                <a:spcPts val="0"/>
              </a:spcAft>
              <a:buSzPts val="2200"/>
              <a:buNone/>
            </a:pPr>
            <a:r>
              <a:rPr lang="en-US"/>
              <a:t>   what the extremes are and whether </a:t>
            </a:r>
            <a:endParaRPr/>
          </a:p>
          <a:p>
            <a:pPr indent="0" lvl="0" marL="114300" rtl="0" algn="l">
              <a:spcBef>
                <a:spcPts val="440"/>
              </a:spcBef>
              <a:spcAft>
                <a:spcPts val="0"/>
              </a:spcAft>
              <a:buSzPts val="2200"/>
              <a:buNone/>
            </a:pPr>
            <a:r>
              <a:rPr lang="en-US"/>
              <a:t>   there are any gaps or unusual values </a:t>
            </a:r>
            <a:endParaRPr/>
          </a:p>
          <a:p>
            <a:pPr indent="0" lvl="0" marL="114300" rtl="0" algn="l">
              <a:spcBef>
                <a:spcPts val="440"/>
              </a:spcBef>
              <a:spcAft>
                <a:spcPts val="0"/>
              </a:spcAft>
              <a:buSzPts val="2200"/>
              <a:buNone/>
            </a:pPr>
            <a:r>
              <a:rPr lang="en-US"/>
              <a:t>   throughout your data set.</a:t>
            </a:r>
            <a:endParaRPr/>
          </a:p>
          <a:p>
            <a:pPr indent="0" lvl="0" marL="114300" rtl="0" algn="l">
              <a:spcBef>
                <a:spcPts val="440"/>
              </a:spcBef>
              <a:spcAft>
                <a:spcPts val="0"/>
              </a:spcAft>
              <a:buSzPts val="2200"/>
              <a:buNone/>
            </a:pPr>
            <a:r>
              <a:t/>
            </a:r>
            <a:endParaRPr b="1"/>
          </a:p>
          <a:p>
            <a:pPr indent="0" lvl="0" marL="114300" rtl="0" algn="l">
              <a:spcBef>
                <a:spcPts val="440"/>
              </a:spcBef>
              <a:spcAft>
                <a:spcPts val="0"/>
              </a:spcAft>
              <a:buSzPts val="2200"/>
              <a:buNone/>
            </a:pPr>
            <a:r>
              <a:t/>
            </a:r>
            <a:endParaRPr b="1"/>
          </a:p>
          <a:p>
            <a:pPr indent="0" lvl="0" marL="114300" rtl="0" algn="l">
              <a:spcBef>
                <a:spcPts val="440"/>
              </a:spcBef>
              <a:spcAft>
                <a:spcPts val="0"/>
              </a:spcAft>
              <a:buSzPts val="2200"/>
              <a:buNone/>
            </a:pPr>
            <a:r>
              <a:t/>
            </a:r>
            <a:endParaRPr b="1"/>
          </a:p>
          <a:p>
            <a:pPr indent="-228600" lvl="0" marL="342900" rtl="0" algn="l">
              <a:spcBef>
                <a:spcPts val="440"/>
              </a:spcBef>
              <a:spcAft>
                <a:spcPts val="0"/>
              </a:spcAft>
              <a:buSzPts val="2200"/>
              <a:buChar char="•"/>
            </a:pPr>
            <a:r>
              <a:rPr b="1" lang="en-US"/>
              <a:t>Pie Chart- </a:t>
            </a:r>
            <a:r>
              <a:rPr lang="en-US"/>
              <a:t>Pie charts are an interesting </a:t>
            </a:r>
            <a:endParaRPr/>
          </a:p>
          <a:p>
            <a:pPr indent="0" lvl="0" marL="114300" rtl="0" algn="l">
              <a:spcBef>
                <a:spcPts val="440"/>
              </a:spcBef>
              <a:spcAft>
                <a:spcPts val="0"/>
              </a:spcAft>
              <a:buSzPts val="2200"/>
              <a:buNone/>
            </a:pPr>
            <a:r>
              <a:rPr lang="en-US"/>
              <a:t>    graph visualization. At a high-level, </a:t>
            </a:r>
            <a:endParaRPr/>
          </a:p>
          <a:p>
            <a:pPr indent="0" lvl="0" marL="114300" rtl="0" algn="l">
              <a:spcBef>
                <a:spcPts val="440"/>
              </a:spcBef>
              <a:spcAft>
                <a:spcPts val="0"/>
              </a:spcAft>
              <a:buSzPts val="2200"/>
              <a:buNone/>
            </a:pPr>
            <a:r>
              <a:rPr lang="en-US"/>
              <a:t>    they're easy to read and understand </a:t>
            </a:r>
            <a:endParaRPr/>
          </a:p>
          <a:p>
            <a:pPr indent="0" lvl="0" marL="114300" rtl="0" algn="l">
              <a:spcBef>
                <a:spcPts val="440"/>
              </a:spcBef>
              <a:spcAft>
                <a:spcPts val="0"/>
              </a:spcAft>
              <a:buSzPts val="2200"/>
              <a:buNone/>
            </a:pPr>
            <a:r>
              <a:rPr lang="en-US"/>
              <a:t>    because the parts-of-a-whole relationship</a:t>
            </a:r>
            <a:endParaRPr/>
          </a:p>
          <a:p>
            <a:pPr indent="0" lvl="0" marL="114300" rtl="0" algn="l">
              <a:spcBef>
                <a:spcPts val="440"/>
              </a:spcBef>
              <a:spcAft>
                <a:spcPts val="0"/>
              </a:spcAft>
              <a:buSzPts val="2200"/>
              <a:buNone/>
            </a:pPr>
            <a:r>
              <a:rPr lang="en-US"/>
              <a:t>    is made very obvious.</a:t>
            </a:r>
            <a:endParaRPr b="1"/>
          </a:p>
        </p:txBody>
      </p:sp>
      <p:pic>
        <p:nvPicPr>
          <p:cNvPr id="241" name="Google Shape;241;p21"/>
          <p:cNvPicPr preferRelativeResize="0"/>
          <p:nvPr/>
        </p:nvPicPr>
        <p:blipFill rotWithShape="1">
          <a:blip r:embed="rId3">
            <a:alphaModFix/>
          </a:blip>
          <a:srcRect b="0" l="0" r="0" t="0"/>
          <a:stretch/>
        </p:blipFill>
        <p:spPr>
          <a:xfrm>
            <a:off x="4716016" y="0"/>
            <a:ext cx="3705225" cy="2514600"/>
          </a:xfrm>
          <a:prstGeom prst="rect">
            <a:avLst/>
          </a:prstGeom>
          <a:noFill/>
          <a:ln>
            <a:noFill/>
          </a:ln>
        </p:spPr>
      </p:pic>
      <p:pic>
        <p:nvPicPr>
          <p:cNvPr id="242" name="Google Shape;242;p21"/>
          <p:cNvPicPr preferRelativeResize="0"/>
          <p:nvPr/>
        </p:nvPicPr>
        <p:blipFill rotWithShape="1">
          <a:blip r:embed="rId4">
            <a:alphaModFix/>
          </a:blip>
          <a:srcRect b="0" l="0" r="0" t="0"/>
          <a:stretch/>
        </p:blipFill>
        <p:spPr>
          <a:xfrm>
            <a:off x="4753360" y="3068960"/>
            <a:ext cx="3667881" cy="280149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US"/>
              <a:t>Introduction</a:t>
            </a:r>
            <a:endParaRPr/>
          </a:p>
        </p:txBody>
      </p:sp>
      <p:sp>
        <p:nvSpPr>
          <p:cNvPr id="98" name="Google Shape;98;p3"/>
          <p:cNvSpPr txBox="1"/>
          <p:nvPr>
            <p:ph idx="1" type="body"/>
          </p:nvPr>
        </p:nvSpPr>
        <p:spPr>
          <a:xfrm>
            <a:off x="206564" y="1634103"/>
            <a:ext cx="7620000" cy="4800600"/>
          </a:xfrm>
          <a:prstGeom prst="rect">
            <a:avLst/>
          </a:prstGeom>
          <a:noFill/>
          <a:ln>
            <a:noFill/>
          </a:ln>
        </p:spPr>
        <p:txBody>
          <a:bodyPr anchorCtr="0" anchor="t" bIns="45700" lIns="91425" spcFirstLastPara="1" rIns="91425" wrap="square" tIns="45700">
            <a:normAutofit/>
          </a:bodyPr>
          <a:lstStyle/>
          <a:p>
            <a:pPr indent="-177800" lvl="1" marL="177800" rtl="0" algn="l">
              <a:spcBef>
                <a:spcPts val="0"/>
              </a:spcBef>
              <a:spcAft>
                <a:spcPts val="0"/>
              </a:spcAft>
              <a:buClr>
                <a:srgbClr val="3C3C3C"/>
              </a:buClr>
              <a:buSzPts val="1400"/>
              <a:buNone/>
            </a:pPr>
            <a:r>
              <a:rPr lang="en-US"/>
              <a:t>Python is a general-purpose interpreted, interactive, object-oriented,</a:t>
            </a:r>
            <a:endParaRPr/>
          </a:p>
          <a:p>
            <a:pPr indent="-177800" lvl="1" marL="177800" rtl="0" algn="l">
              <a:spcBef>
                <a:spcPts val="400"/>
              </a:spcBef>
              <a:spcAft>
                <a:spcPts val="0"/>
              </a:spcAft>
              <a:buClr>
                <a:srgbClr val="3C3C3C"/>
              </a:buClr>
              <a:buSzPts val="1400"/>
              <a:buNone/>
            </a:pPr>
            <a:r>
              <a:rPr lang="en-US"/>
              <a:t>and high-level programming language.</a:t>
            </a:r>
            <a:endParaRPr/>
          </a:p>
          <a:p>
            <a:pPr indent="-88900" lvl="0" marL="342900" rtl="0" algn="l">
              <a:spcBef>
                <a:spcPts val="440"/>
              </a:spcBef>
              <a:spcAft>
                <a:spcPts val="0"/>
              </a:spcAft>
              <a:buSzPts val="2200"/>
              <a:buNone/>
            </a:pPr>
            <a:r>
              <a:t/>
            </a:r>
            <a:endParaRPr/>
          </a:p>
        </p:txBody>
      </p:sp>
      <p:grpSp>
        <p:nvGrpSpPr>
          <p:cNvPr id="99" name="Google Shape;99;p3"/>
          <p:cNvGrpSpPr/>
          <p:nvPr/>
        </p:nvGrpSpPr>
        <p:grpSpPr>
          <a:xfrm>
            <a:off x="1266161" y="2817584"/>
            <a:ext cx="5895666" cy="2744420"/>
            <a:chOff x="1521832" y="1849437"/>
            <a:chExt cx="5799718" cy="2744420"/>
          </a:xfrm>
        </p:grpSpPr>
        <p:sp>
          <p:nvSpPr>
            <p:cNvPr id="100" name="Google Shape;100;p3"/>
            <p:cNvSpPr/>
            <p:nvPr/>
          </p:nvSpPr>
          <p:spPr>
            <a:xfrm>
              <a:off x="3852824" y="1922462"/>
              <a:ext cx="749300" cy="747712"/>
            </a:xfrm>
            <a:prstGeom prst="ellipse">
              <a:avLst/>
            </a:prstGeom>
            <a:solidFill>
              <a:srgbClr val="F2F2F2"/>
            </a:solidFill>
            <a:ln cap="flat" cmpd="sng" w="19050">
              <a:solidFill>
                <a:srgbClr val="7973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Garamond"/>
                <a:buNone/>
              </a:pPr>
              <a:r>
                <a:t/>
              </a:r>
              <a:endParaRPr b="0" i="0" sz="2000" u="none" cap="none" strike="noStrike">
                <a:solidFill>
                  <a:schemeClr val="dk1"/>
                </a:solidFill>
                <a:latin typeface="Arial"/>
                <a:ea typeface="Arial"/>
                <a:cs typeface="Arial"/>
                <a:sym typeface="Arial"/>
              </a:endParaRPr>
            </a:p>
          </p:txBody>
        </p:sp>
        <p:sp>
          <p:nvSpPr>
            <p:cNvPr id="101" name="Google Shape;101;p3"/>
            <p:cNvSpPr txBox="1"/>
            <p:nvPr/>
          </p:nvSpPr>
          <p:spPr>
            <a:xfrm>
              <a:off x="3655218" y="2759075"/>
              <a:ext cx="1150937" cy="26157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1100"/>
                <a:buFont typeface="Calibri"/>
                <a:buNone/>
              </a:pPr>
              <a:r>
                <a:rPr b="1" i="0" lang="en-US" sz="1100" u="none" cap="none" strike="noStrike">
                  <a:solidFill>
                    <a:srgbClr val="1A3E6A"/>
                  </a:solidFill>
                  <a:latin typeface="Calibri"/>
                  <a:ea typeface="Calibri"/>
                  <a:cs typeface="Calibri"/>
                  <a:sym typeface="Calibri"/>
                </a:rPr>
                <a:t>Easy to Learn</a:t>
              </a:r>
              <a:endParaRPr b="1" i="0" sz="1100" u="none" cap="none" strike="noStrike">
                <a:solidFill>
                  <a:srgbClr val="1A3E6A"/>
                </a:solidFill>
                <a:latin typeface="Calibri"/>
                <a:ea typeface="Calibri"/>
                <a:cs typeface="Calibri"/>
                <a:sym typeface="Calibri"/>
              </a:endParaRPr>
            </a:p>
          </p:txBody>
        </p:sp>
        <p:sp>
          <p:nvSpPr>
            <p:cNvPr id="102" name="Google Shape;102;p3"/>
            <p:cNvSpPr txBox="1"/>
            <p:nvPr/>
          </p:nvSpPr>
          <p:spPr>
            <a:xfrm>
              <a:off x="5832475" y="2813050"/>
              <a:ext cx="1489075" cy="260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100"/>
                <a:buFont typeface="Calibri"/>
                <a:buNone/>
              </a:pPr>
              <a:r>
                <a:rPr b="1" i="0" lang="en-US" sz="1100" u="none" cap="none" strike="noStrike">
                  <a:solidFill>
                    <a:srgbClr val="1A3E6A"/>
                  </a:solidFill>
                  <a:latin typeface="Calibri"/>
                  <a:ea typeface="Calibri"/>
                  <a:cs typeface="Calibri"/>
                  <a:sym typeface="Calibri"/>
                </a:rPr>
                <a:t>Free and Open Source</a:t>
              </a:r>
              <a:endParaRPr b="1" i="0" sz="1800" u="none" cap="none" strike="noStrike">
                <a:solidFill>
                  <a:srgbClr val="1A3E6A"/>
                </a:solidFill>
                <a:latin typeface="Garamond"/>
                <a:ea typeface="Garamond"/>
                <a:cs typeface="Garamond"/>
                <a:sym typeface="Garamond"/>
              </a:endParaRPr>
            </a:p>
          </p:txBody>
        </p:sp>
        <p:sp>
          <p:nvSpPr>
            <p:cNvPr id="103" name="Google Shape;103;p3"/>
            <p:cNvSpPr txBox="1"/>
            <p:nvPr/>
          </p:nvSpPr>
          <p:spPr>
            <a:xfrm>
              <a:off x="3994150" y="4313237"/>
              <a:ext cx="708024" cy="2615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100"/>
                <a:buFont typeface="Calibri"/>
                <a:buNone/>
              </a:pPr>
              <a:r>
                <a:rPr b="1" i="0" lang="en-US" sz="1100" u="none" cap="none" strike="noStrike">
                  <a:solidFill>
                    <a:srgbClr val="1A3E6A"/>
                  </a:solidFill>
                  <a:latin typeface="Calibri"/>
                  <a:ea typeface="Calibri"/>
                  <a:cs typeface="Calibri"/>
                  <a:sym typeface="Calibri"/>
                </a:rPr>
                <a:t>Portable</a:t>
              </a:r>
              <a:endParaRPr b="1" i="0" sz="1800" u="none" cap="none" strike="noStrike">
                <a:solidFill>
                  <a:srgbClr val="1A3E6A"/>
                </a:solidFill>
                <a:latin typeface="Garamond"/>
                <a:ea typeface="Garamond"/>
                <a:cs typeface="Garamond"/>
                <a:sym typeface="Garamond"/>
              </a:endParaRPr>
            </a:p>
          </p:txBody>
        </p:sp>
        <p:sp>
          <p:nvSpPr>
            <p:cNvPr id="104" name="Google Shape;104;p3"/>
            <p:cNvSpPr txBox="1"/>
            <p:nvPr/>
          </p:nvSpPr>
          <p:spPr>
            <a:xfrm>
              <a:off x="5832475" y="4311650"/>
              <a:ext cx="1373187" cy="260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100"/>
                <a:buFont typeface="Calibri"/>
                <a:buNone/>
              </a:pPr>
              <a:r>
                <a:rPr b="1" i="0" lang="en-US" sz="1100" u="none" cap="none" strike="noStrike">
                  <a:solidFill>
                    <a:srgbClr val="1A3E6A"/>
                  </a:solidFill>
                  <a:latin typeface="Calibri"/>
                  <a:ea typeface="Calibri"/>
                  <a:cs typeface="Calibri"/>
                  <a:sym typeface="Calibri"/>
                </a:rPr>
                <a:t>High-level Language</a:t>
              </a:r>
              <a:endParaRPr b="1" i="0" sz="1800" u="none" cap="none" strike="noStrike">
                <a:solidFill>
                  <a:srgbClr val="1A3E6A"/>
                </a:solidFill>
                <a:latin typeface="Garamond"/>
                <a:ea typeface="Garamond"/>
                <a:cs typeface="Garamond"/>
                <a:sym typeface="Garamond"/>
              </a:endParaRPr>
            </a:p>
          </p:txBody>
        </p:sp>
        <p:sp>
          <p:nvSpPr>
            <p:cNvPr id="105" name="Google Shape;105;p3"/>
            <p:cNvSpPr txBox="1"/>
            <p:nvPr/>
          </p:nvSpPr>
          <p:spPr>
            <a:xfrm>
              <a:off x="1762126" y="4332287"/>
              <a:ext cx="835024" cy="26157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100"/>
                <a:buFont typeface="Calibri"/>
                <a:buNone/>
              </a:pPr>
              <a:r>
                <a:rPr b="1" i="0" lang="en-US" sz="1100" u="none" cap="none" strike="noStrike">
                  <a:solidFill>
                    <a:srgbClr val="1A3E6A"/>
                  </a:solidFill>
                  <a:latin typeface="Calibri"/>
                  <a:ea typeface="Calibri"/>
                  <a:cs typeface="Calibri"/>
                  <a:sym typeface="Calibri"/>
                </a:rPr>
                <a:t>Extensible</a:t>
              </a:r>
              <a:endParaRPr b="1" i="0" sz="1800" u="none" cap="none" strike="noStrike">
                <a:solidFill>
                  <a:srgbClr val="1A3E6A"/>
                </a:solidFill>
                <a:latin typeface="Garamond"/>
                <a:ea typeface="Garamond"/>
                <a:cs typeface="Garamond"/>
                <a:sym typeface="Garamond"/>
              </a:endParaRPr>
            </a:p>
          </p:txBody>
        </p:sp>
        <p:sp>
          <p:nvSpPr>
            <p:cNvPr id="106" name="Google Shape;106;p3"/>
            <p:cNvSpPr txBox="1"/>
            <p:nvPr/>
          </p:nvSpPr>
          <p:spPr>
            <a:xfrm>
              <a:off x="1871662" y="2759075"/>
              <a:ext cx="609600" cy="260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100"/>
                <a:buFont typeface="Calibri"/>
                <a:buNone/>
              </a:pPr>
              <a:r>
                <a:rPr b="1" i="0" lang="en-US" sz="1100" u="none" cap="none" strike="noStrike">
                  <a:solidFill>
                    <a:srgbClr val="1A3E6A"/>
                  </a:solidFill>
                  <a:latin typeface="Calibri"/>
                  <a:ea typeface="Calibri"/>
                  <a:cs typeface="Calibri"/>
                  <a:sym typeface="Calibri"/>
                </a:rPr>
                <a:t>Simple</a:t>
              </a:r>
              <a:endParaRPr b="1" i="0" sz="1800" u="none" cap="none" strike="noStrike">
                <a:solidFill>
                  <a:srgbClr val="1A3E6A"/>
                </a:solidFill>
                <a:latin typeface="Garamond"/>
                <a:ea typeface="Garamond"/>
                <a:cs typeface="Garamond"/>
                <a:sym typeface="Garamond"/>
              </a:endParaRPr>
            </a:p>
          </p:txBody>
        </p:sp>
        <p:sp>
          <p:nvSpPr>
            <p:cNvPr id="107" name="Google Shape;107;p3"/>
            <p:cNvSpPr/>
            <p:nvPr/>
          </p:nvSpPr>
          <p:spPr>
            <a:xfrm>
              <a:off x="1804987" y="1908136"/>
              <a:ext cx="749300" cy="749300"/>
            </a:xfrm>
            <a:prstGeom prst="ellipse">
              <a:avLst/>
            </a:prstGeom>
            <a:solidFill>
              <a:schemeClr val="lt1"/>
            </a:solidFill>
            <a:ln cap="flat" cmpd="sng" w="19050">
              <a:solidFill>
                <a:srgbClr val="7973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Garamond"/>
                <a:buNone/>
              </a:pPr>
              <a:r>
                <a:t/>
              </a:r>
              <a:endParaRPr b="0" i="0" sz="2000" u="none" cap="none" strike="noStrike">
                <a:solidFill>
                  <a:schemeClr val="dk1"/>
                </a:solidFill>
                <a:latin typeface="Arial"/>
                <a:ea typeface="Arial"/>
                <a:cs typeface="Arial"/>
                <a:sym typeface="Arial"/>
              </a:endParaRPr>
            </a:p>
          </p:txBody>
        </p:sp>
        <p:sp>
          <p:nvSpPr>
            <p:cNvPr id="108" name="Google Shape;108;p3"/>
            <p:cNvSpPr/>
            <p:nvPr/>
          </p:nvSpPr>
          <p:spPr>
            <a:xfrm>
              <a:off x="1793875" y="3482975"/>
              <a:ext cx="747712" cy="747712"/>
            </a:xfrm>
            <a:prstGeom prst="ellipse">
              <a:avLst/>
            </a:prstGeom>
            <a:solidFill>
              <a:srgbClr val="F2F2F2"/>
            </a:solidFill>
            <a:ln cap="flat" cmpd="sng" w="19050">
              <a:solidFill>
                <a:srgbClr val="7973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Garamond"/>
                <a:buNone/>
              </a:pPr>
              <a:r>
                <a:t/>
              </a:r>
              <a:endParaRPr b="0" i="0" sz="2000" u="none" cap="none" strike="noStrike">
                <a:solidFill>
                  <a:schemeClr val="dk1"/>
                </a:solidFill>
                <a:latin typeface="Arial"/>
                <a:ea typeface="Arial"/>
                <a:cs typeface="Arial"/>
                <a:sym typeface="Arial"/>
              </a:endParaRPr>
            </a:p>
          </p:txBody>
        </p:sp>
        <p:sp>
          <p:nvSpPr>
            <p:cNvPr id="109" name="Google Shape;109;p3"/>
            <p:cNvSpPr/>
            <p:nvPr/>
          </p:nvSpPr>
          <p:spPr>
            <a:xfrm>
              <a:off x="3895725" y="3487737"/>
              <a:ext cx="749300" cy="749300"/>
            </a:xfrm>
            <a:prstGeom prst="ellipse">
              <a:avLst/>
            </a:prstGeom>
            <a:solidFill>
              <a:srgbClr val="F2F2F2"/>
            </a:solidFill>
            <a:ln cap="flat" cmpd="sng" w="19050">
              <a:solidFill>
                <a:srgbClr val="7973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Garamond"/>
                <a:buNone/>
              </a:pPr>
              <a:r>
                <a:t/>
              </a:r>
              <a:endParaRPr b="0" i="0" sz="2000" u="none" cap="none" strike="noStrike">
                <a:solidFill>
                  <a:schemeClr val="dk1"/>
                </a:solidFill>
                <a:latin typeface="Arial"/>
                <a:ea typeface="Arial"/>
                <a:cs typeface="Arial"/>
                <a:sym typeface="Arial"/>
              </a:endParaRPr>
            </a:p>
          </p:txBody>
        </p:sp>
        <p:sp>
          <p:nvSpPr>
            <p:cNvPr id="110" name="Google Shape;110;p3"/>
            <p:cNvSpPr/>
            <p:nvPr/>
          </p:nvSpPr>
          <p:spPr>
            <a:xfrm>
              <a:off x="6095391" y="3486646"/>
              <a:ext cx="732979" cy="741881"/>
            </a:xfrm>
            <a:prstGeom prst="ellipse">
              <a:avLst/>
            </a:prstGeom>
            <a:solidFill>
              <a:srgbClr val="F2F2F2"/>
            </a:solidFill>
            <a:ln cap="flat" cmpd="sng" w="19050">
              <a:solidFill>
                <a:srgbClr val="7973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Garamond"/>
                <a:buNone/>
              </a:pPr>
              <a:r>
                <a:t/>
              </a:r>
              <a:endParaRPr b="0" i="0" sz="2000" u="none" cap="none" strike="noStrike">
                <a:solidFill>
                  <a:schemeClr val="dk1"/>
                </a:solidFill>
                <a:latin typeface="Arial"/>
                <a:ea typeface="Arial"/>
                <a:cs typeface="Arial"/>
                <a:sym typeface="Arial"/>
              </a:endParaRPr>
            </a:p>
          </p:txBody>
        </p:sp>
        <p:sp>
          <p:nvSpPr>
            <p:cNvPr id="111" name="Google Shape;111;p3"/>
            <p:cNvSpPr/>
            <p:nvPr/>
          </p:nvSpPr>
          <p:spPr>
            <a:xfrm>
              <a:off x="6099175" y="1922462"/>
              <a:ext cx="747712" cy="747712"/>
            </a:xfrm>
            <a:prstGeom prst="ellipse">
              <a:avLst/>
            </a:prstGeom>
            <a:solidFill>
              <a:srgbClr val="F2F2F2"/>
            </a:solidFill>
            <a:ln cap="flat" cmpd="sng" w="19050">
              <a:solidFill>
                <a:srgbClr val="7973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Garamond"/>
                <a:buNone/>
              </a:pPr>
              <a:r>
                <a:t/>
              </a:r>
              <a:endParaRPr b="0" i="0" sz="2000" u="none" cap="none" strike="noStrike">
                <a:solidFill>
                  <a:schemeClr val="dk1"/>
                </a:solidFill>
                <a:latin typeface="Arial"/>
                <a:ea typeface="Arial"/>
                <a:cs typeface="Arial"/>
                <a:sym typeface="Arial"/>
              </a:endParaRPr>
            </a:p>
          </p:txBody>
        </p:sp>
        <p:pic>
          <p:nvPicPr>
            <p:cNvPr id="112" name="Google Shape;112;p3"/>
            <p:cNvPicPr preferRelativeResize="0"/>
            <p:nvPr/>
          </p:nvPicPr>
          <p:blipFill rotWithShape="1">
            <a:blip r:embed="rId3">
              <a:alphaModFix/>
            </a:blip>
            <a:srcRect b="0" l="0" r="0" t="0"/>
            <a:stretch/>
          </p:blipFill>
          <p:spPr>
            <a:xfrm>
              <a:off x="1911350" y="2024062"/>
              <a:ext cx="536575" cy="538162"/>
            </a:xfrm>
            <a:prstGeom prst="rect">
              <a:avLst/>
            </a:prstGeom>
            <a:noFill/>
            <a:ln>
              <a:noFill/>
            </a:ln>
          </p:spPr>
        </p:pic>
        <p:pic>
          <p:nvPicPr>
            <p:cNvPr id="113" name="Google Shape;113;p3"/>
            <p:cNvPicPr preferRelativeResize="0"/>
            <p:nvPr/>
          </p:nvPicPr>
          <p:blipFill rotWithShape="1">
            <a:blip r:embed="rId4">
              <a:alphaModFix/>
            </a:blip>
            <a:srcRect b="24084" l="7744" r="5993" t="23579"/>
            <a:stretch/>
          </p:blipFill>
          <p:spPr>
            <a:xfrm>
              <a:off x="6146800" y="2138362"/>
              <a:ext cx="639762" cy="309562"/>
            </a:xfrm>
            <a:prstGeom prst="rect">
              <a:avLst/>
            </a:prstGeom>
            <a:noFill/>
            <a:ln>
              <a:noFill/>
            </a:ln>
          </p:spPr>
        </p:pic>
        <p:pic>
          <p:nvPicPr>
            <p:cNvPr id="114" name="Google Shape;114;p3"/>
            <p:cNvPicPr preferRelativeResize="0"/>
            <p:nvPr/>
          </p:nvPicPr>
          <p:blipFill rotWithShape="1">
            <a:blip r:embed="rId5">
              <a:alphaModFix/>
            </a:blip>
            <a:srcRect b="0" l="0" r="0" t="0"/>
            <a:stretch/>
          </p:blipFill>
          <p:spPr>
            <a:xfrm>
              <a:off x="6229350" y="3675062"/>
              <a:ext cx="487362" cy="387350"/>
            </a:xfrm>
            <a:prstGeom prst="rect">
              <a:avLst/>
            </a:prstGeom>
            <a:noFill/>
            <a:ln>
              <a:noFill/>
            </a:ln>
          </p:spPr>
        </p:pic>
        <p:pic>
          <p:nvPicPr>
            <p:cNvPr id="115" name="Google Shape;115;p3"/>
            <p:cNvPicPr preferRelativeResize="0"/>
            <p:nvPr/>
          </p:nvPicPr>
          <p:blipFill rotWithShape="1">
            <a:blip r:embed="rId6">
              <a:alphaModFix/>
            </a:blip>
            <a:srcRect b="0" l="0" r="0" t="0"/>
            <a:stretch/>
          </p:blipFill>
          <p:spPr>
            <a:xfrm>
              <a:off x="3994150" y="3611562"/>
              <a:ext cx="571500" cy="514350"/>
            </a:xfrm>
            <a:prstGeom prst="rect">
              <a:avLst/>
            </a:prstGeom>
            <a:noFill/>
            <a:ln>
              <a:noFill/>
            </a:ln>
          </p:spPr>
        </p:pic>
        <p:pic>
          <p:nvPicPr>
            <p:cNvPr id="116" name="Google Shape;116;p3"/>
            <p:cNvPicPr preferRelativeResize="0"/>
            <p:nvPr/>
          </p:nvPicPr>
          <p:blipFill rotWithShape="1">
            <a:blip r:embed="rId7">
              <a:alphaModFix/>
            </a:blip>
            <a:srcRect b="0" l="0" r="0" t="0"/>
            <a:stretch/>
          </p:blipFill>
          <p:spPr>
            <a:xfrm>
              <a:off x="1865312" y="3516312"/>
              <a:ext cx="611187" cy="704850"/>
            </a:xfrm>
            <a:prstGeom prst="rect">
              <a:avLst/>
            </a:prstGeom>
            <a:noFill/>
            <a:ln>
              <a:noFill/>
            </a:ln>
          </p:spPr>
        </p:pic>
        <p:sp>
          <p:nvSpPr>
            <p:cNvPr id="117" name="Google Shape;117;p3"/>
            <p:cNvSpPr/>
            <p:nvPr/>
          </p:nvSpPr>
          <p:spPr>
            <a:xfrm>
              <a:off x="1741487" y="1849437"/>
              <a:ext cx="863600" cy="863600"/>
            </a:xfrm>
            <a:prstGeom prst="ellipse">
              <a:avLst/>
            </a:prstGeom>
            <a:noFill/>
            <a:ln cap="flat" cmpd="sng" w="25400">
              <a:solidFill>
                <a:srgbClr val="797325"/>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Garamond"/>
                <a:buNone/>
              </a:pPr>
              <a:r>
                <a:t/>
              </a:r>
              <a:endParaRPr b="0" i="0" sz="2000" u="none" cap="none" strike="noStrike">
                <a:solidFill>
                  <a:schemeClr val="dk1"/>
                </a:solidFill>
                <a:latin typeface="Arial"/>
                <a:ea typeface="Arial"/>
                <a:cs typeface="Arial"/>
                <a:sym typeface="Arial"/>
              </a:endParaRPr>
            </a:p>
          </p:txBody>
        </p:sp>
        <p:sp>
          <p:nvSpPr>
            <p:cNvPr id="118" name="Google Shape;118;p3"/>
            <p:cNvSpPr/>
            <p:nvPr/>
          </p:nvSpPr>
          <p:spPr>
            <a:xfrm>
              <a:off x="3798887" y="1858962"/>
              <a:ext cx="863600" cy="863600"/>
            </a:xfrm>
            <a:prstGeom prst="ellipse">
              <a:avLst/>
            </a:prstGeom>
            <a:noFill/>
            <a:ln cap="flat" cmpd="sng" w="25400">
              <a:solidFill>
                <a:srgbClr val="797325"/>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Garamond"/>
                <a:ea typeface="Garamond"/>
                <a:cs typeface="Garamond"/>
                <a:sym typeface="Garamond"/>
              </a:endParaRPr>
            </a:p>
          </p:txBody>
        </p:sp>
        <p:sp>
          <p:nvSpPr>
            <p:cNvPr id="119" name="Google Shape;119;p3"/>
            <p:cNvSpPr/>
            <p:nvPr/>
          </p:nvSpPr>
          <p:spPr>
            <a:xfrm>
              <a:off x="6035675" y="1858962"/>
              <a:ext cx="863600" cy="863600"/>
            </a:xfrm>
            <a:prstGeom prst="ellipse">
              <a:avLst/>
            </a:prstGeom>
            <a:noFill/>
            <a:ln cap="flat" cmpd="sng" w="25400">
              <a:solidFill>
                <a:srgbClr val="797325"/>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Garamond"/>
                <a:ea typeface="Garamond"/>
                <a:cs typeface="Garamond"/>
                <a:sym typeface="Garamond"/>
              </a:endParaRPr>
            </a:p>
          </p:txBody>
        </p:sp>
        <p:sp>
          <p:nvSpPr>
            <p:cNvPr id="120" name="Google Shape;120;p3"/>
            <p:cNvSpPr/>
            <p:nvPr/>
          </p:nvSpPr>
          <p:spPr>
            <a:xfrm>
              <a:off x="6032500" y="3430587"/>
              <a:ext cx="863600" cy="863600"/>
            </a:xfrm>
            <a:prstGeom prst="ellipse">
              <a:avLst/>
            </a:prstGeom>
            <a:noFill/>
            <a:ln cap="flat" cmpd="sng" w="25400">
              <a:solidFill>
                <a:srgbClr val="797325"/>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Garamond"/>
                <a:ea typeface="Garamond"/>
                <a:cs typeface="Garamond"/>
                <a:sym typeface="Garamond"/>
              </a:endParaRPr>
            </a:p>
          </p:txBody>
        </p:sp>
        <p:sp>
          <p:nvSpPr>
            <p:cNvPr id="121" name="Google Shape;121;p3"/>
            <p:cNvSpPr/>
            <p:nvPr/>
          </p:nvSpPr>
          <p:spPr>
            <a:xfrm>
              <a:off x="3838575" y="3425825"/>
              <a:ext cx="863600" cy="863600"/>
            </a:xfrm>
            <a:prstGeom prst="ellipse">
              <a:avLst/>
            </a:prstGeom>
            <a:noFill/>
            <a:ln cap="flat" cmpd="sng" w="25400">
              <a:solidFill>
                <a:srgbClr val="797325"/>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Garamond"/>
                <a:ea typeface="Garamond"/>
                <a:cs typeface="Garamond"/>
                <a:sym typeface="Garamond"/>
              </a:endParaRPr>
            </a:p>
          </p:txBody>
        </p:sp>
        <p:sp>
          <p:nvSpPr>
            <p:cNvPr id="122" name="Google Shape;122;p3"/>
            <p:cNvSpPr/>
            <p:nvPr/>
          </p:nvSpPr>
          <p:spPr>
            <a:xfrm>
              <a:off x="1733550" y="3419475"/>
              <a:ext cx="863600" cy="863600"/>
            </a:xfrm>
            <a:prstGeom prst="ellipse">
              <a:avLst/>
            </a:prstGeom>
            <a:noFill/>
            <a:ln cap="flat" cmpd="sng" w="25400">
              <a:solidFill>
                <a:srgbClr val="797325"/>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Garamond"/>
                <a:ea typeface="Garamond"/>
                <a:cs typeface="Garamond"/>
                <a:sym typeface="Garamond"/>
              </a:endParaRPr>
            </a:p>
          </p:txBody>
        </p:sp>
        <p:pic>
          <p:nvPicPr>
            <p:cNvPr id="123" name="Google Shape;123;p3"/>
            <p:cNvPicPr preferRelativeResize="0"/>
            <p:nvPr/>
          </p:nvPicPr>
          <p:blipFill rotWithShape="1">
            <a:blip r:embed="rId8">
              <a:alphaModFix/>
            </a:blip>
            <a:srcRect b="0" l="0" r="0" t="0"/>
            <a:stretch/>
          </p:blipFill>
          <p:spPr>
            <a:xfrm>
              <a:off x="3817937" y="1870075"/>
              <a:ext cx="795337" cy="795337"/>
            </a:xfrm>
            <a:prstGeom prst="rect">
              <a:avLst/>
            </a:prstGeom>
            <a:noFill/>
            <a:ln>
              <a:noFill/>
            </a:ln>
          </p:spPr>
        </p:pic>
        <p:cxnSp>
          <p:nvCxnSpPr>
            <p:cNvPr id="124" name="Google Shape;124;p3"/>
            <p:cNvCxnSpPr/>
            <p:nvPr/>
          </p:nvCxnSpPr>
          <p:spPr>
            <a:xfrm>
              <a:off x="2843561" y="2267743"/>
              <a:ext cx="646771" cy="0"/>
            </a:xfrm>
            <a:prstGeom prst="straightConnector1">
              <a:avLst/>
            </a:prstGeom>
            <a:noFill/>
            <a:ln cap="flat" cmpd="sng" w="19050">
              <a:solidFill>
                <a:srgbClr val="6F6649"/>
              </a:solidFill>
              <a:prstDash val="solid"/>
              <a:round/>
              <a:headEnd len="med" w="med" type="oval"/>
              <a:tailEnd len="med" w="med" type="oval"/>
            </a:ln>
          </p:spPr>
        </p:cxnSp>
        <p:cxnSp>
          <p:nvCxnSpPr>
            <p:cNvPr id="125" name="Google Shape;125;p3"/>
            <p:cNvCxnSpPr/>
            <p:nvPr/>
          </p:nvCxnSpPr>
          <p:spPr>
            <a:xfrm>
              <a:off x="2873297" y="3868737"/>
              <a:ext cx="646771" cy="0"/>
            </a:xfrm>
            <a:prstGeom prst="straightConnector1">
              <a:avLst/>
            </a:prstGeom>
            <a:noFill/>
            <a:ln cap="flat" cmpd="sng" w="19050">
              <a:solidFill>
                <a:srgbClr val="6F6649"/>
              </a:solidFill>
              <a:prstDash val="solid"/>
              <a:round/>
              <a:headEnd len="med" w="med" type="oval"/>
              <a:tailEnd len="med" w="med" type="oval"/>
            </a:ln>
          </p:spPr>
        </p:cxnSp>
        <p:cxnSp>
          <p:nvCxnSpPr>
            <p:cNvPr id="126" name="Google Shape;126;p3"/>
            <p:cNvCxnSpPr/>
            <p:nvPr/>
          </p:nvCxnSpPr>
          <p:spPr>
            <a:xfrm>
              <a:off x="5044068" y="3875474"/>
              <a:ext cx="646771" cy="0"/>
            </a:xfrm>
            <a:prstGeom prst="straightConnector1">
              <a:avLst/>
            </a:prstGeom>
            <a:noFill/>
            <a:ln cap="flat" cmpd="sng" w="19050">
              <a:solidFill>
                <a:srgbClr val="6F6649"/>
              </a:solidFill>
              <a:prstDash val="solid"/>
              <a:round/>
              <a:headEnd len="med" w="med" type="oval"/>
              <a:tailEnd len="med" w="med" type="oval"/>
            </a:ln>
          </p:spPr>
        </p:cxnSp>
        <p:cxnSp>
          <p:nvCxnSpPr>
            <p:cNvPr id="127" name="Google Shape;127;p3"/>
            <p:cNvCxnSpPr/>
            <p:nvPr/>
          </p:nvCxnSpPr>
          <p:spPr>
            <a:xfrm>
              <a:off x="5044067" y="2267743"/>
              <a:ext cx="646771" cy="0"/>
            </a:xfrm>
            <a:prstGeom prst="straightConnector1">
              <a:avLst/>
            </a:prstGeom>
            <a:noFill/>
            <a:ln cap="flat" cmpd="sng" w="19050">
              <a:solidFill>
                <a:srgbClr val="6F6649"/>
              </a:solidFill>
              <a:prstDash val="solid"/>
              <a:round/>
              <a:headEnd len="med" w="med" type="oval"/>
              <a:tailEnd len="med" w="med" type="oval"/>
            </a:ln>
          </p:spPr>
        </p:cxnSp>
        <p:cxnSp>
          <p:nvCxnSpPr>
            <p:cNvPr id="128" name="Google Shape;128;p3"/>
            <p:cNvCxnSpPr/>
            <p:nvPr/>
          </p:nvCxnSpPr>
          <p:spPr>
            <a:xfrm flipH="1">
              <a:off x="1521832" y="2281237"/>
              <a:ext cx="7937" cy="1570038"/>
            </a:xfrm>
            <a:prstGeom prst="bentConnector3">
              <a:avLst>
                <a:gd fmla="val 3772580" name="adj1"/>
              </a:avLst>
            </a:prstGeom>
            <a:noFill/>
            <a:ln cap="flat" cmpd="sng" w="19050">
              <a:solidFill>
                <a:srgbClr val="484130"/>
              </a:solidFill>
              <a:prstDash val="solid"/>
              <a:round/>
              <a:headEnd len="med" w="med" type="oval"/>
              <a:tailEnd len="med" w="med" type="oval"/>
            </a:ln>
          </p:spPr>
        </p:cxnSp>
        <p:cxnSp>
          <p:nvCxnSpPr>
            <p:cNvPr id="129" name="Google Shape;129;p3"/>
            <p:cNvCxnSpPr/>
            <p:nvPr/>
          </p:nvCxnSpPr>
          <p:spPr>
            <a:xfrm flipH="1">
              <a:off x="7244112" y="2267743"/>
              <a:ext cx="7937" cy="1570038"/>
            </a:xfrm>
            <a:prstGeom prst="bentConnector3">
              <a:avLst>
                <a:gd fmla="val -14541736" name="adj1"/>
              </a:avLst>
            </a:prstGeom>
            <a:noFill/>
            <a:ln cap="flat" cmpd="sng" w="19050">
              <a:solidFill>
                <a:srgbClr val="484130"/>
              </a:solidFill>
              <a:prstDash val="solid"/>
              <a:round/>
              <a:headEnd len="med" w="med" type="oval"/>
              <a:tailEnd len="med" w="med" type="oval"/>
            </a:ln>
          </p:spPr>
        </p:cxn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US"/>
              <a:t>Data Structure</a:t>
            </a:r>
            <a:endParaRPr/>
          </a:p>
        </p:txBody>
      </p:sp>
      <p:sp>
        <p:nvSpPr>
          <p:cNvPr id="135" name="Google Shape;135;p4"/>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0" lvl="0" marL="114300" rtl="0" algn="l">
              <a:spcBef>
                <a:spcPts val="0"/>
              </a:spcBef>
              <a:spcAft>
                <a:spcPts val="0"/>
              </a:spcAft>
              <a:buSzPts val="2200"/>
              <a:buNone/>
            </a:pPr>
            <a:r>
              <a:rPr lang="en-US"/>
              <a:t>Python has four basic inbuilt data structures. These almost cover 80% of the our real world data structures. These are as follow:</a:t>
            </a:r>
            <a:endParaRPr/>
          </a:p>
          <a:p>
            <a:pPr indent="0" lvl="0" marL="114300" rtl="0" algn="l">
              <a:spcBef>
                <a:spcPts val="440"/>
              </a:spcBef>
              <a:spcAft>
                <a:spcPts val="0"/>
              </a:spcAft>
              <a:buSzPts val="2200"/>
              <a:buNone/>
            </a:pPr>
            <a:r>
              <a:t/>
            </a:r>
            <a:endParaRPr/>
          </a:p>
          <a:p>
            <a:pPr indent="-228600" lvl="0" marL="342900" rtl="0" algn="l">
              <a:spcBef>
                <a:spcPts val="440"/>
              </a:spcBef>
              <a:spcAft>
                <a:spcPts val="0"/>
              </a:spcAft>
              <a:buSzPts val="2200"/>
              <a:buChar char="•"/>
            </a:pPr>
            <a:r>
              <a:rPr lang="en-US"/>
              <a:t>List</a:t>
            </a:r>
            <a:endParaRPr/>
          </a:p>
          <a:p>
            <a:pPr indent="-228600" lvl="0" marL="342900" rtl="0" algn="l">
              <a:spcBef>
                <a:spcPts val="440"/>
              </a:spcBef>
              <a:spcAft>
                <a:spcPts val="0"/>
              </a:spcAft>
              <a:buSzPts val="2200"/>
              <a:buChar char="•"/>
            </a:pPr>
            <a:r>
              <a:rPr lang="en-US"/>
              <a:t>Tuples</a:t>
            </a:r>
            <a:endParaRPr/>
          </a:p>
          <a:p>
            <a:pPr indent="-228600" lvl="0" marL="342900" rtl="0" algn="l">
              <a:spcBef>
                <a:spcPts val="440"/>
              </a:spcBef>
              <a:spcAft>
                <a:spcPts val="0"/>
              </a:spcAft>
              <a:buSzPts val="2200"/>
              <a:buChar char="•"/>
            </a:pPr>
            <a:r>
              <a:rPr lang="en-US"/>
              <a:t>Dictionary</a:t>
            </a:r>
            <a:endParaRPr/>
          </a:p>
          <a:p>
            <a:pPr indent="-228600" lvl="0" marL="342900" rtl="0" algn="l">
              <a:spcBef>
                <a:spcPts val="440"/>
              </a:spcBef>
              <a:spcAft>
                <a:spcPts val="0"/>
              </a:spcAft>
              <a:buSzPts val="2200"/>
              <a:buChar char="•"/>
            </a:pPr>
            <a:r>
              <a:rPr lang="en-US"/>
              <a:t>Sets</a:t>
            </a:r>
            <a:endParaRPr/>
          </a:p>
          <a:p>
            <a:pPr indent="0" lvl="0" marL="114300" rtl="0" algn="l">
              <a:spcBef>
                <a:spcPts val="440"/>
              </a:spcBef>
              <a:spcAft>
                <a:spcPts val="0"/>
              </a:spcAft>
              <a:buSzPts val="22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5"/>
          <p:cNvSpPr txBox="1"/>
          <p:nvPr>
            <p:ph idx="1" type="body"/>
          </p:nvPr>
        </p:nvSpPr>
        <p:spPr>
          <a:xfrm>
            <a:off x="457200" y="116632"/>
            <a:ext cx="3394720" cy="6009848"/>
          </a:xfrm>
          <a:prstGeom prst="rect">
            <a:avLst/>
          </a:prstGeom>
          <a:noFill/>
          <a:ln>
            <a:noFill/>
          </a:ln>
        </p:spPr>
        <p:txBody>
          <a:bodyPr anchorCtr="0" anchor="t" bIns="45700" lIns="91425" spcFirstLastPara="1" rIns="91425" wrap="square" tIns="45700">
            <a:normAutofit/>
          </a:bodyPr>
          <a:lstStyle/>
          <a:p>
            <a:pPr indent="0" lvl="0" marL="114300" rtl="0" algn="l">
              <a:spcBef>
                <a:spcPts val="0"/>
              </a:spcBef>
              <a:spcAft>
                <a:spcPts val="0"/>
              </a:spcAft>
              <a:buSzPts val="3200"/>
              <a:buNone/>
            </a:pPr>
            <a:r>
              <a:rPr b="1" lang="en-US" sz="3200"/>
              <a:t>List</a:t>
            </a:r>
            <a:endParaRPr/>
          </a:p>
          <a:p>
            <a:pPr indent="-285750" lvl="0" marL="285750" rtl="0" algn="l">
              <a:spcBef>
                <a:spcPts val="400"/>
              </a:spcBef>
              <a:spcAft>
                <a:spcPts val="0"/>
              </a:spcAft>
              <a:buSzPts val="2000"/>
              <a:buChar char="•"/>
            </a:pPr>
            <a:r>
              <a:rPr lang="en-US" sz="2000"/>
              <a:t>A list is a collection which is ordered and changeable. In Python lists are written with square brackets.</a:t>
            </a:r>
            <a:endParaRPr/>
          </a:p>
          <a:p>
            <a:pPr indent="-285750" lvl="0" marL="285750" rtl="0" algn="l">
              <a:spcBef>
                <a:spcPts val="400"/>
              </a:spcBef>
              <a:spcAft>
                <a:spcPts val="0"/>
              </a:spcAft>
              <a:buSzPts val="2000"/>
              <a:buChar char="•"/>
            </a:pPr>
            <a:r>
              <a:rPr lang="en-US" sz="2000"/>
              <a:t>List is mutable which means the elements inside a list can be changed.</a:t>
            </a:r>
            <a:endParaRPr/>
          </a:p>
          <a:p>
            <a:pPr indent="-285750" lvl="0" marL="285750" rtl="0" algn="l">
              <a:spcBef>
                <a:spcPts val="400"/>
              </a:spcBef>
              <a:spcAft>
                <a:spcPts val="0"/>
              </a:spcAft>
              <a:buSzPts val="2000"/>
              <a:buChar char="•"/>
            </a:pPr>
            <a:r>
              <a:rPr lang="en-US" sz="2000"/>
              <a:t>It has many functions like:</a:t>
            </a:r>
            <a:endParaRPr/>
          </a:p>
          <a:p>
            <a:pPr indent="-285750" lvl="0" marL="285750" rtl="0" algn="l">
              <a:spcBef>
                <a:spcPts val="400"/>
              </a:spcBef>
              <a:spcAft>
                <a:spcPts val="0"/>
              </a:spcAft>
              <a:buSzPts val="2000"/>
              <a:buChar char="•"/>
            </a:pPr>
            <a:r>
              <a:rPr lang="en-US" sz="2000"/>
              <a:t>.append(), .extend(), .sort(), .reverse() etc.</a:t>
            </a:r>
            <a:endParaRPr/>
          </a:p>
          <a:p>
            <a:pPr indent="-158750" lvl="0" marL="285750" rtl="0" algn="l">
              <a:spcBef>
                <a:spcPts val="400"/>
              </a:spcBef>
              <a:spcAft>
                <a:spcPts val="0"/>
              </a:spcAft>
              <a:buSzPts val="2000"/>
              <a:buNone/>
            </a:pPr>
            <a:r>
              <a:t/>
            </a:r>
            <a:endParaRPr b="1" sz="2000"/>
          </a:p>
          <a:p>
            <a:pPr indent="-285750" lvl="0" marL="285750" rtl="0" algn="l">
              <a:spcBef>
                <a:spcPts val="400"/>
              </a:spcBef>
              <a:spcAft>
                <a:spcPts val="0"/>
              </a:spcAft>
              <a:buSzPts val="2000"/>
              <a:buChar char="•"/>
            </a:pPr>
            <a:r>
              <a:rPr b="1" lang="en-US" sz="2000"/>
              <a:t>Create a list:</a:t>
            </a:r>
            <a:endParaRPr/>
          </a:p>
          <a:p>
            <a:pPr indent="-285750" lvl="0" marL="285750" rtl="0" algn="l">
              <a:spcBef>
                <a:spcPts val="360"/>
              </a:spcBef>
              <a:spcAft>
                <a:spcPts val="0"/>
              </a:spcAft>
              <a:buSzPts val="1800"/>
              <a:buChar char="•"/>
            </a:pPr>
            <a:r>
              <a:rPr lang="en-US" sz="1800"/>
              <a:t>lst= [‘a’,1,2.5]</a:t>
            </a:r>
            <a:endParaRPr/>
          </a:p>
          <a:p>
            <a:pPr indent="-285750" lvl="0" marL="285750" rtl="0" algn="l">
              <a:spcBef>
                <a:spcPts val="360"/>
              </a:spcBef>
              <a:spcAft>
                <a:spcPts val="0"/>
              </a:spcAft>
              <a:buSzPts val="1800"/>
              <a:buChar char="•"/>
            </a:pPr>
            <a:r>
              <a:rPr b="1" lang="en-US" sz="1800"/>
              <a:t>Access items of the list</a:t>
            </a:r>
            <a:endParaRPr/>
          </a:p>
          <a:p>
            <a:pPr indent="-285750" lvl="0" marL="285750" rtl="0" algn="l">
              <a:spcBef>
                <a:spcPts val="360"/>
              </a:spcBef>
              <a:spcAft>
                <a:spcPts val="0"/>
              </a:spcAft>
              <a:buSzPts val="1800"/>
              <a:buChar char="•"/>
            </a:pPr>
            <a:r>
              <a:rPr lang="en-US" sz="1800"/>
              <a:t>List name[index number]</a:t>
            </a:r>
            <a:endParaRPr/>
          </a:p>
          <a:p>
            <a:pPr indent="-171450" lvl="0" marL="285750" rtl="0" algn="l">
              <a:spcBef>
                <a:spcPts val="360"/>
              </a:spcBef>
              <a:spcAft>
                <a:spcPts val="0"/>
              </a:spcAft>
              <a:buSzPts val="1800"/>
              <a:buNone/>
            </a:pPr>
            <a:r>
              <a:t/>
            </a:r>
            <a:endParaRPr sz="1800"/>
          </a:p>
          <a:p>
            <a:pPr indent="-171450" lvl="0" marL="285750" rtl="0" algn="l">
              <a:spcBef>
                <a:spcPts val="360"/>
              </a:spcBef>
              <a:spcAft>
                <a:spcPts val="0"/>
              </a:spcAft>
              <a:buSzPts val="1800"/>
              <a:buNone/>
            </a:pPr>
            <a:r>
              <a:t/>
            </a:r>
            <a:endParaRPr sz="1800"/>
          </a:p>
        </p:txBody>
      </p:sp>
      <p:sp>
        <p:nvSpPr>
          <p:cNvPr id="141" name="Google Shape;141;p5"/>
          <p:cNvSpPr txBox="1"/>
          <p:nvPr>
            <p:ph idx="2" type="body"/>
          </p:nvPr>
        </p:nvSpPr>
        <p:spPr>
          <a:xfrm>
            <a:off x="3995936" y="116632"/>
            <a:ext cx="4081264" cy="6009848"/>
          </a:xfrm>
          <a:prstGeom prst="rect">
            <a:avLst/>
          </a:prstGeom>
          <a:noFill/>
          <a:ln>
            <a:noFill/>
          </a:ln>
        </p:spPr>
        <p:txBody>
          <a:bodyPr anchorCtr="0" anchor="t" bIns="45700" lIns="91425" spcFirstLastPara="1" rIns="91425" wrap="square" tIns="45700">
            <a:normAutofit/>
          </a:bodyPr>
          <a:lstStyle/>
          <a:p>
            <a:pPr indent="0" lvl="0" marL="114300" rtl="0" algn="l">
              <a:spcBef>
                <a:spcPts val="0"/>
              </a:spcBef>
              <a:spcAft>
                <a:spcPts val="0"/>
              </a:spcAft>
              <a:buSzPts val="3200"/>
              <a:buNone/>
            </a:pPr>
            <a:r>
              <a:rPr b="1" lang="en-US" sz="3200"/>
              <a:t>Tuples</a:t>
            </a:r>
            <a:endParaRPr/>
          </a:p>
          <a:p>
            <a:pPr indent="-228600" lvl="0" marL="342900" rtl="0" algn="l">
              <a:spcBef>
                <a:spcPts val="400"/>
              </a:spcBef>
              <a:spcAft>
                <a:spcPts val="0"/>
              </a:spcAft>
              <a:buSzPts val="2000"/>
              <a:buChar char="•"/>
            </a:pPr>
            <a:r>
              <a:rPr lang="en-US" sz="2000"/>
              <a:t>Tuples are similar to lists but they are immutable i.e. they cannot be changed. You would use the tuples to present data that shouldn't be changed, such as days of week or dates on a calendar.</a:t>
            </a:r>
            <a:endParaRPr/>
          </a:p>
          <a:p>
            <a:pPr indent="-228600" lvl="0" marL="342900" rtl="0" algn="l">
              <a:spcBef>
                <a:spcPts val="400"/>
              </a:spcBef>
              <a:spcAft>
                <a:spcPts val="0"/>
              </a:spcAft>
              <a:buSzPts val="2000"/>
              <a:buChar char="•"/>
            </a:pPr>
            <a:r>
              <a:rPr lang="en-US" sz="2000"/>
              <a:t>Tuples are written with round brackets</a:t>
            </a:r>
            <a:endParaRPr/>
          </a:p>
          <a:p>
            <a:pPr indent="-228600" lvl="0" marL="342900" rtl="0" algn="l">
              <a:spcBef>
                <a:spcPts val="400"/>
              </a:spcBef>
              <a:spcAft>
                <a:spcPts val="0"/>
              </a:spcAft>
              <a:buSzPts val="2000"/>
              <a:buChar char="•"/>
            </a:pPr>
            <a:r>
              <a:rPr lang="en-US" sz="2000"/>
              <a:t>It doesn’t support functions like .append(). </a:t>
            </a:r>
            <a:endParaRPr/>
          </a:p>
          <a:p>
            <a:pPr indent="-101600" lvl="0" marL="342900" rtl="0" algn="l">
              <a:spcBef>
                <a:spcPts val="400"/>
              </a:spcBef>
              <a:spcAft>
                <a:spcPts val="0"/>
              </a:spcAft>
              <a:buSzPts val="2000"/>
              <a:buNone/>
            </a:pPr>
            <a:r>
              <a:t/>
            </a:r>
            <a:endParaRPr b="1" sz="2000"/>
          </a:p>
          <a:p>
            <a:pPr indent="-228600" lvl="0" marL="342900" rtl="0" algn="l">
              <a:spcBef>
                <a:spcPts val="400"/>
              </a:spcBef>
              <a:spcAft>
                <a:spcPts val="0"/>
              </a:spcAft>
              <a:buSzPts val="2000"/>
              <a:buChar char="•"/>
            </a:pPr>
            <a:r>
              <a:rPr b="1" lang="en-US" sz="2000"/>
              <a:t>Create a tuple:</a:t>
            </a:r>
            <a:endParaRPr/>
          </a:p>
          <a:p>
            <a:pPr indent="-228600" lvl="0" marL="342900" rtl="0" algn="l">
              <a:spcBef>
                <a:spcPts val="400"/>
              </a:spcBef>
              <a:spcAft>
                <a:spcPts val="0"/>
              </a:spcAft>
              <a:buSzPts val="2000"/>
              <a:buChar char="•"/>
            </a:pPr>
            <a:r>
              <a:rPr lang="en-US" sz="2000"/>
              <a:t>t = (1,2,3)</a:t>
            </a:r>
            <a:endParaRPr/>
          </a:p>
          <a:p>
            <a:pPr indent="-228600" lvl="0" marL="342900" rtl="0" algn="l">
              <a:spcBef>
                <a:spcPts val="360"/>
              </a:spcBef>
              <a:spcAft>
                <a:spcPts val="0"/>
              </a:spcAft>
              <a:buSzPts val="1800"/>
              <a:buChar char="•"/>
            </a:pPr>
            <a:r>
              <a:rPr b="1" lang="en-US" sz="1800"/>
              <a:t>Access items of the list:</a:t>
            </a:r>
            <a:endParaRPr/>
          </a:p>
          <a:p>
            <a:pPr indent="-228600" lvl="0" marL="342900" rtl="0" algn="l">
              <a:spcBef>
                <a:spcPts val="360"/>
              </a:spcBef>
              <a:spcAft>
                <a:spcPts val="0"/>
              </a:spcAft>
              <a:buSzPts val="1800"/>
              <a:buChar char="•"/>
            </a:pPr>
            <a:r>
              <a:rPr lang="en-US" sz="1800"/>
              <a:t>Tuple name[index number]</a:t>
            </a:r>
            <a:endParaRPr/>
          </a:p>
          <a:p>
            <a:pPr indent="-101600" lvl="0" marL="342900" rtl="0" algn="l">
              <a:spcBef>
                <a:spcPts val="400"/>
              </a:spcBef>
              <a:spcAft>
                <a:spcPts val="0"/>
              </a:spcAft>
              <a:buSzPts val="2000"/>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txBox="1"/>
          <p:nvPr>
            <p:ph idx="1" type="body"/>
          </p:nvPr>
        </p:nvSpPr>
        <p:spPr>
          <a:xfrm>
            <a:off x="457200" y="116632"/>
            <a:ext cx="3657600" cy="6009848"/>
          </a:xfrm>
          <a:prstGeom prst="rect">
            <a:avLst/>
          </a:prstGeom>
          <a:noFill/>
          <a:ln>
            <a:noFill/>
          </a:ln>
        </p:spPr>
        <p:txBody>
          <a:bodyPr anchorCtr="0" anchor="t" bIns="45700" lIns="91425" spcFirstLastPara="1" rIns="91425" wrap="square" tIns="45700">
            <a:normAutofit/>
          </a:bodyPr>
          <a:lstStyle/>
          <a:p>
            <a:pPr indent="0" lvl="0" marL="114300" rtl="0" algn="l">
              <a:spcBef>
                <a:spcPts val="0"/>
              </a:spcBef>
              <a:spcAft>
                <a:spcPts val="0"/>
              </a:spcAft>
              <a:buSzPts val="3200"/>
              <a:buNone/>
            </a:pPr>
            <a:r>
              <a:rPr b="1" lang="en-US" sz="3200"/>
              <a:t>Dictionary</a:t>
            </a:r>
            <a:endParaRPr/>
          </a:p>
          <a:p>
            <a:pPr indent="-228600" lvl="0" marL="342900" rtl="0" algn="l">
              <a:spcBef>
                <a:spcPts val="400"/>
              </a:spcBef>
              <a:spcAft>
                <a:spcPts val="0"/>
              </a:spcAft>
              <a:buSzPts val="2000"/>
              <a:buChar char="•"/>
            </a:pPr>
            <a:r>
              <a:rPr lang="en-US" sz="2000"/>
              <a:t>A dictionary is a collection which is unordered, changeable and indexed. In Python dictionaries are written with curly brackets, and they have keys and values.</a:t>
            </a:r>
            <a:endParaRPr/>
          </a:p>
          <a:p>
            <a:pPr indent="-101600" lvl="0" marL="342900" rtl="0" algn="l">
              <a:spcBef>
                <a:spcPts val="400"/>
              </a:spcBef>
              <a:spcAft>
                <a:spcPts val="0"/>
              </a:spcAft>
              <a:buSzPts val="2000"/>
              <a:buNone/>
            </a:pPr>
            <a:r>
              <a:t/>
            </a:r>
            <a:endParaRPr sz="2000"/>
          </a:p>
          <a:p>
            <a:pPr indent="-228600" lvl="0" marL="342900" rtl="0" algn="l">
              <a:spcBef>
                <a:spcPts val="400"/>
              </a:spcBef>
              <a:spcAft>
                <a:spcPts val="0"/>
              </a:spcAft>
              <a:buSzPts val="2000"/>
              <a:buChar char="•"/>
            </a:pPr>
            <a:r>
              <a:rPr lang="en-US" sz="2000"/>
              <a:t>Create the dictionary:</a:t>
            </a:r>
            <a:endParaRPr/>
          </a:p>
          <a:p>
            <a:pPr indent="-228600" lvl="0" marL="342900" rtl="0" algn="l">
              <a:spcBef>
                <a:spcPts val="400"/>
              </a:spcBef>
              <a:spcAft>
                <a:spcPts val="0"/>
              </a:spcAft>
              <a:buSzPts val="2000"/>
              <a:buChar char="•"/>
            </a:pPr>
            <a:r>
              <a:rPr lang="en-US" sz="2000"/>
              <a:t>dictionary ={'a':1, 'b':2, 'c':3,       'd':4, 'e':5}</a:t>
            </a:r>
            <a:endParaRPr/>
          </a:p>
          <a:p>
            <a:pPr indent="-228600" lvl="0" marL="342900" rtl="0" algn="l">
              <a:spcBef>
                <a:spcPts val="400"/>
              </a:spcBef>
              <a:spcAft>
                <a:spcPts val="0"/>
              </a:spcAft>
              <a:buSzPts val="2000"/>
              <a:buChar char="•"/>
            </a:pPr>
            <a:r>
              <a:rPr lang="en-US" sz="2000"/>
              <a:t>Accessing items:</a:t>
            </a:r>
            <a:endParaRPr/>
          </a:p>
          <a:p>
            <a:pPr indent="-228600" lvl="0" marL="342900" rtl="0" algn="l">
              <a:spcBef>
                <a:spcPts val="400"/>
              </a:spcBef>
              <a:spcAft>
                <a:spcPts val="0"/>
              </a:spcAft>
              <a:buSzPts val="2000"/>
              <a:buChar char="•"/>
            </a:pPr>
            <a:r>
              <a:rPr lang="en-US" sz="2000"/>
              <a:t>Get the value of ‘a’ key</a:t>
            </a:r>
            <a:endParaRPr/>
          </a:p>
          <a:p>
            <a:pPr indent="-228600" lvl="0" marL="342900" rtl="0" algn="l">
              <a:spcBef>
                <a:spcPts val="400"/>
              </a:spcBef>
              <a:spcAft>
                <a:spcPts val="0"/>
              </a:spcAft>
              <a:buSzPts val="2000"/>
              <a:buChar char="•"/>
            </a:pPr>
            <a:r>
              <a:rPr lang="en-US" sz="2000"/>
              <a:t>dictionary[‘a']</a:t>
            </a:r>
            <a:endParaRPr/>
          </a:p>
        </p:txBody>
      </p:sp>
      <p:sp>
        <p:nvSpPr>
          <p:cNvPr id="147" name="Google Shape;147;p6"/>
          <p:cNvSpPr txBox="1"/>
          <p:nvPr>
            <p:ph idx="2" type="body"/>
          </p:nvPr>
        </p:nvSpPr>
        <p:spPr>
          <a:xfrm>
            <a:off x="4419600" y="116632"/>
            <a:ext cx="3657600" cy="6009848"/>
          </a:xfrm>
          <a:prstGeom prst="rect">
            <a:avLst/>
          </a:prstGeom>
          <a:noFill/>
          <a:ln>
            <a:noFill/>
          </a:ln>
        </p:spPr>
        <p:txBody>
          <a:bodyPr anchorCtr="0" anchor="t" bIns="45700" lIns="91425" spcFirstLastPara="1" rIns="91425" wrap="square" tIns="45700">
            <a:normAutofit/>
          </a:bodyPr>
          <a:lstStyle/>
          <a:p>
            <a:pPr indent="0" lvl="0" marL="114300" rtl="0" algn="l">
              <a:spcBef>
                <a:spcPts val="0"/>
              </a:spcBef>
              <a:spcAft>
                <a:spcPts val="0"/>
              </a:spcAft>
              <a:buSzPts val="3200"/>
              <a:buNone/>
            </a:pPr>
            <a:r>
              <a:rPr b="1" lang="en-US" sz="3200"/>
              <a:t>Sets</a:t>
            </a:r>
            <a:endParaRPr/>
          </a:p>
          <a:p>
            <a:pPr indent="-228600" lvl="0" marL="342900" rtl="0" algn="l">
              <a:spcBef>
                <a:spcPts val="400"/>
              </a:spcBef>
              <a:spcAft>
                <a:spcPts val="0"/>
              </a:spcAft>
              <a:buSzPts val="2000"/>
              <a:buChar char="•"/>
            </a:pPr>
            <a:r>
              <a:rPr lang="en-US" sz="2000"/>
              <a:t>Sets are an unordered collection of unique elements. In Python sets are written with curly brackets.</a:t>
            </a:r>
            <a:endParaRPr/>
          </a:p>
          <a:p>
            <a:pPr indent="-228600" lvl="0" marL="342900" rtl="0" algn="l">
              <a:spcBef>
                <a:spcPts val="400"/>
              </a:spcBef>
              <a:spcAft>
                <a:spcPts val="0"/>
              </a:spcAft>
              <a:buSzPts val="2000"/>
              <a:buChar char="•"/>
            </a:pPr>
            <a:r>
              <a:rPr lang="en-US" sz="2000"/>
              <a:t>You cannot access items in a set by referring to an index, since sets are unordered the items has no index.</a:t>
            </a:r>
            <a:endParaRPr/>
          </a:p>
          <a:p>
            <a:pPr indent="-101600" lvl="0" marL="342900" rtl="0" algn="l">
              <a:spcBef>
                <a:spcPts val="400"/>
              </a:spcBef>
              <a:spcAft>
                <a:spcPts val="0"/>
              </a:spcAft>
              <a:buSzPts val="2000"/>
              <a:buNone/>
            </a:pPr>
            <a:r>
              <a:t/>
            </a:r>
            <a:endParaRPr b="1" sz="2000"/>
          </a:p>
          <a:p>
            <a:pPr indent="-228600" lvl="0" marL="342900" rtl="0" algn="l">
              <a:spcBef>
                <a:spcPts val="400"/>
              </a:spcBef>
              <a:spcAft>
                <a:spcPts val="0"/>
              </a:spcAft>
              <a:buSzPts val="2000"/>
              <a:buChar char="•"/>
            </a:pPr>
            <a:r>
              <a:rPr b="1" lang="en-US" sz="2000"/>
              <a:t>Create a set:</a:t>
            </a:r>
            <a:endParaRPr/>
          </a:p>
          <a:p>
            <a:pPr indent="-228600" lvl="0" marL="342900" rtl="0" algn="l">
              <a:spcBef>
                <a:spcPts val="400"/>
              </a:spcBef>
              <a:spcAft>
                <a:spcPts val="0"/>
              </a:spcAft>
              <a:buSzPts val="2000"/>
              <a:buChar char="•"/>
            </a:pPr>
            <a:r>
              <a:rPr lang="en-US" sz="2000"/>
              <a:t>fset = {“a", “b", "c"}</a:t>
            </a:r>
            <a:endParaRPr/>
          </a:p>
          <a:p>
            <a:pPr indent="-228600" lvl="0" marL="342900" rtl="0" algn="l">
              <a:spcBef>
                <a:spcPts val="400"/>
              </a:spcBef>
              <a:spcAft>
                <a:spcPts val="0"/>
              </a:spcAft>
              <a:buSzPts val="2000"/>
              <a:buChar char="•"/>
            </a:pPr>
            <a:r>
              <a:rPr b="1" lang="en-US" sz="2000"/>
              <a:t>Access Items:</a:t>
            </a:r>
            <a:endParaRPr/>
          </a:p>
          <a:p>
            <a:pPr indent="-228600" lvl="0" marL="342900" rtl="0" algn="l">
              <a:spcBef>
                <a:spcPts val="400"/>
              </a:spcBef>
              <a:spcAft>
                <a:spcPts val="0"/>
              </a:spcAft>
              <a:buSzPts val="2000"/>
              <a:buChar char="•"/>
            </a:pPr>
            <a:r>
              <a:rPr lang="en-US" sz="2000"/>
              <a:t>for x in fset:</a:t>
            </a:r>
            <a:br>
              <a:rPr lang="en-US" sz="2000"/>
            </a:br>
            <a:r>
              <a:rPr lang="en-US" sz="2000"/>
              <a:t>  print(x)</a:t>
            </a:r>
            <a:endParaRPr b="1"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US"/>
              <a:t>Numpy</a:t>
            </a:r>
            <a:endParaRPr/>
          </a:p>
        </p:txBody>
      </p:sp>
      <p:sp>
        <p:nvSpPr>
          <p:cNvPr id="153" name="Google Shape;153;p7"/>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lnSpc>
                <a:spcPct val="90000"/>
              </a:lnSpc>
              <a:spcBef>
                <a:spcPts val="0"/>
              </a:spcBef>
              <a:spcAft>
                <a:spcPts val="0"/>
              </a:spcAft>
              <a:buSzPts val="2200"/>
              <a:buChar char="•"/>
            </a:pPr>
            <a:r>
              <a:rPr lang="en-US"/>
              <a:t>NumPy is a general-purpose array-processing package. It provides a high-performance multidimensional array object, and tools for working with these arrays.</a:t>
            </a:r>
            <a:endParaRPr/>
          </a:p>
          <a:p>
            <a:pPr indent="-228600" lvl="0" marL="342900" rtl="0" algn="l">
              <a:lnSpc>
                <a:spcPct val="90000"/>
              </a:lnSpc>
              <a:spcBef>
                <a:spcPts val="440"/>
              </a:spcBef>
              <a:spcAft>
                <a:spcPts val="0"/>
              </a:spcAft>
              <a:buSzPts val="2200"/>
              <a:buChar char="•"/>
            </a:pPr>
            <a:r>
              <a:rPr lang="en-US"/>
              <a:t>Besides its obvious scientific uses, Numpy can also be used as an efficient multi-dimensional container of generic data.</a:t>
            </a:r>
            <a:endParaRPr/>
          </a:p>
          <a:p>
            <a:pPr indent="-88900" lvl="0" marL="342900" rtl="0" algn="l">
              <a:lnSpc>
                <a:spcPct val="90000"/>
              </a:lnSpc>
              <a:spcBef>
                <a:spcPts val="440"/>
              </a:spcBef>
              <a:spcAft>
                <a:spcPts val="0"/>
              </a:spcAft>
              <a:buSzPts val="2200"/>
              <a:buNone/>
            </a:pPr>
            <a:r>
              <a:t/>
            </a:r>
            <a:endParaRPr/>
          </a:p>
          <a:p>
            <a:pPr indent="-228600" lvl="0" marL="342900" rtl="0" algn="l">
              <a:lnSpc>
                <a:spcPct val="90000"/>
              </a:lnSpc>
              <a:spcBef>
                <a:spcPts val="440"/>
              </a:spcBef>
              <a:spcAft>
                <a:spcPts val="0"/>
              </a:spcAft>
              <a:buSzPts val="2200"/>
              <a:buChar char="•"/>
            </a:pPr>
            <a:r>
              <a:rPr lang="en-US"/>
              <a:t>To import the Numpy library we use:</a:t>
            </a:r>
            <a:endParaRPr/>
          </a:p>
          <a:p>
            <a:pPr indent="0" lvl="0" marL="114300" rtl="0" algn="l">
              <a:lnSpc>
                <a:spcPct val="90000"/>
              </a:lnSpc>
              <a:spcBef>
                <a:spcPts val="440"/>
              </a:spcBef>
              <a:spcAft>
                <a:spcPts val="0"/>
              </a:spcAft>
              <a:buSzPts val="2200"/>
              <a:buNone/>
            </a:pPr>
            <a:r>
              <a:rPr b="1" i="1" lang="en-US"/>
              <a:t>    Import numpy as np</a:t>
            </a:r>
            <a:endParaRPr/>
          </a:p>
          <a:p>
            <a:pPr indent="-228600" lvl="0" marL="342900" rtl="0" algn="l">
              <a:lnSpc>
                <a:spcPct val="90000"/>
              </a:lnSpc>
              <a:spcBef>
                <a:spcPts val="440"/>
              </a:spcBef>
              <a:spcAft>
                <a:spcPts val="0"/>
              </a:spcAft>
              <a:buSzPts val="2200"/>
              <a:buChar char="•"/>
            </a:pPr>
            <a:r>
              <a:rPr lang="en-US"/>
              <a:t>An array class in Numpy is called as </a:t>
            </a:r>
            <a:r>
              <a:rPr b="1" lang="en-US"/>
              <a:t>ndarray</a:t>
            </a:r>
            <a:r>
              <a:rPr lang="en-US"/>
              <a:t>.</a:t>
            </a:r>
            <a:endParaRPr/>
          </a:p>
          <a:p>
            <a:pPr indent="-228600" lvl="0" marL="342900" rtl="0" algn="l">
              <a:lnSpc>
                <a:spcPct val="90000"/>
              </a:lnSpc>
              <a:spcBef>
                <a:spcPts val="440"/>
              </a:spcBef>
              <a:spcAft>
                <a:spcPts val="0"/>
              </a:spcAft>
              <a:buSzPts val="2200"/>
              <a:buChar char="•"/>
            </a:pPr>
            <a:r>
              <a:rPr lang="en-US"/>
              <a:t>Numpy is also used to make the matrix</a:t>
            </a:r>
            <a:endParaRPr/>
          </a:p>
          <a:p>
            <a:pPr indent="-228600" lvl="0" marL="342900" rtl="0" algn="l">
              <a:lnSpc>
                <a:spcPct val="90000"/>
              </a:lnSpc>
              <a:spcBef>
                <a:spcPts val="440"/>
              </a:spcBef>
              <a:spcAft>
                <a:spcPts val="0"/>
              </a:spcAft>
              <a:buSzPts val="2200"/>
              <a:buChar char="•"/>
            </a:pPr>
            <a:r>
              <a:rPr lang="en-US"/>
              <a:t>We can perform various functions in Numpy like Random number generation, arrange and reshaping indexing and slicing, finding square-root, exponential etc.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8"/>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US"/>
              <a:t>Pandas</a:t>
            </a:r>
            <a:endParaRPr/>
          </a:p>
        </p:txBody>
      </p:sp>
      <p:sp>
        <p:nvSpPr>
          <p:cNvPr id="159" name="Google Shape;159;p8"/>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200"/>
              <a:buChar char="•"/>
            </a:pPr>
            <a:r>
              <a:rPr lang="en-US"/>
              <a:t>Pandas is a data science library aimed at quick and simplified data munging and exploratory analysis in Python. Specifically, it provides high-level data structures like the ‘DataFrame’ (similar to the R </a:t>
            </a:r>
            <a:r>
              <a:rPr i="1" lang="en-US"/>
              <a:t>data.frame</a:t>
            </a:r>
            <a:r>
              <a:rPr lang="en-US"/>
              <a:t>) and ‘Series’. Additionally it has specialized methods for manipulating and visualizing numerical variables and time series data. </a:t>
            </a:r>
            <a:endParaRPr/>
          </a:p>
          <a:p>
            <a:pPr indent="-228600" lvl="0" marL="342900" rtl="0" algn="l">
              <a:spcBef>
                <a:spcPts val="440"/>
              </a:spcBef>
              <a:spcAft>
                <a:spcPts val="0"/>
              </a:spcAft>
              <a:buSzPts val="2200"/>
              <a:buChar char="•"/>
            </a:pPr>
            <a:r>
              <a:rPr lang="en-US"/>
              <a:t>To install Pandas library we use this command:</a:t>
            </a:r>
            <a:endParaRPr/>
          </a:p>
          <a:p>
            <a:pPr indent="0" lvl="0" marL="114300" rtl="0" algn="l">
              <a:spcBef>
                <a:spcPts val="440"/>
              </a:spcBef>
              <a:spcAft>
                <a:spcPts val="0"/>
              </a:spcAft>
              <a:buSzPts val="2200"/>
              <a:buNone/>
            </a:pPr>
            <a:r>
              <a:rPr b="1" lang="en-US"/>
              <a:t>    !pip install pandas</a:t>
            </a:r>
            <a:endParaRPr/>
          </a:p>
          <a:p>
            <a:pPr indent="-88900" lvl="0" marL="342900" rtl="0" algn="l">
              <a:spcBef>
                <a:spcPts val="440"/>
              </a:spcBef>
              <a:spcAft>
                <a:spcPts val="0"/>
              </a:spcAft>
              <a:buSzPts val="2200"/>
              <a:buNone/>
            </a:pPr>
            <a:r>
              <a:t/>
            </a:r>
            <a:endParaRPr/>
          </a:p>
          <a:p>
            <a:pPr indent="-228600" lvl="0" marL="342900" rtl="0" algn="l">
              <a:spcBef>
                <a:spcPts val="440"/>
              </a:spcBef>
              <a:spcAft>
                <a:spcPts val="0"/>
              </a:spcAft>
              <a:buSzPts val="2200"/>
              <a:buChar char="•"/>
            </a:pPr>
            <a:r>
              <a:rPr lang="en-US"/>
              <a:t>Ensure that the installation was successful by launching Python and write</a:t>
            </a:r>
            <a:br>
              <a:rPr lang="en-US"/>
            </a:br>
            <a:r>
              <a:rPr b="1" lang="en-US"/>
              <a:t>import pandas as pd</a:t>
            </a:r>
            <a:endParaRPr/>
          </a:p>
          <a:p>
            <a:pPr indent="-88900" lvl="0" marL="342900" rtl="0" algn="l">
              <a:spcBef>
                <a:spcPts val="440"/>
              </a:spcBef>
              <a:spcAft>
                <a:spcPts val="0"/>
              </a:spcAft>
              <a:buSzPts val="22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9"/>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US"/>
              <a:t>Pandas Features</a:t>
            </a:r>
            <a:endParaRPr/>
          </a:p>
        </p:txBody>
      </p:sp>
      <p:sp>
        <p:nvSpPr>
          <p:cNvPr id="165" name="Google Shape;165;p9"/>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035"/>
              <a:buChar char="•"/>
            </a:pPr>
            <a:r>
              <a:rPr lang="en-US" sz="2035"/>
              <a:t>Can import the various types of files</a:t>
            </a:r>
            <a:endParaRPr/>
          </a:p>
          <a:p>
            <a:pPr indent="-228600" lvl="0" marL="342900" rtl="0" algn="l">
              <a:spcBef>
                <a:spcPts val="407"/>
              </a:spcBef>
              <a:spcAft>
                <a:spcPts val="0"/>
              </a:spcAft>
              <a:buSzPts val="2035"/>
              <a:buChar char="•"/>
            </a:pPr>
            <a:r>
              <a:rPr lang="en-US" sz="2035"/>
              <a:t>Data structures with labeled axes that enable (automatic or explicit) data alignment </a:t>
            </a:r>
            <a:endParaRPr sz="2035"/>
          </a:p>
          <a:p>
            <a:pPr indent="-228600" lvl="0" marL="342900" rtl="0" algn="l">
              <a:spcBef>
                <a:spcPts val="407"/>
              </a:spcBef>
              <a:spcAft>
                <a:spcPts val="0"/>
              </a:spcAft>
              <a:buSzPts val="2035"/>
              <a:buChar char="•"/>
            </a:pPr>
            <a:r>
              <a:rPr lang="en-US" sz="2035"/>
              <a:t>Facilities to add and remove columns on-the-fly</a:t>
            </a:r>
            <a:endParaRPr sz="2035"/>
          </a:p>
          <a:p>
            <a:pPr indent="-228600" lvl="0" marL="342900" rtl="0" algn="l">
              <a:spcBef>
                <a:spcPts val="407"/>
              </a:spcBef>
              <a:spcAft>
                <a:spcPts val="0"/>
              </a:spcAft>
              <a:buSzPts val="2035"/>
              <a:buChar char="•"/>
            </a:pPr>
            <a:r>
              <a:rPr lang="en-US" sz="2035"/>
              <a:t>Powerful management of missing data</a:t>
            </a:r>
            <a:endParaRPr sz="2035"/>
          </a:p>
          <a:p>
            <a:pPr indent="-228600" lvl="0" marL="342900" rtl="0" algn="l">
              <a:spcBef>
                <a:spcPts val="407"/>
              </a:spcBef>
              <a:spcAft>
                <a:spcPts val="0"/>
              </a:spcAft>
              <a:buSzPts val="2035"/>
              <a:buChar char="•"/>
            </a:pPr>
            <a:r>
              <a:rPr lang="en-US" sz="2035"/>
              <a:t>SQL-like joins (Merge, Append, Set Operations and other relational maneuvers)</a:t>
            </a:r>
            <a:endParaRPr sz="2035"/>
          </a:p>
          <a:p>
            <a:pPr indent="-228600" lvl="0" marL="342900" rtl="0" algn="l">
              <a:spcBef>
                <a:spcPts val="407"/>
              </a:spcBef>
              <a:spcAft>
                <a:spcPts val="0"/>
              </a:spcAft>
              <a:buSzPts val="2035"/>
              <a:buChar char="•"/>
            </a:pPr>
            <a:r>
              <a:rPr lang="en-US" sz="2035"/>
              <a:t>Methods for data I/O from/to various file formats  like csv, Excel, HDF5, SQL databases</a:t>
            </a:r>
            <a:endParaRPr sz="2035"/>
          </a:p>
          <a:p>
            <a:pPr indent="-228600" lvl="0" marL="342900" rtl="0" algn="l">
              <a:spcBef>
                <a:spcPts val="407"/>
              </a:spcBef>
              <a:spcAft>
                <a:spcPts val="0"/>
              </a:spcAft>
              <a:buSzPts val="2035"/>
              <a:buChar char="•"/>
            </a:pPr>
            <a:r>
              <a:rPr i="1" lang="en-US" sz="2035"/>
              <a:t>Reshaping</a:t>
            </a:r>
            <a:r>
              <a:rPr lang="en-US" sz="2035"/>
              <a:t> (long-to-wide, wide-to-long) and </a:t>
            </a:r>
            <a:r>
              <a:rPr i="1" lang="en-US" sz="2035"/>
              <a:t>Pivoting</a:t>
            </a:r>
            <a:r>
              <a:rPr lang="en-US" sz="2035"/>
              <a:t> (Excel-like)</a:t>
            </a:r>
            <a:endParaRPr sz="2035"/>
          </a:p>
          <a:p>
            <a:pPr indent="-228600" lvl="0" marL="342900" rtl="0" algn="l">
              <a:spcBef>
                <a:spcPts val="407"/>
              </a:spcBef>
              <a:spcAft>
                <a:spcPts val="0"/>
              </a:spcAft>
              <a:buSzPts val="2035"/>
              <a:buChar char="•"/>
            </a:pPr>
            <a:r>
              <a:rPr lang="en-US" sz="2035"/>
              <a:t>Label subsetting, fancy slicing </a:t>
            </a:r>
            <a:endParaRPr sz="2035"/>
          </a:p>
          <a:p>
            <a:pPr indent="-228600" lvl="0" marL="342900" rtl="0" algn="l">
              <a:spcBef>
                <a:spcPts val="407"/>
              </a:spcBef>
              <a:spcAft>
                <a:spcPts val="0"/>
              </a:spcAft>
              <a:buSzPts val="2035"/>
              <a:buChar char="•"/>
            </a:pPr>
            <a:r>
              <a:rPr lang="en-US" sz="2035"/>
              <a:t>A powerful “GroupBy” method that implements the </a:t>
            </a:r>
            <a:r>
              <a:rPr i="1" lang="en-US" sz="2035"/>
              <a:t>split-apply-combine</a:t>
            </a:r>
            <a:r>
              <a:rPr lang="en-US" sz="2035"/>
              <a:t> strategy operations </a:t>
            </a:r>
            <a:endParaRPr sz="2035"/>
          </a:p>
        </p:txBody>
      </p:sp>
    </p:spTree>
  </p:cSld>
  <p:clrMapOvr>
    <a:masterClrMapping/>
  </p:clrMapOvr>
</p:sld>
</file>

<file path=ppt/theme/theme1.xml><?xml version="1.0" encoding="utf-8"?>
<a:theme xmlns:a="http://schemas.openxmlformats.org/drawingml/2006/main" xmlns:r="http://schemas.openxmlformats.org/officeDocument/2006/relationships"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2020-01-04T11:03:26Z</dcterms:created>
  <dc:creator>Windows 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TC102037961033</vt:lpwstr>
  </property>
</Properties>
</file>