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5"/>
  </p:notesMasterIdLst>
  <p:handoutMasterIdLst>
    <p:handoutMasterId r:id="rId16"/>
  </p:handoutMasterIdLst>
  <p:sldIdLst>
    <p:sldId id="256" r:id="rId5"/>
    <p:sldId id="257" r:id="rId6"/>
    <p:sldId id="262" r:id="rId7"/>
    <p:sldId id="263" r:id="rId8"/>
    <p:sldId id="258" r:id="rId9"/>
    <p:sldId id="259" r:id="rId10"/>
    <p:sldId id="260" r:id="rId11"/>
    <p:sldId id="261"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57"/>
            <p14:sldId id="262"/>
            <p14:sldId id="263"/>
            <p14:sldId id="258"/>
            <p14:sldId id="259"/>
            <p14:sldId id="260"/>
            <p14:sldId id="261"/>
            <p14:sldId id="264"/>
            <p14:sldId id="265"/>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2" autoAdjust="0"/>
  </p:normalViewPr>
  <p:slideViewPr>
    <p:cSldViewPr snapToGrid="0">
      <p:cViewPr>
        <p:scale>
          <a:sx n="66" d="100"/>
          <a:sy n="66" d="100"/>
        </p:scale>
        <p:origin x="-900" y="-27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pPr/>
              <a:t>9/5/2019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pPr/>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9/5/2019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9/5/2019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9/5/2019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smtClean="0">
                <a:solidFill>
                  <a:schemeClr val="bg1"/>
                </a:solidFill>
              </a:rPr>
              <a:t>Random Forest</a:t>
            </a:r>
            <a:endParaRPr lang="en-US" sz="4800"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sz="quarter" idx="10"/>
          </p:nvPr>
        </p:nvSpPr>
        <p:spPr>
          <a:xfrm>
            <a:off x="539496" y="1435607"/>
            <a:ext cx="11362218" cy="5124849"/>
          </a:xfrm>
        </p:spPr>
        <p:txBody>
          <a:bodyPr>
            <a:normAutofit fontScale="92500" lnSpcReduction="20000"/>
          </a:bodyPr>
          <a:lstStyle/>
          <a:p>
            <a:r>
              <a:rPr lang="en-US" sz="2400" dirty="0" smtClean="0"/>
              <a:t>Random forest performs pretty well on Classification problems, but when it comes to regression problems, it can only predict in the range of train data set.</a:t>
            </a:r>
          </a:p>
          <a:p>
            <a:r>
              <a:rPr lang="en-US" sz="2400" dirty="0" smtClean="0"/>
              <a:t>Random forest comparatively requires more computational power than other classifiers, as we are trying to build multiple classifiers.</a:t>
            </a:r>
          </a:p>
          <a:p>
            <a:r>
              <a:rPr lang="en-US" sz="2400" dirty="0" smtClean="0"/>
              <a:t>The accuracy of the random forest increases as we go on increasing the number of tress (to certain extent though), but as we increase number of trees, it consumes lot of computational power and performance might be affected.</a:t>
            </a:r>
          </a:p>
          <a:p>
            <a:r>
              <a:rPr lang="en-US" sz="2400" dirty="0" smtClean="0"/>
              <a:t>As we saw earlier, Random forest can seem like a black box algorithm as we have little control over the algorithm.</a:t>
            </a:r>
            <a:endParaRPr lang="en-US" sz="2400" dirty="0"/>
          </a:p>
        </p:txBody>
      </p:sp>
    </p:spTree>
    <p:extLst>
      <p:ext uri="{BB962C8B-B14F-4D97-AF65-F5344CB8AC3E}">
        <p14:creationId xmlns:p14="http://schemas.microsoft.com/office/powerpoint/2010/main" val="308904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Contents</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0"/>
          </p:nvPr>
        </p:nvSpPr>
        <p:spPr>
          <a:xfrm>
            <a:off x="539495" y="1435607"/>
            <a:ext cx="11389907" cy="5190275"/>
          </a:xfrm>
        </p:spPr>
        <p:txBody>
          <a:bodyPr>
            <a:normAutofit/>
          </a:bodyPr>
          <a:lstStyle/>
          <a:p>
            <a:pPr>
              <a:buFont typeface="Arial" pitchFamily="34" charset="0"/>
              <a:buChar char="•"/>
            </a:pPr>
            <a:r>
              <a:rPr sz="2400" dirty="0" smtClean="0">
                <a:latin typeface="Times New Roman" pitchFamily="18" charset="0"/>
                <a:cs typeface="Times New Roman" pitchFamily="18" charset="0"/>
              </a:rPr>
              <a:t>What is Bagging</a:t>
            </a:r>
          </a:p>
          <a:p>
            <a:pPr>
              <a:buFont typeface="Arial" pitchFamily="34" charset="0"/>
              <a:buChar char="•"/>
            </a:pPr>
            <a:r>
              <a:rPr lang="en-US" sz="2400" dirty="0" smtClean="0">
                <a:latin typeface="Times New Roman" pitchFamily="18" charset="0"/>
                <a:cs typeface="Times New Roman" pitchFamily="18" charset="0"/>
              </a:rPr>
              <a:t>What is Random Forest</a:t>
            </a:r>
          </a:p>
          <a:p>
            <a:pPr>
              <a:buFont typeface="Arial" pitchFamily="34" charset="0"/>
              <a:buChar char="•"/>
            </a:pPr>
            <a:r>
              <a:rPr lang="en-US" sz="2400" dirty="0" smtClean="0">
                <a:latin typeface="Times New Roman" pitchFamily="18" charset="0"/>
                <a:cs typeface="Times New Roman" pitchFamily="18" charset="0"/>
              </a:rPr>
              <a:t>How Random Forest Works</a:t>
            </a:r>
          </a:p>
          <a:p>
            <a:pPr>
              <a:buFont typeface="Arial" pitchFamily="34" charset="0"/>
              <a:buChar char="•"/>
            </a:pPr>
            <a:r>
              <a:rPr lang="en-US" sz="2400" dirty="0" smtClean="0">
                <a:latin typeface="Times New Roman" pitchFamily="18" charset="0"/>
                <a:cs typeface="Times New Roman" pitchFamily="18" charset="0"/>
              </a:rPr>
              <a:t>Advantages</a:t>
            </a:r>
          </a:p>
          <a:p>
            <a:pPr>
              <a:buFont typeface="Arial" pitchFamily="34" charset="0"/>
              <a:buChar char="•"/>
            </a:pPr>
            <a:r>
              <a:rPr lang="en-US" sz="2400" dirty="0" err="1" smtClean="0">
                <a:latin typeface="Times New Roman" pitchFamily="18" charset="0"/>
                <a:cs typeface="Times New Roman" pitchFamily="18" charset="0"/>
              </a:rPr>
              <a:t>Disadvanatges</a:t>
            </a:r>
            <a:r>
              <a:rPr lang="en-US" sz="2400" dirty="0" smtClean="0">
                <a:latin typeface="Times New Roman" pitchFamily="18" charset="0"/>
                <a:cs typeface="Times New Roman" pitchFamily="18" charset="0"/>
              </a:rPr>
              <a:t>.</a:t>
            </a:r>
            <a:endParaRPr sz="2400" dirty="0" smtClean="0">
              <a:latin typeface="Times New Roman" pitchFamily="18" charset="0"/>
              <a:cs typeface="Times New Roman" pitchFamily="18" charset="0"/>
            </a:endParaRPr>
          </a:p>
          <a:p>
            <a:endParaRPr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Bagging?</a:t>
            </a:r>
            <a:endParaRPr lang="en-US" dirty="0"/>
          </a:p>
        </p:txBody>
      </p:sp>
      <p:sp>
        <p:nvSpPr>
          <p:cNvPr id="3" name="Content Placeholder 2"/>
          <p:cNvSpPr>
            <a:spLocks noGrp="1"/>
          </p:cNvSpPr>
          <p:nvPr>
            <p:ph sz="quarter" idx="10"/>
          </p:nvPr>
        </p:nvSpPr>
        <p:spPr>
          <a:xfrm>
            <a:off x="539495" y="1435607"/>
            <a:ext cx="11318675" cy="5139363"/>
          </a:xfrm>
        </p:spPr>
        <p:txBody>
          <a:bodyPr>
            <a:normAutofit/>
          </a:bodyPr>
          <a:lstStyle/>
          <a:p>
            <a:r>
              <a:rPr lang="en-US" sz="2400" dirty="0" smtClean="0"/>
              <a:t>Before jumping to Random Forest, let’s study something called as Bagging.</a:t>
            </a:r>
          </a:p>
          <a:p>
            <a:r>
              <a:rPr lang="en-US" sz="2400" dirty="0" smtClean="0"/>
              <a:t>Bagging works </a:t>
            </a:r>
            <a:r>
              <a:rPr lang="en-US" sz="2400" dirty="0"/>
              <a:t>i</a:t>
            </a:r>
            <a:r>
              <a:rPr lang="en-US" sz="2400" dirty="0" smtClean="0"/>
              <a:t>n three steps:</a:t>
            </a:r>
          </a:p>
          <a:p>
            <a:pPr marL="342900" indent="-342900">
              <a:buFont typeface="Arial" panose="020B0604020202020204" pitchFamily="34" charset="0"/>
              <a:buChar char="•"/>
            </a:pPr>
            <a:r>
              <a:rPr lang="en-US" sz="2400" dirty="0" smtClean="0"/>
              <a:t>Main data set is broken down to multiple sub-</a:t>
            </a:r>
          </a:p>
          <a:p>
            <a:r>
              <a:rPr lang="en-US" sz="2400" dirty="0"/>
              <a:t>s</a:t>
            </a:r>
            <a:r>
              <a:rPr lang="en-US" sz="2400" dirty="0" smtClean="0"/>
              <a:t>ets. These sub-sets can have fraction of rows and</a:t>
            </a:r>
          </a:p>
          <a:p>
            <a:r>
              <a:rPr lang="en-US" sz="2400" dirty="0"/>
              <a:t>c</a:t>
            </a:r>
            <a:r>
              <a:rPr lang="en-US" sz="2400" dirty="0" smtClean="0"/>
              <a:t>olumns from main data set.</a:t>
            </a:r>
          </a:p>
          <a:p>
            <a:endParaRPr lang="en-US" sz="2400" dirty="0" smtClean="0"/>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827" y="2888917"/>
            <a:ext cx="4238171" cy="3969081"/>
          </a:xfrm>
          <a:prstGeom prst="rect">
            <a:avLst/>
          </a:prstGeom>
        </p:spPr>
      </p:pic>
    </p:spTree>
    <p:extLst>
      <p:ext uri="{BB962C8B-B14F-4D97-AF65-F5344CB8AC3E}">
        <p14:creationId xmlns:p14="http://schemas.microsoft.com/office/powerpoint/2010/main" val="1667626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sz="quarter" idx="10"/>
          </p:nvPr>
        </p:nvSpPr>
        <p:spPr>
          <a:xfrm>
            <a:off x="539495" y="1435608"/>
            <a:ext cx="11420275" cy="5153878"/>
          </a:xfrm>
        </p:spPr>
        <p:txBody>
          <a:bodyPr>
            <a:normAutofit/>
          </a:bodyPr>
          <a:lstStyle/>
          <a:p>
            <a:pPr marL="342900" indent="-342900">
              <a:buFont typeface="Arial" panose="020B0604020202020204" pitchFamily="34" charset="0"/>
              <a:buChar char="•"/>
            </a:pPr>
            <a:r>
              <a:rPr lang="en-US" sz="2400" dirty="0" smtClean="0"/>
              <a:t>We then build a classifier for each of the sub-set.</a:t>
            </a:r>
          </a:p>
          <a:p>
            <a:pPr marL="342900" indent="-342900">
              <a:buFont typeface="Arial" panose="020B0604020202020204" pitchFamily="34" charset="0"/>
              <a:buChar char="•"/>
            </a:pPr>
            <a:r>
              <a:rPr lang="en-US" sz="2400" dirty="0" smtClean="0"/>
              <a:t>Finally, we combine the result of all classifier and assign the label to the object.</a:t>
            </a:r>
          </a:p>
          <a:p>
            <a:pPr marL="342900" indent="-342900">
              <a:buFont typeface="Arial" panose="020B0604020202020204" pitchFamily="34" charset="0"/>
              <a:buChar char="•"/>
            </a:pPr>
            <a:r>
              <a:rPr lang="en-US" sz="2400" dirty="0" smtClean="0"/>
              <a:t>If the target variable is categorical, we take majority of the votes to assign the class, if it’s a numerical variable, we take average of all the models.</a:t>
            </a:r>
          </a:p>
          <a:p>
            <a:pPr marL="342900" indent="-342900">
              <a:buFont typeface="Arial" panose="020B0604020202020204" pitchFamily="34" charset="0"/>
              <a:buChar char="•"/>
            </a:pPr>
            <a:r>
              <a:rPr lang="en-US" sz="2400" dirty="0" smtClean="0"/>
              <a:t>Bagging is one of the techniques we can use to overcome the problem of  overfitting in decision trees.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3904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Random Forest</a:t>
            </a:r>
            <a:endParaRPr lang="en-US" dirty="0"/>
          </a:p>
        </p:txBody>
      </p:sp>
      <p:sp>
        <p:nvSpPr>
          <p:cNvPr id="3" name="Content Placeholder 2"/>
          <p:cNvSpPr>
            <a:spLocks noGrp="1"/>
          </p:cNvSpPr>
          <p:nvPr>
            <p:ph sz="quarter" idx="10"/>
          </p:nvPr>
        </p:nvSpPr>
        <p:spPr>
          <a:xfrm>
            <a:off x="539495" y="1435608"/>
            <a:ext cx="11389907" cy="5148072"/>
          </a:xfrm>
        </p:spPr>
        <p:txBody>
          <a:bodyPr>
            <a:normAutofit/>
          </a:bodyPr>
          <a:lstStyle/>
          <a:p>
            <a:pPr marL="342900" indent="-342900">
              <a:buFont typeface="Arial" panose="020B0604020202020204" pitchFamily="34" charset="0"/>
              <a:buChar char="•"/>
            </a:pPr>
            <a:r>
              <a:rPr lang="en-US" sz="2400" dirty="0" smtClean="0"/>
              <a:t>Random Forest works based on the principle of Bagging that we just saw.</a:t>
            </a:r>
          </a:p>
          <a:p>
            <a:pPr marL="342900" indent="-342900">
              <a:buFont typeface="Arial" panose="020B0604020202020204" pitchFamily="34" charset="0"/>
              <a:buChar char="•"/>
            </a:pPr>
            <a:r>
              <a:rPr lang="en-US" sz="2400" dirty="0" smtClean="0"/>
              <a:t>One major disadvantage of decision tree makes way for Random Forest.</a:t>
            </a:r>
          </a:p>
          <a:p>
            <a:pPr marL="342900" indent="-342900">
              <a:buFont typeface="Arial" panose="020B0604020202020204" pitchFamily="34" charset="0"/>
              <a:buChar char="•"/>
            </a:pPr>
            <a:r>
              <a:rPr lang="en-US" sz="2400" dirty="0" smtClean="0"/>
              <a:t>Decision tree tends to over-fit the data in most of the cases, unless we take some measures like pruning </a:t>
            </a:r>
            <a:r>
              <a:rPr lang="en-US" sz="2400" dirty="0" err="1" smtClean="0"/>
              <a:t>e.t.c</a:t>
            </a:r>
            <a:r>
              <a:rPr lang="en-US" sz="2400" dirty="0" smtClean="0"/>
              <a:t>.</a:t>
            </a:r>
          </a:p>
          <a:p>
            <a:pPr marL="342900" indent="-342900">
              <a:buFont typeface="Arial" panose="020B0604020202020204" pitchFamily="34" charset="0"/>
              <a:buChar char="•"/>
            </a:pPr>
            <a:r>
              <a:rPr lang="en-US" sz="2400" dirty="0" smtClean="0"/>
              <a:t>Random forest works based on what we call votes.</a:t>
            </a:r>
          </a:p>
          <a:p>
            <a:pPr marL="342900" indent="-342900">
              <a:buFont typeface="Arial" panose="020B0604020202020204" pitchFamily="34" charset="0"/>
              <a:buChar char="•"/>
            </a:pPr>
            <a:r>
              <a:rPr lang="en-US" sz="2400" dirty="0" smtClean="0"/>
              <a:t>At a high level, we can say that Random forest is a collection on decision trees, and based on the votes by all trees, we assign an object to a class(label).</a:t>
            </a:r>
            <a:endParaRPr lang="en-US" sz="2400" dirty="0"/>
          </a:p>
        </p:txBody>
      </p:sp>
    </p:spTree>
    <p:extLst>
      <p:ext uri="{BB962C8B-B14F-4D97-AF65-F5344CB8AC3E}">
        <p14:creationId xmlns:p14="http://schemas.microsoft.com/office/powerpoint/2010/main" val="3923877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sz="quarter" idx="10"/>
          </p:nvPr>
        </p:nvSpPr>
        <p:spPr>
          <a:xfrm>
            <a:off x="539495" y="1435608"/>
            <a:ext cx="11319569" cy="5162140"/>
          </a:xfrm>
        </p:spPr>
        <p:txBody>
          <a:bodyPr>
            <a:normAutofit/>
          </a:bodyPr>
          <a:lstStyle/>
          <a:p>
            <a:pPr marL="342900" indent="-342900">
              <a:buFont typeface="Arial" panose="020B0604020202020204" pitchFamily="34" charset="0"/>
              <a:buChar char="•"/>
            </a:pPr>
            <a:r>
              <a:rPr lang="en-US" sz="2400" dirty="0" smtClean="0"/>
              <a:t>Random forest again can be used for both classification and Regression problems.</a:t>
            </a:r>
          </a:p>
          <a:p>
            <a:pPr marL="342900" indent="-342900">
              <a:buFont typeface="Arial" panose="020B0604020202020204" pitchFamily="34" charset="0"/>
              <a:buChar char="•"/>
            </a:pPr>
            <a:r>
              <a:rPr lang="en-US" sz="2400" dirty="0" smtClean="0"/>
              <a:t>Random forest can be considered as a </a:t>
            </a:r>
          </a:p>
          <a:p>
            <a:r>
              <a:rPr lang="en-US" sz="2400" dirty="0"/>
              <a:t>b</a:t>
            </a:r>
            <a:r>
              <a:rPr lang="en-US" sz="2400" dirty="0" smtClean="0"/>
              <a:t>lack box algorithm as we cannot </a:t>
            </a:r>
          </a:p>
          <a:p>
            <a:r>
              <a:rPr lang="en-US" sz="2400" dirty="0"/>
              <a:t>c</a:t>
            </a:r>
            <a:r>
              <a:rPr lang="en-US" sz="2400" dirty="0" smtClean="0"/>
              <a:t>ontrol on how it is trying to find the </a:t>
            </a:r>
          </a:p>
          <a:p>
            <a:r>
              <a:rPr lang="en-US" sz="2400" dirty="0"/>
              <a:t>p</a:t>
            </a:r>
            <a:r>
              <a:rPr lang="en-US" sz="2400" dirty="0" smtClean="0"/>
              <a:t>attern in the data.</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855" y="2305930"/>
            <a:ext cx="5850548" cy="4391522"/>
          </a:xfrm>
          <a:prstGeom prst="rect">
            <a:avLst/>
          </a:prstGeom>
        </p:spPr>
      </p:pic>
    </p:spTree>
    <p:extLst>
      <p:ext uri="{BB962C8B-B14F-4D97-AF65-F5344CB8AC3E}">
        <p14:creationId xmlns:p14="http://schemas.microsoft.com/office/powerpoint/2010/main" val="312871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sz="quarter" idx="10"/>
          </p:nvPr>
        </p:nvSpPr>
        <p:spPr>
          <a:xfrm>
            <a:off x="539495" y="1435607"/>
            <a:ext cx="11405761" cy="5211935"/>
          </a:xfrm>
        </p:spPr>
        <p:txBody>
          <a:bodyPr>
            <a:normAutofit/>
          </a:bodyPr>
          <a:lstStyle/>
          <a:p>
            <a:pPr marL="342900" indent="-342900">
              <a:buFont typeface="Arial" panose="020B0604020202020204" pitchFamily="34" charset="0"/>
              <a:buChar char="•"/>
            </a:pPr>
            <a:r>
              <a:rPr lang="en-US" sz="2400" dirty="0" smtClean="0"/>
              <a:t>Lets say we have a data set of N data points and P predictors.</a:t>
            </a:r>
          </a:p>
          <a:p>
            <a:pPr marL="342900" indent="-342900">
              <a:buFont typeface="Arial" panose="020B0604020202020204" pitchFamily="34" charset="0"/>
              <a:buChar char="•"/>
            </a:pPr>
            <a:r>
              <a:rPr lang="en-US" sz="2400" dirty="0" smtClean="0"/>
              <a:t>We grow a number of trees in following manner:</a:t>
            </a:r>
          </a:p>
          <a:p>
            <a:pPr marL="1028700" lvl="2" indent="-342900"/>
            <a:r>
              <a:rPr lang="en-US" sz="2400" dirty="0" smtClean="0"/>
              <a:t>From N data points  we take a sample of data and from P predictors we take m predictors (m&lt;P) and build a tree.</a:t>
            </a:r>
          </a:p>
          <a:p>
            <a:pPr marL="1028700" lvl="2" indent="-342900"/>
            <a:r>
              <a:rPr lang="en-US" sz="2400" dirty="0" smtClean="0"/>
              <a:t>This step of building trees goes on till all the data points and all the predictors are used in building the trees.</a:t>
            </a:r>
            <a:endParaRPr lang="en-US" sz="2400" dirty="0"/>
          </a:p>
        </p:txBody>
      </p:sp>
    </p:spTree>
    <p:extLst>
      <p:ext uri="{BB962C8B-B14F-4D97-AF65-F5344CB8AC3E}">
        <p14:creationId xmlns:p14="http://schemas.microsoft.com/office/powerpoint/2010/main" val="208960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857" y="2832099"/>
            <a:ext cx="6458857" cy="3734027"/>
          </a:xfrm>
          <a:prstGeom prst="rect">
            <a:avLst/>
          </a:prstGeom>
        </p:spPr>
      </p:pic>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sz="quarter" idx="10"/>
          </p:nvPr>
        </p:nvSpPr>
        <p:spPr>
          <a:xfrm>
            <a:off x="539496" y="1435607"/>
            <a:ext cx="11362218" cy="5139363"/>
          </a:xfrm>
        </p:spPr>
        <p:txBody>
          <a:bodyPr>
            <a:normAutofit lnSpcReduction="10000"/>
          </a:bodyPr>
          <a:lstStyle/>
          <a:p>
            <a:pPr marL="342900" indent="-342900">
              <a:buFont typeface="Arial" panose="020B0604020202020204" pitchFamily="34" charset="0"/>
              <a:buChar char="•"/>
            </a:pPr>
            <a:r>
              <a:rPr lang="en-US" sz="2400" dirty="0" smtClean="0"/>
              <a:t>Next, when we want to predict the class of a new data set, Random forest builds multiple trees.</a:t>
            </a:r>
          </a:p>
          <a:p>
            <a:pPr marL="342900" indent="-342900">
              <a:buFont typeface="Arial" panose="020B0604020202020204" pitchFamily="34" charset="0"/>
              <a:buChar char="•"/>
            </a:pPr>
            <a:r>
              <a:rPr lang="en-US" sz="2400" dirty="0" smtClean="0"/>
              <a:t>Each tree assigns a class to the </a:t>
            </a:r>
          </a:p>
          <a:p>
            <a:r>
              <a:rPr lang="en-US" sz="2400" dirty="0"/>
              <a:t>d</a:t>
            </a:r>
            <a:r>
              <a:rPr lang="en-US" sz="2400" dirty="0" smtClean="0"/>
              <a:t>ata point.</a:t>
            </a:r>
          </a:p>
          <a:p>
            <a:pPr marL="342900" indent="-342900">
              <a:buFont typeface="Arial" panose="020B0604020202020204" pitchFamily="34" charset="0"/>
              <a:buChar char="•"/>
            </a:pPr>
            <a:r>
              <a:rPr lang="en-US" sz="2400" dirty="0" smtClean="0"/>
              <a:t>Finally Random forest takes votes</a:t>
            </a:r>
          </a:p>
          <a:p>
            <a:r>
              <a:rPr lang="en-US" sz="2400" dirty="0"/>
              <a:t>f</a:t>
            </a:r>
            <a:r>
              <a:rPr lang="en-US" sz="2400" dirty="0" smtClean="0"/>
              <a:t>rom all trees and assigns the class</a:t>
            </a:r>
          </a:p>
          <a:p>
            <a:r>
              <a:rPr lang="en-US" sz="2400" dirty="0"/>
              <a:t>w</a:t>
            </a:r>
            <a:r>
              <a:rPr lang="en-US" sz="2400" dirty="0" smtClean="0"/>
              <a:t>hich has majority to the data point.</a:t>
            </a:r>
            <a:endParaRPr lang="en-US" sz="2400" dirty="0"/>
          </a:p>
        </p:txBody>
      </p:sp>
    </p:spTree>
    <p:extLst>
      <p:ext uri="{BB962C8B-B14F-4D97-AF65-F5344CB8AC3E}">
        <p14:creationId xmlns:p14="http://schemas.microsoft.com/office/powerpoint/2010/main" val="86516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0"/>
          </p:nvPr>
        </p:nvSpPr>
        <p:spPr>
          <a:xfrm>
            <a:off x="539496" y="1435607"/>
            <a:ext cx="11347704" cy="5211935"/>
          </a:xfrm>
        </p:spPr>
        <p:txBody>
          <a:bodyPr>
            <a:normAutofit fontScale="92500" lnSpcReduction="20000"/>
          </a:bodyPr>
          <a:lstStyle/>
          <a:p>
            <a:pPr marL="342900" indent="-342900">
              <a:buFont typeface="Arial" panose="020B0604020202020204" pitchFamily="34" charset="0"/>
              <a:buChar char="•"/>
            </a:pPr>
            <a:r>
              <a:rPr lang="en-US" sz="2400" dirty="0" smtClean="0"/>
              <a:t>Random forest can be used for both Classification and Regression cases.</a:t>
            </a:r>
          </a:p>
          <a:p>
            <a:pPr marL="1028700" lvl="2" indent="-342900"/>
            <a:r>
              <a:rPr lang="en-US" sz="2000" dirty="0" smtClean="0"/>
              <a:t>If it’s a classification problem, we consider voting from all trees, if it’s a regression problem, we take average of all trees and assign the value.</a:t>
            </a:r>
          </a:p>
          <a:p>
            <a:pPr marL="342900" indent="-342900">
              <a:buFont typeface="Arial" panose="020B0604020202020204" pitchFamily="34" charset="0"/>
              <a:buChar char="•"/>
            </a:pPr>
            <a:r>
              <a:rPr lang="en-US" sz="2400" dirty="0" smtClean="0"/>
              <a:t>Random forest helps in overcoming problem of overfitting we face in decision tree as we will be taking vote from multiple trees and not just one tree.</a:t>
            </a:r>
          </a:p>
          <a:p>
            <a:pPr marL="342900" indent="-342900">
              <a:buFont typeface="Arial" panose="020B0604020202020204" pitchFamily="34" charset="0"/>
              <a:buChar char="•"/>
            </a:pPr>
            <a:r>
              <a:rPr lang="en-US" sz="2400" dirty="0" smtClean="0"/>
              <a:t>This algorithm is not affected by presence of outliers and missing values in our dataset to a certain extent.</a:t>
            </a:r>
          </a:p>
          <a:p>
            <a:pPr marL="342900" indent="-342900">
              <a:buFont typeface="Arial" panose="020B0604020202020204" pitchFamily="34" charset="0"/>
              <a:buChar char="•"/>
            </a:pPr>
            <a:r>
              <a:rPr lang="en-US" sz="2400" dirty="0" smtClean="0"/>
              <a:t>Random forest is a much powerful algorithm when compared to other classifiers, as we combine the result of multiple classifiers.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0553063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1" id="{1A670225-786D-4D35-95D2-EE23BCCC822D}" vid="{047B070F-071F-4F7E-B21E-00157DBF8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ED6A94-6CEC-4690-B5D0-3E831BCC769C}">
  <ds:schemaRefs>
    <ds:schemaRef ds:uri="http://schemas.openxmlformats.org/package/2006/metadata/core-properties"/>
    <ds:schemaRef ds:uri="http://purl.org/dc/terms/"/>
    <ds:schemaRef ds:uri="http://purl.org/dc/elements/1.1/"/>
    <ds:schemaRef ds:uri="http://purl.org/dc/dcmitype/"/>
    <ds:schemaRef ds:uri="http://schemas.microsoft.com/office/infopath/2007/PartnerControls"/>
    <ds:schemaRef ds:uri="http://schemas.microsoft.com/office/2006/documentManagement/types"/>
    <ds:schemaRef ds:uri="71af3243-3dd4-4a8d-8c0d-dd76da1f02a5"/>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68F36FF-D6F8-4F25-B1D6-7893F2294B63}">
  <ds:schemaRefs>
    <ds:schemaRef ds:uri="http://schemas.microsoft.com/sharepoint/v3/contenttype/forms"/>
  </ds:schemaRefs>
</ds:datastoreItem>
</file>

<file path=customXml/itemProps3.xml><?xml version="1.0" encoding="utf-8"?>
<ds:datastoreItem xmlns:ds="http://schemas.openxmlformats.org/officeDocument/2006/customXml" ds:itemID="{E60B3179-FCE1-482B-B473-8B7BB6F9AC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646</Words>
  <Application>Microsoft Office PowerPoint</Application>
  <PresentationFormat>Custom</PresentationFormat>
  <Paragraphs>54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WelcomeDoc</vt:lpstr>
      <vt:lpstr>Random Forest</vt:lpstr>
      <vt:lpstr>Contents</vt:lpstr>
      <vt:lpstr>What is Bagging?</vt:lpstr>
      <vt:lpstr>Cont….</vt:lpstr>
      <vt:lpstr>What is Random Forest</vt:lpstr>
      <vt:lpstr>Cont….</vt:lpstr>
      <vt:lpstr>How does it work?</vt:lpstr>
      <vt:lpstr>Cont….</vt:lpstr>
      <vt:lpstr>Advantages</vt:lpstr>
      <vt:lpstr>Disadvantages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2019-07-01T06:41:22Z</dcterms:created>
  <dcterms:modified xsi:type="dcterms:W3CDTF">2019-09-05T17:35:59Z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