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jphPfvoA7+xIqnCKMcif+5l9Vj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6.xml"/><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7" name="Shape 17"/>
        <p:cNvGrpSpPr/>
        <p:nvPr/>
      </p:nvGrpSpPr>
      <p:grpSpPr>
        <a:xfrm>
          <a:off x="0" y="0"/>
          <a:ext cx="0" cy="0"/>
          <a:chOff x="0" y="0"/>
          <a:chExt cx="0" cy="0"/>
        </a:xfrm>
      </p:grpSpPr>
      <p:sp>
        <p:nvSpPr>
          <p:cNvPr id="18" name="Google Shape;18;p15"/>
          <p:cNvSpPr/>
          <p:nvPr/>
        </p:nvSpPr>
        <p:spPr>
          <a:xfrm>
            <a:off x="254950" y="262784"/>
            <a:ext cx="11682101" cy="633243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9" name="Google Shape;19;p15"/>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16"/>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2" name="Google Shape;22;p16"/>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
        <p:nvSpPr>
          <p:cNvPr id="23" name="Google Shape;23;p1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1200"/>
              <a:buFont typeface="Quattrocento Sans"/>
              <a:buNone/>
              <a:defRPr sz="1200">
                <a:solidFill>
                  <a:srgbClr val="3F3F3F"/>
                </a:solidFill>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
        <p:nvSpPr>
          <p:cNvPr id="25" name="Google Shape;25;p16"/>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8" name="Shape 28"/>
        <p:cNvGrpSpPr/>
        <p:nvPr/>
      </p:nvGrpSpPr>
      <p:grpSpPr>
        <a:xfrm>
          <a:off x="0" y="0"/>
          <a:ext cx="0" cy="0"/>
          <a:chOff x="0" y="0"/>
          <a:chExt cx="0" cy="0"/>
        </a:xfrm>
      </p:grpSpPr>
      <p:sp>
        <p:nvSpPr>
          <p:cNvPr id="29" name="Google Shape;29;p17"/>
          <p:cNvSpPr/>
          <p:nvPr/>
        </p:nvSpPr>
        <p:spPr>
          <a:xfrm>
            <a:off x="254951" y="262784"/>
            <a:ext cx="11683049" cy="6332433"/>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0" name="Google Shape;30;p17"/>
          <p:cNvSpPr/>
          <p:nvPr/>
        </p:nvSpPr>
        <p:spPr>
          <a:xfrm>
            <a:off x="254950" y="262784"/>
            <a:ext cx="11682101" cy="207264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1" name="Google Shape;31;p17"/>
          <p:cNvSpPr txBox="1"/>
          <p:nvPr>
            <p:ph type="title"/>
          </p:nvPr>
        </p:nvSpPr>
        <p:spPr>
          <a:xfrm>
            <a:off x="521208" y="1536192"/>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body"/>
          </p:nvPr>
        </p:nvSpPr>
        <p:spPr>
          <a:xfrm>
            <a:off x="539496" y="2560320"/>
            <a:ext cx="94457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400"/>
              <a:buFont typeface="Quattrocento Sans"/>
              <a:buNone/>
              <a:defRPr sz="2400">
                <a:solidFill>
                  <a:srgbClr val="3F3F3F"/>
                </a:solidFill>
                <a:latin typeface="Quattrocento Sans"/>
                <a:ea typeface="Quattrocento Sans"/>
                <a:cs typeface="Quattrocento Sans"/>
                <a:sym typeface="Quattrocento Sans"/>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 name="Google Shape;11;p14"/>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Quattrocento Sans"/>
              <a:buNone/>
              <a:defRPr b="0" i="0" sz="2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4"/>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1000"/>
              </a:spcBef>
              <a:spcAft>
                <a:spcPts val="0"/>
              </a:spcAft>
              <a:buClr>
                <a:schemeClr val="dk1"/>
              </a:buClr>
              <a:buSzPts val="1200"/>
              <a:buFont typeface="Quattrocento Sans"/>
              <a:buNone/>
              <a:defRPr b="0" i="0" sz="1200" u="none" cap="none" strike="noStrike">
                <a:solidFill>
                  <a:schemeClr val="dk1"/>
                </a:solidFill>
                <a:latin typeface="Quattrocento Sans"/>
                <a:ea typeface="Quattrocento Sans"/>
                <a:cs typeface="Quattrocento Sans"/>
                <a:sym typeface="Quattrocento Sans"/>
              </a:defRPr>
            </a:lvl1pPr>
            <a:lvl2pPr indent="-304800" lvl="1" marL="914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5pPr>
            <a:lvl6pPr indent="-304800" lvl="5" marL="27432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6pPr>
            <a:lvl7pPr indent="-304800" lvl="6" marL="3200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7pPr>
            <a:lvl8pPr indent="-304800" lvl="7" marL="3657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12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4"/>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4"/>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 name="Google Shape;15;p14"/>
          <p:cNvSpPr txBox="1"/>
          <p:nvPr>
            <p:ph idx="12" type="sldNum"/>
          </p:nvPr>
        </p:nvSpPr>
        <p:spPr>
          <a:xfrm>
            <a:off x="8375904" y="62039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14"/>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1"/>
          <p:cNvSpPr txBox="1"/>
          <p:nvPr>
            <p:ph idx="4294967295" type="ctrTitle"/>
          </p:nvPr>
        </p:nvSpPr>
        <p:spPr>
          <a:xfrm>
            <a:off x="838200" y="1164324"/>
            <a:ext cx="10515600" cy="2387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48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Support Vector Machines</a:t>
            </a:r>
            <a:endParaRPr b="0" i="0" sz="4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Non-linearly separable data.</a:t>
            </a:r>
            <a:endParaRPr/>
          </a:p>
        </p:txBody>
      </p:sp>
      <p:pic>
        <p:nvPicPr>
          <p:cNvPr id="106" name="Google Shape;106;p10"/>
          <p:cNvPicPr preferRelativeResize="0"/>
          <p:nvPr>
            <p:ph idx="1" type="body"/>
          </p:nvPr>
        </p:nvPicPr>
        <p:blipFill rotWithShape="1">
          <a:blip r:embed="rId3">
            <a:alphaModFix/>
          </a:blip>
          <a:srcRect b="46494" l="182" r="0" t="0"/>
          <a:stretch/>
        </p:blipFill>
        <p:spPr>
          <a:xfrm>
            <a:off x="6386284" y="2121156"/>
            <a:ext cx="5646057" cy="2785949"/>
          </a:xfrm>
          <a:prstGeom prst="rect">
            <a:avLst/>
          </a:prstGeom>
          <a:noFill/>
          <a:ln>
            <a:noFill/>
          </a:ln>
        </p:spPr>
      </p:pic>
      <p:sp>
        <p:nvSpPr>
          <p:cNvPr id="107" name="Google Shape;107;p10"/>
          <p:cNvSpPr txBox="1"/>
          <p:nvPr/>
        </p:nvSpPr>
        <p:spPr>
          <a:xfrm>
            <a:off x="609598" y="1436639"/>
            <a:ext cx="5254171"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Till now whatever we saw was linearly separable.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But what about the data which is non linear?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How does SVM create hyperplane for such data.</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For Example: Lets have a look at first two figures. The data is not linearly separable, and hence it is impossible for us to find out the right hyperplane.</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1"/>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pic>
        <p:nvPicPr>
          <p:cNvPr id="113" name="Google Shape;113;p11"/>
          <p:cNvPicPr preferRelativeResize="0"/>
          <p:nvPr>
            <p:ph idx="1" type="body"/>
          </p:nvPr>
        </p:nvPicPr>
        <p:blipFill rotWithShape="1">
          <a:blip r:embed="rId3">
            <a:alphaModFix/>
          </a:blip>
          <a:srcRect b="0" l="0" r="0" t="0"/>
          <a:stretch/>
        </p:blipFill>
        <p:spPr>
          <a:xfrm>
            <a:off x="6216309" y="1198449"/>
            <a:ext cx="5830547" cy="5367267"/>
          </a:xfrm>
          <a:prstGeom prst="rect">
            <a:avLst/>
          </a:prstGeom>
          <a:noFill/>
          <a:ln>
            <a:noFill/>
          </a:ln>
        </p:spPr>
      </p:pic>
      <p:sp>
        <p:nvSpPr>
          <p:cNvPr id="114" name="Google Shape;114;p11"/>
          <p:cNvSpPr txBox="1"/>
          <p:nvPr/>
        </p:nvSpPr>
        <p:spPr>
          <a:xfrm>
            <a:off x="609598" y="1364068"/>
            <a:ext cx="5254171"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What we can do here is, we can convert this data into a higher dimensions data and plot in the graph.</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The plot will become as shown in the figure.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Now it is easy for us to create a hyperplane.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The Kernel Trick</a:t>
            </a:r>
            <a:endParaRPr/>
          </a:p>
        </p:txBody>
      </p:sp>
      <p:pic>
        <p:nvPicPr>
          <p:cNvPr id="120" name="Google Shape;120;p12"/>
          <p:cNvPicPr preferRelativeResize="0"/>
          <p:nvPr>
            <p:ph idx="1" type="body"/>
          </p:nvPr>
        </p:nvPicPr>
        <p:blipFill rotWithShape="1">
          <a:blip r:embed="rId3">
            <a:alphaModFix/>
          </a:blip>
          <a:srcRect b="0" l="0" r="0" t="0"/>
          <a:stretch/>
        </p:blipFill>
        <p:spPr>
          <a:xfrm>
            <a:off x="2801257" y="3829730"/>
            <a:ext cx="9144000" cy="2905125"/>
          </a:xfrm>
          <a:prstGeom prst="rect">
            <a:avLst/>
          </a:prstGeom>
          <a:noFill/>
          <a:ln>
            <a:noFill/>
          </a:ln>
        </p:spPr>
      </p:pic>
      <p:sp>
        <p:nvSpPr>
          <p:cNvPr id="121" name="Google Shape;121;p12"/>
          <p:cNvSpPr txBox="1"/>
          <p:nvPr/>
        </p:nvSpPr>
        <p:spPr>
          <a:xfrm>
            <a:off x="609598" y="1356257"/>
            <a:ext cx="11190516"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We don’t have to do this manually in SVM.</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SVM has a feature called as Kernel trick.</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This functions basically converts a lower dimension data and converts it into higher dimensions data, in such a way that we can define a hyper plane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This function does a lot of complex data transformation and finds a hyperplane which can separate the labels </a:t>
            </a:r>
            <a:r>
              <a:rPr lang="en-US" sz="2400">
                <a:solidFill>
                  <a:schemeClr val="dk1"/>
                </a:solidFill>
                <a:latin typeface="Quattrocento Sans"/>
                <a:ea typeface="Quattrocento Sans"/>
                <a:cs typeface="Quattrocento Sans"/>
                <a:sym typeface="Quattrocento Sans"/>
              </a:rPr>
              <a:t>correctly</a:t>
            </a:r>
            <a:r>
              <a:rPr lang="en-US" sz="2400">
                <a:solidFill>
                  <a:schemeClr val="dk1"/>
                </a:solidFill>
                <a:latin typeface="Quattrocento Sans"/>
                <a:ea typeface="Quattrocento Sans"/>
                <a:cs typeface="Quattrocento Sans"/>
                <a:sym typeface="Quattrocento Sans"/>
              </a:rPr>
              <a:t>.</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Pros and Cons….</a:t>
            </a:r>
            <a:endParaRPr/>
          </a:p>
        </p:txBody>
      </p:sp>
      <p:sp>
        <p:nvSpPr>
          <p:cNvPr id="127" name="Google Shape;127;p13"/>
          <p:cNvSpPr txBox="1"/>
          <p:nvPr>
            <p:ph idx="1" type="body"/>
          </p:nvPr>
        </p:nvSpPr>
        <p:spPr>
          <a:xfrm>
            <a:off x="539496" y="1435608"/>
            <a:ext cx="11362218" cy="516839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220"/>
              <a:buFont typeface="Quattrocento Sans"/>
              <a:buNone/>
            </a:pPr>
            <a:r>
              <a:rPr lang="en-US" sz="2220"/>
              <a:t>Pros:</a:t>
            </a:r>
            <a:endParaRPr/>
          </a:p>
          <a:p>
            <a:pPr indent="0" lvl="0" marL="0" rtl="0" algn="l">
              <a:lnSpc>
                <a:spcPct val="150000"/>
              </a:lnSpc>
              <a:spcBef>
                <a:spcPts val="2200"/>
              </a:spcBef>
              <a:spcAft>
                <a:spcPts val="0"/>
              </a:spcAft>
              <a:buClr>
                <a:srgbClr val="3F3F3F"/>
              </a:buClr>
              <a:buSzPts val="2220"/>
              <a:buFont typeface="Quattrocento Sans"/>
              <a:buNone/>
            </a:pPr>
            <a:r>
              <a:rPr lang="en-US" sz="2220"/>
              <a:t>It performs extremely well when the classes are linearly separable.</a:t>
            </a:r>
            <a:endParaRPr/>
          </a:p>
          <a:p>
            <a:pPr indent="0" lvl="0" marL="0" rtl="0" algn="l">
              <a:lnSpc>
                <a:spcPct val="150000"/>
              </a:lnSpc>
              <a:spcBef>
                <a:spcPts val="2200"/>
              </a:spcBef>
              <a:spcAft>
                <a:spcPts val="0"/>
              </a:spcAft>
              <a:buClr>
                <a:srgbClr val="3F3F3F"/>
              </a:buClr>
              <a:buSzPts val="2220"/>
              <a:buFont typeface="Quattrocento Sans"/>
              <a:buNone/>
            </a:pPr>
            <a:r>
              <a:rPr lang="en-US" sz="2220"/>
              <a:t>Effective in higher dimension spaces.</a:t>
            </a:r>
            <a:endParaRPr/>
          </a:p>
          <a:p>
            <a:pPr indent="0" lvl="0" marL="0" rtl="0" algn="l">
              <a:lnSpc>
                <a:spcPct val="150000"/>
              </a:lnSpc>
              <a:spcBef>
                <a:spcPts val="2200"/>
              </a:spcBef>
              <a:spcAft>
                <a:spcPts val="0"/>
              </a:spcAft>
              <a:buClr>
                <a:srgbClr val="3F3F3F"/>
              </a:buClr>
              <a:buSzPts val="2220"/>
              <a:buFont typeface="Quattrocento Sans"/>
              <a:buNone/>
            </a:pPr>
            <a:r>
              <a:rPr lang="en-US" sz="2220"/>
              <a:t>Cons:</a:t>
            </a:r>
            <a:endParaRPr/>
          </a:p>
          <a:p>
            <a:pPr indent="0" lvl="0" marL="0" rtl="0" algn="l">
              <a:lnSpc>
                <a:spcPct val="150000"/>
              </a:lnSpc>
              <a:spcBef>
                <a:spcPts val="2200"/>
              </a:spcBef>
              <a:spcAft>
                <a:spcPts val="0"/>
              </a:spcAft>
              <a:buClr>
                <a:srgbClr val="3F3F3F"/>
              </a:buClr>
              <a:buSzPts val="2220"/>
              <a:buFont typeface="Quattrocento Sans"/>
              <a:buNone/>
            </a:pPr>
            <a:r>
              <a:rPr lang="en-US" sz="2220"/>
              <a:t>Performance is poor if data set is huge, as it requires a longer training period.</a:t>
            </a:r>
            <a:endParaRPr/>
          </a:p>
          <a:p>
            <a:pPr indent="0" lvl="0" marL="0" rtl="0" algn="l">
              <a:lnSpc>
                <a:spcPct val="150000"/>
              </a:lnSpc>
              <a:spcBef>
                <a:spcPts val="2200"/>
              </a:spcBef>
              <a:spcAft>
                <a:spcPts val="0"/>
              </a:spcAft>
              <a:buClr>
                <a:srgbClr val="3F3F3F"/>
              </a:buClr>
              <a:buSzPts val="2220"/>
              <a:buFont typeface="Quattrocento Sans"/>
              <a:buNone/>
            </a:pPr>
            <a:r>
              <a:rPr lang="en-US" sz="2220"/>
              <a:t>Performance is poor if target variables are not linearly separable. It requires a lot of computational power to first convert it to linearly separable and then calculate the plane.</a:t>
            </a:r>
            <a:endParaRPr sz="22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3200"/>
              <a:buFont typeface="Times New Roman"/>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44" name="Google Shape;44;p2"/>
          <p:cNvSpPr txBox="1"/>
          <p:nvPr>
            <p:ph idx="1" type="body"/>
          </p:nvPr>
        </p:nvSpPr>
        <p:spPr>
          <a:xfrm>
            <a:off x="539495" y="1435607"/>
            <a:ext cx="11389907" cy="5190275"/>
          </a:xfrm>
          <a:prstGeom prst="rect">
            <a:avLst/>
          </a:prstGeom>
          <a:noFill/>
          <a:ln>
            <a:noFill/>
          </a:ln>
        </p:spPr>
        <p:txBody>
          <a:bodyPr anchorCtr="0" anchor="t" bIns="45700" lIns="91425" spcFirstLastPara="1" rIns="91425" wrap="square" tIns="45700">
            <a:normAutofit/>
          </a:bodyPr>
          <a:lstStyle/>
          <a:p>
            <a:pPr indent="-152400" lvl="0" marL="0" rtl="0" algn="l">
              <a:lnSpc>
                <a:spcPct val="150000"/>
              </a:lnSpc>
              <a:spcBef>
                <a:spcPts val="0"/>
              </a:spcBef>
              <a:spcAft>
                <a:spcPts val="0"/>
              </a:spcAft>
              <a:buClr>
                <a:srgbClr val="3F3F3F"/>
              </a:buClr>
              <a:buSzPts val="2400"/>
              <a:buFont typeface="Arial"/>
              <a:buChar char="•"/>
            </a:pPr>
            <a:r>
              <a:rPr lang="en-US" sz="2400">
                <a:latin typeface="Times New Roman"/>
                <a:ea typeface="Times New Roman"/>
                <a:cs typeface="Times New Roman"/>
                <a:sym typeface="Times New Roman"/>
              </a:rPr>
              <a:t> Introduction to SVM</a:t>
            </a:r>
            <a:endParaRPr/>
          </a:p>
          <a:p>
            <a:pPr indent="-152400" lvl="0" marL="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 What are Support Vectors, Hyperplanes and Margins.</a:t>
            </a:r>
            <a:endParaRPr/>
          </a:p>
          <a:p>
            <a:pPr indent="-152400" lvl="0" marL="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 How does SVM works.</a:t>
            </a:r>
            <a:endParaRPr/>
          </a:p>
          <a:p>
            <a:pPr indent="-152400" lvl="0" marL="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 </a:t>
            </a:r>
            <a:r>
              <a:rPr lang="en-US" sz="2400"/>
              <a:t>Non-linearly separable data.</a:t>
            </a:r>
            <a:endParaRPr/>
          </a:p>
          <a:p>
            <a:pPr indent="-152400" lvl="0" marL="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 </a:t>
            </a:r>
            <a:r>
              <a:rPr lang="en-US" sz="2400"/>
              <a:t>The Kernel Trick.</a:t>
            </a:r>
            <a:endParaRPr/>
          </a:p>
          <a:p>
            <a:pPr indent="-152400" lvl="0" marL="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 Pros and Cons.</a:t>
            </a:r>
            <a:endParaRPr/>
          </a:p>
          <a:p>
            <a:pPr indent="0" lvl="0" marL="0" rtl="0" algn="l">
              <a:lnSpc>
                <a:spcPct val="150000"/>
              </a:lnSpc>
              <a:spcBef>
                <a:spcPts val="2200"/>
              </a:spcBef>
              <a:spcAft>
                <a:spcPts val="0"/>
              </a:spcAft>
              <a:buClr>
                <a:srgbClr val="3F3F3F"/>
              </a:buClr>
              <a:buSzPts val="2400"/>
              <a:buFont typeface="Arial"/>
              <a:buNone/>
            </a:pPr>
            <a:r>
              <a:t/>
            </a:r>
            <a:endParaRPr sz="2400">
              <a:latin typeface="Times New Roman"/>
              <a:ea typeface="Times New Roman"/>
              <a:cs typeface="Times New Roman"/>
              <a:sym typeface="Times New Roman"/>
            </a:endParaRPr>
          </a:p>
          <a:p>
            <a:pPr indent="0" lvl="0" marL="0" rtl="0" algn="l">
              <a:lnSpc>
                <a:spcPct val="150000"/>
              </a:lnSpc>
              <a:spcBef>
                <a:spcPts val="2200"/>
              </a:spcBef>
              <a:spcAft>
                <a:spcPts val="0"/>
              </a:spcAft>
              <a:buClr>
                <a:srgbClr val="3F3F3F"/>
              </a:buClr>
              <a:buSzPts val="2400"/>
              <a:buFont typeface="Quattrocento Sans"/>
              <a:buNone/>
            </a:pPr>
            <a:r>
              <a:t/>
            </a:r>
            <a:endParaRPr sz="2400">
              <a:latin typeface="Times New Roman"/>
              <a:ea typeface="Times New Roman"/>
              <a:cs typeface="Times New Roman"/>
              <a:sym typeface="Times New Roman"/>
            </a:endParaRPr>
          </a:p>
          <a:p>
            <a:pPr indent="0" lvl="0" marL="0" rtl="0" algn="l">
              <a:lnSpc>
                <a:spcPct val="150000"/>
              </a:lnSpc>
              <a:spcBef>
                <a:spcPts val="2200"/>
              </a:spcBef>
              <a:spcAft>
                <a:spcPts val="0"/>
              </a:spcAft>
              <a:buClr>
                <a:srgbClr val="3F3F3F"/>
              </a:buClr>
              <a:buSzPts val="2400"/>
              <a:buFont typeface="Quattrocento Sans"/>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Introduction to Support Vector Machines</a:t>
            </a:r>
            <a:endParaRPr/>
          </a:p>
        </p:txBody>
      </p:sp>
      <p:sp>
        <p:nvSpPr>
          <p:cNvPr id="50" name="Google Shape;50;p3"/>
          <p:cNvSpPr txBox="1"/>
          <p:nvPr>
            <p:ph idx="1" type="body"/>
          </p:nvPr>
        </p:nvSpPr>
        <p:spPr>
          <a:xfrm>
            <a:off x="539496" y="1435607"/>
            <a:ext cx="11463818" cy="5110335"/>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3F3F3F"/>
              </a:buClr>
              <a:buSzPts val="2400"/>
              <a:buFont typeface="Arial"/>
              <a:buChar char="•"/>
            </a:pPr>
            <a:r>
              <a:rPr lang="en-US" sz="2400"/>
              <a:t>Support Vector machines (SVM) come under supervised learning techniques.</a:t>
            </a:r>
            <a:endParaRPr/>
          </a:p>
          <a:p>
            <a:pPr indent="-342900" lvl="0" marL="342900" rtl="0" algn="l">
              <a:lnSpc>
                <a:spcPct val="150000"/>
              </a:lnSpc>
              <a:spcBef>
                <a:spcPts val="2200"/>
              </a:spcBef>
              <a:spcAft>
                <a:spcPts val="0"/>
              </a:spcAft>
              <a:buClr>
                <a:srgbClr val="3F3F3F"/>
              </a:buClr>
              <a:buSzPts val="2400"/>
              <a:buFont typeface="Arial"/>
              <a:buChar char="•"/>
            </a:pPr>
            <a:r>
              <a:rPr lang="en-US" sz="2400"/>
              <a:t>This can be used for both Classification as well as Regression problems.</a:t>
            </a:r>
            <a:endParaRPr/>
          </a:p>
          <a:p>
            <a:pPr indent="-342900" lvl="0" marL="342900" rtl="0" algn="l">
              <a:lnSpc>
                <a:spcPct val="150000"/>
              </a:lnSpc>
              <a:spcBef>
                <a:spcPts val="2200"/>
              </a:spcBef>
              <a:spcAft>
                <a:spcPts val="0"/>
              </a:spcAft>
              <a:buClr>
                <a:srgbClr val="3F3F3F"/>
              </a:buClr>
              <a:buSzPts val="2400"/>
              <a:buFont typeface="Arial"/>
              <a:buChar char="•"/>
            </a:pPr>
            <a:r>
              <a:rPr lang="en-US" sz="2400"/>
              <a:t>In this technique, we plot the data points in </a:t>
            </a:r>
            <a:endParaRPr/>
          </a:p>
          <a:p>
            <a:pPr indent="0" lvl="0" marL="0" rtl="0" algn="l">
              <a:lnSpc>
                <a:spcPct val="150000"/>
              </a:lnSpc>
              <a:spcBef>
                <a:spcPts val="2200"/>
              </a:spcBef>
              <a:spcAft>
                <a:spcPts val="0"/>
              </a:spcAft>
              <a:buClr>
                <a:srgbClr val="3F3F3F"/>
              </a:buClr>
              <a:buSzPts val="2400"/>
              <a:buFont typeface="Quattrocento Sans"/>
              <a:buNone/>
            </a:pPr>
            <a:r>
              <a:rPr lang="en-US" sz="2400"/>
              <a:t>a graph and find an optimal plane which </a:t>
            </a:r>
            <a:endParaRPr/>
          </a:p>
          <a:p>
            <a:pPr indent="0" lvl="0" marL="0" rtl="0" algn="l">
              <a:lnSpc>
                <a:spcPct val="150000"/>
              </a:lnSpc>
              <a:spcBef>
                <a:spcPts val="2200"/>
              </a:spcBef>
              <a:spcAft>
                <a:spcPts val="0"/>
              </a:spcAft>
              <a:buClr>
                <a:srgbClr val="3F3F3F"/>
              </a:buClr>
              <a:buSzPts val="2400"/>
              <a:buFont typeface="Quattrocento Sans"/>
              <a:buNone/>
            </a:pPr>
            <a:r>
              <a:rPr lang="en-US" sz="2400"/>
              <a:t>can separate both the classes with high </a:t>
            </a:r>
            <a:endParaRPr/>
          </a:p>
          <a:p>
            <a:pPr indent="0" lvl="0" marL="0" rtl="0" algn="l">
              <a:lnSpc>
                <a:spcPct val="150000"/>
              </a:lnSpc>
              <a:spcBef>
                <a:spcPts val="2200"/>
              </a:spcBef>
              <a:spcAft>
                <a:spcPts val="0"/>
              </a:spcAft>
              <a:buClr>
                <a:srgbClr val="3F3F3F"/>
              </a:buClr>
              <a:buSzPts val="2400"/>
              <a:buFont typeface="Quattrocento Sans"/>
              <a:buNone/>
            </a:pPr>
            <a:r>
              <a:rPr lang="en-US" sz="2400"/>
              <a:t>accuracy.</a:t>
            </a:r>
            <a:endParaRPr sz="2400"/>
          </a:p>
        </p:txBody>
      </p:sp>
      <p:pic>
        <p:nvPicPr>
          <p:cNvPr id="51" name="Google Shape;51;p3"/>
          <p:cNvPicPr preferRelativeResize="0"/>
          <p:nvPr/>
        </p:nvPicPr>
        <p:blipFill rotWithShape="1">
          <a:blip r:embed="rId3">
            <a:alphaModFix/>
          </a:blip>
          <a:srcRect b="0" l="0" r="0" t="0"/>
          <a:stretch/>
        </p:blipFill>
        <p:spPr>
          <a:xfrm>
            <a:off x="7003347" y="3412751"/>
            <a:ext cx="4912881" cy="31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pic>
        <p:nvPicPr>
          <p:cNvPr id="57" name="Google Shape;57;p4"/>
          <p:cNvPicPr preferRelativeResize="0"/>
          <p:nvPr>
            <p:ph idx="1" type="body"/>
          </p:nvPr>
        </p:nvPicPr>
        <p:blipFill rotWithShape="1">
          <a:blip r:embed="rId3">
            <a:alphaModFix/>
          </a:blip>
          <a:srcRect b="0" l="0" r="0" t="0"/>
          <a:stretch/>
        </p:blipFill>
        <p:spPr>
          <a:xfrm>
            <a:off x="5078412" y="3197792"/>
            <a:ext cx="6812416" cy="3406208"/>
          </a:xfrm>
          <a:prstGeom prst="rect">
            <a:avLst/>
          </a:prstGeom>
          <a:noFill/>
          <a:ln>
            <a:noFill/>
          </a:ln>
        </p:spPr>
      </p:pic>
      <p:cxnSp>
        <p:nvCxnSpPr>
          <p:cNvPr id="58" name="Google Shape;58;p4"/>
          <p:cNvCxnSpPr/>
          <p:nvPr/>
        </p:nvCxnSpPr>
        <p:spPr>
          <a:xfrm flipH="1">
            <a:off x="8665029" y="3947886"/>
            <a:ext cx="798285" cy="551543"/>
          </a:xfrm>
          <a:prstGeom prst="straightConnector1">
            <a:avLst/>
          </a:prstGeom>
          <a:noFill/>
          <a:ln cap="flat" cmpd="sng" w="9525">
            <a:solidFill>
              <a:srgbClr val="FF0000"/>
            </a:solidFill>
            <a:prstDash val="solid"/>
            <a:miter lim="800000"/>
            <a:headEnd len="sm" w="sm" type="none"/>
            <a:tailEnd len="med" w="med" type="stealth"/>
          </a:ln>
        </p:spPr>
      </p:cxnSp>
      <p:sp>
        <p:nvSpPr>
          <p:cNvPr id="59" name="Google Shape;59;p4"/>
          <p:cNvSpPr txBox="1"/>
          <p:nvPr/>
        </p:nvSpPr>
        <p:spPr>
          <a:xfrm>
            <a:off x="9463314" y="3947886"/>
            <a:ext cx="139337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FF0000"/>
                </a:solidFill>
                <a:latin typeface="Quattrocento Sans"/>
                <a:ea typeface="Quattrocento Sans"/>
                <a:cs typeface="Quattrocento Sans"/>
                <a:sym typeface="Quattrocento Sans"/>
              </a:rPr>
              <a:t>Hyperplane</a:t>
            </a:r>
            <a:endParaRPr sz="1800">
              <a:solidFill>
                <a:srgbClr val="FF0000"/>
              </a:solidFill>
              <a:latin typeface="Quattrocento Sans"/>
              <a:ea typeface="Quattrocento Sans"/>
              <a:cs typeface="Quattrocento Sans"/>
              <a:sym typeface="Quattrocento Sans"/>
            </a:endParaRPr>
          </a:p>
        </p:txBody>
      </p:sp>
      <p:sp>
        <p:nvSpPr>
          <p:cNvPr id="60" name="Google Shape;60;p4"/>
          <p:cNvSpPr txBox="1"/>
          <p:nvPr/>
        </p:nvSpPr>
        <p:spPr>
          <a:xfrm>
            <a:off x="682169" y="1467339"/>
            <a:ext cx="110163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Below are the few terms that we come across very often when studying SVM</a:t>
            </a:r>
            <a:endParaRPr sz="2400">
              <a:solidFill>
                <a:schemeClr val="dk1"/>
              </a:solidFill>
              <a:latin typeface="Quattrocento Sans"/>
              <a:ea typeface="Quattrocento Sans"/>
              <a:cs typeface="Quattrocento Sans"/>
              <a:sym typeface="Quattrocento Sans"/>
            </a:endParaRPr>
          </a:p>
        </p:txBody>
      </p:sp>
      <p:sp>
        <p:nvSpPr>
          <p:cNvPr id="61" name="Google Shape;61;p4"/>
          <p:cNvSpPr txBox="1"/>
          <p:nvPr/>
        </p:nvSpPr>
        <p:spPr>
          <a:xfrm>
            <a:off x="682169" y="2108759"/>
            <a:ext cx="1101634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Quattrocento Sans"/>
                <a:ea typeface="Quattrocento Sans"/>
                <a:cs typeface="Quattrocento Sans"/>
                <a:sym typeface="Quattrocento Sans"/>
              </a:rPr>
              <a:t>Support Vectors:</a:t>
            </a:r>
            <a:endParaRPr/>
          </a:p>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Support vectors are nothing but co-ordinates of individual data points in the data set.</a:t>
            </a:r>
            <a:endParaRPr sz="2400">
              <a:solidFill>
                <a:schemeClr val="dk1"/>
              </a:solidFill>
              <a:latin typeface="Quattrocento Sans"/>
              <a:ea typeface="Quattrocento Sans"/>
              <a:cs typeface="Quattrocento Sans"/>
              <a:sym typeface="Quattrocento Sans"/>
            </a:endParaRPr>
          </a:p>
        </p:txBody>
      </p:sp>
      <p:sp>
        <p:nvSpPr>
          <p:cNvPr id="62" name="Google Shape;62;p4"/>
          <p:cNvSpPr txBox="1"/>
          <p:nvPr/>
        </p:nvSpPr>
        <p:spPr>
          <a:xfrm>
            <a:off x="682169" y="3541485"/>
            <a:ext cx="4122057"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Quattrocento Sans"/>
                <a:ea typeface="Quattrocento Sans"/>
                <a:cs typeface="Quattrocento Sans"/>
                <a:sym typeface="Quattrocento Sans"/>
              </a:rPr>
              <a:t>Hyperplane:</a:t>
            </a:r>
            <a:endParaRPr/>
          </a:p>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Hyper plane is a line which separates two classes very well.</a:t>
            </a:r>
            <a:endParaRPr/>
          </a:p>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If the points are plotted in multi dimensions we call it as Hyperplane.</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sp>
        <p:nvSpPr>
          <p:cNvPr id="68" name="Google Shape;68;p5"/>
          <p:cNvSpPr txBox="1"/>
          <p:nvPr>
            <p:ph idx="1" type="body"/>
          </p:nvPr>
        </p:nvSpPr>
        <p:spPr>
          <a:xfrm>
            <a:off x="539495" y="1435608"/>
            <a:ext cx="11376733" cy="518290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Font typeface="Quattrocento Sans"/>
              <a:buNone/>
            </a:pPr>
            <a:r>
              <a:rPr b="1" lang="en-US" sz="2400"/>
              <a:t>Margin</a:t>
            </a:r>
            <a:r>
              <a:rPr lang="en-US" sz="2400"/>
              <a:t>:</a:t>
            </a:r>
            <a:endParaRPr/>
          </a:p>
          <a:p>
            <a:pPr indent="-342900" lvl="0" marL="342900" rtl="0" algn="l">
              <a:lnSpc>
                <a:spcPct val="150000"/>
              </a:lnSpc>
              <a:spcBef>
                <a:spcPts val="2200"/>
              </a:spcBef>
              <a:spcAft>
                <a:spcPts val="0"/>
              </a:spcAft>
              <a:buClr>
                <a:srgbClr val="3F3F3F"/>
              </a:buClr>
              <a:buSzPts val="2400"/>
              <a:buFont typeface="Arial"/>
              <a:buChar char="•"/>
            </a:pPr>
            <a:r>
              <a:rPr lang="en-US" sz="2400"/>
              <a:t>Margin is the distance between extreme data </a:t>
            </a:r>
            <a:endParaRPr/>
          </a:p>
          <a:p>
            <a:pPr indent="0" lvl="0" marL="0" rtl="0" algn="l">
              <a:lnSpc>
                <a:spcPct val="150000"/>
              </a:lnSpc>
              <a:spcBef>
                <a:spcPts val="2200"/>
              </a:spcBef>
              <a:spcAft>
                <a:spcPts val="0"/>
              </a:spcAft>
              <a:buClr>
                <a:srgbClr val="3F3F3F"/>
              </a:buClr>
              <a:buSzPts val="2400"/>
              <a:buFont typeface="Quattrocento Sans"/>
              <a:buNone/>
            </a:pPr>
            <a:r>
              <a:rPr lang="en-US" sz="2400"/>
              <a:t>points of both the classes.</a:t>
            </a:r>
            <a:endParaRPr/>
          </a:p>
          <a:p>
            <a:pPr indent="-342900" lvl="0" marL="342900" rtl="0" algn="l">
              <a:lnSpc>
                <a:spcPct val="150000"/>
              </a:lnSpc>
              <a:spcBef>
                <a:spcPts val="2200"/>
              </a:spcBef>
              <a:spcAft>
                <a:spcPts val="0"/>
              </a:spcAft>
              <a:buClr>
                <a:srgbClr val="3F3F3F"/>
              </a:buClr>
              <a:buSzPts val="2400"/>
              <a:buFont typeface="Arial"/>
              <a:buChar char="•"/>
            </a:pPr>
            <a:r>
              <a:rPr lang="en-US" sz="2400"/>
              <a:t>We will select that hyperplane whose</a:t>
            </a:r>
            <a:endParaRPr/>
          </a:p>
          <a:p>
            <a:pPr indent="0" lvl="0" marL="0" rtl="0" algn="l">
              <a:lnSpc>
                <a:spcPct val="150000"/>
              </a:lnSpc>
              <a:spcBef>
                <a:spcPts val="2200"/>
              </a:spcBef>
              <a:spcAft>
                <a:spcPts val="0"/>
              </a:spcAft>
              <a:buClr>
                <a:srgbClr val="3F3F3F"/>
              </a:buClr>
              <a:buSzPts val="2400"/>
              <a:buFont typeface="Quattrocento Sans"/>
              <a:buNone/>
            </a:pPr>
            <a:r>
              <a:rPr lang="en-US" sz="2400"/>
              <a:t>margin a highest</a:t>
            </a:r>
            <a:endParaRPr sz="2400"/>
          </a:p>
        </p:txBody>
      </p:sp>
      <p:pic>
        <p:nvPicPr>
          <p:cNvPr id="69" name="Google Shape;69;p5"/>
          <p:cNvPicPr preferRelativeResize="0"/>
          <p:nvPr/>
        </p:nvPicPr>
        <p:blipFill rotWithShape="1">
          <a:blip r:embed="rId3">
            <a:alphaModFix/>
          </a:blip>
          <a:srcRect b="0" l="0" r="0" t="0"/>
          <a:stretch/>
        </p:blipFill>
        <p:spPr>
          <a:xfrm>
            <a:off x="6875101" y="2457339"/>
            <a:ext cx="5026613" cy="41578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How does it work?</a:t>
            </a:r>
            <a:endParaRPr/>
          </a:p>
        </p:txBody>
      </p:sp>
      <p:pic>
        <p:nvPicPr>
          <p:cNvPr id="75" name="Google Shape;75;p6"/>
          <p:cNvPicPr preferRelativeResize="0"/>
          <p:nvPr>
            <p:ph idx="1" type="body"/>
          </p:nvPr>
        </p:nvPicPr>
        <p:blipFill rotWithShape="1">
          <a:blip r:embed="rId3">
            <a:alphaModFix/>
          </a:blip>
          <a:srcRect b="0" l="0" r="0" t="0"/>
          <a:stretch/>
        </p:blipFill>
        <p:spPr>
          <a:xfrm>
            <a:off x="6929098" y="1470923"/>
            <a:ext cx="4101760" cy="4385292"/>
          </a:xfrm>
          <a:prstGeom prst="rect">
            <a:avLst/>
          </a:prstGeom>
          <a:noFill/>
          <a:ln>
            <a:noFill/>
          </a:ln>
        </p:spPr>
      </p:pic>
      <p:sp>
        <p:nvSpPr>
          <p:cNvPr id="76" name="Google Shape;76;p6"/>
          <p:cNvSpPr txBox="1"/>
          <p:nvPr/>
        </p:nvSpPr>
        <p:spPr>
          <a:xfrm>
            <a:off x="609600" y="1770743"/>
            <a:ext cx="5254171"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Let’s consider a data set which contain two classes.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Quattrocento Sans"/>
              <a:ea typeface="Quattrocento Sans"/>
              <a:cs typeface="Quattrocento Sans"/>
              <a:sym typeface="Quattrocento Sans"/>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Let’s classify them as circles and triangles.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Quattrocento Sans"/>
              <a:ea typeface="Quattrocento Sans"/>
              <a:cs typeface="Quattrocento Sans"/>
              <a:sym typeface="Quattrocento Sans"/>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Now, how SVM works is, it will try to identify that optimum plane which completely separates the two classes.</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pic>
        <p:nvPicPr>
          <p:cNvPr id="82" name="Google Shape;82;p7"/>
          <p:cNvPicPr preferRelativeResize="0"/>
          <p:nvPr>
            <p:ph idx="1" type="body"/>
          </p:nvPr>
        </p:nvPicPr>
        <p:blipFill rotWithShape="1">
          <a:blip r:embed="rId3">
            <a:alphaModFix/>
          </a:blip>
          <a:srcRect b="0" l="0" r="0" t="0"/>
          <a:stretch/>
        </p:blipFill>
        <p:spPr>
          <a:xfrm>
            <a:off x="6950529" y="1295967"/>
            <a:ext cx="4922157" cy="5262398"/>
          </a:xfrm>
          <a:prstGeom prst="rect">
            <a:avLst/>
          </a:prstGeom>
          <a:noFill/>
          <a:ln>
            <a:noFill/>
          </a:ln>
        </p:spPr>
      </p:pic>
      <p:cxnSp>
        <p:nvCxnSpPr>
          <p:cNvPr id="83" name="Google Shape;83;p7"/>
          <p:cNvCxnSpPr/>
          <p:nvPr/>
        </p:nvCxnSpPr>
        <p:spPr>
          <a:xfrm flipH="1">
            <a:off x="8418286" y="1669143"/>
            <a:ext cx="2336800" cy="3962400"/>
          </a:xfrm>
          <a:prstGeom prst="straightConnector1">
            <a:avLst/>
          </a:prstGeom>
          <a:noFill/>
          <a:ln cap="flat" cmpd="sng" w="53975">
            <a:solidFill>
              <a:schemeClr val="dk1"/>
            </a:solidFill>
            <a:prstDash val="solid"/>
            <a:miter lim="800000"/>
            <a:headEnd len="sm" w="sm" type="none"/>
            <a:tailEnd len="sm" w="sm" type="none"/>
          </a:ln>
        </p:spPr>
      </p:cxnSp>
      <p:sp>
        <p:nvSpPr>
          <p:cNvPr id="84" name="Google Shape;84;p7"/>
          <p:cNvSpPr txBox="1"/>
          <p:nvPr/>
        </p:nvSpPr>
        <p:spPr>
          <a:xfrm>
            <a:off x="609599" y="2496181"/>
            <a:ext cx="5254171"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As shown in the figure, SVM creates a hyperplane(in this case its just a line) such a class of one type is classified into one side of the line, and the other class to other side of the line.</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8"/>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pic>
        <p:nvPicPr>
          <p:cNvPr id="90" name="Google Shape;90;p8"/>
          <p:cNvPicPr preferRelativeResize="0"/>
          <p:nvPr>
            <p:ph idx="1" type="body"/>
          </p:nvPr>
        </p:nvPicPr>
        <p:blipFill rotWithShape="1">
          <a:blip r:embed="rId3">
            <a:alphaModFix/>
          </a:blip>
          <a:srcRect b="0" l="0" r="0" t="0"/>
          <a:stretch/>
        </p:blipFill>
        <p:spPr>
          <a:xfrm>
            <a:off x="7582240" y="1550532"/>
            <a:ext cx="4203359" cy="4493913"/>
          </a:xfrm>
          <a:prstGeom prst="rect">
            <a:avLst/>
          </a:prstGeom>
          <a:noFill/>
          <a:ln>
            <a:noFill/>
          </a:ln>
        </p:spPr>
      </p:pic>
      <p:cxnSp>
        <p:nvCxnSpPr>
          <p:cNvPr id="91" name="Google Shape;91;p8"/>
          <p:cNvCxnSpPr/>
          <p:nvPr/>
        </p:nvCxnSpPr>
        <p:spPr>
          <a:xfrm flipH="1" rot="10800000">
            <a:off x="8795657" y="1756229"/>
            <a:ext cx="1611086" cy="3280228"/>
          </a:xfrm>
          <a:prstGeom prst="straightConnector1">
            <a:avLst/>
          </a:prstGeom>
          <a:noFill/>
          <a:ln cap="flat" cmpd="sng" w="53975">
            <a:solidFill>
              <a:schemeClr val="dk1"/>
            </a:solidFill>
            <a:prstDash val="solid"/>
            <a:miter lim="800000"/>
            <a:headEnd len="sm" w="sm" type="none"/>
            <a:tailEnd len="sm" w="sm" type="none"/>
          </a:ln>
        </p:spPr>
      </p:cxnSp>
      <p:cxnSp>
        <p:nvCxnSpPr>
          <p:cNvPr id="92" name="Google Shape;92;p8"/>
          <p:cNvCxnSpPr/>
          <p:nvPr/>
        </p:nvCxnSpPr>
        <p:spPr>
          <a:xfrm flipH="1" rot="10800000">
            <a:off x="9231086" y="1872343"/>
            <a:ext cx="1944914" cy="3352800"/>
          </a:xfrm>
          <a:prstGeom prst="straightConnector1">
            <a:avLst/>
          </a:prstGeom>
          <a:noFill/>
          <a:ln cap="flat" cmpd="sng" w="53975">
            <a:solidFill>
              <a:schemeClr val="dk1"/>
            </a:solidFill>
            <a:prstDash val="solid"/>
            <a:miter lim="800000"/>
            <a:headEnd len="sm" w="sm" type="none"/>
            <a:tailEnd len="sm" w="sm" type="none"/>
          </a:ln>
        </p:spPr>
      </p:cxnSp>
      <p:sp>
        <p:nvSpPr>
          <p:cNvPr id="93" name="Google Shape;93;p8"/>
          <p:cNvSpPr txBox="1"/>
          <p:nvPr/>
        </p:nvSpPr>
        <p:spPr>
          <a:xfrm>
            <a:off x="609599" y="2496181"/>
            <a:ext cx="5254171"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Now, if we see this figure, even these line separate the classes perfectly.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Then why did SVM not select these lines as hyper plane and chose the other line as hyper plane??</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pic>
        <p:nvPicPr>
          <p:cNvPr id="99" name="Google Shape;99;p9"/>
          <p:cNvPicPr preferRelativeResize="0"/>
          <p:nvPr>
            <p:ph idx="1" type="body"/>
          </p:nvPr>
        </p:nvPicPr>
        <p:blipFill rotWithShape="1">
          <a:blip r:embed="rId3">
            <a:alphaModFix/>
          </a:blip>
          <a:srcRect b="0" l="0" r="0" t="0"/>
          <a:stretch/>
        </p:blipFill>
        <p:spPr>
          <a:xfrm>
            <a:off x="6491493" y="2039033"/>
            <a:ext cx="5448654" cy="4506910"/>
          </a:xfrm>
          <a:prstGeom prst="rect">
            <a:avLst/>
          </a:prstGeom>
          <a:noFill/>
          <a:ln>
            <a:noFill/>
          </a:ln>
        </p:spPr>
      </p:pic>
      <p:sp>
        <p:nvSpPr>
          <p:cNvPr id="100" name="Google Shape;100;p9"/>
          <p:cNvSpPr txBox="1"/>
          <p:nvPr/>
        </p:nvSpPr>
        <p:spPr>
          <a:xfrm>
            <a:off x="609599" y="2496181"/>
            <a:ext cx="5254171"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SVM chooses hyperplane in such a way the margin is maximized.</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If you look at the figure, you observe that the algorithm calculates the distance between extreme data points of both classes and will select that region as hyperplane which has maximum Margin.</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2019-07-01T06:41:22Z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