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2" r:id="rId3"/>
    <p:sldId id="257" r:id="rId4"/>
    <p:sldId id="258" r:id="rId5"/>
    <p:sldId id="259" r:id="rId6"/>
    <p:sldId id="270" r:id="rId7"/>
    <p:sldId id="260" r:id="rId8"/>
    <p:sldId id="285" r:id="rId9"/>
    <p:sldId id="286" r:id="rId10"/>
    <p:sldId id="265" r:id="rId11"/>
    <p:sldId id="261" r:id="rId12"/>
    <p:sldId id="262" r:id="rId13"/>
    <p:sldId id="266" r:id="rId14"/>
    <p:sldId id="277" r:id="rId15"/>
    <p:sldId id="283" r:id="rId16"/>
    <p:sldId id="284" r:id="rId17"/>
    <p:sldId id="278" r:id="rId18"/>
    <p:sldId id="279" r:id="rId19"/>
    <p:sldId id="280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64162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James Gosling</a:t>
            </a:r>
            <a:br>
              <a:rPr lang="en-IN" dirty="0" smtClean="0"/>
            </a:br>
            <a:r>
              <a:rPr lang="en-IN" dirty="0" smtClean="0"/>
              <a:t>Father </a:t>
            </a:r>
            <a:r>
              <a:rPr lang="en-IN" smtClean="0"/>
              <a:t>of Java</a:t>
            </a:r>
            <a:endParaRPr lang="en-IN" dirty="0"/>
          </a:p>
        </p:txBody>
      </p:sp>
      <p:pic>
        <p:nvPicPr>
          <p:cNvPr id="7" name="Content Placeholder 6" descr="james gos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80010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dirty="0"/>
              <a:t>c</a:t>
            </a:r>
            <a:r>
              <a:rPr lang="en-IN" dirty="0" smtClean="0"/>
              <a:t>lass Test{</a:t>
            </a:r>
          </a:p>
          <a:p>
            <a:pPr>
              <a:buNone/>
            </a:pPr>
            <a:r>
              <a:rPr lang="en-IN" dirty="0" smtClean="0"/>
              <a:t>	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(</a:t>
            </a:r>
            <a:r>
              <a:rPr lang="en-IN" dirty="0" err="1" smtClean="0"/>
              <a:t>int</a:t>
            </a:r>
            <a:r>
              <a:rPr lang="en-IN" dirty="0" smtClean="0"/>
              <a:t>)(char)(byte) -2;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(“Output : ”+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Output?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8630"/>
            <a:ext cx="8382000" cy="449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c</a:t>
            </a:r>
            <a:r>
              <a:rPr lang="en-IN" dirty="0" smtClean="0"/>
              <a:t>lass Test{</a:t>
            </a:r>
          </a:p>
          <a:p>
            <a:pPr>
              <a:buNone/>
            </a:pPr>
            <a:r>
              <a:rPr lang="en-IN" dirty="0" smtClean="0"/>
              <a:t>	public static void main(){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go();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/>
              <a:t>	</a:t>
            </a: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static void </a:t>
            </a:r>
            <a:r>
              <a:rPr lang="en-IN" dirty="0" smtClean="0"/>
              <a:t>go(){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(“Go”);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Shadowing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c</a:t>
            </a:r>
            <a:r>
              <a:rPr lang="en-IN" dirty="0" smtClean="0"/>
              <a:t>lass Test{</a:t>
            </a:r>
          </a:p>
          <a:p>
            <a:pPr>
              <a:buNone/>
            </a:pPr>
            <a:r>
              <a:rPr lang="en-IN" dirty="0" smtClean="0"/>
              <a:t>	static </a:t>
            </a:r>
            <a:r>
              <a:rPr lang="en-IN" dirty="0" err="1" smtClean="0"/>
              <a:t>int</a:t>
            </a:r>
            <a:r>
              <a:rPr lang="en-IN" dirty="0" smtClean="0"/>
              <a:t> num = 7;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static void </a:t>
            </a:r>
            <a:r>
              <a:rPr lang="en-IN" dirty="0" err="1" smtClean="0"/>
              <a:t>incrementNumber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num){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num++;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(num);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(num);</a:t>
            </a:r>
          </a:p>
          <a:p>
            <a:pPr>
              <a:buNone/>
            </a:pPr>
            <a:r>
              <a:rPr lang="en-IN" b="1" i="1" dirty="0"/>
              <a:t>	</a:t>
            </a:r>
            <a:r>
              <a:rPr lang="en-IN" b="1" i="1" dirty="0" smtClean="0"/>
              <a:t>	 </a:t>
            </a:r>
            <a:r>
              <a:rPr lang="en-IN" b="1" i="1" dirty="0" err="1" smtClean="0"/>
              <a:t>incrementNumber</a:t>
            </a:r>
            <a:r>
              <a:rPr lang="en-IN" b="1" i="1" dirty="0" smtClean="0"/>
              <a:t>(num);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(num);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Precedence Of Operators</a:t>
            </a:r>
            <a:endParaRPr lang="en-IN" dirty="0"/>
          </a:p>
        </p:txBody>
      </p:sp>
      <p:pic>
        <p:nvPicPr>
          <p:cNvPr id="4" name="Content Placeholder 3" descr="preced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382000" cy="45719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class Operators1 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 x =5;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x *=  2 +5;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}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A.</a:t>
            </a:r>
            <a:r>
              <a:rPr lang="en-US" dirty="0" smtClean="0"/>
              <a:t>15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B.</a:t>
            </a:r>
            <a:r>
              <a:rPr lang="en-US" dirty="0" smtClean="0"/>
              <a:t>35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C.</a:t>
            </a:r>
            <a:r>
              <a:rPr lang="en-US" dirty="0" err="1" smtClean="0"/>
              <a:t>Compilation</a:t>
            </a:r>
            <a:r>
              <a:rPr lang="en-US" dirty="0" smtClean="0"/>
              <a:t> Error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of the Above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rtlCol="0">
            <a:normAutofit fontScale="55000" lnSpcReduction="20000"/>
          </a:bodyPr>
          <a:lstStyle/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</a:t>
            </a:r>
            <a:r>
              <a:rPr lang="en-US" dirty="0" err="1" smtClean="0"/>
              <a:t>ForLoop</a:t>
            </a:r>
            <a:endParaRPr lang="en-US" dirty="0" smtClean="0"/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=0;i&gt;4?false:true;i++)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="+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}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}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A.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=2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=3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=4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B.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=2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=3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C.</a:t>
            </a:r>
            <a:r>
              <a:rPr lang="en-US" dirty="0" err="1" smtClean="0"/>
              <a:t>Compilation</a:t>
            </a:r>
            <a:r>
              <a:rPr lang="en-US" dirty="0" smtClean="0"/>
              <a:t> Error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D.</a:t>
            </a:r>
            <a:r>
              <a:rPr lang="en-US" dirty="0" err="1" smtClean="0"/>
              <a:t>prints</a:t>
            </a:r>
            <a:r>
              <a:rPr lang="en-US" dirty="0" smtClean="0"/>
              <a:t> nothing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b = 10;</a:t>
            </a:r>
          </a:p>
          <a:p>
            <a:pPr>
              <a:buNone/>
            </a:pPr>
            <a:r>
              <a:rPr lang="en-IN" dirty="0" smtClean="0"/>
              <a:t>switch(b){</a:t>
            </a:r>
          </a:p>
          <a:p>
            <a:pPr>
              <a:buNone/>
            </a:pPr>
            <a:r>
              <a:rPr lang="en-IN" dirty="0" smtClean="0"/>
              <a:t>	case 1 : </a:t>
            </a:r>
            <a:r>
              <a:rPr lang="en-IN" dirty="0" err="1" smtClean="0"/>
              <a:t>System.out.println</a:t>
            </a:r>
            <a:r>
              <a:rPr lang="en-IN" dirty="0" smtClean="0"/>
              <a:t>(“1”); break;</a:t>
            </a:r>
          </a:p>
          <a:p>
            <a:pPr>
              <a:buNone/>
            </a:pPr>
            <a:r>
              <a:rPr lang="en-IN" dirty="0" smtClean="0"/>
              <a:t>	case 5 : </a:t>
            </a:r>
            <a:r>
              <a:rPr lang="en-IN" dirty="0" err="1" smtClean="0"/>
              <a:t>System.out.println</a:t>
            </a:r>
            <a:r>
              <a:rPr lang="en-IN" dirty="0" smtClean="0"/>
              <a:t>(“5”); break;</a:t>
            </a:r>
          </a:p>
          <a:p>
            <a:pPr>
              <a:buNone/>
            </a:pPr>
            <a:r>
              <a:rPr lang="en-IN" dirty="0" smtClean="0"/>
              <a:t>	case 10 : </a:t>
            </a:r>
            <a:r>
              <a:rPr lang="en-IN" dirty="0" err="1" smtClean="0"/>
              <a:t>System.out.println</a:t>
            </a:r>
            <a:r>
              <a:rPr lang="en-IN" dirty="0" smtClean="0"/>
              <a:t>(“10”); break;</a:t>
            </a:r>
          </a:p>
          <a:p>
            <a:pPr>
              <a:buNone/>
            </a:pPr>
            <a:r>
              <a:rPr lang="en-IN" dirty="0" smtClean="0"/>
              <a:t>	default :  </a:t>
            </a:r>
            <a:r>
              <a:rPr lang="en-IN" dirty="0" err="1" smtClean="0"/>
              <a:t>System.out.println</a:t>
            </a:r>
            <a:r>
              <a:rPr lang="en-IN" dirty="0" smtClean="0"/>
              <a:t>(“default”); break;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b = 10;</a:t>
            </a:r>
          </a:p>
          <a:p>
            <a:pPr>
              <a:buNone/>
            </a:pPr>
            <a:r>
              <a:rPr lang="en-IN" dirty="0" smtClean="0"/>
              <a:t>switch(b){</a:t>
            </a:r>
          </a:p>
          <a:p>
            <a:pPr>
              <a:buNone/>
            </a:pPr>
            <a:r>
              <a:rPr lang="en-IN" dirty="0" smtClean="0"/>
              <a:t>	case 1 : </a:t>
            </a:r>
            <a:r>
              <a:rPr lang="en-IN" dirty="0" err="1" smtClean="0"/>
              <a:t>System.out.println</a:t>
            </a:r>
            <a:r>
              <a:rPr lang="en-IN" dirty="0" smtClean="0"/>
              <a:t>(“1”); break;</a:t>
            </a:r>
          </a:p>
          <a:p>
            <a:pPr>
              <a:buNone/>
            </a:pPr>
            <a:r>
              <a:rPr lang="en-IN" dirty="0" smtClean="0"/>
              <a:t>	case 10 : </a:t>
            </a:r>
            <a:r>
              <a:rPr lang="en-IN" dirty="0" err="1" smtClean="0"/>
              <a:t>System.out.println</a:t>
            </a:r>
            <a:r>
              <a:rPr lang="en-IN" dirty="0" smtClean="0"/>
              <a:t>(“10”);</a:t>
            </a:r>
          </a:p>
          <a:p>
            <a:pPr>
              <a:buNone/>
            </a:pPr>
            <a:r>
              <a:rPr lang="en-IN" dirty="0" smtClean="0"/>
              <a:t>	case 5 : </a:t>
            </a:r>
            <a:r>
              <a:rPr lang="en-IN" dirty="0" err="1" smtClean="0"/>
              <a:t>System.out.println</a:t>
            </a:r>
            <a:r>
              <a:rPr lang="en-IN" dirty="0" smtClean="0"/>
              <a:t>(“5”);</a:t>
            </a:r>
          </a:p>
          <a:p>
            <a:pPr>
              <a:buNone/>
            </a:pPr>
            <a:r>
              <a:rPr lang="en-IN" dirty="0" smtClean="0"/>
              <a:t>	default :  </a:t>
            </a:r>
            <a:r>
              <a:rPr lang="en-IN" dirty="0" err="1" smtClean="0"/>
              <a:t>System.out.println</a:t>
            </a:r>
            <a:r>
              <a:rPr lang="en-IN" dirty="0" smtClean="0"/>
              <a:t>(“default”); break;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b = 10;</a:t>
            </a:r>
          </a:p>
          <a:p>
            <a:pPr>
              <a:buNone/>
            </a:pPr>
            <a:r>
              <a:rPr lang="en-IN" dirty="0" smtClean="0"/>
              <a:t>switch(b){</a:t>
            </a:r>
          </a:p>
          <a:p>
            <a:pPr>
              <a:buNone/>
            </a:pPr>
            <a:r>
              <a:rPr lang="en-IN" dirty="0" smtClean="0"/>
              <a:t>	default :  </a:t>
            </a:r>
            <a:r>
              <a:rPr lang="en-IN" dirty="0" err="1" smtClean="0"/>
              <a:t>System.out.println</a:t>
            </a:r>
            <a:r>
              <a:rPr lang="en-IN" dirty="0" smtClean="0"/>
              <a:t>(“default”); </a:t>
            </a:r>
          </a:p>
          <a:p>
            <a:pPr>
              <a:buNone/>
            </a:pPr>
            <a:r>
              <a:rPr lang="en-IN" dirty="0" smtClean="0"/>
              <a:t>	case 1 : </a:t>
            </a:r>
            <a:r>
              <a:rPr lang="en-IN" dirty="0" err="1" smtClean="0"/>
              <a:t>System.out.println</a:t>
            </a:r>
            <a:r>
              <a:rPr lang="en-IN" dirty="0" smtClean="0"/>
              <a:t>(“1”); </a:t>
            </a:r>
          </a:p>
          <a:p>
            <a:pPr>
              <a:buNone/>
            </a:pPr>
            <a:r>
              <a:rPr lang="en-IN" dirty="0" smtClean="0"/>
              <a:t>	case 5 : </a:t>
            </a:r>
            <a:r>
              <a:rPr lang="en-IN" dirty="0" err="1" smtClean="0"/>
              <a:t>System.out.println</a:t>
            </a:r>
            <a:r>
              <a:rPr lang="en-IN" dirty="0" smtClean="0"/>
              <a:t>(“5”); </a:t>
            </a:r>
          </a:p>
          <a:p>
            <a:pPr>
              <a:buNone/>
            </a:pPr>
            <a:r>
              <a:rPr lang="en-IN" dirty="0" smtClean="0"/>
              <a:t>	case 10 : </a:t>
            </a:r>
            <a:r>
              <a:rPr lang="en-IN" dirty="0" err="1" smtClean="0"/>
              <a:t>System.out.println</a:t>
            </a:r>
            <a:r>
              <a:rPr lang="en-IN" dirty="0" smtClean="0"/>
              <a:t>(“10”); 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Legal and illegal identifiers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_a;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$c;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:b;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-d;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______2_w;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e#;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_$;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.f;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7g;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class Test{</a:t>
            </a:r>
          </a:p>
          <a:p>
            <a:pPr>
              <a:buNone/>
            </a:pPr>
            <a:r>
              <a:rPr lang="en-IN" dirty="0" smtClean="0"/>
              <a:t>	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pPr>
              <a:buNone/>
            </a:pPr>
            <a:r>
              <a:rPr lang="en-IN" dirty="0" smtClean="0"/>
              <a:t>		go();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void </a:t>
            </a:r>
            <a:r>
              <a:rPr lang="en-IN" dirty="0" smtClean="0"/>
              <a:t>go(){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(“Go”);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class Test{</a:t>
            </a:r>
          </a:p>
          <a:p>
            <a:pPr>
              <a:buNone/>
            </a:pPr>
            <a:r>
              <a:rPr lang="en-IN" dirty="0" smtClean="0"/>
              <a:t>	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pPr>
              <a:buNone/>
            </a:pPr>
            <a:r>
              <a:rPr lang="en-IN" dirty="0" smtClean="0"/>
              <a:t>		new Test().go();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void go(){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(“Go”);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Legal and illegal 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_a; 	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$c;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:b;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-d;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______2_w;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e#;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_$;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.f;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int</a:t>
            </a:r>
            <a:r>
              <a:rPr lang="en-IN" dirty="0" smtClean="0"/>
              <a:t> 7g;</a:t>
            </a:r>
          </a:p>
        </p:txBody>
      </p:sp>
      <p:pic>
        <p:nvPicPr>
          <p:cNvPr id="1026" name="Picture 2" descr="C:\Users\Shrinivas\Desktop\corr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381000" cy="341465"/>
          </a:xfrm>
          <a:prstGeom prst="rect">
            <a:avLst/>
          </a:prstGeom>
          <a:noFill/>
        </p:spPr>
      </p:pic>
      <p:pic>
        <p:nvPicPr>
          <p:cNvPr id="5" name="Picture 2" descr="C:\Users\Shrinivas\Desktop\corr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343400"/>
            <a:ext cx="381000" cy="341465"/>
          </a:xfrm>
          <a:prstGeom prst="rect">
            <a:avLst/>
          </a:prstGeom>
          <a:noFill/>
        </p:spPr>
      </p:pic>
      <p:pic>
        <p:nvPicPr>
          <p:cNvPr id="6" name="Picture 2" descr="C:\Users\Shrinivas\Desktop\corr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381000" cy="341465"/>
          </a:xfrm>
          <a:prstGeom prst="rect">
            <a:avLst/>
          </a:prstGeom>
          <a:noFill/>
        </p:spPr>
      </p:pic>
      <p:pic>
        <p:nvPicPr>
          <p:cNvPr id="7" name="Picture 2" descr="C:\Users\Shrinivas\Desktop\corr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505200"/>
            <a:ext cx="381000" cy="341465"/>
          </a:xfrm>
          <a:prstGeom prst="rect">
            <a:avLst/>
          </a:prstGeom>
          <a:noFill/>
        </p:spPr>
      </p:pic>
      <p:pic>
        <p:nvPicPr>
          <p:cNvPr id="1027" name="Picture 3" descr="C:\Users\Shrinivas\Desktop\wr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0800"/>
            <a:ext cx="304800" cy="304800"/>
          </a:xfrm>
          <a:prstGeom prst="rect">
            <a:avLst/>
          </a:prstGeom>
          <a:noFill/>
        </p:spPr>
      </p:pic>
      <p:pic>
        <p:nvPicPr>
          <p:cNvPr id="11" name="Picture 3" descr="C:\Users\Shrinivas\Desktop\wr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304800" cy="304800"/>
          </a:xfrm>
          <a:prstGeom prst="rect">
            <a:avLst/>
          </a:prstGeom>
          <a:noFill/>
        </p:spPr>
      </p:pic>
      <p:pic>
        <p:nvPicPr>
          <p:cNvPr id="12" name="Picture 3" descr="C:\Users\Shrinivas\Desktop\wr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962400"/>
            <a:ext cx="304800" cy="304800"/>
          </a:xfrm>
          <a:prstGeom prst="rect">
            <a:avLst/>
          </a:prstGeom>
          <a:noFill/>
        </p:spPr>
      </p:pic>
      <p:pic>
        <p:nvPicPr>
          <p:cNvPr id="13" name="Picture 3" descr="C:\Users\Shrinivas\Desktop\wr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876800"/>
            <a:ext cx="304800" cy="304800"/>
          </a:xfrm>
          <a:prstGeom prst="rect">
            <a:avLst/>
          </a:prstGeom>
          <a:noFill/>
        </p:spPr>
      </p:pic>
      <p:pic>
        <p:nvPicPr>
          <p:cNvPr id="14" name="Picture 3" descr="C:\Users\Shrinivas\Desktop\wr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334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Keywords</a:t>
            </a:r>
            <a:endParaRPr lang="en-IN" dirty="0"/>
          </a:p>
        </p:txBody>
      </p:sp>
      <p:pic>
        <p:nvPicPr>
          <p:cNvPr id="4" name="Content Placeholder 3" descr="java-keywords-1.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33" y="1828800"/>
            <a:ext cx="9025267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Which one of the following is invalid declarations of a char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char </a:t>
            </a:r>
            <a:r>
              <a:rPr lang="en-IN" dirty="0"/>
              <a:t>c1 = 064770</a:t>
            </a:r>
            <a:r>
              <a:rPr lang="en-IN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char </a:t>
            </a:r>
            <a:r>
              <a:rPr lang="en-IN" dirty="0"/>
              <a:t>c2 = </a:t>
            </a:r>
            <a:r>
              <a:rPr lang="en-IN" dirty="0" smtClean="0"/>
              <a:t>‘</a:t>
            </a:r>
            <a:r>
              <a:rPr lang="en-IN" dirty="0" err="1" smtClean="0"/>
              <a:t>cdac</a:t>
            </a:r>
            <a:r>
              <a:rPr lang="en-IN" dirty="0" smtClean="0"/>
              <a:t>';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char </a:t>
            </a:r>
            <a:r>
              <a:rPr lang="en-IN" dirty="0"/>
              <a:t>c3 = </a:t>
            </a:r>
            <a:r>
              <a:rPr lang="en-IN" dirty="0" smtClean="0"/>
              <a:t>0xcdac;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char </a:t>
            </a:r>
            <a:r>
              <a:rPr lang="en-IN" dirty="0"/>
              <a:t>c6 = '\</a:t>
            </a:r>
            <a:r>
              <a:rPr lang="en-IN" dirty="0" err="1" smtClean="0"/>
              <a:t>ucdac</a:t>
            </a:r>
            <a:r>
              <a:rPr lang="en-IN" dirty="0" smtClean="0"/>
              <a:t>';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Which three are valid declarations of a float?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float </a:t>
            </a:r>
            <a:r>
              <a:rPr lang="en-IN" dirty="0"/>
              <a:t>f1 = -343;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float f2 = 3.14;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float f3 = 0x12345;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float f4 = 42e7;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float f5 = 2001.0D;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float f6 = 2.81F;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800" dirty="0"/>
              <a:t>class Equals {</a:t>
            </a:r>
            <a:r>
              <a:rPr lang="en-IN" sz="2800" dirty="0" smtClean="0"/>
              <a:t> </a:t>
            </a:r>
          </a:p>
          <a:p>
            <a:pPr>
              <a:buNone/>
            </a:pPr>
            <a:r>
              <a:rPr lang="en-IN" sz="2800" dirty="0" smtClean="0"/>
              <a:t>	  public </a:t>
            </a:r>
            <a:r>
              <a:rPr lang="en-IN" sz="2800" dirty="0"/>
              <a:t>static</a:t>
            </a:r>
            <a:r>
              <a:rPr lang="en-IN" sz="2800" dirty="0" smtClean="0"/>
              <a:t> </a:t>
            </a:r>
            <a:r>
              <a:rPr lang="en-IN" sz="2800" dirty="0"/>
              <a:t>void</a:t>
            </a:r>
            <a:r>
              <a:rPr lang="en-IN" sz="2800" dirty="0" smtClean="0"/>
              <a:t> main(String [] </a:t>
            </a:r>
            <a:r>
              <a:rPr lang="en-IN" sz="2800" dirty="0" err="1" smtClean="0"/>
              <a:t>args</a:t>
            </a:r>
            <a:r>
              <a:rPr lang="en-IN" sz="2800" dirty="0" smtClean="0"/>
              <a:t>) {</a:t>
            </a:r>
          </a:p>
          <a:p>
            <a:pPr lvl="2">
              <a:buNone/>
            </a:pPr>
            <a:r>
              <a:rPr lang="en-IN" dirty="0" smtClean="0"/>
              <a:t> </a:t>
            </a:r>
            <a:r>
              <a:rPr lang="en-IN" sz="2800" dirty="0" err="1"/>
              <a:t>int</a:t>
            </a:r>
            <a:r>
              <a:rPr lang="en-IN" sz="2800" dirty="0" smtClean="0"/>
              <a:t> x = </a:t>
            </a:r>
            <a:r>
              <a:rPr lang="en-IN" sz="2800" dirty="0"/>
              <a:t>100</a:t>
            </a:r>
            <a:r>
              <a:rPr lang="en-IN" sz="2800" dirty="0" smtClean="0"/>
              <a:t>; </a:t>
            </a:r>
          </a:p>
          <a:p>
            <a:pPr lvl="2">
              <a:buNone/>
            </a:pPr>
            <a:r>
              <a:rPr lang="en-IN" sz="2800" dirty="0" smtClean="0"/>
              <a:t>double y = </a:t>
            </a:r>
            <a:r>
              <a:rPr lang="en-IN" sz="2800" dirty="0"/>
              <a:t>100.1</a:t>
            </a:r>
            <a:r>
              <a:rPr lang="en-IN" sz="2800" dirty="0" smtClean="0"/>
              <a:t>; </a:t>
            </a:r>
          </a:p>
          <a:p>
            <a:pPr lvl="2">
              <a:buNone/>
            </a:pPr>
            <a:r>
              <a:rPr lang="en-IN" sz="2800" dirty="0" err="1" smtClean="0"/>
              <a:t>boolean</a:t>
            </a:r>
            <a:r>
              <a:rPr lang="en-IN" sz="2800" dirty="0" smtClean="0"/>
              <a:t> b = (x = y); </a:t>
            </a:r>
          </a:p>
          <a:p>
            <a:pPr lvl="2">
              <a:buNone/>
            </a:pPr>
            <a:r>
              <a:rPr lang="en-IN" sz="2800" dirty="0" err="1" smtClean="0"/>
              <a:t>System.out.println</a:t>
            </a:r>
            <a:r>
              <a:rPr lang="en-IN" sz="2800" dirty="0" smtClean="0"/>
              <a:t>(b); </a:t>
            </a:r>
          </a:p>
          <a:p>
            <a:pPr>
              <a:buNone/>
            </a:pPr>
            <a:r>
              <a:rPr lang="en-IN" sz="2800" dirty="0" smtClean="0"/>
              <a:t>	} </a:t>
            </a:r>
          </a:p>
          <a:p>
            <a:pPr>
              <a:buNone/>
            </a:pPr>
            <a:r>
              <a:rPr lang="en-IN" sz="2800" dirty="0" smtClean="0"/>
              <a:t>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Octal variable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600" smtClean="0"/>
              <a:t>class OctalPrgm 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    public static void main(String[] args) 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    {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        int i=07;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        System.out.println(++i);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        i=i+1;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        System.out.println(++i);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    }</a:t>
            </a:r>
          </a:p>
          <a:p>
            <a:pPr eaLnBrk="1" hangingPunct="1">
              <a:buFont typeface="Arial" charset="0"/>
              <a:buNone/>
            </a:pPr>
            <a:r>
              <a:rPr lang="en-US" sz="1600" smtClean="0"/>
              <a:t>}</a:t>
            </a:r>
          </a:p>
          <a:p>
            <a:pPr eaLnBrk="1" fontAlgn="t" hangingPunct="1">
              <a:buFont typeface="Arial" charset="0"/>
              <a:buNone/>
            </a:pPr>
            <a:r>
              <a:rPr lang="en-US" sz="1600" b="1" smtClean="0"/>
              <a:t>A.  </a:t>
            </a:r>
            <a:r>
              <a:rPr lang="en-US" sz="1600" smtClean="0"/>
              <a:t>00</a:t>
            </a:r>
          </a:p>
          <a:p>
            <a:pPr eaLnBrk="1" fontAlgn="t" hangingPunct="1">
              <a:buFont typeface="Arial" charset="0"/>
              <a:buNone/>
            </a:pPr>
            <a:r>
              <a:rPr lang="en-US" sz="1600" smtClean="0"/>
              <a:t>      01</a:t>
            </a:r>
          </a:p>
          <a:p>
            <a:pPr eaLnBrk="1" fontAlgn="t" hangingPunct="1">
              <a:buFont typeface="Arial" charset="0"/>
              <a:buNone/>
            </a:pPr>
            <a:r>
              <a:rPr lang="en-US" sz="1600" b="1" smtClean="0"/>
              <a:t>B.  </a:t>
            </a:r>
            <a:r>
              <a:rPr lang="en-US" sz="1600" smtClean="0"/>
              <a:t>8</a:t>
            </a:r>
          </a:p>
          <a:p>
            <a:pPr eaLnBrk="1" fontAlgn="t" hangingPunct="1">
              <a:buFont typeface="Arial" charset="0"/>
              <a:buNone/>
            </a:pPr>
            <a:r>
              <a:rPr lang="en-US" sz="1600" smtClean="0"/>
              <a:t>      9</a:t>
            </a:r>
          </a:p>
          <a:p>
            <a:pPr eaLnBrk="1" fontAlgn="t" hangingPunct="1">
              <a:buFont typeface="Arial" charset="0"/>
              <a:buNone/>
            </a:pPr>
            <a:r>
              <a:rPr lang="en-US" sz="1600" smtClean="0"/>
              <a:t>C:  8</a:t>
            </a:r>
          </a:p>
          <a:p>
            <a:pPr eaLnBrk="1" fontAlgn="t" hangingPunct="1">
              <a:buFont typeface="Arial" charset="0"/>
              <a:buNone/>
            </a:pPr>
            <a:r>
              <a:rPr lang="en-US" sz="1600" smtClean="0"/>
              <a:t>      10</a:t>
            </a:r>
          </a:p>
          <a:p>
            <a:pPr eaLnBrk="1" fontAlgn="t" hangingPunct="1">
              <a:buFont typeface="Arial" charset="0"/>
              <a:buNone/>
            </a:pPr>
            <a:r>
              <a:rPr lang="en-US" sz="1600" smtClean="0"/>
              <a:t>D: Compile time error</a:t>
            </a:r>
          </a:p>
          <a:p>
            <a:pPr eaLnBrk="1" hangingPunct="1">
              <a:buFont typeface="Arial" charset="0"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 fontScale="55000" lnSpcReduction="20000"/>
          </a:bodyPr>
          <a:lstStyle/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x=test();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("x="+x);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}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static </a:t>
            </a:r>
            <a:r>
              <a:rPr lang="en-US" dirty="0" err="1" smtClean="0"/>
              <a:t>int</a:t>
            </a:r>
            <a:r>
              <a:rPr lang="en-US" dirty="0" smtClean="0"/>
              <a:t> test()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{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("Inside Test()");    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   }</a:t>
            </a:r>
          </a:p>
          <a:p>
            <a:pPr eaLnBrk="1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A.</a:t>
            </a:r>
            <a:r>
              <a:rPr lang="en-US" dirty="0" err="1" smtClean="0"/>
              <a:t>Inside</a:t>
            </a:r>
            <a:r>
              <a:rPr lang="en-US" dirty="0" smtClean="0"/>
              <a:t> Test()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x=0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B.</a:t>
            </a:r>
            <a:r>
              <a:rPr lang="en-US" dirty="0" err="1" smtClean="0"/>
              <a:t>Compilation</a:t>
            </a:r>
            <a:r>
              <a:rPr lang="en-US" dirty="0" smtClean="0"/>
              <a:t> Error</a:t>
            </a:r>
          </a:p>
          <a:p>
            <a:pPr eaLnBrk="1" fontAlgn="t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C.</a:t>
            </a:r>
            <a:r>
              <a:rPr lang="en-US" dirty="0" err="1" smtClean="0"/>
              <a:t>None</a:t>
            </a:r>
            <a:r>
              <a:rPr lang="en-US" dirty="0" smtClean="0"/>
              <a:t> of the Above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209</Words>
  <Application>Microsoft Office PowerPoint</Application>
  <PresentationFormat>On-screen Show (4:3)</PresentationFormat>
  <Paragraphs>191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James Gosling Father of Java</vt:lpstr>
      <vt:lpstr>Legal and illegal identifiers</vt:lpstr>
      <vt:lpstr>Legal and illegal Identifiers</vt:lpstr>
      <vt:lpstr>Java Keywords</vt:lpstr>
      <vt:lpstr>Which one of the following is invalid declarations of a char ?</vt:lpstr>
      <vt:lpstr>Which three are valid declarations of a float?</vt:lpstr>
      <vt:lpstr>Output?</vt:lpstr>
      <vt:lpstr>Octal variable</vt:lpstr>
      <vt:lpstr>Method Example</vt:lpstr>
      <vt:lpstr>Output?</vt:lpstr>
      <vt:lpstr>Output?</vt:lpstr>
      <vt:lpstr>Output?</vt:lpstr>
      <vt:lpstr>Shadowing</vt:lpstr>
      <vt:lpstr>Precedence Of Operators</vt:lpstr>
      <vt:lpstr>Operators Example</vt:lpstr>
      <vt:lpstr>Slide 16</vt:lpstr>
      <vt:lpstr>Switch example 1</vt:lpstr>
      <vt:lpstr>Switch example 2</vt:lpstr>
      <vt:lpstr>Switch example 3</vt:lpstr>
      <vt:lpstr>Output?</vt:lpstr>
      <vt:lpstr>Output?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and Illegal Identifiers</dc:title>
  <dc:creator>Shrinivas</dc:creator>
  <cp:lastModifiedBy>Shrinivas</cp:lastModifiedBy>
  <cp:revision>62</cp:revision>
  <dcterms:created xsi:type="dcterms:W3CDTF">2006-08-16T00:00:00Z</dcterms:created>
  <dcterms:modified xsi:type="dcterms:W3CDTF">2017-09-22T11:54:07Z</dcterms:modified>
</cp:coreProperties>
</file>